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7F69"/>
    <a:srgbClr val="E6E6E6"/>
    <a:srgbClr val="EA2BBB"/>
    <a:srgbClr val="FE11C0"/>
    <a:srgbClr val="DB4631"/>
    <a:srgbClr val="8FC100"/>
    <a:srgbClr val="D2412C"/>
    <a:srgbClr val="F3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0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A0F1-EF07-45F7-8713-D8053A137B3E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fld id="{3F96EE5B-245E-43D8-AA2C-B1579F9A9FC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8871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33C1-E27C-41C6-81DC-4339C53CCD01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448B3-821E-445A-A46E-9DA540BFF56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8733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EF28-4754-4B66-8511-DFCD33887154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4CD84-0967-406A-AEC5-4F479E959D8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996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931B-49DD-4261-A9C8-33AAB5800922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AB835-E844-4DCB-9445-E05F8A78701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399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11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50D6-5226-4F2F-B8A0-D97C0D33E85A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fld id="{4DAE0D08-D75D-4E72-B3F3-90A00CA69EF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1472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30D3-27EE-4D7F-BC89-685B81769DDC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68D7-A7A1-40DC-9678-DD8A3D59375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368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53EA-4440-4878-BB49-8B7050DF0988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3674-6EF3-45BB-9349-86A23A242B0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3792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D023-742D-4F27-8F08-8693DAD96C2A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FD3E-38AF-4572-910E-60CC67891A2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787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56C-F0A3-41E6-AAD1-A5F8630E9243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C15ED-F589-4DDB-9BCB-84891A7C6FD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460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70C7-E00C-41CE-B23F-BAB7DCCE449F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58BD-4D3B-4820-A8BC-02BA957836B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5783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15AB-4BE0-4C6B-A038-A34385DC96E7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13E6A-D1A7-4B63-8C2A-7F47CDE248D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253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5A4B79-FA21-450D-AB42-A9BA5D948D9D}" type="datetimeFigureOut">
              <a:rPr lang="en-US"/>
              <a:pPr>
                <a:defRPr/>
              </a:pPr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Rockwell Condensed" panose="02060603050405020104" pitchFamily="18" charset="0"/>
              </a:defRPr>
            </a:lvl1pPr>
          </a:lstStyle>
          <a:p>
            <a:fld id="{7461FF55-0666-4411-A580-42457F75FBC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2" r:id="rId2"/>
    <p:sldLayoutId id="2147483900" r:id="rId3"/>
    <p:sldLayoutId id="2147483893" r:id="rId4"/>
    <p:sldLayoutId id="2147483894" r:id="rId5"/>
    <p:sldLayoutId id="2147483895" r:id="rId6"/>
    <p:sldLayoutId id="2147483896" r:id="rId7"/>
    <p:sldLayoutId id="2147483901" r:id="rId8"/>
    <p:sldLayoutId id="2147483902" r:id="rId9"/>
    <p:sldLayoutId id="2147483897" r:id="rId10"/>
    <p:sldLayoutId id="2147483898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50925" y="4356100"/>
            <a:ext cx="9086850" cy="1471613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hr-HR" sz="7200" dirty="0">
                <a:solidFill>
                  <a:srgbClr val="0097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Stvaralačko</a:t>
            </a:r>
            <a:r>
              <a:rPr lang="hr-HR" sz="54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hr-HR" sz="5400" dirty="0">
                <a:solidFill>
                  <a:srgbClr val="D90304"/>
                </a:solidFill>
                <a:latin typeface="Baskerville Old Face" panose="02020602080505020303" pitchFamily="18" charset="0"/>
              </a:rPr>
              <a:t>uključivanje u školski plan i program</a:t>
            </a:r>
            <a:endParaRPr lang="hr-HR" sz="5400" dirty="0">
              <a:solidFill>
                <a:srgbClr val="D90304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9975" y="6192838"/>
            <a:ext cx="11122025" cy="6651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8000" dirty="0">
                <a:latin typeface="Baskerville Old Face" panose="02020602080505020303" pitchFamily="18" charset="0"/>
              </a:rPr>
              <a:t>Stručni skup za voditelje županijskih vijeća stručnih suradnika školskih knjižničara, Zagreb, siječanj 2017.</a:t>
            </a:r>
            <a:r>
              <a:rPr lang="hr-HR" sz="8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8000" i="1" dirty="0">
                <a:latin typeface="Baskerville Old Face" panose="02020602080505020303" pitchFamily="18" charset="0"/>
              </a:rPr>
              <a:t>Vanja </a:t>
            </a:r>
            <a:r>
              <a:rPr lang="hr-HR" sz="8000" i="1" dirty="0" err="1">
                <a:latin typeface="Baskerville Old Face" panose="02020602080505020303" pitchFamily="18" charset="0"/>
              </a:rPr>
              <a:t>Jurilj</a:t>
            </a:r>
            <a:endParaRPr lang="hr-HR" sz="8000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sz="8000" dirty="0">
              <a:latin typeface="Baskerville Old Face" panose="02020602080505020303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5" name="Rezervirano mjesto sadržaj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r="25800"/>
          <a:stretch>
            <a:fillRect/>
          </a:stretch>
        </p:blipFill>
        <p:spPr bwMode="auto">
          <a:xfrm>
            <a:off x="3175" y="0"/>
            <a:ext cx="7548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16"/>
          <p:cNvGrpSpPr>
            <a:grpSpLocks noGrp="1" noUngrp="1" noRot="1" noChangeAspect="1" noMove="1" noResize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18" name="Oval 1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>
                <a:solidFill>
                  <a:srgbClr val="0E7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sz="3200" dirty="0">
                <a:latin typeface="Gadugi" panose="020B0502040204020203" pitchFamily="34" charset="0"/>
              </a:rPr>
              <a:t> uključivanje u školski plan i program</a:t>
            </a:r>
            <a:endParaRPr lang="hr-HR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883525" y="2120900"/>
            <a:ext cx="3816350" cy="4051300"/>
          </a:xfrm>
        </p:spPr>
        <p:txBody>
          <a:bodyPr/>
          <a:lstStyle/>
          <a:p>
            <a:r>
              <a:rPr lang="hr-HR" altLang="sr-Latn-RS" sz="2800" smtClean="0">
                <a:solidFill>
                  <a:srgbClr val="EA2BBB"/>
                </a:solidFill>
              </a:rPr>
              <a:t>Stvaralački pristup spaja posao i užitak!</a:t>
            </a:r>
          </a:p>
          <a:p>
            <a:endParaRPr lang="hr-HR" altLang="sr-Latn-RS" sz="1600" smtClean="0"/>
          </a:p>
          <a:p>
            <a:endParaRPr lang="hr-HR" altLang="sr-Latn-RS" sz="1600" smtClean="0"/>
          </a:p>
          <a:p>
            <a:endParaRPr lang="hr-HR" altLang="sr-Latn-RS" sz="1600" smtClean="0"/>
          </a:p>
          <a:p>
            <a:endParaRPr lang="hr-HR" altLang="sr-Latn-RS" sz="1600" smtClean="0"/>
          </a:p>
          <a:p>
            <a:endParaRPr lang="hr-HR" altLang="sr-Latn-RS" sz="1600" smtClean="0"/>
          </a:p>
          <a:p>
            <a:endParaRPr lang="hr-HR" altLang="sr-Latn-RS" sz="1600" smtClean="0"/>
          </a:p>
          <a:p>
            <a:pPr algn="r"/>
            <a:r>
              <a:rPr lang="hr-HR" altLang="sr-Latn-RS" sz="2800" smtClean="0"/>
              <a:t>Hvala na pažnji!</a:t>
            </a:r>
            <a:endParaRPr lang="en-US" altLang="sr-Latn-R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zervirano mjesto sadržaj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4" b="-2"/>
          <a:stretch>
            <a:fillRect/>
          </a:stretch>
        </p:blipFill>
        <p:spPr bwMode="auto">
          <a:xfrm>
            <a:off x="3175" y="0"/>
            <a:ext cx="7548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3525" y="484188"/>
            <a:ext cx="3816350" cy="1609725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hr-HR" sz="3000" dirty="0">
                <a:solidFill>
                  <a:srgbClr val="B90B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sz="3000" dirty="0">
                <a:solidFill>
                  <a:srgbClr val="B90B02"/>
                </a:solidFill>
                <a:latin typeface="Gadugi" panose="020B0502040204020203" pitchFamily="34" charset="0"/>
              </a:rPr>
              <a:t> uključivanje u školski plan i program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883525" y="2120900"/>
            <a:ext cx="3816350" cy="40513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3200" dirty="0"/>
              <a:t>Kreativnost je inteligencija koja se zabavlja.</a:t>
            </a:r>
          </a:p>
          <a:p>
            <a:pPr marL="0" indent="0" algn="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600" i="1" dirty="0"/>
              <a:t> Albert Einstein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r="42422" b="-2"/>
          <a:stretch>
            <a:fillRect/>
          </a:stretch>
        </p:blipFill>
        <p:spPr bwMode="auto">
          <a:xfrm>
            <a:off x="5275263" y="0"/>
            <a:ext cx="6916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2588" y="484188"/>
            <a:ext cx="6743700" cy="1609725"/>
          </a:xfrm>
        </p:spPr>
        <p:txBody>
          <a:bodyPr/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hr-HR" sz="4400" dirty="0">
                <a:solidFill>
                  <a:srgbClr val="93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sz="4400" dirty="0">
                <a:solidFill>
                  <a:srgbClr val="932890"/>
                </a:solidFill>
                <a:latin typeface="Gadugi" panose="020B0502040204020203" pitchFamily="34" charset="0"/>
              </a:rPr>
              <a:t> uključivanje u školski </a:t>
            </a:r>
            <a:r>
              <a:rPr lang="hr-HR" sz="4400" dirty="0">
                <a:solidFill>
                  <a:srgbClr val="91268E"/>
                </a:solidFill>
                <a:latin typeface="Gadugi" panose="020B0502040204020203" pitchFamily="34" charset="0"/>
              </a:rPr>
              <a:t>plan i program</a:t>
            </a:r>
            <a:endParaRPr lang="hr-HR" sz="4400" dirty="0">
              <a:solidFill>
                <a:srgbClr val="91268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2588" y="2120900"/>
            <a:ext cx="6743700" cy="40513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3600" dirty="0"/>
              <a:t>Kreativnost je način funkcioniranja.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3600" i="1" dirty="0"/>
              <a:t>		John Cleese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zervirano mjesto sadržaj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19521" b="-2"/>
          <a:stretch>
            <a:fillRect/>
          </a:stretch>
        </p:blipFill>
        <p:spPr bwMode="auto">
          <a:xfrm>
            <a:off x="3175" y="0"/>
            <a:ext cx="7548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3525" y="484188"/>
            <a:ext cx="3816350" cy="1609725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hr-HR" sz="3000" dirty="0">
                <a:solidFill>
                  <a:srgbClr val="015B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sz="3000" dirty="0">
                <a:solidFill>
                  <a:srgbClr val="015B71"/>
                </a:solidFill>
                <a:latin typeface="Gadugi" panose="020B0502040204020203" pitchFamily="34" charset="0"/>
              </a:rPr>
              <a:t> uključivanje u školski plan i program</a:t>
            </a:r>
            <a:endParaRPr lang="hr-HR" sz="3000" dirty="0">
              <a:solidFill>
                <a:srgbClr val="015B71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883525" y="2120900"/>
            <a:ext cx="3816350" cy="40513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3200" dirty="0">
                <a:solidFill>
                  <a:srgbClr val="F32237"/>
                </a:solidFill>
              </a:rPr>
              <a:t>Preduvjeti: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Stručnost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600" dirty="0"/>
              <a:t>(u knjižničarskom i pedagoškom dijelu posla)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Sredstva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600" dirty="0"/>
              <a:t>(knjižnični fond, oprema i sl.)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Prilagodljivost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Suradljivost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>
                <a:solidFill>
                  <a:schemeClr val="bg1"/>
                </a:solidFill>
                <a:latin typeface="Gadugi" panose="020B0502040204020203" pitchFamily="34" charset="0"/>
              </a:rPr>
              <a:t> uključivanje u školski plan i program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4400" dirty="0" err="1">
                <a:solidFill>
                  <a:schemeClr val="bg1"/>
                </a:solidFill>
              </a:rPr>
              <a:t>Pishološki</a:t>
            </a:r>
            <a:r>
              <a:rPr lang="hr-HR" sz="4400" dirty="0">
                <a:solidFill>
                  <a:schemeClr val="bg1"/>
                </a:solidFill>
              </a:rPr>
              <a:t> preduvjeti: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3200" dirty="0">
                <a:solidFill>
                  <a:srgbClr val="E6E6E6"/>
                </a:solidFill>
              </a:rPr>
              <a:t>Jasna vizija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3200" dirty="0">
                <a:solidFill>
                  <a:srgbClr val="E6E6E6"/>
                </a:solidFill>
              </a:rPr>
              <a:t>Unutarnja motivacija (smisao)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3200" dirty="0">
                <a:solidFill>
                  <a:srgbClr val="E6E6E6"/>
                </a:solidFill>
              </a:rPr>
              <a:t>Snage volje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hr-HR" sz="3200" dirty="0">
              <a:solidFill>
                <a:srgbClr val="E6E6E6"/>
              </a:solidFill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sz="3200" dirty="0">
              <a:solidFill>
                <a:srgbClr val="E6E6E6"/>
              </a:solidFill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sz="3200" dirty="0">
              <a:solidFill>
                <a:srgbClr val="E6E6E6"/>
              </a:solidFill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zervirano mjesto sadržaj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r="42165"/>
          <a:stretch>
            <a:fillRect/>
          </a:stretch>
        </p:blipFill>
        <p:spPr bwMode="auto">
          <a:xfrm>
            <a:off x="7545388" y="0"/>
            <a:ext cx="4646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2588" y="484188"/>
            <a:ext cx="6743700" cy="1609725"/>
          </a:xfrm>
        </p:spPr>
        <p:txBody>
          <a:bodyPr/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hr-HR" sz="4400" dirty="0">
                <a:solidFill>
                  <a:srgbClr val="009E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sz="4400" dirty="0">
                <a:solidFill>
                  <a:srgbClr val="009E94"/>
                </a:solidFill>
                <a:latin typeface="Gadugi" panose="020B0502040204020203" pitchFamily="34" charset="0"/>
              </a:rPr>
              <a:t> uključivanje u školski plan i program</a:t>
            </a:r>
            <a:endParaRPr lang="hr-HR" sz="4400" dirty="0">
              <a:solidFill>
                <a:srgbClr val="009E94"/>
              </a:solidFill>
            </a:endParaRPr>
          </a:p>
        </p:txBody>
      </p:sp>
      <p:sp>
        <p:nvSpPr>
          <p:cNvPr id="28" name="Content Placeholder 11"/>
          <p:cNvSpPr>
            <a:spLocks noGrp="1"/>
          </p:cNvSpPr>
          <p:nvPr>
            <p:ph idx="1"/>
          </p:nvPr>
        </p:nvSpPr>
        <p:spPr>
          <a:xfrm>
            <a:off x="382588" y="2120900"/>
            <a:ext cx="6743700" cy="4537075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800" dirty="0">
                <a:solidFill>
                  <a:srgbClr val="B601FF"/>
                </a:solidFill>
              </a:rPr>
              <a:t>Izgradnja knjižničnog fonda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800" dirty="0"/>
              <a:t>(prati školski plan i program i podupire ga)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solidFill>
                  <a:srgbClr val="8FC100"/>
                </a:solidFill>
              </a:rPr>
              <a:t>Neposredan odgojno-obrazovni rad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800" dirty="0"/>
              <a:t>(prati školski plan i program,  dopunjava ga i podupire)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solidFill>
                  <a:srgbClr val="FE11C0"/>
                </a:solidFill>
              </a:rPr>
              <a:t>Kulturna i javna djelatnost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800" dirty="0"/>
              <a:t>(prati školski plan i program i dopunjava ga)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solidFill>
                  <a:srgbClr val="016092"/>
                </a:solidFill>
              </a:rPr>
              <a:t>Izvannastavne aktivnosti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800" dirty="0"/>
              <a:t>(dopunjavaju i šire plan i program 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solidFill>
                  <a:srgbClr val="009E94"/>
                </a:solidFill>
              </a:rPr>
              <a:t>Projekti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1800" dirty="0"/>
              <a:t>(dopunjavaju i šire plan i program 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hr-HR" sz="1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hr-HR" sz="1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zervirano mjesto sadržaj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r="17943"/>
          <a:stretch>
            <a:fillRect/>
          </a:stretch>
        </p:blipFill>
        <p:spPr bwMode="auto">
          <a:xfrm>
            <a:off x="3175" y="0"/>
            <a:ext cx="7548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3525" y="484188"/>
            <a:ext cx="3816350" cy="1609725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hr-HR" sz="3000" dirty="0">
                <a:solidFill>
                  <a:srgbClr val="EA2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sz="3000" dirty="0">
                <a:solidFill>
                  <a:srgbClr val="1C2C28"/>
                </a:solidFill>
                <a:latin typeface="Gadugi" panose="020B0502040204020203" pitchFamily="34" charset="0"/>
              </a:rPr>
              <a:t> uključivanje u školski plan i program</a:t>
            </a:r>
            <a:endParaRPr lang="hr-HR" sz="3000" dirty="0">
              <a:solidFill>
                <a:srgbClr val="1C2C28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883525" y="2120900"/>
            <a:ext cx="3816350" cy="40513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solidFill>
                  <a:srgbClr val="0E7F69"/>
                </a:solidFill>
              </a:rPr>
              <a:t>Veća uključenost i doprinos školske knjižnice u provedbu školskoga plana i programa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dirty="0"/>
              <a:t> (iskorišten knjižnični fond i izvori informacija, ostvarena suradnja, bolja pozicija školskog knjižničara i knjižnice)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solidFill>
                  <a:srgbClr val="EA2BBB"/>
                </a:solidFill>
              </a:rPr>
              <a:t>Bolji uspjeh učenika</a:t>
            </a:r>
            <a:endParaRPr lang="en-US" sz="2400" dirty="0">
              <a:solidFill>
                <a:srgbClr val="EA2B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4" r="33998" b="-2"/>
          <a:stretch>
            <a:fillRect/>
          </a:stretch>
        </p:blipFill>
        <p:spPr bwMode="auto">
          <a:xfrm>
            <a:off x="7545388" y="0"/>
            <a:ext cx="4646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/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hr-HR" sz="4400" dirty="0">
                <a:solidFill>
                  <a:srgbClr val="D241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sz="4400" dirty="0">
                <a:latin typeface="Gadugi" panose="020B0502040204020203" pitchFamily="34" charset="0"/>
              </a:rPr>
              <a:t> uključivanje u školski plan i program</a:t>
            </a:r>
            <a:endParaRPr lang="hr-HR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2588" y="2120900"/>
            <a:ext cx="6743700" cy="40513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sz="3200" dirty="0">
                <a:solidFill>
                  <a:srgbClr val="DB4631"/>
                </a:solidFill>
                <a:latin typeface="Gadugi" panose="020B0502040204020203" pitchFamily="34" charset="0"/>
              </a:rPr>
              <a:t>Korak dalje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latin typeface="Gadugi" panose="020B0502040204020203" pitchFamily="34" charset="0"/>
              </a:rPr>
              <a:t>Rad na stvaranju uvjeta za učinkovitije uključivanje školskih knjižnica u planove i programe škola…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hr-HR" sz="2400" dirty="0">
              <a:latin typeface="Gadugi" panose="020B0502040204020203" pitchFamily="34" charset="0"/>
            </a:endParaRP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sz="2400" dirty="0">
                <a:latin typeface="Gadugi" panose="020B0502040204020203" pitchFamily="34" charset="0"/>
              </a:rPr>
              <a:t>Uključenje u rad stručnih tijela, strukovnih udruga, …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1800" dirty="0">
              <a:solidFill>
                <a:srgbClr val="DB463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>
                <a:solidFill>
                  <a:srgbClr val="D241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rPr>
              <a:t>Stvaralačko</a:t>
            </a:r>
            <a:r>
              <a:rPr lang="hr-HR" dirty="0">
                <a:latin typeface="Gadugi" panose="020B0502040204020203" pitchFamily="34" charset="0"/>
              </a:rPr>
              <a:t> uključivanje u školski plan i program</a:t>
            </a:r>
            <a:endParaRPr lang="hr-HR" dirty="0"/>
          </a:p>
        </p:txBody>
      </p:sp>
      <p:pic>
        <p:nvPicPr>
          <p:cNvPr id="14339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2403475"/>
            <a:ext cx="7716838" cy="4019550"/>
          </a:xfrm>
        </p:spPr>
      </p:pic>
      <p:sp>
        <p:nvSpPr>
          <p:cNvPr id="14340" name="TekstniOkvir 7"/>
          <p:cNvSpPr txBox="1">
            <a:spLocks noChangeArrowheads="1"/>
          </p:cNvSpPr>
          <p:nvPr/>
        </p:nvSpPr>
        <p:spPr bwMode="auto">
          <a:xfrm>
            <a:off x="7920038" y="2292350"/>
            <a:ext cx="382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hr-HR" altLang="sr-Latn-RS" sz="4000">
                <a:solidFill>
                  <a:srgbClr val="8FC100"/>
                </a:solidFill>
              </a:rPr>
              <a:t>Zašto?!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8018463" y="3376613"/>
            <a:ext cx="372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r-HR" altLang="sr-Latn-RS"/>
              <a:t>Ponekad je stvaralački pristup jedini mogući za ostvarenje uloge knjižnice u školskome planu i programu</a:t>
            </a:r>
          </a:p>
        </p:txBody>
      </p: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8145463" y="4783138"/>
            <a:ext cx="36004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altLang="sr-Latn-RS"/>
              <a:t>Stvaralački pristup potiče stvaralaštvo i u drugima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/>
              <a:t>Osoba koja stvara živi svoj puni potencijal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>
                <a:solidFill>
                  <a:srgbClr val="DB4631"/>
                </a:solidFill>
              </a:rPr>
              <a:t>Društvo čiji članovi žive svoj puni potencijal je sretno društvo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240</TotalTime>
  <Words>311</Words>
  <Application>Microsoft Office PowerPoint</Application>
  <PresentationFormat>Široki zaslon</PresentationFormat>
  <Paragraphs>60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Rockwell</vt:lpstr>
      <vt:lpstr>Arial</vt:lpstr>
      <vt:lpstr>Rockwell Condensed</vt:lpstr>
      <vt:lpstr>Wingdings</vt:lpstr>
      <vt:lpstr>Calibri</vt:lpstr>
      <vt:lpstr>Baskerville Old Face</vt:lpstr>
      <vt:lpstr>Gadugi</vt:lpstr>
      <vt:lpstr>Rockwell Extra Bold</vt:lpstr>
      <vt:lpstr>Slog od drveta</vt:lpstr>
      <vt:lpstr>Stvaralačko uključivanje u školski plan i program</vt:lpstr>
      <vt:lpstr>Stvaralačko uključivanje u školski plan i program</vt:lpstr>
      <vt:lpstr>Stvaralačko uključivanje u školski plan i program</vt:lpstr>
      <vt:lpstr>Stvaralačko uključivanje u školski plan i program</vt:lpstr>
      <vt:lpstr>Stvaralačko uključivanje u školski plan i program</vt:lpstr>
      <vt:lpstr>Stvaralačko uključivanje u školski plan i program</vt:lpstr>
      <vt:lpstr>Stvaralačko uključivanje u školski plan i program</vt:lpstr>
      <vt:lpstr>Stvaralačko uključivanje u školski plan i program</vt:lpstr>
      <vt:lpstr>Stvaralačko uključivanje u školski plan i program</vt:lpstr>
      <vt:lpstr>Stvaralačko uključivanje u školski plan i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Stvaralačko uključivanje u školski plan i program</dc:title>
  <dc:creator>Admin</dc:creator>
  <cp:lastModifiedBy>Adela Granić</cp:lastModifiedBy>
  <cp:revision>11</cp:revision>
  <dcterms:created xsi:type="dcterms:W3CDTF">2017-01-20T04:28:21Z</dcterms:created>
  <dcterms:modified xsi:type="dcterms:W3CDTF">2017-02-13T08:49:18Z</dcterms:modified>
</cp:coreProperties>
</file>