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53"/>
  </p:notesMasterIdLst>
  <p:handoutMasterIdLst>
    <p:handoutMasterId r:id="rId54"/>
  </p:handoutMasterIdLst>
  <p:sldIdLst>
    <p:sldId id="256" r:id="rId3"/>
    <p:sldId id="358" r:id="rId4"/>
    <p:sldId id="309" r:id="rId5"/>
    <p:sldId id="320" r:id="rId6"/>
    <p:sldId id="311" r:id="rId7"/>
    <p:sldId id="310" r:id="rId8"/>
    <p:sldId id="326" r:id="rId9"/>
    <p:sldId id="318" r:id="rId10"/>
    <p:sldId id="329" r:id="rId11"/>
    <p:sldId id="313" r:id="rId12"/>
    <p:sldId id="321" r:id="rId13"/>
    <p:sldId id="322" r:id="rId14"/>
    <p:sldId id="337" r:id="rId15"/>
    <p:sldId id="334" r:id="rId16"/>
    <p:sldId id="335" r:id="rId17"/>
    <p:sldId id="336" r:id="rId18"/>
    <p:sldId id="355" r:id="rId19"/>
    <p:sldId id="353" r:id="rId20"/>
    <p:sldId id="352" r:id="rId21"/>
    <p:sldId id="351" r:id="rId22"/>
    <p:sldId id="350" r:id="rId23"/>
    <p:sldId id="349" r:id="rId24"/>
    <p:sldId id="348" r:id="rId25"/>
    <p:sldId id="341" r:id="rId26"/>
    <p:sldId id="339" r:id="rId27"/>
    <p:sldId id="340" r:id="rId28"/>
    <p:sldId id="365" r:id="rId29"/>
    <p:sldId id="366" r:id="rId30"/>
    <p:sldId id="302" r:id="rId31"/>
    <p:sldId id="303" r:id="rId32"/>
    <p:sldId id="304" r:id="rId33"/>
    <p:sldId id="305" r:id="rId34"/>
    <p:sldId id="307" r:id="rId35"/>
    <p:sldId id="368" r:id="rId36"/>
    <p:sldId id="315" r:id="rId37"/>
    <p:sldId id="316" r:id="rId38"/>
    <p:sldId id="323" r:id="rId39"/>
    <p:sldId id="312" r:id="rId40"/>
    <p:sldId id="317" r:id="rId41"/>
    <p:sldId id="319" r:id="rId42"/>
    <p:sldId id="362" r:id="rId43"/>
    <p:sldId id="363" r:id="rId44"/>
    <p:sldId id="327" r:id="rId45"/>
    <p:sldId id="314" r:id="rId46"/>
    <p:sldId id="361" r:id="rId47"/>
    <p:sldId id="308" r:id="rId48"/>
    <p:sldId id="360" r:id="rId49"/>
    <p:sldId id="364" r:id="rId50"/>
    <p:sldId id="325" r:id="rId51"/>
    <p:sldId id="328" r:id="rId52"/>
  </p:sldIdLst>
  <p:sldSz cx="9144000" cy="6858000" type="screen4x3"/>
  <p:notesSz cx="6797675" cy="9928225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8" d="100"/>
        <a:sy n="118" d="100"/>
      </p:scale>
      <p:origin x="0" y="113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1C33BBC-D513-455D-8680-D1C5D77E7C52}" type="datetimeFigureOut">
              <a:rPr lang="hr-HR"/>
              <a:pPr>
                <a:defRPr/>
              </a:pPr>
              <a:t>13.2.2017.</a:t>
            </a:fld>
            <a:endParaRPr lang="hr-HR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EEA54E0-2204-41A8-94AA-9F8678DD445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36232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EB5DA44-46A3-40F8-AA5F-795252F41E7F}" type="datetimeFigureOut">
              <a:rPr lang="hr-HR"/>
              <a:pPr>
                <a:defRPr/>
              </a:pPr>
              <a:t>13.2.2017.</a:t>
            </a:fld>
            <a:endParaRPr lang="hr-HR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A685A94-9414-4B41-A889-C3D42953524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21224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ZOO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223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31E43B2-405F-4670-B43F-1EFFCFF7BED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7371CA7-3933-4E72-B143-F4052949913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4093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F7DDD6-6120-451A-BEB4-9C72D5D3D01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D6400F-12EE-4EF7-9671-5EA82F8EBEB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28261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AB3981-B7AA-44B3-9FE3-1C544FF9F7F7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60022AF-9EA6-4192-8610-8BB108D2332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36305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ED05BE-3D67-43B7-9CB6-CC91CDC504E1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EA76D76-B0C9-493C-B88E-5C979C46BA0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9409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B0587B-DBCD-44F4-86F9-2DC0B4BA1EF9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173BC0-B4AB-480B-9FDE-E278E383F84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06424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F67E71-141F-4741-80AF-2A44E73E1932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62BA78-5956-4827-A827-4E4243F249A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18842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A189DD-5469-4201-A487-A25988202EB6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FFE829-83C4-416F-9EAD-5516E71CF22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08870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7E1937-0EE2-4B86-BC17-809ED7C00B1C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C50618-476A-4E63-8ADC-AFCD0ACB7A7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39956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10D843-4641-4093-B0BD-D84D4565B3DD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CAA535C-1FC2-4DFC-AE04-5293D850417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64026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E63E68-4CBE-4DA9-BE94-752BCB5B3631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538750F-D83B-4508-839E-6825061FBD2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3058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C2EE23A-0576-4DA1-8E45-1AA6BEB6603F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147E164-B2FB-4A2B-9605-0FC976678CE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196014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E979D3-7E2F-48CA-9BE2-32BF0938D4B5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37F01A-80A0-4707-B39B-0C6C87B21AF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76276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7AA1C64-1A3B-41BE-8E70-9142943A787E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85AA18E-2555-43C4-8996-49015E170BE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3944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949AD7-7F8B-4323-9611-E06187E3E42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600ECBB-DA7D-4591-A24A-29CF67E2FE0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55683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0243A33-70BA-4750-908A-C9D82F628947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1E25A12-2648-425F-A130-8C789CC6427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4538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4B5642-5E02-4FB2-BDF0-95D7B7A79A58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83E45C-71CD-40BE-9D16-9914C6BBE6B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0911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08F2973-605F-4388-ABAB-66673C2C7EAD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69377C-1399-4639-888D-C52A8DCBC3D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5396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A68107-EAEB-4445-8740-326D855F719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6B86B45-929D-42E8-BB65-41AD5008696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1097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C4E77C6-3CCF-4D4F-ACA6-A9D6C667DC97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FA3984A-729F-4ED7-B2D5-AE0453A3A38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4368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856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64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E68E302-FBF2-4FE3-98DA-7C1B3BE12AD5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4588E9C-97A6-4EE8-B783-67C002D9550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9920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AZOO2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0"/>
            <a:ext cx="20002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875" y="71438"/>
            <a:ext cx="72866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85938"/>
            <a:ext cx="82296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hr-HR" altLang="sr-Latn-RS" smtClean="0"/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1214422"/>
            <a:ext cx="7358082" cy="214314"/>
          </a:xfrm>
          <a:prstGeom prst="roundRect">
            <a:avLst/>
          </a:prstGeom>
          <a:gradFill flip="none" rotWithShape="1">
            <a:gsLst>
              <a:gs pos="100000">
                <a:srgbClr val="C00000">
                  <a:shade val="30000"/>
                  <a:satMod val="115000"/>
                  <a:alpha val="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46" r:id="rId7"/>
    <p:sldLayoutId id="2147484047" r:id="rId8"/>
    <p:sldLayoutId id="2147484054" r:id="rId9"/>
    <p:sldLayoutId id="2147484055" r:id="rId10"/>
    <p:sldLayoutId id="2147484056" r:id="rId11"/>
    <p:sldLayoutId id="214748405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AZOO3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0"/>
            <a:ext cx="9080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875" y="5214938"/>
            <a:ext cx="44291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Hvala!</a:t>
            </a:r>
            <a:endParaRPr lang="hr-HR" dirty="0"/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6643686"/>
            <a:ext cx="6286512" cy="214314"/>
          </a:xfrm>
          <a:prstGeom prst="roundRect">
            <a:avLst/>
          </a:prstGeom>
          <a:gradFill flip="none" rotWithShape="1">
            <a:gsLst>
              <a:gs pos="100000">
                <a:srgbClr val="C00000">
                  <a:shade val="30000"/>
                  <a:satMod val="115000"/>
                  <a:alpha val="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a.saulacic@azoo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zoo.h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zoo.hr/images/izdanja/24_proljetna_skola_knjiznicara2012_web.pdf" TargetMode="External"/><Relationship Id="rId3" Type="http://schemas.openxmlformats.org/officeDocument/2006/relationships/hyperlink" Target="http://www.azoo.hr/images/izdanja/19_Proljetna_skola_knjiznicara2007_web.pdf" TargetMode="External"/><Relationship Id="rId7" Type="http://schemas.openxmlformats.org/officeDocument/2006/relationships/hyperlink" Target="http://www.azoo.hr/images/izdanja/23_proljetna_skola_knjiznicara2011_web.pdf" TargetMode="External"/><Relationship Id="rId2" Type="http://schemas.openxmlformats.org/officeDocument/2006/relationships/hyperlink" Target="http://www.azoo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zoo.hr/images/izdanja/22_Proljetna_skola_knjiznicara2010.pdf" TargetMode="External"/><Relationship Id="rId5" Type="http://schemas.openxmlformats.org/officeDocument/2006/relationships/hyperlink" Target="http://www.azoo.hr/images/izdanja/20_Proljetna_skola_knjiznicara2008.pdf" TargetMode="External"/><Relationship Id="rId4" Type="http://schemas.openxmlformats.org/officeDocument/2006/relationships/hyperlink" Target="http://www.azoo.hr/images/izdanja/28_skola_knjiznicara.pdf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zoo.hr/index.php?option=com_content&amp;view=article&amp;id=5670:prezentacije-sa-strunog-skupa-medijska-pismenost--uloga-medija-u-uenju-i-pouavanju-u-kolskoj-knjinici-&amp;catid=284:struni-suradnici-knjiniari&amp;Itemid=475" TargetMode="External"/><Relationship Id="rId3" Type="http://schemas.openxmlformats.org/officeDocument/2006/relationships/hyperlink" Target="http://www.azoo.hr/index.php?option=com_content&amp;view=article&amp;id=4851:kolskih-knjiniari-i-knjinice-u-novim-komunikacijskim-i-digitalnim-izazovima-&amp;catid=284:struni-suradnici-knjiniari&amp;Itemid=115" TargetMode="External"/><Relationship Id="rId7" Type="http://schemas.openxmlformats.org/officeDocument/2006/relationships/hyperlink" Target="http://www.azoo.hr/index.php?option=com_content&amp;view=article&amp;id=5668:medijska-pismenost-uloga-medija-u-uenju-i-pouavanju-u-kolskoj-knjinici-&amp;catid=284:struni-suradnici-knjiniari&amp;Itemid=115" TargetMode="External"/><Relationship Id="rId2" Type="http://schemas.openxmlformats.org/officeDocument/2006/relationships/hyperlink" Target="http://www.azoo.hr/images/izdanja/28_skola_knjiznicar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zoo.hr/images/izdanja/23_proljetna_skola_knjiznicara2011_web.pdf" TargetMode="External"/><Relationship Id="rId5" Type="http://schemas.openxmlformats.org/officeDocument/2006/relationships/hyperlink" Target="http://www.azoo.hr/index.php?option=com_content&amp;view=article&amp;id=5275:komunikacijske-kompetencija-knjiniara-za-to-uspjeniji-rad-kolskih-knjinica&amp;catid=284:struni-suradnici-knjiniari&amp;Itemid=115" TargetMode="External"/><Relationship Id="rId4" Type="http://schemas.openxmlformats.org/officeDocument/2006/relationships/hyperlink" Target="http://www.azoo.hr/images/izdanja/24_proljetna_skola_knjiznicara2012_web.pdf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oo.h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zoo.hr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oo.hr/index.php?option=com_content&amp;view=article&amp;id=4164&amp;Itemid=351" TargetMode="External"/><Relationship Id="rId7" Type="http://schemas.openxmlformats.org/officeDocument/2006/relationships/hyperlink" Target="http://www.azoo.hr/index.php?view=details&amp;id=3896:kurikulum-knjinino-informacijskog-odgoja-i-obrazovanja&amp;option=com_eventlist&amp;Itemid=389" TargetMode="External"/><Relationship Id="rId2" Type="http://schemas.openxmlformats.org/officeDocument/2006/relationships/hyperlink" Target="http://library.foi.hr/zbirke/proljetna-skola/index.php?page=knji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zoo.hr/index.php?view=details&amp;id=3895:struni-skup-za-pripravnike-kolske-knjiniare&amp;option=com_eventlist&amp;Itemid=389" TargetMode="External"/><Relationship Id="rId5" Type="http://schemas.openxmlformats.org/officeDocument/2006/relationships/hyperlink" Target="http://www.azoo.hr/index.php?view=details&amp;id=4011:29-proljetna-kola-kolskih-knjiniara-rh--kurikul-knjininog-odgoja-i-obrazovanja&amp;option=com_eventlist&amp;Itemid=389" TargetMode="External"/><Relationship Id="rId4" Type="http://schemas.openxmlformats.org/officeDocument/2006/relationships/hyperlink" Target="http://www.azoo.hr/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mailto:ana.saulacic@azoo.hr" TargetMode="Externa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ana.saulacic@azoo.hr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07950" y="620713"/>
            <a:ext cx="8856663" cy="511175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hr-HR" sz="2800" b="0" u="sng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2800" b="0" u="sng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2800" b="0" u="sng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2800" b="0" u="sng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2800" b="0" u="sng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2800" b="0" u="sng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24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80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80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4000" i="1" dirty="0" smtClean="0">
                <a:latin typeface="Arial" pitchFamily="34" charset="0"/>
                <a:cs typeface="Arial" pitchFamily="34" charset="0"/>
              </a:rPr>
              <a:t>Povijesni pregled Proljetnih škola </a:t>
            </a:r>
            <a:br>
              <a:rPr lang="hr-HR" sz="4000" i="1" dirty="0" smtClean="0">
                <a:latin typeface="Arial" pitchFamily="34" charset="0"/>
                <a:cs typeface="Arial" pitchFamily="34" charset="0"/>
              </a:rPr>
            </a:br>
            <a:r>
              <a:rPr lang="hr-HR" sz="4000" i="1" dirty="0" smtClean="0">
                <a:latin typeface="Arial" pitchFamily="34" charset="0"/>
                <a:cs typeface="Arial" pitchFamily="34" charset="0"/>
              </a:rPr>
              <a:t>i temeljno poslanje njihova postojanja</a:t>
            </a:r>
            <a:r>
              <a:rPr lang="hr-HR" sz="2000" i="1" dirty="0" smtClean="0"/>
              <a:t/>
            </a:r>
            <a:br>
              <a:rPr lang="hr-HR" sz="2000" i="1" dirty="0" smtClean="0"/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>Na državnom stručnom skupu: </a:t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2200" i="1" dirty="0" smtClean="0">
                <a:solidFill>
                  <a:schemeClr val="tx2"/>
                </a:solidFill>
                <a:latin typeface="Arial" charset="0"/>
              </a:rPr>
              <a:t>Kurikul knjižnično-informacijskog odgoja i obrazovanja (KIOO) - </a:t>
            </a:r>
            <a:br>
              <a:rPr lang="hr-HR" sz="2200" i="1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sz="2200" b="0" i="1" dirty="0" smtClean="0">
                <a:solidFill>
                  <a:schemeClr val="tx1"/>
                </a:solidFill>
                <a:latin typeface="Arial" charset="0"/>
              </a:rPr>
              <a:t>neposredno uključivanje knjižničara u školski </a:t>
            </a:r>
            <a:r>
              <a:rPr lang="hr-HR" sz="2200" b="0" i="1" dirty="0" err="1" smtClean="0">
                <a:solidFill>
                  <a:schemeClr val="tx1"/>
                </a:solidFill>
                <a:latin typeface="Arial" charset="0"/>
              </a:rPr>
              <a:t>kurikul</a:t>
            </a:r>
            <a:r>
              <a:rPr lang="hr-HR" sz="2200" b="0" i="1" dirty="0" smtClean="0">
                <a:solidFill>
                  <a:schemeClr val="tx1"/>
                </a:solidFill>
                <a:latin typeface="Arial" charset="0"/>
              </a:rPr>
              <a:t> </a:t>
            </a:r>
            <a:br>
              <a:rPr lang="hr-HR" sz="2200" b="0" i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2200" b="0" i="1" dirty="0" smtClean="0">
                <a:solidFill>
                  <a:schemeClr val="tx1"/>
                </a:solidFill>
                <a:latin typeface="Arial" charset="0"/>
              </a:rPr>
              <a:t>utemeljeno na kvalitetnom planiranju i predstavljanju rada</a:t>
            </a:r>
            <a:br>
              <a:rPr lang="hr-HR" sz="2200" b="0" i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1800" b="0" i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1800" b="0" i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>/</a:t>
            </a:r>
            <a:r>
              <a:rPr lang="hr-HR" sz="1600" b="0" dirty="0" smtClean="0">
                <a:solidFill>
                  <a:schemeClr val="tx1"/>
                </a:solidFill>
                <a:effectLst/>
                <a:latin typeface="Arial" charset="0"/>
              </a:rPr>
              <a:t>program je namijenjen stručnim suradnicima knjižničarima voditeljima županijskih stručnih vijeća, mentorima i savjetnicima osnovnih i srednjih škola i učeničkih domova RH/ </a:t>
            </a: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b="0" i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1800" b="0" i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latin typeface="Arial" charset="0"/>
              </a:rPr>
              <a:t>20. siječnja 2017. </a:t>
            </a: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>(10:00 - 16:00 sati), </a:t>
            </a:r>
            <a:r>
              <a:rPr lang="hr-HR" sz="1800" b="0" dirty="0" smtClean="0">
                <a:solidFill>
                  <a:schemeClr val="tx1"/>
                </a:solidFill>
                <a:latin typeface="Arial" charset="0"/>
              </a:rPr>
              <a:t>Tehnička škola Zagreb, </a:t>
            </a: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>Palmotićeva 84, Zagreb</a:t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endParaRPr lang="hr-HR" sz="1800" b="0" dirty="0" smtClean="0"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8" y="5805488"/>
            <a:ext cx="8353425" cy="719137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</a:t>
            </a:r>
            <a:r>
              <a:rPr lang="hr-HR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na </a:t>
            </a:r>
            <a:r>
              <a:rPr lang="hr-HR" sz="1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Saulačić</a:t>
            </a:r>
            <a:r>
              <a:rPr lang="en-US" sz="1200" b="1" dirty="0" smtClean="0">
                <a:solidFill>
                  <a:schemeClr val="tx2"/>
                </a:solidFill>
                <a:latin typeface="Arial" charset="0"/>
              </a:rPr>
              <a:t>, </a:t>
            </a:r>
            <a:r>
              <a:rPr lang="hr-HR" sz="1200" b="1" dirty="0" err="1" smtClean="0">
                <a:solidFill>
                  <a:schemeClr val="tx2"/>
                </a:solidFill>
                <a:latin typeface="Arial" charset="0"/>
              </a:rPr>
              <a:t>prof</a:t>
            </a:r>
            <a:r>
              <a:rPr lang="hr-HR" sz="1200" b="1" dirty="0" smtClean="0">
                <a:solidFill>
                  <a:schemeClr val="tx2"/>
                </a:solidFill>
                <a:latin typeface="Arial" charset="0"/>
              </a:rPr>
              <a:t>. i </a:t>
            </a:r>
            <a:r>
              <a:rPr lang="hr-HR" sz="1200" b="1" dirty="0" err="1" smtClean="0">
                <a:solidFill>
                  <a:schemeClr val="tx2"/>
                </a:solidFill>
                <a:latin typeface="Arial" charset="0"/>
              </a:rPr>
              <a:t>dipl</a:t>
            </a:r>
            <a:r>
              <a:rPr lang="hr-HR" sz="1200" b="1" dirty="0" smtClean="0">
                <a:solidFill>
                  <a:schemeClr val="tx2"/>
                </a:solidFill>
                <a:latin typeface="Arial" charset="0"/>
              </a:rPr>
              <a:t>. </a:t>
            </a:r>
            <a:r>
              <a:rPr lang="hr-HR" sz="1200" b="1" dirty="0" err="1" smtClean="0">
                <a:solidFill>
                  <a:schemeClr val="tx2"/>
                </a:solidFill>
                <a:latin typeface="Arial" charset="0"/>
              </a:rPr>
              <a:t>knjiž</a:t>
            </a:r>
            <a:r>
              <a:rPr lang="hr-HR" sz="1200" b="1" dirty="0" smtClean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hr-HR" sz="1200" dirty="0" smtClean="0">
                <a:solidFill>
                  <a:schemeClr val="tx2"/>
                </a:solidFill>
                <a:latin typeface="Arial" charset="0"/>
              </a:rPr>
              <a:t>Viša savjetnica za stručne suradnike - knjižničare</a:t>
            </a: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hr-HR" sz="1200" dirty="0" smtClean="0">
                <a:solidFill>
                  <a:schemeClr val="tx2"/>
                </a:solidFill>
                <a:latin typeface="Arial" charset="0"/>
              </a:rPr>
              <a:t>Agencija za odgoj i obrazovanje – Podružnica Split</a:t>
            </a: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hr-HR" sz="1200" b="1" dirty="0" smtClean="0">
                <a:solidFill>
                  <a:schemeClr val="accent1"/>
                </a:solidFill>
                <a:latin typeface="Arial" charset="0"/>
                <a:hlinkClick r:id="rId2"/>
              </a:rPr>
              <a:t>ana.saulacic@azoo.hr</a:t>
            </a:r>
            <a:endParaRPr lang="en-US" sz="1200" b="1" dirty="0" smtClean="0">
              <a:solidFill>
                <a:schemeClr val="accent1"/>
              </a:solidFill>
              <a:latin typeface="Arial" charset="0"/>
            </a:endParaRP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hr-HR" sz="1600" dirty="0" smtClean="0">
              <a:solidFill>
                <a:srgbClr val="7F7F7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F9A7C6-B588-4282-8F4E-BD29BCD6D01B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195669-CB6F-4F40-88C6-C20640771964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predavača, tema, mjesta održavanja i organizatora</a:t>
            </a:r>
          </a:p>
        </p:txBody>
      </p:sp>
      <p:sp>
        <p:nvSpPr>
          <p:cNvPr id="116739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PREDAVAČI </a:t>
            </a: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– PRVE ŠKOLE</a:t>
            </a:r>
            <a:endParaRPr lang="hr-HR" altLang="ko-KR" sz="2000" b="1" dirty="0" smtClean="0">
              <a:solidFill>
                <a:srgbClr val="C00000"/>
              </a:solidFill>
              <a:latin typeface="Arial" charset="0"/>
            </a:endParaRP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1989.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Blažanović</a:t>
            </a:r>
            <a:r>
              <a:rPr lang="hr-HR" altLang="ko-KR" sz="2400" b="1" dirty="0" smtClean="0">
                <a:latin typeface="Arial" charset="0"/>
              </a:rPr>
              <a:t>, Stjepan</a:t>
            </a:r>
            <a:r>
              <a:rPr lang="hr-HR" altLang="ko-KR" sz="2400" dirty="0" smtClean="0">
                <a:latin typeface="Arial" charset="0"/>
              </a:rPr>
              <a:t>: Funkcija školske biblioteke u srednjoškolskom obrazovanju 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Lasić-Lazić, Jadranka</a:t>
            </a:r>
            <a:r>
              <a:rPr lang="hr-HR" altLang="ko-KR" sz="2400" dirty="0" smtClean="0">
                <a:latin typeface="Arial" charset="0"/>
              </a:rPr>
              <a:t>: Školski bibliotekari u sustavu permanentnog obrazovanja 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Lončar, D.:</a:t>
            </a:r>
            <a:r>
              <a:rPr lang="hr-HR" altLang="ko-KR" sz="2400" dirty="0" smtClean="0">
                <a:latin typeface="Arial" charset="0"/>
              </a:rPr>
              <a:t> Poticanje učenika na čitanje školske lektire 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Pešaković</a:t>
            </a:r>
            <a:r>
              <a:rPr lang="hr-HR" altLang="ko-KR" sz="2400" b="1" dirty="0" smtClean="0">
                <a:latin typeface="Arial" charset="0"/>
              </a:rPr>
              <a:t>, Branislava</a:t>
            </a:r>
            <a:r>
              <a:rPr lang="hr-HR" altLang="ko-KR" sz="2400" dirty="0" smtClean="0">
                <a:latin typeface="Arial" charset="0"/>
              </a:rPr>
              <a:t>: Školska biblioteka informacijska osnova pojedinih predmetnih područja 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Šeta</a:t>
            </a:r>
            <a:r>
              <a:rPr lang="hr-HR" altLang="ko-KR" sz="2400" b="1" dirty="0" smtClean="0">
                <a:latin typeface="Arial" charset="0"/>
              </a:rPr>
              <a:t>, Višnja</a:t>
            </a:r>
            <a:r>
              <a:rPr lang="hr-HR" altLang="ko-KR" sz="2400" dirty="0" smtClean="0">
                <a:latin typeface="Arial" charset="0"/>
              </a:rPr>
              <a:t>: Timski rad u školskoj biblioteci 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Todorić, Mirko</a:t>
            </a:r>
            <a:r>
              <a:rPr lang="hr-HR" altLang="ko-KR" sz="2400" dirty="0" smtClean="0">
                <a:latin typeface="Arial" charset="0"/>
              </a:rPr>
              <a:t>: Uloga stručno-razvojne službe u unapređivanju rada školske biblioteke 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endParaRPr lang="hr-HR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985047A-5A8C-4935-981F-F2F679F1E31D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D06339-28C2-4F3C-9883-085701256EA5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r-HR" altLang="sr-Latn-RS" sz="1800" smtClean="0"/>
          </a:p>
        </p:txBody>
      </p:sp>
      <p:sp>
        <p:nvSpPr>
          <p:cNvPr id="12493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</a:t>
            </a:r>
            <a:r>
              <a:rPr lang="hr-HR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predavača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 tema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24931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557338"/>
            <a:ext cx="8642350" cy="50863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1990.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Blažanović</a:t>
            </a:r>
            <a:r>
              <a:rPr lang="hr-HR" altLang="ko-KR" sz="2400" b="1" dirty="0" smtClean="0">
                <a:latin typeface="Arial" charset="0"/>
              </a:rPr>
              <a:t>, Stjepan</a:t>
            </a:r>
            <a:r>
              <a:rPr lang="hr-HR" altLang="ko-KR" sz="2400" dirty="0" smtClean="0">
                <a:latin typeface="Arial" charset="0"/>
              </a:rPr>
              <a:t> : Dostupnost lektire učenicima osnovne i srednje škole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Bošnjak, Višnja, Lasić-Lazić, Jadranka, </a:t>
            </a:r>
            <a:r>
              <a:rPr lang="hr-HR" altLang="ko-KR" sz="2400" b="1" dirty="0" err="1" smtClean="0">
                <a:latin typeface="Arial" charset="0"/>
              </a:rPr>
              <a:t>Premilovac</a:t>
            </a:r>
            <a:r>
              <a:rPr lang="hr-HR" altLang="ko-KR" sz="2400" b="1" dirty="0" smtClean="0">
                <a:latin typeface="Arial" charset="0"/>
              </a:rPr>
              <a:t>, S.:</a:t>
            </a:r>
            <a:r>
              <a:rPr lang="hr-HR" altLang="ko-KR" sz="2400" dirty="0" smtClean="0">
                <a:latin typeface="Arial" charset="0"/>
              </a:rPr>
              <a:t> Pregled stanja školskih knjižnica u Hrvatskoj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Jednačak</a:t>
            </a:r>
            <a:r>
              <a:rPr lang="hr-HR" altLang="ko-KR" sz="2400" b="1" dirty="0" smtClean="0">
                <a:latin typeface="Arial" charset="0"/>
              </a:rPr>
              <a:t>, Jasna</a:t>
            </a:r>
            <a:r>
              <a:rPr lang="hr-HR" altLang="ko-KR" sz="2400" dirty="0" smtClean="0">
                <a:latin typeface="Arial" charset="0"/>
              </a:rPr>
              <a:t>: Prostor i oprema školskih knjižnica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Stričević, Ivanka</a:t>
            </a:r>
            <a:r>
              <a:rPr lang="hr-HR" altLang="ko-KR" sz="2400" dirty="0" smtClean="0">
                <a:latin typeface="Arial" charset="0"/>
              </a:rPr>
              <a:t>: Bibliotekarski rad s djecom predškolskog uzrasta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Todorić, Mirko:</a:t>
            </a:r>
            <a:r>
              <a:rPr lang="hr-HR" altLang="ko-KR" sz="2400" dirty="0" smtClean="0">
                <a:latin typeface="Arial" charset="0"/>
              </a:rPr>
              <a:t> Cilj i svrha savjetovanja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Šeta</a:t>
            </a:r>
            <a:r>
              <a:rPr lang="hr-HR" altLang="ko-KR" sz="2400" b="1" dirty="0" smtClean="0">
                <a:latin typeface="Arial" charset="0"/>
              </a:rPr>
              <a:t>, Višnja</a:t>
            </a:r>
            <a:r>
              <a:rPr lang="hr-HR" altLang="ko-KR" sz="2400" dirty="0" smtClean="0">
                <a:latin typeface="Arial" charset="0"/>
              </a:rPr>
              <a:t>: Kulturna funkcija školske knjižnice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Vuković-</a:t>
            </a:r>
            <a:r>
              <a:rPr lang="hr-HR" altLang="ko-KR" sz="2400" b="1" dirty="0" err="1" smtClean="0">
                <a:latin typeface="Arial" charset="0"/>
              </a:rPr>
              <a:t>Motll</a:t>
            </a:r>
            <a:r>
              <a:rPr lang="hr-HR" altLang="ko-KR" sz="2400" b="1" dirty="0" smtClean="0">
                <a:latin typeface="Arial" charset="0"/>
              </a:rPr>
              <a:t>, Srna</a:t>
            </a:r>
            <a:r>
              <a:rPr lang="hr-HR" altLang="ko-KR" sz="2400" dirty="0" smtClean="0">
                <a:latin typeface="Arial" charset="0"/>
              </a:rPr>
              <a:t>: Katalogizacija </a:t>
            </a:r>
          </a:p>
          <a:p>
            <a:pPr eaLnBrk="1" hangingPunct="1">
              <a:buFont typeface="Arial" charset="0"/>
              <a:buNone/>
              <a:defRPr/>
            </a:pPr>
            <a:endParaRPr lang="hr-HR" altLang="ko-KR" sz="24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1C11A26-D2BF-4253-BEF9-12690F83E8F1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AD92BB-8BA9-45A6-A255-D604F0C43889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r-HR" altLang="sr-Latn-RS" sz="1800" smtClean="0"/>
          </a:p>
        </p:txBody>
      </p:sp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</a:t>
            </a:r>
            <a:r>
              <a:rPr lang="hr-H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predavača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 tema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57338"/>
            <a:ext cx="8229600" cy="50863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1991.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Lasić-Lazić, Jadranka</a:t>
            </a:r>
            <a:r>
              <a:rPr lang="hr-HR" altLang="ko-KR" sz="2400" dirty="0" smtClean="0">
                <a:latin typeface="Arial" charset="0"/>
              </a:rPr>
              <a:t>: Istraživački rad učenika u školskoj knjižnici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Staničić, Stjepan</a:t>
            </a:r>
            <a:r>
              <a:rPr lang="hr-HR" altLang="ko-KR" sz="2400" dirty="0" smtClean="0">
                <a:latin typeface="Arial" charset="0"/>
              </a:rPr>
              <a:t>: Razvojno pedagoška djelatnost u školi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Šeta</a:t>
            </a:r>
            <a:r>
              <a:rPr lang="hr-HR" altLang="ko-KR" sz="2400" b="1" dirty="0" smtClean="0">
                <a:latin typeface="Arial" charset="0"/>
              </a:rPr>
              <a:t>, Višnja</a:t>
            </a:r>
            <a:r>
              <a:rPr lang="hr-HR" altLang="ko-KR" sz="2400" dirty="0" smtClean="0">
                <a:latin typeface="Arial" charset="0"/>
              </a:rPr>
              <a:t>: Metodologija istraživanja i izrada učeničkih radova</a:t>
            </a:r>
          </a:p>
          <a:p>
            <a:pPr eaLnBrk="1" hangingPunct="1">
              <a:buFont typeface="Arial" charset="0"/>
              <a:buNone/>
              <a:defRPr/>
            </a:pPr>
            <a:endParaRPr lang="hr-HR" altLang="ko-KR" sz="2000" dirty="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8EE21ED-EB3D-4F00-9D71-20CE7CFE8EB5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3F9EE7-B4CC-48C4-A813-204251E4AEA1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r-HR" altLang="sr-Latn-RS" sz="1800" smtClean="0"/>
          </a:p>
        </p:txBody>
      </p:sp>
      <p:sp>
        <p:nvSpPr>
          <p:cNvPr id="14233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</a:p>
        </p:txBody>
      </p:sp>
      <p:sp>
        <p:nvSpPr>
          <p:cNvPr id="142339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1991.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Republika Hrvatska Ministarstvo prosvjete i kulture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Referada Rijeka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Nacionalna i sveučilišna biblioteka Zagreb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1992</a:t>
            </a: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 smtClean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Zavod za školstvo Rijeka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Ministarstvo prosvjete, kulture i športa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Matična služba Knjižnica grada Zagreba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Katedra za bibliotekarstvo</a:t>
            </a:r>
          </a:p>
          <a:p>
            <a:pPr eaLnBrk="1" hangingPunct="1">
              <a:buFont typeface="Arial" charset="0"/>
              <a:buNone/>
              <a:defRPr/>
            </a:pPr>
            <a:endParaRPr lang="hr-H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4C90F7-0BC9-451A-AEE6-62A032F5B9F4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D7F505-5B80-4CE9-8880-E4C1454CBF30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hr-HR" altLang="sr-Latn-RS" sz="1800" smtClean="0"/>
          </a:p>
        </p:txBody>
      </p:sp>
      <p:sp>
        <p:nvSpPr>
          <p:cNvPr id="13926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</a:t>
            </a:r>
            <a:r>
              <a:rPr lang="hr-HR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predavača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 tema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9267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557338"/>
            <a:ext cx="8713787" cy="50863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1993. - Prvi dan (</a:t>
            </a:r>
            <a:r>
              <a:rPr lang="hr-HR" altLang="ko-K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ponedjeljak, 31. svibanj</a:t>
            </a: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):</a:t>
            </a:r>
          </a:p>
          <a:p>
            <a:pPr eaLnBrk="1" hangingPunct="1">
              <a:buFont typeface="Arial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Dr</a:t>
            </a:r>
            <a:r>
              <a:rPr lang="hr-HR" altLang="ko-KR" sz="2400" b="1" dirty="0" smtClean="0">
                <a:latin typeface="Arial" charset="0"/>
              </a:rPr>
              <a:t>. </a:t>
            </a:r>
            <a:r>
              <a:rPr lang="hr-HR" altLang="ko-KR" sz="2400" b="1" dirty="0" err="1" smtClean="0">
                <a:latin typeface="Arial" charset="0"/>
              </a:rPr>
              <a:t>Kermek</a:t>
            </a:r>
            <a:r>
              <a:rPr lang="hr-HR" altLang="ko-KR" sz="2400" b="1" dirty="0" smtClean="0">
                <a:latin typeface="Arial" charset="0"/>
              </a:rPr>
              <a:t>, Mira</a:t>
            </a:r>
            <a:r>
              <a:rPr lang="hr-HR" altLang="ko-KR" sz="2400" dirty="0" smtClean="0">
                <a:latin typeface="Arial" charset="0"/>
              </a:rPr>
              <a:t>: Čitateljski interesi i osobitosti recepcije mladoga čitatelja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Dr</a:t>
            </a:r>
            <a:r>
              <a:rPr lang="hr-HR" altLang="ko-KR" sz="2400" b="1" dirty="0" smtClean="0">
                <a:latin typeface="Arial" charset="0"/>
              </a:rPr>
              <a:t>. Lasić-Lazić, Jadranka</a:t>
            </a:r>
            <a:r>
              <a:rPr lang="hr-HR" altLang="ko-KR" sz="2400" dirty="0" smtClean="0">
                <a:latin typeface="Arial" charset="0"/>
              </a:rPr>
              <a:t>: Čitateljski interesi učenika i mogućnosti knjižničara u stvaranju ukusa i poticanju čitanja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Dr</a:t>
            </a:r>
            <a:r>
              <a:rPr lang="hr-HR" altLang="ko-KR" sz="2400" b="1" dirty="0" smtClean="0">
                <a:latin typeface="Arial" charset="0"/>
              </a:rPr>
              <a:t>. </a:t>
            </a:r>
            <a:r>
              <a:rPr lang="hr-HR" altLang="ko-KR" sz="2400" b="1" dirty="0" err="1" smtClean="0">
                <a:latin typeface="Arial" charset="0"/>
              </a:rPr>
              <a:t>Banaš</a:t>
            </a:r>
            <a:r>
              <a:rPr lang="hr-HR" altLang="ko-KR" sz="2400" b="1" dirty="0" smtClean="0">
                <a:latin typeface="Arial" charset="0"/>
              </a:rPr>
              <a:t>, Leopoldina Veronika</a:t>
            </a:r>
            <a:r>
              <a:rPr lang="hr-HR" altLang="ko-KR" sz="2400" dirty="0" smtClean="0">
                <a:latin typeface="Arial" charset="0"/>
              </a:rPr>
              <a:t>: Čitanje kao komunikacija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Šeta</a:t>
            </a:r>
            <a:r>
              <a:rPr lang="hr-HR" altLang="ko-KR" sz="2400" b="1" dirty="0" smtClean="0">
                <a:latin typeface="Arial" charset="0"/>
              </a:rPr>
              <a:t>, Višnja; </a:t>
            </a:r>
            <a:r>
              <a:rPr lang="hr-HR" altLang="ko-KR" sz="2400" b="1" dirty="0" err="1" smtClean="0">
                <a:latin typeface="Arial" charset="0"/>
              </a:rPr>
              <a:t>Superina</a:t>
            </a:r>
            <a:r>
              <a:rPr lang="hr-HR" altLang="ko-KR" sz="2400" b="1" dirty="0" smtClean="0">
                <a:latin typeface="Arial" charset="0"/>
              </a:rPr>
              <a:t>, Klara; Štimac, Željka</a:t>
            </a:r>
            <a:r>
              <a:rPr lang="hr-HR" altLang="ko-KR" sz="2400" dirty="0" smtClean="0">
                <a:latin typeface="Arial" charset="0"/>
              </a:rPr>
              <a:t>: Poziv na igru, priču, čitanje, </a:t>
            </a:r>
            <a:r>
              <a:rPr lang="hr-HR" altLang="ko-KR" sz="2400" dirty="0" err="1" smtClean="0">
                <a:latin typeface="Arial" charset="0"/>
              </a:rPr>
              <a:t>iščitavanje</a:t>
            </a:r>
            <a:r>
              <a:rPr lang="hr-HR" altLang="ko-KR" sz="2400" dirty="0" smtClean="0">
                <a:latin typeface="Arial" charset="0"/>
              </a:rPr>
              <a:t>, istraživanje, čitateljski doživljaj… stvaralaštvo /predstavljanje projekata/</a:t>
            </a:r>
          </a:p>
          <a:p>
            <a:pPr eaLnBrk="1" hangingPunct="1">
              <a:buFont typeface="Arial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212942-E680-4048-85C4-3FBEC0C62A97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5BBBE0-EA4B-4899-B966-9443134E3A74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hr-HR" altLang="sr-Latn-RS" sz="1800" smtClean="0"/>
          </a:p>
        </p:txBody>
      </p:sp>
      <p:sp>
        <p:nvSpPr>
          <p:cNvPr id="14029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</a:t>
            </a:r>
            <a:r>
              <a:rPr lang="hr-HR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predavača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 tema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0291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28775"/>
            <a:ext cx="8507412" cy="501491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1993. - Drugi dan (</a:t>
            </a:r>
            <a:r>
              <a:rPr lang="hr-HR" altLang="ko-K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utorak, 1. lipanj</a:t>
            </a: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Dr</a:t>
            </a:r>
            <a:r>
              <a:rPr lang="hr-HR" altLang="ko-KR" sz="2400" b="1" dirty="0" smtClean="0">
                <a:latin typeface="Arial" charset="0"/>
              </a:rPr>
              <a:t>. Horvat, Aleksandra</a:t>
            </a:r>
            <a:r>
              <a:rPr lang="hr-HR" altLang="ko-KR" sz="2400" dirty="0" smtClean="0">
                <a:latin typeface="Arial" charset="0"/>
              </a:rPr>
              <a:t>: Pravo na čitanje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err="1" smtClean="0">
                <a:latin typeface="Arial" charset="0"/>
              </a:rPr>
              <a:t>Dr</a:t>
            </a:r>
            <a:r>
              <a:rPr lang="hr-HR" altLang="ko-KR" sz="2400" b="1" dirty="0" smtClean="0">
                <a:latin typeface="Arial" charset="0"/>
              </a:rPr>
              <a:t>. Stipčević, Aleksandar</a:t>
            </a:r>
            <a:r>
              <a:rPr lang="hr-HR" altLang="ko-KR" sz="2400" dirty="0" smtClean="0">
                <a:latin typeface="Arial" charset="0"/>
              </a:rPr>
              <a:t>: Cenzura u knjižnicama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Crnković-Nosić, Vesna</a:t>
            </a:r>
            <a:r>
              <a:rPr lang="hr-HR" altLang="ko-KR" sz="2400" dirty="0" smtClean="0">
                <a:latin typeface="Arial" charset="0"/>
              </a:rPr>
              <a:t>: Revizija knjiga u školskim knjižnicama općine Slavonski Brod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u="sng" dirty="0" smtClean="0">
                <a:solidFill>
                  <a:srgbClr val="C00000"/>
                </a:solidFill>
                <a:latin typeface="Arial" charset="0"/>
              </a:rPr>
              <a:t>Križ, Jadranka</a:t>
            </a:r>
            <a:r>
              <a:rPr lang="hr-HR" altLang="ko-KR" sz="2400" dirty="0" smtClean="0">
                <a:latin typeface="Arial" charset="0"/>
              </a:rPr>
              <a:t>: Čitanje kao programska odrednica i funkcija knjižnice u njezinu promicanju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Šegota-Novak, Marija</a:t>
            </a:r>
            <a:r>
              <a:rPr lang="hr-HR" altLang="ko-KR" sz="2400" dirty="0" smtClean="0">
                <a:latin typeface="Arial" charset="0"/>
              </a:rPr>
              <a:t>: </a:t>
            </a: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Razvijanje čitateljskih interesa putem razvijanja navika praćenja časopisa </a:t>
            </a:r>
            <a:r>
              <a:rPr lang="hr-HR" altLang="ko-KR" sz="2400" b="1" u="sng" dirty="0" smtClean="0">
                <a:solidFill>
                  <a:srgbClr val="C00000"/>
                </a:solidFill>
                <a:latin typeface="Arial" charset="0"/>
              </a:rPr>
              <a:t>“Modra lasta”</a:t>
            </a:r>
            <a:r>
              <a:rPr lang="hr-HR" altLang="ko-KR" sz="2400" dirty="0" smtClean="0">
                <a:latin typeface="Arial" charset="0"/>
              </a:rPr>
              <a:t> /predstavljanje projekta/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Kovačević, Dinka</a:t>
            </a:r>
            <a:r>
              <a:rPr lang="hr-HR" altLang="ko-KR" sz="2400" dirty="0" smtClean="0">
                <a:latin typeface="Arial" charset="0"/>
              </a:rPr>
              <a:t>: Susret uživo /videozapis/</a:t>
            </a:r>
          </a:p>
          <a:p>
            <a:pPr eaLnBrk="1" hangingPunct="1">
              <a:buFont typeface="Arial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7CFC78-D155-455D-9E64-14BD0E4FCC2A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31606D-4059-4178-BFBC-919AA4FB1E08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hr-HR" altLang="sr-Latn-RS" sz="1800" smtClean="0"/>
          </a:p>
        </p:txBody>
      </p:sp>
      <p:sp>
        <p:nvSpPr>
          <p:cNvPr id="14131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</a:t>
            </a:r>
            <a:r>
              <a:rPr lang="hr-HR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predavača</a:t>
            </a: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 tema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1315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557338"/>
            <a:ext cx="8435975" cy="50863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1993. - Drugi dan (</a:t>
            </a:r>
            <a:r>
              <a:rPr lang="hr-HR" altLang="ko-K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utorak, 1. lipanj</a:t>
            </a: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):</a:t>
            </a:r>
            <a:endParaRPr lang="hr-HR" altLang="ko-KR" sz="2400" b="1" dirty="0" smtClean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err="1" smtClean="0">
                <a:latin typeface="Arial" charset="0"/>
              </a:rPr>
              <a:t>Vencl</a:t>
            </a:r>
            <a:r>
              <a:rPr lang="hr-HR" altLang="ko-KR" sz="2400" b="1" dirty="0" smtClean="0">
                <a:latin typeface="Arial" charset="0"/>
              </a:rPr>
              <a:t>, Dubravko</a:t>
            </a:r>
            <a:r>
              <a:rPr lang="hr-HR" altLang="ko-KR" sz="2400" dirty="0" smtClean="0">
                <a:latin typeface="Arial" charset="0"/>
              </a:rPr>
              <a:t>: Uloga referentne zbirke u školskoj knjižnici</a:t>
            </a: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err="1" smtClean="0">
                <a:latin typeface="Arial" charset="0"/>
              </a:rPr>
              <a:t>Laszlo</a:t>
            </a:r>
            <a:r>
              <a:rPr lang="hr-HR" altLang="ko-KR" sz="2400" b="1" dirty="0" smtClean="0">
                <a:latin typeface="Arial" charset="0"/>
              </a:rPr>
              <a:t>, Marija</a:t>
            </a:r>
            <a:r>
              <a:rPr lang="hr-HR" altLang="ko-KR" sz="2400" dirty="0" smtClean="0">
                <a:latin typeface="Arial" charset="0"/>
              </a:rPr>
              <a:t>: Korištenje </a:t>
            </a:r>
            <a:r>
              <a:rPr lang="hr-HR" altLang="ko-KR" sz="2400" dirty="0" err="1" smtClean="0">
                <a:latin typeface="Arial" charset="0"/>
              </a:rPr>
              <a:t>biblio</a:t>
            </a:r>
            <a:r>
              <a:rPr lang="hr-HR" altLang="ko-KR" sz="2400" dirty="0" smtClean="0">
                <a:latin typeface="Arial" charset="0"/>
              </a:rPr>
              <a:t>-baze podataka u nastavi</a:t>
            </a:r>
          </a:p>
          <a:p>
            <a:pPr eaLnBrk="1" hangingPunct="1">
              <a:buFont typeface="Arial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1993. - Treći dan (</a:t>
            </a:r>
            <a:r>
              <a:rPr lang="hr-HR" altLang="ko-K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srijeda, 2. lipanj</a:t>
            </a: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400" b="1" dirty="0" smtClean="0">
                <a:latin typeface="Arial" charset="0"/>
              </a:rPr>
              <a:t>Bošnjak,Višnja; Lasić-Lazić, Jadranka: </a:t>
            </a:r>
            <a:r>
              <a:rPr lang="hr-HR" altLang="ko-KR" sz="2400" dirty="0" smtClean="0">
                <a:latin typeface="Arial" charset="0"/>
              </a:rPr>
              <a:t>Obrazovanje knjižničara – rasprava.</a:t>
            </a:r>
          </a:p>
          <a:p>
            <a:pPr eaLnBrk="1" hangingPunct="1">
              <a:buFont typeface="Arial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7E244D4-7BCB-425B-BB9E-CC986F83C51F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A6C178-8636-458B-8B36-A25F81A5124F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hr-HR" altLang="sr-Latn-RS" sz="1800" smtClean="0"/>
          </a:p>
        </p:txBody>
      </p:sp>
      <p:sp>
        <p:nvSpPr>
          <p:cNvPr id="16077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60771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1994. </a:t>
            </a:r>
            <a:endParaRPr lang="hr-HR" altLang="ko-KR" sz="2400" b="1" dirty="0" smtClean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 smtClean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Zavod za školstvo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Osnovne i srednje škole grada Crikvenice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altLang="ko-KR" sz="1800" dirty="0" smtClean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1995.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Crikvenice</a:t>
            </a:r>
            <a:endParaRPr lang="hr-HR" sz="18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54EE0DA-2884-402E-8CF1-EA487ED8A7C4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25666C-E928-4AB0-8F7F-6843FD88C490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hr-HR" altLang="sr-Latn-RS" sz="1800" smtClean="0"/>
          </a:p>
        </p:txBody>
      </p:sp>
      <p:sp>
        <p:nvSpPr>
          <p:cNvPr id="1587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8723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1996. </a:t>
            </a:r>
            <a:endParaRPr lang="hr-HR" altLang="ko-KR" sz="2400" b="1" dirty="0" smtClean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 smtClean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Zavod za školstvo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 smtClean="0">
                <a:latin typeface="Arial" charset="0"/>
              </a:rPr>
              <a:t>Osnovne i srednje škole grada Crikvenice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altLang="ko-KR" sz="1800" dirty="0" smtClean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1997.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Crikvenice</a:t>
            </a:r>
            <a:endParaRPr lang="hr-HR" sz="18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2341DF9-54C8-4B78-BD8C-A559841179EB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0FE00-47CE-4BB0-8267-648DFEA4D8FC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hr-HR" altLang="sr-Latn-RS" sz="1800" smtClean="0"/>
          </a:p>
        </p:txBody>
      </p:sp>
      <p:sp>
        <p:nvSpPr>
          <p:cNvPr id="15769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7699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1998.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</a:t>
            </a:r>
            <a:r>
              <a:rPr lang="hr-HR" altLang="ko-KR" sz="1800" dirty="0" smtClean="0">
                <a:latin typeface="Arial" charset="0"/>
              </a:rPr>
              <a:t>Crikvenice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800" dirty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1999.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Crikvenice</a:t>
            </a:r>
            <a:endParaRPr lang="hr-HR" sz="1800" dirty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endParaRPr lang="hr-HR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AE0E1B0-4997-4164-9CD1-8884E98C9E70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0958ED-67D3-48FC-8DBE-9DD6E6486269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42875" y="71438"/>
            <a:ext cx="8821738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Sadržaj predavanja</a:t>
            </a:r>
            <a:b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altLang="ko-KR" sz="2000" i="1" dirty="0" smtClean="0">
                <a:solidFill>
                  <a:schemeClr val="tx2"/>
                </a:solidFill>
                <a:latin typeface="Arial" charset="0"/>
              </a:rPr>
              <a:t>Povijesni pregled Proljetnih škola i temeljno poslanje njihova postojanja</a:t>
            </a:r>
            <a:endParaRPr lang="hr-HR" sz="20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53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</p:spPr>
        <p:txBody>
          <a:bodyPr/>
          <a:lstStyle/>
          <a:p>
            <a:pPr marL="609600" indent="-609600" eaLnBrk="1" hangingPunct="1"/>
            <a:endParaRPr lang="hr-HR" altLang="sr-Latn-RS" sz="2000" smtClean="0">
              <a:latin typeface="Arial" panose="020B0604020202020204" pitchFamily="34" charset="0"/>
            </a:endParaRPr>
          </a:p>
          <a:p>
            <a:pPr marL="609600" indent="-609600" eaLnBrk="1" hangingPunct="1">
              <a:buFont typeface="Arial" panose="020B0604020202020204" pitchFamily="34" charset="0"/>
              <a:buNone/>
            </a:pPr>
            <a:endParaRPr lang="hr-HR" altLang="sr-Latn-RS" sz="2000" smtClean="0"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79388" y="1397000"/>
          <a:ext cx="8785225" cy="498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5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46188">
                <a:tc>
                  <a:txBody>
                    <a:bodyPr/>
                    <a:lstStyle/>
                    <a:p>
                      <a:pPr marL="609600" marR="0" indent="-609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altLang="ko-KR" sz="1800" b="0" i="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 </a:t>
                      </a:r>
                      <a:r>
                        <a:rPr lang="hr-HR" altLang="ko-KR" sz="1800" i="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temeljnom poslanju </a:t>
                      </a:r>
                      <a:r>
                        <a:rPr lang="hr-HR" altLang="ko-KR" sz="1800" b="0" i="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postojanja </a:t>
                      </a:r>
                      <a:r>
                        <a:rPr lang="hr-HR" altLang="ko-KR" sz="1800" b="0" i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Proljetne škole školskih knjižničara RH</a:t>
                      </a:r>
                    </a:p>
                    <a:p>
                      <a:pPr marL="609600" indent="-609600">
                        <a:buFont typeface="Arial" pitchFamily="34" charset="0"/>
                        <a:buChar char="•"/>
                      </a:pPr>
                      <a:r>
                        <a:rPr lang="hr-HR" altLang="ko-KR" sz="18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Temeljno poslanje PŠŠK RH</a:t>
                      </a:r>
                    </a:p>
                    <a:p>
                      <a:pPr marL="609600" indent="-609600">
                        <a:buFont typeface="Arial" pitchFamily="34" charset="0"/>
                        <a:buChar char="•"/>
                      </a:pPr>
                      <a:r>
                        <a:rPr lang="hr-HR" altLang="ko-KR" sz="18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Idejni začetnici Proljetne škole</a:t>
                      </a:r>
                      <a:r>
                        <a:rPr lang="hr-HR" altLang="ko-KR" sz="1800" b="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, savjetovanja koje je preraslo u stručno-znanstveni skup s međunarodnim učešćem</a:t>
                      </a:r>
                    </a:p>
                  </a:txBody>
                  <a:tcPr marL="91443" marR="91443"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46188">
                <a:tc>
                  <a:txBody>
                    <a:bodyPr/>
                    <a:lstStyle/>
                    <a:p>
                      <a:pPr marL="609600" indent="-609600">
                        <a:buFontTx/>
                        <a:buNone/>
                      </a:pPr>
                      <a:r>
                        <a:rPr lang="hr-HR" altLang="ko-KR" sz="1800" b="1" i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Povijesni</a:t>
                      </a:r>
                      <a:r>
                        <a:rPr lang="hr-HR" altLang="ko-KR" sz="1800" b="0" i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pregled Proljetnih</a:t>
                      </a:r>
                      <a:r>
                        <a:rPr lang="hr-HR" altLang="ko-KR" sz="1800" b="0" i="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škola (</a:t>
                      </a:r>
                      <a:r>
                        <a:rPr lang="hr-HR" altLang="ko-KR" sz="18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proteklih </a:t>
                      </a:r>
                      <a:r>
                        <a:rPr lang="hr-HR" altLang="ko-KR" sz="1800" b="1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28</a:t>
                      </a:r>
                      <a:r>
                        <a:rPr lang="hr-HR" altLang="ko-KR" sz="18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PŠŠK-a</a:t>
                      </a:r>
                      <a:r>
                        <a:rPr lang="hr-HR" altLang="ko-KR" sz="1800" b="0" i="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)</a:t>
                      </a:r>
                      <a:endParaRPr lang="hr-HR" altLang="ko-KR" sz="1800" b="0" i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  <a:p>
                      <a:pPr marL="609600" indent="-609600">
                        <a:buFont typeface="Arial" pitchFamily="34" charset="0"/>
                        <a:buChar char="•"/>
                      </a:pP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Teme</a:t>
                      </a:r>
                      <a:r>
                        <a:rPr lang="hr-HR" altLang="ko-KR" sz="1800" baseline="0" dirty="0" smtClean="0"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i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predavači </a:t>
                      </a:r>
                    </a:p>
                    <a:p>
                      <a:pPr marL="609600" indent="-609600">
                        <a:buFont typeface="Arial" pitchFamily="34" charset="0"/>
                        <a:buChar char="•"/>
                      </a:pP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Mjesta održavanja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i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organizatori</a:t>
                      </a:r>
                    </a:p>
                  </a:txBody>
                  <a:tcPr marL="91443" marR="91443"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61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altLang="ko-KR" sz="1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Zbornici </a:t>
                      </a:r>
                      <a:r>
                        <a:rPr lang="hr-HR" altLang="ko-KR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Proljetnih Škola – temelj stručnog usavršavanja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Povijest zbornika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Proljetne škole i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glasila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 “Školski knjižničar”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Digitalizacija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 svih zbornika Proljetne škole i postavljanje na portal </a:t>
                      </a:r>
                      <a:r>
                        <a:rPr lang="hr-HR" altLang="ko-KR" sz="1800" dirty="0" smtClean="0">
                          <a:latin typeface="Arial" charset="0"/>
                          <a:hlinkClick r:id="rId2"/>
                        </a:rPr>
                        <a:t>www.azoo.hr</a:t>
                      </a:r>
                      <a:r>
                        <a:rPr lang="hr-HR" altLang="ko-KR" sz="1800" dirty="0" smtClean="0">
                          <a:latin typeface="Arial" charset="0"/>
                        </a:rPr>
                        <a:t>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Projekt </a:t>
                      </a:r>
                      <a:r>
                        <a:rPr lang="hr-HR" altLang="ko-KR" sz="18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Agencije za odgoj i obrazovanje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latin typeface="Arial" charset="0"/>
                        </a:rPr>
                        <a:t>i tvrtke </a:t>
                      </a:r>
                      <a:r>
                        <a:rPr lang="hr-HR" altLang="ko-KR" sz="180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Point</a:t>
                      </a:r>
                      <a:r>
                        <a:rPr lang="hr-HR" altLang="ko-KR" sz="1800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- Varaždin</a:t>
                      </a:r>
                      <a:endParaRPr lang="hr-HR" altLang="ko-KR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91443" marR="91443"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46188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hr-HR" sz="1800" b="1" u="none" dirty="0" smtClean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ORGANIZACIJA</a:t>
                      </a:r>
                      <a:r>
                        <a:rPr lang="hr-HR" sz="1800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800" b="1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29. </a:t>
                      </a:r>
                      <a:r>
                        <a:rPr lang="hr-HR" sz="1800" b="1" u="none" dirty="0" smtClean="0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PŠŠK</a:t>
                      </a:r>
                      <a:r>
                        <a:rPr lang="hr-HR" sz="1800" u="non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lang="hr-HR" sz="1800" u="non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hr-HR" sz="1800" b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državnog stručno-znanstvenog skupa AZOO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hr-HR" sz="1800" b="0" i="1" dirty="0" smtClean="0">
                          <a:solidFill>
                            <a:schemeClr val="bg1"/>
                          </a:solidFill>
                          <a:latin typeface="Arial" charset="0"/>
                        </a:rPr>
                        <a:t>TEMA: </a:t>
                      </a:r>
                      <a:r>
                        <a:rPr lang="hr-HR" sz="1800" b="0" i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Kurikul knjižničnog odgoja i obrazovanja – put prema kritičkom mišljenju, znanju i osobnom razvoju</a:t>
                      </a:r>
                      <a:r>
                        <a:rPr lang="hr-HR" sz="1800" b="1" i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800" b="1" i="0" baseline="0" dirty="0" smtClean="0">
                          <a:solidFill>
                            <a:schemeClr val="bg1"/>
                          </a:solidFill>
                          <a:latin typeface="Arial" charset="0"/>
                        </a:rPr>
                        <a:t>- </a:t>
                      </a:r>
                      <a:r>
                        <a:rPr lang="hr-HR" sz="18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Splitsko-dalmatinska</a:t>
                      </a:r>
                      <a:r>
                        <a:rPr lang="hr-HR" sz="1800" b="0" dirty="0" smtClean="0"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županija</a:t>
                      </a:r>
                      <a:r>
                        <a:rPr lang="hr-HR" sz="1800" b="0" dirty="0" smtClean="0">
                          <a:solidFill>
                            <a:schemeClr val="bg1"/>
                          </a:solidFill>
                          <a:latin typeface="Arial" charset="0"/>
                        </a:rPr>
                        <a:t>, 06. – 08. travnja 2017.</a:t>
                      </a:r>
                    </a:p>
                    <a:p>
                      <a:pPr marL="342900" indent="-342900" algn="l">
                        <a:buFont typeface="Arial" pitchFamily="34" charset="0"/>
                        <a:buChar char="•"/>
                      </a:pPr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latin typeface="Arial" charset="0"/>
                        </a:rPr>
                        <a:t>Prijedlozi </a:t>
                      </a:r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Organizacijskog</a:t>
                      </a:r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latin typeface="Arial" charset="0"/>
                        </a:rPr>
                        <a:t> odbora i </a:t>
                      </a:r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Programskog</a:t>
                      </a:r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latin typeface="Arial" charset="0"/>
                        </a:rPr>
                        <a:t> odbora i tema/predavača</a:t>
                      </a:r>
                      <a:endParaRPr lang="hr-HR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4" marB="45724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E27BFE9-C053-4B67-B5CD-9EC0A9AAADED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B2033C-0F2C-4545-BC32-CE0AD2BBADC8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hr-HR" altLang="sr-Latn-RS" sz="1800" smtClean="0"/>
          </a:p>
        </p:txBody>
      </p:sp>
      <p:sp>
        <p:nvSpPr>
          <p:cNvPr id="15667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6675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2000.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</a:t>
            </a:r>
            <a:r>
              <a:rPr lang="hr-HR" altLang="ko-KR" sz="1800" dirty="0" smtClean="0">
                <a:latin typeface="Arial" charset="0"/>
              </a:rPr>
              <a:t>Crikvenice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800" dirty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2001.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Novog Vinodolskog</a:t>
            </a:r>
            <a:endParaRPr lang="hr-HR" sz="18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70D1EE9-24FF-456C-8BBE-50D04994A927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AD1BFD-A61D-43BB-817B-BC1B48AD8703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hr-HR" altLang="sr-Latn-RS" sz="1800" smtClean="0"/>
          </a:p>
        </p:txBody>
      </p:sp>
      <p:sp>
        <p:nvSpPr>
          <p:cNvPr id="15565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5651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2002.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</a:t>
            </a:r>
            <a:r>
              <a:rPr lang="hr-HR" altLang="ko-KR" sz="1800" dirty="0" smtClean="0">
                <a:latin typeface="Arial" charset="0"/>
              </a:rPr>
              <a:t>Crikvenice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800" dirty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2003.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Zavod za školstvo – Zagreb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800" dirty="0">
                <a:latin typeface="Arial" charset="0"/>
              </a:rPr>
              <a:t>Osnovne i srednje škole grada Novog Vinodolskog</a:t>
            </a:r>
            <a:endParaRPr lang="hr-HR" sz="18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C4E479-3402-4C13-BC2B-7DA80B1F0BAC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F81828-F955-4220-9DDA-2F927BFB7742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hr-HR" altLang="sr-Latn-RS" sz="1800" smtClean="0"/>
          </a:p>
        </p:txBody>
      </p:sp>
      <p:sp>
        <p:nvSpPr>
          <p:cNvPr id="15462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4627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2004.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6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Zavod za školstvo – Zagreb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Osnovne i srednje škole grada Novog </a:t>
            </a:r>
            <a:r>
              <a:rPr lang="hr-HR" altLang="ko-KR" sz="1600" dirty="0" smtClean="0">
                <a:latin typeface="Arial" charset="0"/>
              </a:rPr>
              <a:t>Vinodolskog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600" dirty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2005.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6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Zavod za školstvo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Osnovne i srednje škole grada Poreča</a:t>
            </a:r>
            <a:endParaRPr lang="hr-HR" sz="16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9B7398A-1E05-4D68-8C6C-CF47ADCBB854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372E47-CCD5-4CA6-BB4C-0779B69DCBEA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hr-HR" altLang="sr-Latn-RS" sz="1800" smtClean="0"/>
          </a:p>
        </p:txBody>
      </p:sp>
      <p:sp>
        <p:nvSpPr>
          <p:cNvPr id="15360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3603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2006.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4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Zavod za školstvo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Tehnička škola Šibenik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Osnovna škola Petra Krešimira IV. </a:t>
            </a:r>
            <a:r>
              <a:rPr lang="hr-HR" altLang="ko-KR" sz="1400" dirty="0" smtClean="0">
                <a:latin typeface="Arial" charset="0"/>
              </a:rPr>
              <a:t>Šibenik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400" dirty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2007.</a:t>
            </a:r>
            <a:r>
              <a:rPr lang="hr-HR" altLang="ko-K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hr-HR" altLang="ko-KR" sz="2400" b="1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4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Agencija za odgoj i obrazovanje – Zagreb i Podružnica Split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Tehnička škola Šibenik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Osnovna škola Petra Krešimira IV. Šibenik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400" dirty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endParaRPr lang="hr-HR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F8935F-48FA-4A40-B5FC-99D59EE5F889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CAC0E9-8CA7-4241-867C-28ADCC58A293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hr-HR" altLang="sr-Latn-RS" sz="1800" smtClean="0"/>
          </a:p>
        </p:txBody>
      </p:sp>
      <p:sp>
        <p:nvSpPr>
          <p:cNvPr id="14643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6435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2008. </a:t>
            </a:r>
            <a:endParaRPr lang="hr-HR" altLang="ko-KR" sz="2400" b="1" dirty="0" smtClean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600" u="sng" dirty="0" smtClean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 smtClean="0">
                <a:latin typeface="Arial" charset="0"/>
              </a:rPr>
              <a:t>Agencija za odgoj i obrazovanje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 smtClean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 smtClean="0">
                <a:latin typeface="Arial" charset="0"/>
              </a:rPr>
              <a:t>Prva sušačka hrvatska gimnazija u Rijeci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 smtClean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 smtClean="0">
                <a:latin typeface="Arial" charset="0"/>
              </a:rPr>
              <a:t>Gimnazija Eugena Kumičića Opatija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 smtClean="0">
                <a:latin typeface="Arial" charset="0"/>
              </a:rPr>
              <a:t>Hotelijersko-turistička škola Opatija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 smtClean="0">
                <a:latin typeface="Arial" charset="0"/>
              </a:rPr>
              <a:t>Ugostiteljska škola Opatija</a:t>
            </a: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2009.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6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Agencija za odgoj i obrazovanje – Podružnica Split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Institut za globalizaciju i </a:t>
            </a:r>
            <a:r>
              <a:rPr lang="hr-HR" altLang="ko-KR" sz="1600" dirty="0" err="1">
                <a:latin typeface="Arial" charset="0"/>
              </a:rPr>
              <a:t>interkulturalno</a:t>
            </a:r>
            <a:r>
              <a:rPr lang="hr-HR" altLang="ko-KR" sz="1600" dirty="0">
                <a:latin typeface="Arial" charset="0"/>
              </a:rPr>
              <a:t> učenje -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Osnovne i srednje škole grada Zadra</a:t>
            </a:r>
          </a:p>
          <a:p>
            <a:pPr eaLnBrk="1" hangingPunct="1">
              <a:buFont typeface="Arial" charset="0"/>
              <a:buNone/>
              <a:defRPr/>
            </a:pPr>
            <a:endParaRPr lang="hr-HR" sz="2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sz="16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6E247F4-96DB-49F8-B90C-E196C1BB7806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4D72AA-427C-4321-B4A3-3B34349F39F0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hr-HR" altLang="sr-Latn-RS" sz="1800" smtClean="0"/>
          </a:p>
        </p:txBody>
      </p:sp>
      <p:sp>
        <p:nvSpPr>
          <p:cNvPr id="14438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4387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2010. 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6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Agencija za odgoj i obrazovanje – Zagreb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Filozofski fakultet Sveučilišta u Zagrebu – Odsjek za informacijske znanosti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Osnovne i srednje škole grada Zagreba</a:t>
            </a:r>
          </a:p>
          <a:p>
            <a:pPr eaLnBrk="1" hangingPunct="1">
              <a:buFont typeface="Arial" charset="0"/>
              <a:buNone/>
              <a:defRPr/>
            </a:pPr>
            <a:endParaRPr lang="hr-HR" sz="2000" dirty="0"/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2011.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16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Agencija za odgoj i obrazovanje – Podružnica Osijek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Hrvatska udruga školskih knjižničara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Sveučilište Josipa Jurja Strossmayera – Odjel za </a:t>
            </a:r>
            <a:r>
              <a:rPr lang="hr-HR" altLang="ko-KR" sz="1600" dirty="0" err="1">
                <a:latin typeface="Arial" charset="0"/>
              </a:rPr>
              <a:t>kulturologiju</a:t>
            </a:r>
            <a:r>
              <a:rPr lang="hr-HR" altLang="ko-KR" sz="1600" dirty="0">
                <a:latin typeface="Arial" charset="0"/>
              </a:rPr>
              <a:t> – Studij knjižničarstva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1600" dirty="0">
                <a:latin typeface="Arial" charset="0"/>
              </a:rPr>
              <a:t>Osnovne i srednje škole grada Osijeka</a:t>
            </a:r>
          </a:p>
          <a:p>
            <a:pPr eaLnBrk="1" hangingPunct="1">
              <a:buFont typeface="Arial" charset="0"/>
              <a:buNone/>
              <a:defRPr/>
            </a:pPr>
            <a:endParaRPr lang="hr-H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A03702-130E-4636-AC07-E83237B8543F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88F2B4-D0BC-4E02-862D-D6DF04E34654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hr-HR" altLang="sr-Latn-RS" sz="1800" smtClean="0"/>
          </a:p>
        </p:txBody>
      </p:sp>
      <p:sp>
        <p:nvSpPr>
          <p:cNvPr id="1454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5411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2012.</a:t>
            </a:r>
            <a:r>
              <a:rPr lang="hr-HR" altLang="ko-K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defRPr/>
            </a:pPr>
            <a:r>
              <a:rPr lang="hr-HR" altLang="ko-KR" sz="1800" dirty="0">
                <a:latin typeface="Arial" charset="0"/>
              </a:rPr>
              <a:t>Agencija za odgoj i obrazovanje – </a:t>
            </a:r>
            <a:r>
              <a:rPr lang="hr-HR" altLang="ko-KR" sz="1800" dirty="0" smtClean="0">
                <a:latin typeface="Arial" charset="0"/>
              </a:rPr>
              <a:t>Zagreb</a:t>
            </a:r>
          </a:p>
          <a:p>
            <a:pPr eaLnBrk="1" hangingPunct="1">
              <a:defRPr/>
            </a:pPr>
            <a:r>
              <a:rPr lang="hr-HR" altLang="ko-KR" sz="1800" dirty="0" smtClean="0">
                <a:latin typeface="Arial" charset="0"/>
              </a:rPr>
              <a:t>HUŠK</a:t>
            </a:r>
            <a:endParaRPr lang="hr-HR" altLang="ko-KR" sz="18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altLang="ko-KR" sz="1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2013.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defRPr/>
            </a:pPr>
            <a:r>
              <a:rPr lang="hr-HR" altLang="ko-KR" sz="1800" dirty="0">
                <a:latin typeface="Arial" charset="0"/>
              </a:rPr>
              <a:t>Agencija za odgoj i obrazovanje – </a:t>
            </a:r>
            <a:r>
              <a:rPr lang="hr-HR" altLang="ko-KR" sz="1800" dirty="0" smtClean="0">
                <a:latin typeface="Arial" charset="0"/>
              </a:rPr>
              <a:t>Zagreb</a:t>
            </a:r>
          </a:p>
          <a:p>
            <a:pPr eaLnBrk="1" hangingPunct="1">
              <a:defRPr/>
            </a:pPr>
            <a:r>
              <a:rPr lang="hr-HR" altLang="ko-KR" sz="1800" dirty="0" smtClean="0">
                <a:latin typeface="Arial" charset="0"/>
              </a:rPr>
              <a:t>HUŠK</a:t>
            </a:r>
            <a:endParaRPr lang="hr-HR" altLang="ko-KR" sz="1800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A03702-130E-4636-AC07-E83237B8543F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6B8BC6-08C2-43B9-AC6F-AA977629B127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hr-HR" altLang="sr-Latn-RS" sz="1800" smtClean="0"/>
          </a:p>
        </p:txBody>
      </p:sp>
      <p:sp>
        <p:nvSpPr>
          <p:cNvPr id="1454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5411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2014.</a:t>
            </a:r>
            <a:r>
              <a:rPr lang="hr-HR" altLang="ko-K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defRPr/>
            </a:pPr>
            <a:r>
              <a:rPr lang="hr-HR" altLang="ko-KR" sz="1800" dirty="0">
                <a:latin typeface="Arial" charset="0"/>
              </a:rPr>
              <a:t>Agencija za odgoj i obrazovanje – </a:t>
            </a:r>
            <a:r>
              <a:rPr lang="hr-HR" altLang="ko-KR" sz="1800" dirty="0" smtClean="0">
                <a:latin typeface="Arial" charset="0"/>
              </a:rPr>
              <a:t>Zagreb</a:t>
            </a:r>
          </a:p>
          <a:p>
            <a:pPr eaLnBrk="1" hangingPunct="1">
              <a:defRPr/>
            </a:pPr>
            <a:r>
              <a:rPr lang="hr-HR" altLang="ko-KR" sz="1800" dirty="0" smtClean="0">
                <a:latin typeface="Arial" charset="0"/>
              </a:rPr>
              <a:t>HUŠK</a:t>
            </a:r>
            <a:endParaRPr lang="hr-HR" altLang="ko-KR" sz="18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2015.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defRPr/>
            </a:pPr>
            <a:r>
              <a:rPr lang="hr-HR" altLang="ko-KR" sz="1800" dirty="0">
                <a:latin typeface="Arial" charset="0"/>
              </a:rPr>
              <a:t>Agencija za odgoj i obrazovanje – </a:t>
            </a:r>
            <a:r>
              <a:rPr lang="hr-HR" altLang="ko-KR" sz="1800" dirty="0" smtClean="0">
                <a:latin typeface="Arial" charset="0"/>
              </a:rPr>
              <a:t>Zagreb</a:t>
            </a:r>
          </a:p>
          <a:p>
            <a:pPr eaLnBrk="1" hangingPunct="1">
              <a:defRPr/>
            </a:pPr>
            <a:r>
              <a:rPr lang="hr-HR" altLang="ko-KR" sz="1800" dirty="0" smtClean="0">
                <a:latin typeface="Arial" charset="0"/>
              </a:rPr>
              <a:t>HUŠK</a:t>
            </a:r>
            <a:endParaRPr lang="hr-HR" altLang="ko-KR" sz="1800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A03702-130E-4636-AC07-E83237B8543F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C39461-B8E4-454A-B487-FDBF35DCC639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hr-HR" altLang="sr-Latn-RS" sz="1800" smtClean="0"/>
          </a:p>
        </p:txBody>
      </p:sp>
      <p:sp>
        <p:nvSpPr>
          <p:cNvPr id="1454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POVIJESNI PREGLED organizatora PŠŠK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5411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2016.</a:t>
            </a:r>
            <a:r>
              <a:rPr lang="hr-HR" altLang="ko-K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Organizatori:</a:t>
            </a:r>
          </a:p>
          <a:p>
            <a:pPr eaLnBrk="1" hangingPunct="1">
              <a:defRPr/>
            </a:pPr>
            <a:r>
              <a:rPr lang="hr-HR" altLang="ko-KR" sz="1800" dirty="0">
                <a:latin typeface="Arial" charset="0"/>
              </a:rPr>
              <a:t>Agencija za odgoj i obrazovanje – </a:t>
            </a:r>
            <a:r>
              <a:rPr lang="hr-HR" altLang="ko-KR" sz="1800" dirty="0" smtClean="0">
                <a:latin typeface="Arial" charset="0"/>
              </a:rPr>
              <a:t>Zagreb</a:t>
            </a:r>
          </a:p>
          <a:p>
            <a:pPr eaLnBrk="1" hangingPunct="1">
              <a:defRPr/>
            </a:pPr>
            <a:r>
              <a:rPr lang="hr-HR" altLang="ko-KR" sz="1800" dirty="0" smtClean="0">
                <a:latin typeface="Arial" charset="0"/>
              </a:rPr>
              <a:t>HUŠK</a:t>
            </a:r>
            <a:endParaRPr lang="hr-HR" altLang="ko-KR" sz="1800" dirty="0"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 altLang="ko-K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2017.</a:t>
            </a:r>
            <a:endParaRPr lang="hr-HR" altLang="ko-KR" sz="2400" b="1" dirty="0">
              <a:solidFill>
                <a:srgbClr val="C00000"/>
              </a:solidFill>
              <a:latin typeface="Arial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hr-HR" altLang="ko-KR" sz="1800" u="sng" dirty="0" smtClean="0">
                <a:solidFill>
                  <a:schemeClr val="tx2"/>
                </a:solidFill>
                <a:latin typeface="Arial" charset="0"/>
              </a:rPr>
              <a:t>Organizatori</a:t>
            </a:r>
            <a:r>
              <a:rPr lang="hr-HR" altLang="ko-KR" sz="1800" u="sng" dirty="0">
                <a:solidFill>
                  <a:schemeClr val="tx2"/>
                </a:solidFill>
                <a:latin typeface="Arial" charset="0"/>
              </a:rPr>
              <a:t>:</a:t>
            </a:r>
          </a:p>
          <a:p>
            <a:pPr eaLnBrk="1" hangingPunct="1">
              <a:defRPr/>
            </a:pPr>
            <a:r>
              <a:rPr lang="hr-HR" altLang="ko-KR" sz="1800" dirty="0">
                <a:latin typeface="Arial" charset="0"/>
              </a:rPr>
              <a:t>Agencija za odgoj i obrazovanje – </a:t>
            </a:r>
            <a:r>
              <a:rPr lang="hr-HR" altLang="ko-KR" sz="1800" dirty="0" smtClean="0">
                <a:latin typeface="Arial" charset="0"/>
              </a:rPr>
              <a:t>Zagreb</a:t>
            </a:r>
          </a:p>
          <a:p>
            <a:pPr eaLnBrk="1" hangingPunct="1">
              <a:defRPr/>
            </a:pPr>
            <a:r>
              <a:rPr lang="hr-HR" altLang="ko-KR" sz="1800" dirty="0" smtClean="0">
                <a:latin typeface="Arial" charset="0"/>
              </a:rPr>
              <a:t>HUŠK</a:t>
            </a:r>
            <a:endParaRPr lang="hr-HR" altLang="ko-KR" sz="1800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319EE2-9417-44AC-BBA4-D28B1D2B622B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50E424-5E57-4449-A3AA-A19FFC3C2A84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hr-HR" altLang="sr-Latn-RS" sz="1800" smtClean="0"/>
          </a:p>
        </p:txBody>
      </p:sp>
      <p:sp>
        <p:nvSpPr>
          <p:cNvPr id="6144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71438"/>
            <a:ext cx="87503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sr-Latn-RS" dirty="0" smtClean="0">
                <a:effectLst/>
                <a:latin typeface="Arial" panose="020B0604020202020204" pitchFamily="34" charset="0"/>
              </a:rPr>
              <a:t>Naslovne teme PŠŠK </a:t>
            </a:r>
            <a:r>
              <a:rPr lang="hr-HR" altLang="sr-Latn-RS" dirty="0" smtClean="0">
                <a:solidFill>
                  <a:schemeClr val="tx2"/>
                </a:solidFill>
                <a:latin typeface="Arial" panose="020B0604020202020204" pitchFamily="34" charset="0"/>
              </a:rPr>
              <a:t>1989. – 2017. </a:t>
            </a:r>
            <a:r>
              <a:rPr lang="hr-HR" altLang="sr-Latn-RS" dirty="0" smtClean="0">
                <a:effectLst/>
                <a:latin typeface="Arial" panose="020B0604020202020204" pitchFamily="34" charset="0"/>
              </a:rPr>
              <a:t>(1-5)</a:t>
            </a:r>
            <a:endParaRPr lang="hr-HR" altLang="sr-Latn-RS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758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57338"/>
            <a:ext cx="8435975" cy="50863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b="1" dirty="0" smtClean="0">
                <a:solidFill>
                  <a:srgbClr val="C00000"/>
                </a:solidFill>
                <a:latin typeface="Arial" pitchFamily="34" charset="0"/>
              </a:rPr>
              <a:t>I.</a:t>
            </a:r>
            <a:r>
              <a:rPr lang="hr-HR" sz="2800" b="1" dirty="0" smtClean="0">
                <a:latin typeface="Arial" pitchFamily="34" charset="0"/>
              </a:rPr>
              <a:t> </a:t>
            </a:r>
            <a:r>
              <a:rPr lang="hr-HR" sz="2800" b="1" u="sng" dirty="0" smtClean="0">
                <a:solidFill>
                  <a:schemeClr val="tx2"/>
                </a:solidFill>
                <a:latin typeface="Arial" pitchFamily="34" charset="0"/>
              </a:rPr>
              <a:t>1989.</a:t>
            </a:r>
            <a:r>
              <a:rPr lang="hr-HR" sz="2800" b="1" dirty="0" smtClean="0">
                <a:latin typeface="Arial" pitchFamily="34" charset="0"/>
              </a:rPr>
              <a:t> Funkcije i zadaci školske knjižnice </a:t>
            </a:r>
            <a:r>
              <a:rPr lang="hr-HR" sz="2800" dirty="0" smtClean="0">
                <a:latin typeface="Arial" pitchFamily="34" charset="0"/>
              </a:rPr>
              <a:t>/</a:t>
            </a:r>
            <a:r>
              <a:rPr lang="hr-H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Crikvenica</a:t>
            </a:r>
            <a:r>
              <a:rPr lang="hr-HR" sz="2800" dirty="0" smtClean="0">
                <a:latin typeface="Arial" pitchFamily="34" charset="0"/>
              </a:rPr>
              <a:t> /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b="1" dirty="0" smtClean="0">
                <a:solidFill>
                  <a:srgbClr val="C00000"/>
                </a:solidFill>
                <a:latin typeface="Arial" pitchFamily="34" charset="0"/>
              </a:rPr>
              <a:t>II.</a:t>
            </a:r>
            <a:r>
              <a:rPr lang="hr-HR" sz="2800" dirty="0" smtClean="0">
                <a:latin typeface="Arial" pitchFamily="34" charset="0"/>
              </a:rPr>
              <a:t> </a:t>
            </a:r>
            <a:r>
              <a:rPr lang="hr-HR" sz="2800" b="1" u="sng" dirty="0" smtClean="0">
                <a:solidFill>
                  <a:schemeClr val="tx2"/>
                </a:solidFill>
                <a:latin typeface="Arial" pitchFamily="34" charset="0"/>
              </a:rPr>
              <a:t>1990.</a:t>
            </a:r>
            <a:r>
              <a:rPr lang="hr-HR" sz="2800" dirty="0" smtClean="0">
                <a:latin typeface="Arial" pitchFamily="34" charset="0"/>
              </a:rPr>
              <a:t> </a:t>
            </a: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Funkcije i zadaci školske knjižnice </a:t>
            </a:r>
            <a:r>
              <a:rPr lang="hr-HR" sz="2800" dirty="0" smtClean="0">
                <a:latin typeface="Arial" pitchFamily="34" charset="0"/>
              </a:rPr>
              <a:t>/ </a:t>
            </a:r>
            <a:r>
              <a:rPr lang="hr-HR" sz="28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sz="2800" dirty="0" smtClean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hr-HR" sz="2800" dirty="0" smtClean="0">
                <a:latin typeface="Arial" pitchFamily="34" charset="0"/>
              </a:rPr>
              <a:t>/</a:t>
            </a:r>
            <a:endParaRPr lang="hr-HR" sz="2800" b="1" dirty="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b="1" dirty="0" smtClean="0">
                <a:solidFill>
                  <a:srgbClr val="C00000"/>
                </a:solidFill>
                <a:latin typeface="Arial" pitchFamily="34" charset="0"/>
              </a:rPr>
              <a:t>III.</a:t>
            </a:r>
            <a:r>
              <a:rPr lang="hr-HR" sz="2800" b="1" dirty="0" smtClean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hr-HR" sz="2800" b="1" u="sng" dirty="0" smtClean="0">
                <a:solidFill>
                  <a:schemeClr val="tx2"/>
                </a:solidFill>
                <a:latin typeface="Arial" pitchFamily="34" charset="0"/>
              </a:rPr>
              <a:t>1991.</a:t>
            </a:r>
            <a:r>
              <a:rPr lang="hr-HR" sz="2800" b="1" dirty="0" smtClean="0">
                <a:latin typeface="Arial" pitchFamily="34" charset="0"/>
              </a:rPr>
              <a:t> Osposobljavanje učenika za intelektualni rad posredovanjem školske knjižnice </a:t>
            </a:r>
            <a:r>
              <a:rPr lang="hr-HR" sz="2800" dirty="0" smtClean="0">
                <a:latin typeface="Arial" pitchFamily="34" charset="0"/>
              </a:rPr>
              <a:t>/ </a:t>
            </a:r>
            <a:r>
              <a:rPr lang="hr-HR" sz="2800" b="1" dirty="0" smtClean="0">
                <a:solidFill>
                  <a:schemeClr val="accent2"/>
                </a:solidFill>
                <a:latin typeface="Arial" pitchFamily="34" charset="0"/>
              </a:rPr>
              <a:t>Crikvenica </a:t>
            </a:r>
            <a:r>
              <a:rPr lang="hr-HR" sz="2800" dirty="0" smtClean="0">
                <a:latin typeface="Arial" pitchFamily="34" charset="0"/>
              </a:rPr>
              <a:t>/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b="1" dirty="0" smtClean="0">
                <a:solidFill>
                  <a:srgbClr val="C00000"/>
                </a:solidFill>
                <a:latin typeface="Arial" pitchFamily="34" charset="0"/>
              </a:rPr>
              <a:t>IV.</a:t>
            </a:r>
            <a:r>
              <a:rPr lang="hr-HR" sz="2800" dirty="0" smtClean="0">
                <a:latin typeface="Arial" pitchFamily="34" charset="0"/>
              </a:rPr>
              <a:t> </a:t>
            </a:r>
            <a:r>
              <a:rPr lang="hr-HR" sz="2800" b="1" u="sng" dirty="0" smtClean="0">
                <a:solidFill>
                  <a:schemeClr val="tx2"/>
                </a:solidFill>
                <a:latin typeface="Arial" pitchFamily="34" charset="0"/>
              </a:rPr>
              <a:t>1992.</a:t>
            </a:r>
            <a:r>
              <a:rPr lang="hr-HR" sz="2800" dirty="0" smtClean="0">
                <a:latin typeface="Arial" pitchFamily="34" charset="0"/>
              </a:rPr>
              <a:t> </a:t>
            </a: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Kulturna funkcija školske knjižnice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dirty="0" smtClean="0">
                <a:latin typeface="Arial" pitchFamily="34" charset="0"/>
              </a:rPr>
              <a:t>    / </a:t>
            </a:r>
            <a:r>
              <a:rPr lang="hr-HR" sz="28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sz="2800" dirty="0" smtClean="0">
                <a:latin typeface="Arial" pitchFamily="34" charset="0"/>
              </a:rPr>
              <a:t> /</a:t>
            </a:r>
            <a:endParaRPr lang="hr-HR" sz="2800" b="1" dirty="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b="1" dirty="0" smtClean="0">
                <a:solidFill>
                  <a:srgbClr val="C00000"/>
                </a:solidFill>
                <a:latin typeface="Arial" pitchFamily="34" charset="0"/>
              </a:rPr>
              <a:t>V.</a:t>
            </a:r>
            <a:r>
              <a:rPr lang="hr-HR" sz="2800" b="1" dirty="0" smtClean="0">
                <a:latin typeface="Arial" pitchFamily="34" charset="0"/>
              </a:rPr>
              <a:t> </a:t>
            </a:r>
            <a:r>
              <a:rPr lang="hr-HR" sz="2800" b="1" u="sng" dirty="0" smtClean="0">
                <a:solidFill>
                  <a:schemeClr val="tx2"/>
                </a:solidFill>
                <a:latin typeface="Arial" pitchFamily="34" charset="0"/>
              </a:rPr>
              <a:t>1993.</a:t>
            </a:r>
            <a:r>
              <a:rPr lang="hr-HR" sz="2800" b="1" dirty="0" smtClean="0">
                <a:latin typeface="Arial" pitchFamily="34" charset="0"/>
              </a:rPr>
              <a:t> Razvijanje čitateljskih interesa i navika putem školske knjižnice </a:t>
            </a:r>
            <a:r>
              <a:rPr lang="hr-HR" sz="2800" dirty="0" smtClean="0">
                <a:latin typeface="Arial" pitchFamily="34" charset="0"/>
              </a:rPr>
              <a:t>/ </a:t>
            </a:r>
            <a:r>
              <a:rPr lang="hr-HR" sz="28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sz="2800" dirty="0" smtClean="0">
                <a:latin typeface="Arial" pitchFamily="34" charset="0"/>
              </a:rPr>
              <a:t> 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B83D83-F782-4135-9556-1BEA180B9C6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3C4F8E-05FA-4811-A3C8-3F08847D8E04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250825" y="71438"/>
            <a:ext cx="8713788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ko-KR" sz="2800" i="1" dirty="0" smtClean="0">
                <a:latin typeface="Arial" charset="0"/>
              </a:rPr>
              <a:t>Temeljno poslanje postojanja Proljetnih škola 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643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PROLJETNA ŠKOLA OSMIŠLJENA JE 1988. GODINE</a:t>
            </a: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–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PRVO SAVJETOVANJE </a:t>
            </a: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ODRŽANO JE 1989. GODINE U CRIKVENICI U </a:t>
            </a:r>
            <a:r>
              <a:rPr lang="hr-HR" altLang="ko-KR" sz="2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DOMU PROSVJETNIH RADNIKA / </a:t>
            </a:r>
            <a:r>
              <a:rPr lang="hr-HR" altLang="ko-KR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UČITELJSKOM DOMU</a:t>
            </a:r>
            <a:endParaRPr lang="hr-HR" altLang="ko-KR" sz="2000" b="1" u="sng" dirty="0" smtClean="0">
              <a:solidFill>
                <a:schemeClr val="tx2"/>
              </a:solidFill>
              <a:latin typeface="Arial" charset="0"/>
            </a:endParaRP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latin typeface="Arial" charset="0"/>
              </a:rPr>
              <a:t>CILJ: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Cilj</a:t>
            </a:r>
            <a:r>
              <a:rPr lang="hr-HR" altLang="ko-KR" sz="2000" i="1" dirty="0" smtClean="0">
                <a:latin typeface="Arial" charset="0"/>
              </a:rPr>
              <a:t> Škole je permanentno stručno </a:t>
            </a:r>
            <a:r>
              <a:rPr lang="hr-HR" altLang="ko-KR" sz="2000" b="1" i="1" u="sng" dirty="0" smtClean="0">
                <a:latin typeface="Arial" charset="0"/>
              </a:rPr>
              <a:t>osposobljavanje školskih knjižničara</a:t>
            </a:r>
            <a:r>
              <a:rPr lang="hr-HR" altLang="ko-KR" sz="2000" i="1" dirty="0" smtClean="0">
                <a:latin typeface="Arial" charset="0"/>
              </a:rPr>
              <a:t> budući da je funkcija školske knjižnice u izmijenjenim zakonskim propisima i preobrazbi školskog sustava postavljena u izravan odnos prema odgojno-obrazovnom procesu i u njegovu ostvarivanju toga cilja.</a:t>
            </a:r>
            <a:r>
              <a:rPr lang="hr-HR" altLang="ko-KR" sz="2000" dirty="0" smtClean="0">
                <a:latin typeface="Arial" charset="0"/>
              </a:rPr>
              <a:t>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endParaRPr lang="hr-HR" altLang="ko-KR" sz="2000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000" i="1" dirty="0" smtClean="0">
                <a:latin typeface="Arial" charset="0"/>
              </a:rPr>
              <a:t>Osposobljavanje školskih knjižničara za produktivne oblike rada s učenicima, </a:t>
            </a:r>
            <a:r>
              <a:rPr lang="hr-HR" altLang="ko-KR" sz="2000" b="1" i="1" u="sng" dirty="0" smtClean="0">
                <a:latin typeface="Arial" charset="0"/>
              </a:rPr>
              <a:t>kako bi učenike osposobili</a:t>
            </a:r>
            <a:r>
              <a:rPr lang="hr-HR" altLang="ko-KR" sz="2000" i="1" dirty="0" smtClean="0">
                <a:latin typeface="Arial" charset="0"/>
              </a:rPr>
              <a:t> za intelektualni rad posredovanjem školske knjižnice. </a:t>
            </a:r>
          </a:p>
          <a:p>
            <a:pPr marL="609600" indent="-609600" algn="r" eaLnBrk="1" hangingPunct="1">
              <a:buFont typeface="Arial" charset="0"/>
              <a:buNone/>
              <a:defRPr/>
            </a:pP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(Glasilo “Školski knjižničar” 1991. god.)</a:t>
            </a:r>
            <a:endParaRPr lang="hr-HR" sz="2000" dirty="0" smtClean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F94D51-FB9C-41E1-8D4E-2B7E64F23B70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B8AFE-4F00-49A0-879F-506B889653CF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hr-HR" altLang="sr-Latn-RS" sz="1800" smtClean="0"/>
          </a:p>
        </p:txBody>
      </p:sp>
      <p:sp>
        <p:nvSpPr>
          <p:cNvPr id="6246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71438"/>
            <a:ext cx="8543925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sr-Latn-RS" dirty="0" smtClean="0">
                <a:effectLst/>
                <a:latin typeface="Arial" panose="020B0604020202020204" pitchFamily="34" charset="0"/>
              </a:rPr>
              <a:t>Naslovne teme PŠŠK </a:t>
            </a:r>
            <a:r>
              <a:rPr lang="hr-HR" altLang="sr-Latn-RS" dirty="0" smtClean="0">
                <a:solidFill>
                  <a:schemeClr val="tx2"/>
                </a:solidFill>
                <a:latin typeface="Arial" panose="020B0604020202020204" pitchFamily="34" charset="0"/>
              </a:rPr>
              <a:t>1989. – 2017. </a:t>
            </a:r>
            <a:r>
              <a:rPr lang="hr-HR" altLang="sr-Latn-RS" dirty="0" smtClean="0">
                <a:effectLst/>
                <a:latin typeface="Arial" panose="020B0604020202020204" pitchFamily="34" charset="0"/>
              </a:rPr>
              <a:t>(6-10)</a:t>
            </a:r>
          </a:p>
        </p:txBody>
      </p:sp>
      <p:sp>
        <p:nvSpPr>
          <p:cNvPr id="68613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400" b="1" dirty="0" smtClean="0">
                <a:solidFill>
                  <a:srgbClr val="C00000"/>
                </a:solidFill>
                <a:latin typeface="Arial" pitchFamily="34" charset="0"/>
              </a:rPr>
              <a:t>VI.</a:t>
            </a:r>
            <a:r>
              <a:rPr lang="hr-HR" sz="2400" dirty="0" smtClean="0">
                <a:latin typeface="Arial" pitchFamily="34" charset="0"/>
              </a:rPr>
              <a:t> </a:t>
            </a:r>
            <a:r>
              <a:rPr lang="hr-HR" sz="2400" b="1" u="sng" dirty="0" smtClean="0">
                <a:solidFill>
                  <a:schemeClr val="tx2"/>
                </a:solidFill>
                <a:latin typeface="Arial" pitchFamily="34" charset="0"/>
              </a:rPr>
              <a:t>1994.</a:t>
            </a:r>
            <a:r>
              <a:rPr lang="hr-HR" sz="2400" dirty="0" smtClean="0">
                <a:latin typeface="Arial" pitchFamily="34" charset="0"/>
              </a:rPr>
              <a:t> 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Komunikacija i interakcija u radu s malom grupom u školskoj knjižnici </a:t>
            </a:r>
            <a:r>
              <a:rPr lang="hr-HR" sz="2400" dirty="0" smtClean="0">
                <a:latin typeface="Arial" pitchFamily="34" charset="0"/>
              </a:rPr>
              <a:t>/ </a:t>
            </a:r>
            <a:r>
              <a:rPr lang="hr-HR" sz="24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sz="2400" dirty="0" smtClean="0">
                <a:latin typeface="Arial" pitchFamily="34" charset="0"/>
              </a:rPr>
              <a:t> /</a:t>
            </a:r>
            <a:endParaRPr lang="hr-HR" sz="2400" b="1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400" b="1" dirty="0" smtClean="0">
                <a:solidFill>
                  <a:srgbClr val="C00000"/>
                </a:solidFill>
                <a:latin typeface="Arial" pitchFamily="34" charset="0"/>
              </a:rPr>
              <a:t>VII.</a:t>
            </a:r>
            <a:r>
              <a:rPr lang="hr-HR" sz="2400" b="1" dirty="0" smtClean="0">
                <a:latin typeface="Arial" pitchFamily="34" charset="0"/>
              </a:rPr>
              <a:t> </a:t>
            </a:r>
            <a:r>
              <a:rPr lang="hr-HR" sz="2400" b="1" u="sng" dirty="0" smtClean="0">
                <a:solidFill>
                  <a:schemeClr val="tx2"/>
                </a:solidFill>
                <a:latin typeface="Arial" pitchFamily="34" charset="0"/>
              </a:rPr>
              <a:t>1995.</a:t>
            </a:r>
            <a:r>
              <a:rPr lang="hr-HR" sz="2400" b="1" dirty="0" smtClean="0">
                <a:latin typeface="Arial" pitchFamily="34" charset="0"/>
              </a:rPr>
              <a:t> Sedam kreativnih dana u školskoj knjižnici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400" dirty="0" smtClean="0">
                <a:latin typeface="Arial" pitchFamily="34" charset="0"/>
              </a:rPr>
              <a:t>       / </a:t>
            </a:r>
            <a:r>
              <a:rPr lang="hr-HR" sz="24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sz="2400" dirty="0" smtClean="0">
                <a:latin typeface="Arial" pitchFamily="34" charset="0"/>
              </a:rPr>
              <a:t> / </a:t>
            </a:r>
            <a:r>
              <a:rPr lang="hr-HR" sz="2400" dirty="0" smtClean="0">
                <a:solidFill>
                  <a:schemeClr val="tx2"/>
                </a:solidFill>
                <a:latin typeface="Arial" pitchFamily="34" charset="0"/>
              </a:rPr>
              <a:t>/100 godišnjica Hotela </a:t>
            </a:r>
            <a:r>
              <a:rPr lang="hr-HR" sz="2400" dirty="0" err="1" smtClean="0">
                <a:solidFill>
                  <a:schemeClr val="tx2"/>
                </a:solidFill>
                <a:latin typeface="Arial" pitchFamily="34" charset="0"/>
              </a:rPr>
              <a:t>Therapia</a:t>
            </a:r>
            <a:r>
              <a:rPr lang="hr-HR" sz="2400" dirty="0" smtClean="0">
                <a:solidFill>
                  <a:schemeClr val="tx2"/>
                </a:solidFill>
                <a:latin typeface="Arial" pitchFamily="34" charset="0"/>
              </a:rPr>
              <a:t>/</a:t>
            </a:r>
            <a:endParaRPr lang="hr-HR" sz="2400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400" b="1" dirty="0" smtClean="0">
                <a:solidFill>
                  <a:srgbClr val="C00000"/>
                </a:solidFill>
                <a:latin typeface="Arial" pitchFamily="34" charset="0"/>
              </a:rPr>
              <a:t>VIII.</a:t>
            </a:r>
            <a:r>
              <a:rPr lang="hr-HR" sz="2400" dirty="0" smtClean="0">
                <a:latin typeface="Arial" pitchFamily="34" charset="0"/>
              </a:rPr>
              <a:t> </a:t>
            </a:r>
            <a:r>
              <a:rPr lang="hr-HR" sz="2400" b="1" u="sng" dirty="0" smtClean="0">
                <a:solidFill>
                  <a:schemeClr val="tx2"/>
                </a:solidFill>
                <a:latin typeface="Arial" pitchFamily="34" charset="0"/>
              </a:rPr>
              <a:t>1996.</a:t>
            </a:r>
            <a:r>
              <a:rPr lang="hr-HR" sz="2400" dirty="0" smtClean="0">
                <a:latin typeface="Arial" pitchFamily="34" charset="0"/>
              </a:rPr>
              <a:t> 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Motivacija i školska knjižnica. (Motivacijski poticaj škole i školske knjižnice u odgojno-obrazovnoj aktivnosti učenika) </a:t>
            </a:r>
            <a:r>
              <a:rPr lang="hr-HR" sz="2400" dirty="0" smtClean="0">
                <a:latin typeface="Arial" pitchFamily="34" charset="0"/>
              </a:rPr>
              <a:t>/ </a:t>
            </a:r>
            <a:r>
              <a:rPr lang="hr-HR" sz="24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sz="2400" dirty="0" smtClean="0">
                <a:latin typeface="Arial" pitchFamily="34" charset="0"/>
              </a:rPr>
              <a:t> /</a:t>
            </a:r>
            <a:endParaRPr lang="hr-HR" sz="2400" b="1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400" b="1" dirty="0" smtClean="0">
                <a:solidFill>
                  <a:srgbClr val="C00000"/>
                </a:solidFill>
                <a:latin typeface="Arial" pitchFamily="34" charset="0"/>
              </a:rPr>
              <a:t>IX.</a:t>
            </a:r>
            <a:r>
              <a:rPr lang="hr-HR" sz="2400" b="1" dirty="0" smtClean="0">
                <a:latin typeface="Arial" pitchFamily="34" charset="0"/>
              </a:rPr>
              <a:t> </a:t>
            </a:r>
            <a:r>
              <a:rPr lang="hr-HR" sz="2400" b="1" u="sng" dirty="0" smtClean="0">
                <a:solidFill>
                  <a:schemeClr val="tx2"/>
                </a:solidFill>
                <a:latin typeface="Arial" pitchFamily="34" charset="0"/>
              </a:rPr>
              <a:t>1997.</a:t>
            </a:r>
            <a:r>
              <a:rPr lang="hr-HR" sz="2400" b="1" dirty="0" smtClean="0">
                <a:latin typeface="Arial" pitchFamily="34" charset="0"/>
              </a:rPr>
              <a:t> Umjetnost i školska knjižnica. (Učenje na novim izvorima znanja – Internet) </a:t>
            </a:r>
            <a:r>
              <a:rPr lang="hr-HR" sz="2400" dirty="0" smtClean="0">
                <a:latin typeface="Arial" pitchFamily="34" charset="0"/>
              </a:rPr>
              <a:t>/ </a:t>
            </a:r>
            <a:r>
              <a:rPr lang="hr-HR" sz="24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sz="2400" dirty="0" smtClean="0">
                <a:latin typeface="Arial" pitchFamily="34" charset="0"/>
              </a:rPr>
              <a:t> /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400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X.</a:t>
            </a:r>
            <a:r>
              <a:rPr lang="hr-HR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hr-HR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1998.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Školska knjižnica u 21. stoljeću </a:t>
            </a:r>
            <a:r>
              <a:rPr lang="hr-HR" sz="2400" dirty="0" smtClean="0">
                <a:latin typeface="Arial" pitchFamily="34" charset="0"/>
              </a:rPr>
              <a:t>/ </a:t>
            </a:r>
            <a:r>
              <a:rPr lang="hr-H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Crikvenica</a:t>
            </a:r>
            <a:r>
              <a:rPr lang="hr-HR" sz="2400" dirty="0" smtClean="0">
                <a:latin typeface="Arial" pitchFamily="34" charset="0"/>
              </a:rPr>
              <a:t> 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4BA6F39-0C8A-4036-877D-4D322D4508F8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A43ABD-4AF2-45C1-B00C-FCA442261F6D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hr-HR" altLang="sr-Latn-RS" sz="1800" smtClean="0"/>
          </a:p>
        </p:txBody>
      </p:sp>
      <p:sp>
        <p:nvSpPr>
          <p:cNvPr id="6349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71438"/>
            <a:ext cx="8821738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sr-Latn-RS" dirty="0" smtClean="0">
                <a:effectLst/>
                <a:latin typeface="Arial" panose="020B0604020202020204" pitchFamily="34" charset="0"/>
              </a:rPr>
              <a:t>Naslovne teme PŠŠK </a:t>
            </a:r>
            <a:r>
              <a:rPr lang="hr-HR" altLang="sr-Latn-RS" dirty="0" smtClean="0">
                <a:solidFill>
                  <a:schemeClr val="tx2"/>
                </a:solidFill>
                <a:latin typeface="Arial" panose="020B0604020202020204" pitchFamily="34" charset="0"/>
              </a:rPr>
              <a:t>1989. – 2017. </a:t>
            </a:r>
            <a:r>
              <a:rPr lang="hr-HR" altLang="sr-Latn-RS" dirty="0" smtClean="0">
                <a:effectLst/>
                <a:latin typeface="Arial" panose="020B0604020202020204" pitchFamily="34" charset="0"/>
              </a:rPr>
              <a:t>(11-15)</a:t>
            </a:r>
          </a:p>
        </p:txBody>
      </p:sp>
      <p:sp>
        <p:nvSpPr>
          <p:cNvPr id="69637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713788" cy="58324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XI.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1999.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Školska baština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sz="20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/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r-HR" altLang="ko-KR" sz="2000" b="1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2000.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Kršćanstvo u programima i fondovima školskih knjižnica. (Lektira i mladi čitatelji)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sz="20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/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r-HR" altLang="ko-KR" sz="2000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XII.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2001.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Interdisciplinarnost i </a:t>
            </a:r>
            <a:r>
              <a:rPr lang="hr-HR" altLang="ko-KR" sz="2000" b="1" dirty="0" err="1" smtClean="0">
                <a:latin typeface="Arial" pitchFamily="34" charset="0"/>
                <a:cs typeface="맑은 고딕"/>
              </a:rPr>
              <a:t>intermedijalnost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u programima  školskih knjižnica. (Timski rad stručnih suradnika u školi)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Novi Vinodolski</a:t>
            </a:r>
            <a:r>
              <a:rPr lang="hr-HR" altLang="ko-KR" sz="2000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r-HR" altLang="ko-KR" sz="2000" b="1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XIV.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2002.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Školska knjižnica i kvalitetna škola. (Prostor i mediji; Poučavanje radosti čitanja)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sz="2000" b="1" dirty="0" smtClean="0">
                <a:solidFill>
                  <a:schemeClr val="accent2"/>
                </a:solidFill>
                <a:latin typeface="Arial" pitchFamily="34" charset="0"/>
              </a:rPr>
              <a:t>Crikvenica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/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r-HR" altLang="ko-KR" sz="2000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XV.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2003.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Mjesto školske knjižnice u programima djelovanja Ministarstva prosvjete i športa.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(Modeli učenja i poučavanja u školskoj knjižnici; Elektronski mediji u funkciji rasterećenja školskoga knjižničara; Razvoj komunikacijskih sposobnosti (radi bolje suradnje s kolegama i sponzorima); Načela izložbene aktivnosti školskoga knjižničara)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</a:t>
            </a:r>
          </a:p>
          <a:p>
            <a:pPr algn="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Novi Vinodolski</a:t>
            </a:r>
            <a:r>
              <a:rPr lang="hr-HR" altLang="ko-KR" sz="2000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</a:t>
            </a:r>
            <a:endParaRPr lang="hr-HR" altLang="ko-KR" sz="2000" b="1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1600" b="1" dirty="0" smtClean="0">
                <a:cs typeface="맑은 고딕"/>
              </a:rPr>
              <a:t/>
            </a:r>
            <a:br>
              <a:rPr lang="hr-HR" altLang="ko-KR" sz="1600" b="1" dirty="0" smtClean="0">
                <a:cs typeface="맑은 고딕"/>
              </a:rPr>
            </a:br>
            <a:r>
              <a:rPr lang="hr-HR" altLang="ko-KR" sz="1600" b="1" dirty="0" smtClean="0">
                <a:cs typeface="맑은 고딕"/>
              </a:rPr>
              <a:t/>
            </a:r>
            <a:br>
              <a:rPr lang="hr-HR" altLang="ko-KR" sz="1600" b="1" dirty="0" smtClean="0">
                <a:cs typeface="맑은 고딕"/>
              </a:rPr>
            </a:br>
            <a:endParaRPr lang="hr-HR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D56E157-9D2B-4B42-8AC4-A2FC937CD5D6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E4929E-BCCF-4BA9-BD6C-CD72F286A069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hr-HR" altLang="sr-Latn-RS" sz="1800" smtClean="0"/>
          </a:p>
        </p:txBody>
      </p:sp>
      <p:sp>
        <p:nvSpPr>
          <p:cNvPr id="6451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71438"/>
            <a:ext cx="8821738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sr-Latn-RS" dirty="0" smtClean="0">
                <a:effectLst/>
                <a:latin typeface="Arial" panose="020B0604020202020204" pitchFamily="34" charset="0"/>
              </a:rPr>
              <a:t>Naslovne teme PŠŠK </a:t>
            </a:r>
            <a:r>
              <a:rPr lang="hr-HR" altLang="sr-Latn-RS" dirty="0" smtClean="0">
                <a:solidFill>
                  <a:schemeClr val="tx2"/>
                </a:solidFill>
                <a:latin typeface="Arial" panose="020B0604020202020204" pitchFamily="34" charset="0"/>
              </a:rPr>
              <a:t>1989. – 2017. </a:t>
            </a:r>
            <a:r>
              <a:rPr lang="hr-HR" altLang="sr-Latn-RS" dirty="0" smtClean="0">
                <a:effectLst/>
                <a:latin typeface="Arial" panose="020B0604020202020204" pitchFamily="34" charset="0"/>
              </a:rPr>
              <a:t>(16-20)</a:t>
            </a:r>
          </a:p>
        </p:txBody>
      </p:sp>
      <p:sp>
        <p:nvSpPr>
          <p:cNvPr id="70661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557338"/>
            <a:ext cx="8713788" cy="50863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XVI.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2004.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Zdravlje – prilika za integrativno djelovanje školske knjižnice na razvoju kompetencija učenika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. (Obljetnice; Poticanje čitanja; Suradnja) / 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Novi Vinodolski</a:t>
            </a:r>
            <a:r>
              <a:rPr lang="hr-HR" altLang="ko-KR" sz="2000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hr-HR" altLang="ko-KR" sz="2000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XVII.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2005.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Školsko knjižničarstvo i europska povezivanja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latin typeface="Arial" pitchFamily="34" charset="0"/>
                <a:cs typeface="맑은 고딕"/>
              </a:rPr>
              <a:t>       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Poreč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hr-HR" altLang="ko-KR" sz="2000" b="1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XVIII.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2006.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Školsko knjižničarstvo i </a:t>
            </a:r>
            <a:r>
              <a:rPr lang="hr-HR" altLang="ko-K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cjeloživotno</a:t>
            </a:r>
            <a:r>
              <a:rPr lang="hr-HR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 učenje. (Raznolikost metoda učenja i kreativnog izražavanja; O čitanju; O knjižnicama i knjižničarima)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Šibenik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hr-HR" altLang="ko-KR" sz="2000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latin typeface="Arial" pitchFamily="34" charset="0"/>
                <a:cs typeface="맑은 고딕"/>
              </a:rPr>
              <a:t>XIX.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2007.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Školska knjižnica – informacijska pismenost i poticanje čitanja. (HNOS i Nacionalni ispiti)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Šibenik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hr-HR" altLang="ko-KR" sz="2000" b="1" dirty="0" smtClean="0">
              <a:latin typeface="Arial" pitchFamily="34" charset="0"/>
              <a:cs typeface="맑은 고딕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XX.</a:t>
            </a:r>
            <a:r>
              <a:rPr lang="hr-HR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2008.</a:t>
            </a:r>
            <a:r>
              <a:rPr lang="hr-HR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Suradnja u informacijskom društvu – s obzirom na potrebe školskoga knjižničarstva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 </a:t>
            </a: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Opatija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/</a:t>
            </a:r>
            <a:br>
              <a:rPr lang="hr-HR" altLang="ko-KR" sz="2000" dirty="0" smtClean="0">
                <a:latin typeface="Arial" pitchFamily="34" charset="0"/>
                <a:cs typeface="맑은 고딕"/>
              </a:rPr>
            </a:br>
            <a:endParaRPr lang="hr-HR" sz="20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04124C-296D-4D04-9207-086285C2E4C5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B766C4-C6B5-41AF-ACA4-290825C6E56D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hr-HR" altLang="sr-Latn-RS" sz="1800" smtClean="0"/>
          </a:p>
        </p:txBody>
      </p:sp>
      <p:sp>
        <p:nvSpPr>
          <p:cNvPr id="6554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71438"/>
            <a:ext cx="8543925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sr-Latn-RS" dirty="0" smtClean="0">
                <a:effectLst/>
                <a:latin typeface="Arial" panose="020B0604020202020204" pitchFamily="34" charset="0"/>
              </a:rPr>
              <a:t>Naslovne teme PŠŠK </a:t>
            </a:r>
            <a:r>
              <a:rPr lang="hr-HR" altLang="sr-Latn-RS" dirty="0" smtClean="0">
                <a:solidFill>
                  <a:schemeClr val="tx2"/>
                </a:solidFill>
                <a:latin typeface="Arial" panose="020B0604020202020204" pitchFamily="34" charset="0"/>
              </a:rPr>
              <a:t>1989. – 2017. </a:t>
            </a:r>
            <a:r>
              <a:rPr lang="hr-HR" altLang="sr-Latn-RS" dirty="0" smtClean="0">
                <a:effectLst/>
                <a:latin typeface="Arial" panose="020B0604020202020204" pitchFamily="34" charset="0"/>
              </a:rPr>
              <a:t>(21-25)</a:t>
            </a:r>
          </a:p>
        </p:txBody>
      </p:sp>
      <p:sp>
        <p:nvSpPr>
          <p:cNvPr id="71685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XXI.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2009</a:t>
            </a:r>
            <a:r>
              <a:rPr lang="hr-HR" sz="2000" b="1" dirty="0" smtClean="0">
                <a:solidFill>
                  <a:schemeClr val="tx2"/>
                </a:solidFill>
                <a:latin typeface="Arial" pitchFamily="34" charset="0"/>
              </a:rPr>
              <a:t>.</a:t>
            </a:r>
            <a:r>
              <a:rPr lang="hr-HR" sz="2000" b="1" dirty="0" smtClean="0">
                <a:latin typeface="Arial" pitchFamily="34" charset="0"/>
              </a:rPr>
              <a:t> Upravljanje znanjem školskog knjižničara u funkciji razvoja školskoga kurikuluma u ozračju </a:t>
            </a:r>
            <a:r>
              <a:rPr lang="hr-HR" sz="2000" b="1" dirty="0" err="1" smtClean="0">
                <a:latin typeface="Arial" pitchFamily="34" charset="0"/>
              </a:rPr>
              <a:t>interkulturalnog</a:t>
            </a:r>
            <a:r>
              <a:rPr lang="hr-HR" sz="2000" b="1" dirty="0" smtClean="0">
                <a:latin typeface="Arial" pitchFamily="34" charset="0"/>
              </a:rPr>
              <a:t> dijaloga </a:t>
            </a:r>
            <a:r>
              <a:rPr lang="hr-HR" sz="2000" dirty="0" smtClean="0">
                <a:latin typeface="Arial" pitchFamily="34" charset="0"/>
              </a:rPr>
              <a:t>/</a:t>
            </a:r>
            <a:r>
              <a:rPr lang="hr-HR" sz="2000" b="1" dirty="0" smtClean="0">
                <a:solidFill>
                  <a:schemeClr val="accent2"/>
                </a:solidFill>
                <a:latin typeface="Arial" pitchFamily="34" charset="0"/>
              </a:rPr>
              <a:t>Zadar</a:t>
            </a:r>
            <a:r>
              <a:rPr lang="hr-HR" sz="2000" dirty="0" smtClean="0">
                <a:latin typeface="Arial" pitchFamily="34" charset="0"/>
              </a:rPr>
              <a:t> /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XXII.</a:t>
            </a:r>
            <a:r>
              <a:rPr lang="hr-HR" sz="2000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2010.</a:t>
            </a:r>
            <a:r>
              <a:rPr lang="hr-HR" sz="2000" dirty="0" smtClean="0">
                <a:latin typeface="Arial" pitchFamily="34" charset="0"/>
              </a:rPr>
              <a:t> </a:t>
            </a:r>
            <a:r>
              <a:rPr lang="hr-H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Školske knjižnica i slobodno vrijeme učenika – neposredno i posredno uključivanje knjižničara u školski kurikulum </a:t>
            </a:r>
            <a:r>
              <a:rPr lang="hr-HR" sz="2000" dirty="0" smtClean="0">
                <a:latin typeface="Arial" pitchFamily="34" charset="0"/>
              </a:rPr>
              <a:t>/</a:t>
            </a:r>
            <a:r>
              <a:rPr lang="hr-HR" sz="2000" b="1" dirty="0" smtClean="0">
                <a:solidFill>
                  <a:schemeClr val="accent2"/>
                </a:solidFill>
                <a:latin typeface="Arial" pitchFamily="34" charset="0"/>
              </a:rPr>
              <a:t>Zagreb</a:t>
            </a:r>
            <a:r>
              <a:rPr lang="hr-HR" sz="2000" dirty="0" smtClean="0">
                <a:latin typeface="Arial" pitchFamily="34" charset="0"/>
              </a:rPr>
              <a:t>/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b="1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XXIII.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2011.</a:t>
            </a:r>
            <a:r>
              <a:rPr lang="hr-HR" sz="2000" b="1" dirty="0" smtClean="0">
                <a:latin typeface="Arial" pitchFamily="34" charset="0"/>
              </a:rPr>
              <a:t> Čitanje kao dio knjižnično -informacijskog obrazovanja </a:t>
            </a:r>
            <a:r>
              <a:rPr lang="hr-HR" sz="2000" dirty="0" smtClean="0">
                <a:latin typeface="Arial" pitchFamily="34" charset="0"/>
              </a:rPr>
              <a:t>/</a:t>
            </a:r>
            <a:r>
              <a:rPr lang="hr-HR" sz="2000" b="1" dirty="0" smtClean="0">
                <a:solidFill>
                  <a:schemeClr val="accent2"/>
                </a:solidFill>
                <a:latin typeface="Arial" pitchFamily="34" charset="0"/>
              </a:rPr>
              <a:t>Osijek</a:t>
            </a:r>
            <a:r>
              <a:rPr lang="hr-HR" sz="2000" dirty="0" smtClean="0">
                <a:latin typeface="Arial" pitchFamily="34" charset="0"/>
              </a:rPr>
              <a:t>/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XXIV.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2012.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Smjernice za rad školskog knjižničara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b="1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XXV</a:t>
            </a:r>
            <a:r>
              <a:rPr lang="hr-HR" sz="2000" b="1" dirty="0">
                <a:solidFill>
                  <a:srgbClr val="C00000"/>
                </a:solidFill>
                <a:latin typeface="Arial" pitchFamily="34" charset="0"/>
              </a:rPr>
              <a:t>.</a:t>
            </a:r>
            <a:r>
              <a:rPr lang="hr-HR" sz="2000" b="1" dirty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2013.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Komunikacija u školskoj knjižnici – ukorak s vremenom</a:t>
            </a:r>
            <a:endParaRPr lang="hr-HR" sz="2000" dirty="0" smtClean="0">
              <a:latin typeface="Arial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04124C-296D-4D04-9207-086285C2E4C5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F22360-B9D5-4604-8AF9-C1170B749A1D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hr-HR" altLang="sr-Latn-RS" sz="1800" smtClean="0"/>
          </a:p>
        </p:txBody>
      </p:sp>
      <p:sp>
        <p:nvSpPr>
          <p:cNvPr id="6554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71438"/>
            <a:ext cx="8543925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sr-Latn-RS" dirty="0" smtClean="0">
                <a:effectLst/>
                <a:latin typeface="Arial" panose="020B0604020202020204" pitchFamily="34" charset="0"/>
              </a:rPr>
              <a:t>Naslovne teme PŠŠK </a:t>
            </a:r>
            <a:r>
              <a:rPr lang="hr-HR" altLang="sr-Latn-RS" dirty="0" smtClean="0">
                <a:solidFill>
                  <a:schemeClr val="tx2"/>
                </a:solidFill>
                <a:latin typeface="Arial" panose="020B0604020202020204" pitchFamily="34" charset="0"/>
              </a:rPr>
              <a:t>1989. – 2017. </a:t>
            </a:r>
            <a:r>
              <a:rPr lang="hr-HR" altLang="sr-Latn-RS" dirty="0" smtClean="0">
                <a:effectLst/>
                <a:latin typeface="Arial" panose="020B0604020202020204" pitchFamily="34" charset="0"/>
              </a:rPr>
              <a:t>(26-30)</a:t>
            </a:r>
          </a:p>
        </p:txBody>
      </p:sp>
      <p:sp>
        <p:nvSpPr>
          <p:cNvPr id="71685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XXVI.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2014.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Komunikacija – element uspješnosti školske </a:t>
            </a:r>
            <a:r>
              <a:rPr lang="hr-H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knjižnice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b="1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XXVII.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2015.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Uloga medija u učenju i poučavanju u školskoj </a:t>
            </a:r>
            <a:r>
              <a:rPr lang="hr-H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knjižnici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b="1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XXVIII.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2016.</a:t>
            </a:r>
            <a:r>
              <a:rPr lang="hr-HR" sz="2000" b="1" dirty="0" smtClean="0">
                <a:latin typeface="Arial" pitchFamily="34" charset="0"/>
              </a:rPr>
              <a:t> Primjena </a:t>
            </a:r>
            <a:r>
              <a:rPr lang="hr-HR" sz="2000" b="1" dirty="0">
                <a:latin typeface="Arial" pitchFamily="34" charset="0"/>
              </a:rPr>
              <a:t>strategija učenja i upravljanja informacijama u školskom </a:t>
            </a:r>
            <a:r>
              <a:rPr lang="hr-HR" sz="2000" b="1" dirty="0" smtClean="0">
                <a:latin typeface="Arial" pitchFamily="34" charset="0"/>
              </a:rPr>
              <a:t>knjižničarstvu</a:t>
            </a:r>
            <a:endParaRPr lang="hr-HR" sz="2000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b="1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latin typeface="Arial" pitchFamily="34" charset="0"/>
              </a:rPr>
              <a:t>XXIX.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latin typeface="Arial" pitchFamily="34" charset="0"/>
              </a:rPr>
              <a:t>2017.</a:t>
            </a:r>
            <a:r>
              <a:rPr lang="hr-HR" sz="2000" b="1" dirty="0" smtClean="0">
                <a:latin typeface="Arial" pitchFamily="34" charset="0"/>
              </a:rPr>
              <a:t> </a:t>
            </a:r>
            <a:r>
              <a:rPr lang="hr-H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Kurikul knjižničnog odgoja i obrazovanja – put prema kritičkom mišljenju, znanju i osobnom razvoju</a:t>
            </a:r>
            <a:r>
              <a:rPr lang="hr-H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b="1" dirty="0">
              <a:latin typeface="Arial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XXX.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hr-HR" sz="2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2018.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hr-H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TRIDESETA</a:t>
            </a:r>
            <a:endParaRPr lang="hr-H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000" dirty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28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1B32B7B-76D7-48D2-8C78-1EA8C17706B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2B6B27-C455-4958-B95A-D0034EF8C49C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hr-HR" altLang="sr-Latn-RS" sz="1800" smtClean="0"/>
          </a:p>
        </p:txBody>
      </p:sp>
      <p:sp>
        <p:nvSpPr>
          <p:cNvPr id="11878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Sve o novini “Školski knjižničar” / </a:t>
            </a:r>
            <a:b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Glasilu Proljetne škole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TISKANA SU TRI BROJA NOVINA PŠŠK – 1991., 1992. I 1993.</a:t>
            </a:r>
            <a:endParaRPr lang="hr-HR" altLang="ko-KR" sz="2000" b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1991. </a:t>
            </a: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Glasilo</a:t>
            </a:r>
            <a:r>
              <a:rPr lang="hr-HR" altLang="ko-KR" sz="2000" b="1" dirty="0" smtClean="0">
                <a:solidFill>
                  <a:schemeClr val="tx2"/>
                </a:solidFill>
                <a:latin typeface="Arial" charset="0"/>
              </a:rPr>
              <a:t> Proljetne škole školskih knjižničara, br. 1</a:t>
            </a:r>
            <a:r>
              <a:rPr lang="hr-HR" altLang="ko-KR" sz="2000" dirty="0" smtClean="0">
                <a:latin typeface="Arial" charset="0"/>
              </a:rPr>
              <a:t>.,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r-HR" altLang="ko-KR" sz="2000" dirty="0" smtClean="0">
                <a:latin typeface="Arial" charset="0"/>
              </a:rPr>
              <a:t>Zagreb, svibanj 1991.</a:t>
            </a:r>
            <a:endParaRPr lang="hr-HR" altLang="ko-KR" sz="2000" b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1992. </a:t>
            </a: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Glasilo</a:t>
            </a:r>
            <a:r>
              <a:rPr lang="hr-HR" altLang="ko-KR" sz="2000" b="1" dirty="0" smtClean="0">
                <a:solidFill>
                  <a:schemeClr val="tx2"/>
                </a:solidFill>
                <a:latin typeface="Arial" charset="0"/>
              </a:rPr>
              <a:t> PŠŠK, br. 2</a:t>
            </a:r>
            <a:r>
              <a:rPr lang="hr-HR" altLang="ko-KR" sz="2000" dirty="0" smtClean="0">
                <a:latin typeface="Arial" charset="0"/>
              </a:rPr>
              <a:t>., Zagreb, svibanj 1992.</a:t>
            </a:r>
            <a:endParaRPr lang="hr-HR" altLang="ko-KR" sz="2000" b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1993. </a:t>
            </a: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Glasilo</a:t>
            </a:r>
            <a:r>
              <a:rPr lang="hr-HR" altLang="ko-KR" sz="2000" b="1" dirty="0" smtClean="0">
                <a:solidFill>
                  <a:schemeClr val="tx2"/>
                </a:solidFill>
                <a:latin typeface="Arial" charset="0"/>
              </a:rPr>
              <a:t> PŠŠK, br. 3</a:t>
            </a:r>
            <a:r>
              <a:rPr lang="hr-HR" altLang="ko-KR" sz="2000" dirty="0" smtClean="0">
                <a:latin typeface="Arial" charset="0"/>
              </a:rPr>
              <a:t>., Zagreb, svibanj 1993.</a:t>
            </a:r>
            <a:endParaRPr lang="hr-HR" altLang="ko-KR" sz="2000" b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Povijest novina Proljetne škole</a:t>
            </a:r>
            <a:r>
              <a:rPr lang="hr-HR" altLang="ko-KR" sz="2000" dirty="0" smtClean="0">
                <a:latin typeface="Arial" charset="0"/>
              </a:rPr>
              <a:t> završila je neslavno. Nakon što su rođene za vrijeme rata u Hrvatskoj, nisu ga preživjele. Možda trebamo razmisliti o tome koliko smo spremni participirati osobnim učešćem u nastavljanju izdavanja novine/glasila koje bi promoviralo našu struku.</a:t>
            </a:r>
          </a:p>
          <a:p>
            <a:pPr eaLnBrk="1" hangingPunct="1">
              <a:lnSpc>
                <a:spcPct val="90000"/>
              </a:lnSpc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Rat </a:t>
            </a:r>
            <a:r>
              <a:rPr lang="hr-HR" altLang="ko-KR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je izmijenio sve tijekove života. Mnogi gradovi, domovi, škole i školske knjižnice posve su ili djelomice uništeni. Mnogo je života naprasno prekinuto, suviše smo ranjeni fizički i psihički.</a:t>
            </a:r>
            <a:r>
              <a:rPr lang="hr-HR" altLang="ko-K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  <a:p>
            <a:pPr algn="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(“Školski knjižničar”,1992.)</a:t>
            </a:r>
            <a:endParaRPr lang="hr-HR" altLang="ko-KR" sz="2000" i="1" dirty="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B4826F-D484-4F53-8FD0-7C8B4F7D09E0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DA3416-BC53-40C7-B81A-2675A23D51C9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hr-HR" altLang="sr-Latn-RS" sz="1800" smtClean="0"/>
          </a:p>
        </p:txBody>
      </p:sp>
      <p:sp>
        <p:nvSpPr>
          <p:cNvPr id="1198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Sve o novini “Školski knjižničar” </a:t>
            </a:r>
            <a:b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/ </a:t>
            </a:r>
            <a:r>
              <a:rPr lang="hr-HR" dirty="0" smtClean="0">
                <a:latin typeface="Arial" charset="0"/>
              </a:rPr>
              <a:t>Glasilu Proljetne škole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57338"/>
            <a:ext cx="8229600" cy="508635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tx2"/>
                </a:solidFill>
                <a:latin typeface="Arial" charset="0"/>
              </a:rPr>
              <a:t>“Školski knjižničar”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charset="0"/>
              </a:rPr>
              <a:t> je koncipiran prema temama savjetovanja, a </a:t>
            </a: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sastojao se od rubrika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charset="0"/>
              </a:rPr>
              <a:t>:</a:t>
            </a:r>
            <a:endParaRPr lang="hr-HR" altLang="ko-KR" sz="2000" b="1" dirty="0" smtClean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VIJESTI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000" dirty="0" smtClean="0">
                <a:latin typeface="Arial" charset="0"/>
              </a:rPr>
              <a:t>Objavljeni su zaključci prvog savjetovanja.</a:t>
            </a: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IZLOG NOVIH KNJIGA – </a:t>
            </a:r>
            <a:r>
              <a:rPr lang="hr-HR" altLang="ko-KR" sz="2000" dirty="0" smtClean="0">
                <a:latin typeface="Arial" charset="0"/>
              </a:rPr>
              <a:t>informacije o novim knjigama s područja bibliotekarstva i svih ostalih publikacija koje su interesantne za rad školskih knjižnica.</a:t>
            </a:r>
            <a:endParaRPr lang="hr-HR" altLang="ko-KR" sz="2000" b="1" dirty="0" smtClean="0"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ZAKONODAVSTVO (</a:t>
            </a:r>
            <a:r>
              <a:rPr lang="hr-HR" altLang="ko-KR" sz="2000" b="1" dirty="0" smtClean="0">
                <a:solidFill>
                  <a:srgbClr val="C00000"/>
                </a:solidFill>
                <a:latin typeface="Arial" charset="0"/>
              </a:rPr>
              <a:t>PITANJA I ODGOVORI</a:t>
            </a:r>
            <a:r>
              <a:rPr lang="hr-HR" altLang="ko-KR" sz="2000" b="1" dirty="0" smtClean="0">
                <a:latin typeface="Arial" charset="0"/>
              </a:rPr>
              <a:t>) – </a:t>
            </a:r>
            <a:r>
              <a:rPr lang="hr-HR" altLang="ko-KR" sz="2000" dirty="0" smtClean="0">
                <a:solidFill>
                  <a:srgbClr val="C00000"/>
                </a:solidFill>
                <a:latin typeface="Arial" charset="0"/>
              </a:rPr>
              <a:t>rubrika</a:t>
            </a:r>
            <a:r>
              <a:rPr lang="hr-HR" altLang="ko-KR" sz="2000" dirty="0" smtClean="0">
                <a:latin typeface="Arial" charset="0"/>
              </a:rPr>
              <a:t> u kojoj bi bili protumačeni svi zakonski i </a:t>
            </a:r>
            <a:r>
              <a:rPr lang="hr-HR" altLang="ko-KR" sz="2000" dirty="0" err="1" smtClean="0">
                <a:latin typeface="Arial" charset="0"/>
              </a:rPr>
              <a:t>podzakonski</a:t>
            </a:r>
            <a:r>
              <a:rPr lang="hr-HR" altLang="ko-KR" sz="2000" dirty="0" smtClean="0">
                <a:latin typeface="Arial" charset="0"/>
              </a:rPr>
              <a:t> akti.</a:t>
            </a:r>
            <a:endParaRPr lang="hr-HR" altLang="ko-KR" sz="2000" b="1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tx2"/>
                </a:solidFill>
                <a:latin typeface="Arial" charset="0"/>
              </a:rPr>
              <a:t>U trećem broju urednici su nam predočili</a:t>
            </a:r>
            <a:r>
              <a:rPr lang="hr-HR" altLang="ko-KR" sz="2000" dirty="0" smtClean="0">
                <a:latin typeface="Arial" charset="0"/>
              </a:rPr>
              <a:t> rješenje hrvatskog zakonodavstva s kraja pretprošlog stoljeća. Tekst tog zakona govori gdje su školska knjižnica i knjižničar bili nekada, gdje su sada i gdje bi trebali biti sutra (govori o pučkoj nastavi i obrazovanju pučkih učitelja).</a:t>
            </a:r>
          </a:p>
          <a:p>
            <a:pPr eaLnBrk="1" hangingPunct="1">
              <a:buFont typeface="Arial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0047E06-601B-488E-AA66-79393327A666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933DA8-9B8E-4C69-835F-4187E866A79A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hr-HR" altLang="sr-Latn-RS" sz="1800" smtClean="0"/>
          </a:p>
        </p:txBody>
      </p:sp>
      <p:sp>
        <p:nvSpPr>
          <p:cNvPr id="12697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Svi zbornici PŠŠK</a:t>
            </a:r>
          </a:p>
        </p:txBody>
      </p:sp>
      <p:sp>
        <p:nvSpPr>
          <p:cNvPr id="12697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785938"/>
            <a:ext cx="8507413" cy="485775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hr-HR" altLang="ko-K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1993.</a:t>
            </a:r>
            <a:r>
              <a:rPr lang="hr-HR" altLang="ko-K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TISKAN JE </a:t>
            </a:r>
            <a:r>
              <a:rPr lang="hr-HR" altLang="ko-K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PRVI ZBORNIK</a:t>
            </a:r>
            <a:r>
              <a:rPr lang="hr-HR" altLang="ko-KR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Zbornike su tiskali: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Prva sušačka hrvatska gimnazija u Rijeci</a:t>
            </a:r>
            <a:r>
              <a:rPr lang="hr-HR" altLang="ko-KR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</a:t>
            </a:r>
            <a:r>
              <a:rPr lang="hr-HR" altLang="ko-KR" sz="2800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1993. – 2006</a:t>
            </a:r>
            <a:r>
              <a:rPr lang="hr-HR" altLang="ko-KR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.) </a:t>
            </a:r>
            <a:r>
              <a:rPr lang="hr-HR" altLang="ko-K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– prodavani su po cijeni od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100,00 kn</a:t>
            </a:r>
            <a:r>
              <a:rPr lang="hr-HR" altLang="ko-K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  <a:endParaRPr lang="hr-HR" altLang="ko-K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hr-HR" altLang="ko-KR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Agencija za odgoj i obrazovanje</a:t>
            </a:r>
            <a:r>
              <a:rPr lang="hr-HR" altLang="ko-K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</a:t>
            </a:r>
            <a:r>
              <a:rPr lang="hr-HR" altLang="ko-KR" sz="2800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2007. – 2010</a:t>
            </a:r>
            <a:r>
              <a:rPr lang="hr-HR" altLang="ko-KR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.) – </a:t>
            </a:r>
            <a:r>
              <a:rPr lang="hr-HR" altLang="ko-K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sudionici su ih dobivali besplatno.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4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AZOO je započela tiskati zbornike s XX. jubilarnom PŠŠK</a:t>
            </a: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2009. godine tiskanje je omogućila </a:t>
            </a:r>
            <a:r>
              <a:rPr lang="hr-HR" altLang="ko-KR" sz="2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Školska knjiga.</a:t>
            </a:r>
          </a:p>
          <a:p>
            <a:pPr eaLnBrk="1" hangingPunct="1">
              <a:buFont typeface="Arial" charset="0"/>
              <a:buNone/>
              <a:defRPr/>
            </a:pP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122AE4-A9E8-467D-BBF1-EAA65BC6097F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16C872-97EA-41BA-B275-6591955AE065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Svi zbornici PŠŠK 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(6 - 6/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5715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NAKON DVAJU ODRŽANIH SAVJETOVANJA </a:t>
            </a:r>
            <a:r>
              <a:rPr lang="hr-HR" altLang="ko-KR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1989.</a:t>
            </a: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 1990. –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1991. GODINE SKUP JE PRERASTAO U PROLJETNU ŠKOLU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</a:t>
            </a: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93</a:t>
            </a:r>
            <a:r>
              <a:rPr lang="hr-HR" altLang="ko-K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 TISKAN JE </a:t>
            </a: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PRVI ZBORNIK </a:t>
            </a:r>
            <a:r>
              <a:rPr lang="hr-HR" altLang="ko-K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(tiskano je ukupno </a:t>
            </a:r>
            <a:r>
              <a:rPr lang="hr-HR" altLang="ko-KR" sz="2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</a:t>
            </a:r>
            <a:r>
              <a:rPr lang="hr-HR" altLang="ko-KR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zbornik</a:t>
            </a:r>
            <a:r>
              <a:rPr lang="hr-HR" altLang="ko-K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Prve zbornike tiskala je </a:t>
            </a:r>
            <a:r>
              <a:rPr lang="hr-HR" altLang="ko-KR" sz="2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Prva sušačka hrvatska gimnazija u Rijeci</a:t>
            </a: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a nastavila je </a:t>
            </a:r>
            <a:r>
              <a:rPr lang="hr-HR" altLang="ko-KR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Agencija za odgoj i obrazovanje</a:t>
            </a: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hr-HR" altLang="ko-KR" sz="2000" b="1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0.</a:t>
            </a:r>
            <a:r>
              <a:rPr lang="hr-HR" altLang="ko-KR" sz="2000" dirty="0" smtClean="0">
                <a:latin typeface="Arial" charset="0"/>
              </a:rPr>
              <a:t> ZBORNIK </a:t>
            </a:r>
            <a:r>
              <a:rPr lang="hr-HR" altLang="ko-KR" sz="2000" b="1" dirty="0" smtClean="0">
                <a:latin typeface="Arial" charset="0"/>
              </a:rPr>
              <a:t>PŠŠK 1991. - 1992.</a:t>
            </a:r>
            <a:r>
              <a:rPr lang="hr-HR" altLang="ko-KR" sz="2000" dirty="0" smtClean="0">
                <a:latin typeface="Arial" charset="0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Rijeka, 1993</a:t>
            </a:r>
            <a:r>
              <a:rPr lang="hr-HR" altLang="ko-KR" sz="2000" dirty="0" smtClean="0">
                <a:latin typeface="Arial" charset="0"/>
              </a:rPr>
              <a:t>.)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I.</a:t>
            </a:r>
            <a:r>
              <a:rPr lang="hr-HR" altLang="ko-KR" sz="2000" dirty="0" smtClean="0">
                <a:latin typeface="Arial" charset="0"/>
              </a:rPr>
              <a:t> ZBORNIK </a:t>
            </a:r>
            <a:r>
              <a:rPr lang="hr-HR" altLang="ko-KR" sz="2000" b="1" dirty="0" smtClean="0">
                <a:latin typeface="Arial" charset="0"/>
              </a:rPr>
              <a:t>PŠŠK 1993.</a:t>
            </a:r>
            <a:r>
              <a:rPr lang="hr-HR" altLang="ko-KR" sz="2000" dirty="0" smtClean="0">
                <a:latin typeface="Arial" charset="0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Rijeka, 1994.)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II.</a:t>
            </a:r>
            <a:r>
              <a:rPr lang="hr-HR" altLang="ko-KR" sz="2000" dirty="0" smtClean="0">
                <a:latin typeface="Arial" charset="0"/>
              </a:rPr>
              <a:t> ZBORNIK </a:t>
            </a:r>
            <a:r>
              <a:rPr lang="hr-HR" altLang="ko-KR" sz="2000" b="1" dirty="0" smtClean="0">
                <a:latin typeface="Arial" charset="0"/>
              </a:rPr>
              <a:t>PŠŠK ’94</a:t>
            </a:r>
            <a:r>
              <a:rPr lang="hr-HR" altLang="ko-KR" sz="2000" dirty="0" smtClean="0">
                <a:latin typeface="Arial" charset="0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Rijeka</a:t>
            </a:r>
            <a:r>
              <a:rPr lang="hr-HR" altLang="ko-KR" sz="2000" dirty="0" smtClean="0">
                <a:latin typeface="Arial" charset="0"/>
              </a:rPr>
              <a:t>, 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1995.</a:t>
            </a:r>
            <a:r>
              <a:rPr lang="hr-HR" altLang="ko-KR" sz="2000" dirty="0" smtClean="0">
                <a:latin typeface="Arial" charset="0"/>
              </a:rPr>
              <a:t> - bez ilustracije naslovnice)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III.</a:t>
            </a:r>
            <a:r>
              <a:rPr lang="hr-HR" altLang="ko-KR" sz="2000" dirty="0" smtClean="0">
                <a:latin typeface="Arial" charset="0"/>
              </a:rPr>
              <a:t> ZBORNIK </a:t>
            </a:r>
            <a:r>
              <a:rPr lang="hr-HR" altLang="ko-KR" sz="2000" b="1" dirty="0" smtClean="0">
                <a:latin typeface="Arial" charset="0"/>
              </a:rPr>
              <a:t>PŠŠK održane 1995.</a:t>
            </a:r>
            <a:r>
              <a:rPr lang="hr-HR" altLang="ko-KR" sz="2000" dirty="0" smtClean="0">
                <a:latin typeface="Arial" charset="0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Rijeka</a:t>
            </a:r>
            <a:r>
              <a:rPr lang="hr-HR" altLang="ko-KR" sz="2000" dirty="0" smtClean="0">
                <a:latin typeface="Arial" charset="0"/>
              </a:rPr>
              <a:t>, 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1996.</a:t>
            </a:r>
            <a:r>
              <a:rPr lang="hr-HR" altLang="ko-KR" sz="2000" dirty="0" smtClean="0">
                <a:latin typeface="Arial" charset="0"/>
              </a:rPr>
              <a:t> - </a:t>
            </a:r>
            <a:r>
              <a:rPr lang="hr-HR" altLang="ko-KR" sz="2000" i="1" dirty="0" smtClean="0">
                <a:latin typeface="Arial" charset="0"/>
              </a:rPr>
              <a:t>Sedam kreativnih dana u školskoj knjižnici</a:t>
            </a:r>
            <a:r>
              <a:rPr lang="hr-HR" altLang="ko-KR" sz="2000" dirty="0" smtClean="0">
                <a:latin typeface="Arial" charset="0"/>
              </a:rPr>
              <a:t>)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IV.</a:t>
            </a:r>
            <a:r>
              <a:rPr lang="hr-HR" altLang="ko-KR" sz="2000" dirty="0" smtClean="0">
                <a:latin typeface="Arial" charset="0"/>
              </a:rPr>
              <a:t> ZBORNIK </a:t>
            </a:r>
            <a:r>
              <a:rPr lang="hr-HR" altLang="ko-KR" sz="2000" b="1" dirty="0" smtClean="0">
                <a:latin typeface="Arial" charset="0"/>
              </a:rPr>
              <a:t>1996. </a:t>
            </a:r>
            <a:r>
              <a:rPr lang="hr-HR" altLang="ko-KR" sz="2000" dirty="0" smtClean="0">
                <a:latin typeface="Arial" charset="0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Rijeka</a:t>
            </a:r>
            <a:r>
              <a:rPr lang="hr-HR" altLang="ko-KR" sz="2000" dirty="0" smtClean="0">
                <a:latin typeface="Arial" charset="0"/>
              </a:rPr>
              <a:t>, 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1997.</a:t>
            </a:r>
            <a:r>
              <a:rPr lang="hr-HR" altLang="ko-KR" sz="2000" dirty="0" smtClean="0">
                <a:latin typeface="Arial" charset="0"/>
              </a:rPr>
              <a:t> - </a:t>
            </a:r>
            <a:r>
              <a:rPr lang="hr-HR" altLang="ko-KR" sz="2000" i="1" dirty="0" smtClean="0">
                <a:latin typeface="Arial" charset="0"/>
              </a:rPr>
              <a:t>Školska knjižnica i motivacija</a:t>
            </a:r>
            <a:r>
              <a:rPr lang="hr-HR" altLang="ko-KR" sz="2000" dirty="0" smtClean="0">
                <a:latin typeface="Arial" charset="0"/>
              </a:rPr>
              <a:t>)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V.</a:t>
            </a:r>
            <a:r>
              <a:rPr lang="hr-HR" altLang="ko-KR" sz="2000" dirty="0" smtClean="0">
                <a:latin typeface="Arial" charset="0"/>
              </a:rPr>
              <a:t> ZBORNIK </a:t>
            </a:r>
            <a:r>
              <a:rPr lang="hr-HR" altLang="ko-KR" sz="2000" b="1" dirty="0" smtClean="0">
                <a:latin typeface="Arial" charset="0"/>
              </a:rPr>
              <a:t>1997. </a:t>
            </a:r>
            <a:r>
              <a:rPr lang="hr-HR" altLang="ko-KR" sz="2000" dirty="0" smtClean="0">
                <a:latin typeface="Arial" charset="0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Rijeka</a:t>
            </a:r>
            <a:r>
              <a:rPr lang="hr-HR" altLang="ko-KR" sz="2000" dirty="0" smtClean="0">
                <a:latin typeface="Arial" charset="0"/>
              </a:rPr>
              <a:t>, 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1998.</a:t>
            </a:r>
            <a:r>
              <a:rPr lang="hr-HR" altLang="ko-KR" sz="2000" dirty="0" smtClean="0">
                <a:latin typeface="Arial" charset="0"/>
              </a:rPr>
              <a:t> - </a:t>
            </a:r>
            <a:r>
              <a:rPr lang="hr-HR" altLang="ko-KR" sz="2000" i="1" dirty="0" smtClean="0">
                <a:latin typeface="Arial" charset="0"/>
              </a:rPr>
              <a:t>Umjetnost i školska knjižnica</a:t>
            </a:r>
            <a:r>
              <a:rPr lang="hr-HR" altLang="ko-KR" sz="2000" dirty="0" smtClean="0">
                <a:latin typeface="Arial" charset="0"/>
              </a:rPr>
              <a:t>)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charset="0"/>
              </a:rPr>
              <a:t>VI.</a:t>
            </a:r>
            <a:r>
              <a:rPr lang="hr-HR" altLang="ko-KR" sz="2000" u="sng" dirty="0" smtClean="0">
                <a:latin typeface="Arial" charset="0"/>
              </a:rPr>
              <a:t> ZBORNIK </a:t>
            </a:r>
            <a:r>
              <a:rPr lang="hr-HR" altLang="ko-KR" sz="2000" b="1" u="sng" dirty="0" smtClean="0">
                <a:latin typeface="Arial" charset="0"/>
              </a:rPr>
              <a:t>1998.</a:t>
            </a:r>
            <a:r>
              <a:rPr lang="hr-HR" altLang="ko-KR" sz="2000" b="1" dirty="0" smtClean="0">
                <a:latin typeface="Arial" charset="0"/>
              </a:rPr>
              <a:t> </a:t>
            </a:r>
            <a:r>
              <a:rPr lang="hr-HR" altLang="ko-KR" sz="2000" dirty="0" smtClean="0">
                <a:latin typeface="Arial" charset="0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Rijeka</a:t>
            </a:r>
            <a:r>
              <a:rPr lang="hr-HR" altLang="ko-KR" sz="2000" dirty="0" smtClean="0">
                <a:latin typeface="Arial" charset="0"/>
              </a:rPr>
              <a:t>, </a:t>
            </a:r>
            <a:r>
              <a:rPr lang="hr-HR" altLang="ko-KR" sz="2000" dirty="0" smtClean="0">
                <a:solidFill>
                  <a:schemeClr val="tx2"/>
                </a:solidFill>
                <a:latin typeface="Arial" charset="0"/>
              </a:rPr>
              <a:t>1999.</a:t>
            </a:r>
            <a:r>
              <a:rPr lang="hr-HR" altLang="ko-KR" sz="2000" dirty="0" smtClean="0">
                <a:latin typeface="Arial" charset="0"/>
              </a:rPr>
              <a:t> - </a:t>
            </a:r>
            <a:r>
              <a:rPr lang="hr-HR" altLang="ko-KR" sz="2000" i="1" dirty="0" smtClean="0">
                <a:latin typeface="Arial" charset="0"/>
              </a:rPr>
              <a:t>Školska knjižnica u 21. st.</a:t>
            </a:r>
            <a:r>
              <a:rPr lang="hr-HR" altLang="ko-KR" sz="2000" dirty="0" smtClean="0">
                <a:latin typeface="Arial" charset="0"/>
              </a:rPr>
              <a:t>)</a:t>
            </a:r>
          </a:p>
          <a:p>
            <a:pPr marL="609600" indent="-609600" algn="ctr" eaLnBrk="1" hangingPunct="1">
              <a:buFont typeface="Arial" charset="0"/>
              <a:buNone/>
              <a:defRPr/>
            </a:pPr>
            <a:r>
              <a:rPr lang="hr-HR" altLang="ko-KR" sz="2000" dirty="0" smtClean="0">
                <a:latin typeface="Arial" charset="0"/>
              </a:rPr>
              <a:t>        </a:t>
            </a:r>
            <a:r>
              <a:rPr lang="hr-HR" altLang="ko-KR" sz="2000" b="1" u="sng" dirty="0" smtClean="0">
                <a:solidFill>
                  <a:schemeClr val="accent1"/>
                </a:solidFill>
                <a:latin typeface="Arial" charset="0"/>
              </a:rPr>
              <a:t>JUBILARNA X.</a:t>
            </a:r>
            <a:r>
              <a:rPr lang="hr-HR" altLang="ko-KR" sz="2000" b="1" dirty="0" smtClean="0">
                <a:solidFill>
                  <a:schemeClr val="accent1"/>
                </a:solidFill>
                <a:latin typeface="Arial" charset="0"/>
              </a:rPr>
              <a:t> PROLJETNA ŠKOLA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endParaRPr lang="hr-HR" altLang="ko-KR" sz="2000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endParaRPr lang="hr-HR" sz="20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27660C-AE3F-4F03-8304-529E378E8302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2CE732-8C49-44FE-AC75-BD4506894D36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Svi zbornici PŠŠK 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(7 - 13/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5845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VII.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XI. PŠŠK 1999.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2000.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-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Školska baština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VIII.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XII. 2000.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2001.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-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Kršćanstvo u programima i fondovima školskih knjižnica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IX.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XIII. 2001.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2002.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-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Interdisciplinarnost i </a:t>
            </a:r>
            <a:r>
              <a:rPr lang="hr-HR" altLang="ko-KR" sz="2000" i="1" dirty="0" err="1" smtClean="0">
                <a:latin typeface="Arial" pitchFamily="34" charset="0"/>
                <a:cs typeface="맑은 고딕"/>
              </a:rPr>
              <a:t>intermedijalnost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 u programima školskih knjižnica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XIV. 2002.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2003.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–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Školska knjižnica i kvalitetna škola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u="sng" dirty="0" smtClean="0">
                <a:latin typeface="Arial" pitchFamily="34" charset="0"/>
                <a:cs typeface="맑은 고딕"/>
              </a:rPr>
              <a:t>XV. PŠŠK 2003.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2004.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–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Mjesto knjižnice u programima Ministarstva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 – </a:t>
            </a: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JUBILARNA XV. PŠŠK</a:t>
            </a:r>
            <a:endParaRPr lang="hr-HR" altLang="ko-KR" sz="2000" b="1" u="sng" dirty="0" smtClean="0">
              <a:latin typeface="Arial" pitchFamily="34" charset="0"/>
              <a:cs typeface="맑은 고딕"/>
            </a:endParaRP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XVI. 2004.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2005.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–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Zdravlje – Integrativno djelovanje školskih knjižnica na razvoj kompetencija učenika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XIII.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XVII. 2005.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2006.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–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Školsko knjižničarstvo i europska povezivanja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endParaRPr lang="hr-HR" sz="2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660CEB2-6B7D-4092-86D8-3C0070D2935E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72E6EA-6891-4C04-8DE0-141F3DFE1CFC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hr-HR" altLang="sr-Latn-RS" sz="1800" smtClean="0"/>
          </a:p>
        </p:txBody>
      </p:sp>
      <p:sp>
        <p:nvSpPr>
          <p:cNvPr id="12390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23850" y="71438"/>
            <a:ext cx="8640763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ko-KR" sz="2800" i="1" dirty="0" smtClean="0">
                <a:latin typeface="Arial" charset="0"/>
              </a:rPr>
              <a:t>Temeljno poslanje postojanja Proljetnih škola 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379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84313"/>
            <a:ext cx="8229600" cy="515937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i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Zašto?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i="1" dirty="0" smtClean="0">
                <a:latin typeface="Arial" pitchFamily="34" charset="0"/>
                <a:cs typeface="맑은 고딕"/>
              </a:rPr>
              <a:t>Za bolje školske knjižnice.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i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Što?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i="1" dirty="0" smtClean="0">
                <a:latin typeface="Arial" pitchFamily="34" charset="0"/>
                <a:cs typeface="맑은 고딕"/>
              </a:rPr>
              <a:t>Proljetna škola školskih knjižničara.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i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Kada?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i="1" dirty="0" smtClean="0">
                <a:latin typeface="Arial" pitchFamily="34" charset="0"/>
                <a:cs typeface="맑은 고딕"/>
              </a:rPr>
              <a:t>Proljeće.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i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Kako?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i="1" dirty="0" smtClean="0">
                <a:latin typeface="Arial" pitchFamily="34" charset="0"/>
                <a:cs typeface="맑은 고딕"/>
              </a:rPr>
              <a:t>Razmjenom mišljenja i iskustava.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i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Tko?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i="1" dirty="0" smtClean="0">
                <a:latin typeface="Arial" pitchFamily="34" charset="0"/>
                <a:cs typeface="맑은 고딕"/>
              </a:rPr>
              <a:t>Svatko tko ima što korisno i novo reći.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i="1" u="sng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Gdje?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i="1" dirty="0" err="1" smtClean="0">
                <a:latin typeface="Arial" pitchFamily="34" charset="0"/>
                <a:cs typeface="맑은 고딕"/>
              </a:rPr>
              <a:t>Naravno,'lijepom</a:t>
            </a:r>
            <a:r>
              <a:rPr lang="hr-HR" altLang="ko-KR" sz="2400" i="1" dirty="0" smtClean="0">
                <a:latin typeface="Arial" pitchFamily="34" charset="0"/>
                <a:cs typeface="맑은 고딕"/>
              </a:rPr>
              <a:t> našom'!</a:t>
            </a:r>
            <a:endParaRPr lang="hr-HR" sz="2400" i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46B390F-3333-4013-8F18-EAB0FF212528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0355FD-D688-48EF-9103-613E3ED5174B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Svi zbornici PŠŠK 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(5 </a:t>
            </a:r>
            <a:r>
              <a:rPr lang="hr-HR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 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18/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6869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535988" cy="50720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endParaRPr lang="hr-HR" altLang="ko-KR" sz="2000" dirty="0" smtClean="0">
              <a:latin typeface="Arial" pitchFamily="34" charset="0"/>
              <a:cs typeface="맑은 고딕"/>
            </a:endParaRP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XIV.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XVIII. PŠŠK 2006.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Rijeka, 2007.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-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Školsko knjižničarstvo i </a:t>
            </a:r>
            <a:r>
              <a:rPr lang="hr-HR" altLang="ko-KR" sz="2000" i="1" dirty="0" err="1" smtClean="0">
                <a:latin typeface="Arial" pitchFamily="34" charset="0"/>
                <a:cs typeface="맑은 고딕"/>
              </a:rPr>
              <a:t>cjeloživotno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 učenje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XV.</a:t>
            </a:r>
            <a:r>
              <a:rPr lang="hr-HR" altLang="ko-KR" sz="20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XIX. PŠŠK 2007.</a:t>
            </a:r>
            <a:r>
              <a:rPr lang="hr-HR" altLang="ko-KR" sz="2000" dirty="0" smtClean="0">
                <a:solidFill>
                  <a:schemeClr val="accent1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NIJE TISKAN, ali </a:t>
            </a:r>
            <a:r>
              <a:rPr lang="hr-HR" altLang="ko-KR" sz="2000" b="1" u="sng" dirty="0" smtClean="0">
                <a:solidFill>
                  <a:schemeClr val="hlink"/>
                </a:solidFill>
                <a:latin typeface="Arial" pitchFamily="34" charset="0"/>
                <a:cs typeface="맑은 고딕"/>
              </a:rPr>
              <a:t>CD</a:t>
            </a: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je na portalu AZOO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,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Školska knjižnica – informacijska pismenost i poticanje čitanja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XVI.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ZBORNIK, </a:t>
            </a:r>
            <a:r>
              <a:rPr lang="hr-HR" altLang="ko-KR" sz="2000" b="1" u="sng" dirty="0" smtClean="0">
                <a:latin typeface="Arial" pitchFamily="34" charset="0"/>
                <a:cs typeface="맑은 고딕"/>
              </a:rPr>
              <a:t>XX. PŠŠK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,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2008.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hlink"/>
                </a:solidFill>
                <a:latin typeface="Arial" pitchFamily="34" charset="0"/>
                <a:cs typeface="맑은 고딕"/>
              </a:rPr>
              <a:t>CD</a:t>
            </a: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je na portalu AZOO</a:t>
            </a:r>
            <a:r>
              <a:rPr lang="hr-HR" altLang="ko-KR" sz="2000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Zagreb, 2008.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AZOO -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Suradnja u informacijskom društvu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 – </a:t>
            </a: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JUBILARNA XX. PŠŠK</a:t>
            </a:r>
            <a:endParaRPr lang="hr-HR" altLang="ko-KR" sz="2000" u="sng" dirty="0" smtClean="0">
              <a:latin typeface="Arial" pitchFamily="34" charset="0"/>
              <a:cs typeface="맑은 고딕"/>
            </a:endParaRP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XVII.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XXI. PŠŠK 2009.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Zagreb, </a:t>
            </a:r>
            <a:r>
              <a:rPr lang="hr-HR" altLang="ko-K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2009.</a:t>
            </a:r>
            <a:r>
              <a:rPr lang="hr-HR" altLang="ko-K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AZOO -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Upravljanje znanjem školskog knjižničara u funkciji razvoja školskoga kurikuluma u ozračju </a:t>
            </a:r>
            <a:r>
              <a:rPr lang="hr-HR" altLang="ko-KR" sz="2000" i="1" dirty="0" err="1" smtClean="0">
                <a:latin typeface="Arial" pitchFamily="34" charset="0"/>
                <a:cs typeface="맑은 고딕"/>
              </a:rPr>
              <a:t>interkulturalnog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 dijaloga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XVIII.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ZBORNIK </a:t>
            </a:r>
            <a:r>
              <a:rPr lang="hr-HR" altLang="ko-KR" sz="2000" b="1" dirty="0" smtClean="0">
                <a:latin typeface="Arial" pitchFamily="34" charset="0"/>
                <a:cs typeface="맑은 고딕"/>
              </a:rPr>
              <a:t>XXII. PŠŠK 2010.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000" b="1" u="sng" dirty="0" smtClean="0">
                <a:solidFill>
                  <a:schemeClr val="hlink"/>
                </a:solidFill>
                <a:latin typeface="Arial" pitchFamily="34" charset="0"/>
                <a:cs typeface="맑은 고딕"/>
              </a:rPr>
              <a:t>CD</a:t>
            </a:r>
            <a:r>
              <a:rPr lang="hr-HR" altLang="ko-KR" sz="2000" b="1" u="sng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je na portalu AZOO</a:t>
            </a:r>
            <a:r>
              <a:rPr lang="hr-HR" altLang="ko-KR" sz="20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(</a:t>
            </a:r>
            <a:r>
              <a:rPr lang="hr-HR" altLang="ko-KR" sz="2000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Zagreb, 2010.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 AZOO - </a:t>
            </a:r>
            <a:r>
              <a:rPr lang="hr-HR" altLang="ko-KR" sz="2000" i="1" dirty="0" smtClean="0">
                <a:latin typeface="Arial" pitchFamily="34" charset="0"/>
                <a:cs typeface="맑은 고딕"/>
              </a:rPr>
              <a:t>Školska knjižnica i slobodno vrijeme – neposredno i posredno uključivanje knjižnice u školski kurikulum</a:t>
            </a:r>
            <a:r>
              <a:rPr lang="hr-HR" altLang="ko-KR" sz="2000" dirty="0" smtClean="0">
                <a:latin typeface="Arial" pitchFamily="34" charset="0"/>
                <a:cs typeface="맑은 고딕"/>
              </a:rPr>
              <a:t>)</a:t>
            </a:r>
          </a:p>
          <a:p>
            <a:pPr marL="609600" indent="-609600" eaLnBrk="1" hangingPunct="1">
              <a:buFont typeface="Arial" panose="020B0604020202020204" pitchFamily="34" charset="0"/>
              <a:buNone/>
              <a:defRPr/>
            </a:pPr>
            <a:endParaRPr lang="hr-HR" altLang="ko-KR" sz="2000" dirty="0" smtClean="0">
              <a:latin typeface="Arial" pitchFamily="34" charset="0"/>
              <a:cs typeface="맑은 고딕"/>
            </a:endParaRP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endParaRPr lang="hr-HR" altLang="ko-KR" sz="2000" dirty="0" smtClean="0">
              <a:latin typeface="Arial" pitchFamily="34" charset="0"/>
              <a:cs typeface="맑은 고딕"/>
            </a:endParaRPr>
          </a:p>
          <a:p>
            <a:pPr marL="609600" indent="-609600" eaLnBrk="1" hangingPunct="1">
              <a:buFont typeface="Arial" panose="020B0604020202020204" pitchFamily="34" charset="0"/>
              <a:buBlip>
                <a:blip r:embed="rId2"/>
              </a:buBlip>
              <a:defRPr/>
            </a:pPr>
            <a:endParaRPr lang="hr-HR" sz="2000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71438"/>
            <a:ext cx="8821738" cy="1143000"/>
          </a:xfrm>
        </p:spPr>
        <p:txBody>
          <a:bodyPr/>
          <a:lstStyle/>
          <a:p>
            <a:pPr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Svi zbornici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PŠŠK 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(3 </a:t>
            </a:r>
            <a:r>
              <a:rPr lang="hr-HR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 </a:t>
            </a:r>
            <a:r>
              <a:rPr lang="hr-HR" u="sng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21/</a:t>
            </a:r>
            <a:r>
              <a:rPr lang="hr-HR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</a:t>
            </a:r>
            <a:r>
              <a:rPr lang="hr-HR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2"/>
              </a:rPr>
              <a:t>www.azoo.hr</a:t>
            </a:r>
            <a:r>
              <a:rPr lang="hr-H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484313"/>
            <a:ext cx="8856663" cy="537368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 smtClean="0">
                <a:hlinkClick r:id="rId3"/>
              </a:rPr>
              <a:t>XIX</a:t>
            </a:r>
            <a:r>
              <a:rPr lang="hr-HR" sz="1200" b="1" dirty="0">
                <a:hlinkClick r:id="rId3"/>
              </a:rPr>
              <a:t>. Proljetna škola školskih knjižničara Republike Hrvatske</a:t>
            </a:r>
            <a:endParaRPr lang="hr-HR" sz="1200" b="1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Školska knjižnica - Informacijska pismenost i poticanje čitanja / Suradnja u informacijskom društvu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(</a:t>
            </a:r>
            <a:r>
              <a:rPr lang="hr-HR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</a:t>
            </a:r>
            <a:r>
              <a:rPr lang="hr-HR" sz="1200" dirty="0"/>
              <a:t>, PDF: 3,5 MB) </a:t>
            </a:r>
            <a:r>
              <a:rPr lang="hr-HR" sz="1200" dirty="0">
                <a:hlinkClick r:id="rId3"/>
              </a:rPr>
              <a:t>http://www.azoo.hr/images/izdanja/19_Proljetna_skola_knjiznicara2007_web.pdf</a:t>
            </a:r>
            <a:r>
              <a:rPr lang="hr-HR" sz="1200" dirty="0"/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b="1" dirty="0" smtClean="0">
              <a:hlinkClick r:id="rId4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>
                <a:hlinkClick r:id="rId5"/>
              </a:rPr>
              <a:t>XX. Proljetna škola školskih knjižničara Republike Hrvatske</a:t>
            </a:r>
            <a:endParaRPr lang="hr-HR" sz="1200" b="1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Suradnja u informacijskom društvu – s obzirom na potrebe školskoga knjižničarstva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(</a:t>
            </a:r>
            <a:r>
              <a:rPr lang="hr-HR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2008</a:t>
            </a:r>
            <a:r>
              <a:rPr lang="hr-HR" sz="1200" dirty="0"/>
              <a:t>, PDF: 3,5 MB) </a:t>
            </a:r>
            <a:r>
              <a:rPr lang="hr-HR" sz="1200" dirty="0">
                <a:hlinkClick r:id="rId5"/>
              </a:rPr>
              <a:t>http://www.azoo.hr/images/izdanja/20_Proljetna_skola_knjiznicara2008.pdf</a:t>
            </a:r>
            <a:r>
              <a:rPr lang="hr-HR" sz="1200" dirty="0"/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hr-HR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PŠŠK </a:t>
            </a:r>
            <a:r>
              <a:rPr lang="hr-HR" sz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2009. – POSTOJI ZBORNIK</a:t>
            </a:r>
            <a:endParaRPr lang="hr-HR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 smtClean="0">
                <a:hlinkClick r:id="rId6"/>
              </a:rPr>
              <a:t>XXII</a:t>
            </a:r>
            <a:r>
              <a:rPr lang="hr-HR" sz="1200" b="1" dirty="0">
                <a:hlinkClick r:id="rId6"/>
              </a:rPr>
              <a:t>. Proljetna škola školskih knjižničara Republike Hrvatske</a:t>
            </a:r>
            <a:endParaRPr lang="hr-HR" sz="1200" b="1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Školska knjižnica i slobodno vrijeme učenika / Neposredno i posredno uključivanje knjižničara u školski kurikulum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(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  <a:r>
              <a:rPr lang="hr-HR" sz="1200" dirty="0"/>
              <a:t>, PDF: 3,5 MB) </a:t>
            </a:r>
            <a:r>
              <a:rPr lang="hr-HR" sz="1200" dirty="0">
                <a:hlinkClick r:id="rId6"/>
              </a:rPr>
              <a:t>http://www.azoo.hr/images/izdanja/22_Proljetna_skola_knjiznicara2010.pdf</a:t>
            </a:r>
            <a:r>
              <a:rPr lang="hr-HR" sz="1200" dirty="0"/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b="1" dirty="0" smtClean="0">
              <a:hlinkClick r:id="rId4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altLang="ko-KR" sz="1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XIX. </a:t>
            </a:r>
            <a:r>
              <a:rPr lang="hr-HR" altLang="ko-KR" sz="1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ZBORNIK</a:t>
            </a:r>
            <a:r>
              <a:rPr lang="hr-HR" altLang="ko-K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200" b="1" dirty="0" smtClean="0">
                <a:hlinkClick r:id="rId7"/>
              </a:rPr>
              <a:t>XXIII</a:t>
            </a:r>
            <a:r>
              <a:rPr lang="hr-HR" sz="1200" b="1" dirty="0">
                <a:hlinkClick r:id="rId7"/>
              </a:rPr>
              <a:t>. Proljetna škola školskih knjižničara Republike Hrvatske</a:t>
            </a:r>
            <a:endParaRPr lang="hr-HR" sz="1200" b="1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Čitanje kao dio knjižnično-informacijskog obrazovanja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(</a:t>
            </a:r>
            <a:r>
              <a:rPr lang="hr-HR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hr-HR" sz="1200" dirty="0"/>
              <a:t>, PDF: 4,6 MB) </a:t>
            </a:r>
            <a:r>
              <a:rPr lang="hr-HR" sz="1200" dirty="0">
                <a:hlinkClick r:id="rId7"/>
              </a:rPr>
              <a:t>http://www.azoo.hr/images/izdanja/23_proljetna_skola_knjiznicara2011_web.pdf</a:t>
            </a:r>
            <a:r>
              <a:rPr lang="hr-HR" sz="1200" dirty="0"/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b="1" dirty="0" smtClean="0">
              <a:hlinkClick r:id="rId8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altLang="ko-KR" sz="1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XX. </a:t>
            </a:r>
            <a:r>
              <a:rPr lang="hr-HR" altLang="ko-KR" sz="1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ZBORNIK</a:t>
            </a:r>
            <a:r>
              <a:rPr lang="hr-HR" altLang="ko-K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200" b="1" dirty="0" smtClean="0">
                <a:hlinkClick r:id="rId8"/>
              </a:rPr>
              <a:t>XXIV</a:t>
            </a:r>
            <a:r>
              <a:rPr lang="hr-HR" sz="1200" b="1" dirty="0">
                <a:hlinkClick r:id="rId8"/>
              </a:rPr>
              <a:t>. Proljetna škola školskih knjižničara Republike Hrvatske</a:t>
            </a:r>
            <a:endParaRPr lang="hr-HR" sz="1200" b="1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Smjernice za rad školskog knjižničara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(</a:t>
            </a:r>
            <a:r>
              <a:rPr lang="hr-HR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</a:t>
            </a:r>
            <a:r>
              <a:rPr lang="hr-HR" sz="1200" dirty="0"/>
              <a:t>, PDF: 3,2 MB) </a:t>
            </a:r>
            <a:r>
              <a:rPr lang="hr-HR" sz="1200" dirty="0">
                <a:hlinkClick r:id="rId8"/>
              </a:rPr>
              <a:t>http://www.azoo.hr/images/izdanja/24_proljetna_skola_knjiznicara2012_web.pdf</a:t>
            </a:r>
            <a:r>
              <a:rPr lang="hr-HR" sz="1200" dirty="0"/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r>
              <a:rPr lang="hr-HR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PŠŠK </a:t>
            </a:r>
            <a:r>
              <a:rPr lang="hr-HR" sz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2013. </a:t>
            </a:r>
            <a:r>
              <a:rPr lang="hr-HR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hr-HR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hr-HR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PŠŠK </a:t>
            </a:r>
            <a:r>
              <a:rPr lang="hr-HR" sz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2014. </a:t>
            </a:r>
            <a:r>
              <a:rPr lang="hr-HR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hr-HR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hr-HR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PŠŠK</a:t>
            </a:r>
            <a:r>
              <a:rPr lang="hr-HR" sz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2015.</a:t>
            </a:r>
            <a:r>
              <a:rPr lang="hr-HR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hr-HR" sz="1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 ZBORNIKA</a:t>
            </a:r>
            <a:endParaRPr lang="hr-H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4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hr-HR" altLang="ko-KR" sz="12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맑은 고딕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altLang="ko-KR" sz="1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XXI. </a:t>
            </a:r>
            <a:r>
              <a:rPr lang="hr-HR" altLang="ko-KR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ZBORNIK</a:t>
            </a:r>
            <a:r>
              <a:rPr lang="hr-HR" altLang="ko-K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200" b="1" dirty="0" smtClean="0">
                <a:hlinkClick r:id="rId4"/>
              </a:rPr>
              <a:t>XXVIII. Proljetna škola školskih knjižničara Republike Hrvatske</a:t>
            </a:r>
            <a:endParaRPr lang="hr-HR" sz="1200" b="1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 smtClean="0"/>
              <a:t>Primjena strategija učenja i upravljanja informacijama u školskom knjižničarstvu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 smtClean="0"/>
              <a:t>(</a:t>
            </a:r>
            <a:r>
              <a:rPr lang="hr-HR" sz="1200" dirty="0" smtClean="0">
                <a:solidFill>
                  <a:srgbClr val="C00000"/>
                </a:solidFill>
              </a:rPr>
              <a:t>2016</a:t>
            </a:r>
            <a:r>
              <a:rPr lang="hr-HR" sz="1200" dirty="0" smtClean="0"/>
              <a:t>, PDF: 2 MB) </a:t>
            </a:r>
            <a:r>
              <a:rPr lang="hr-HR" sz="1200" dirty="0" smtClean="0">
                <a:hlinkClick r:id="rId4"/>
              </a:rPr>
              <a:t>http://www.azoo.hr/images/izdanja/28_skola_knjiznicara.pdf</a:t>
            </a:r>
            <a:r>
              <a:rPr lang="hr-HR" sz="1200" dirty="0" smtClean="0"/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PŠŠK 25., 26. i 27. – </a:t>
            </a:r>
            <a:r>
              <a:rPr lang="hr-HR" sz="6000" dirty="0" smtClean="0">
                <a:solidFill>
                  <a:schemeClr val="accent1"/>
                </a:solidFill>
              </a:rPr>
              <a:t>bez</a:t>
            </a:r>
            <a:r>
              <a:rPr lang="hr-HR" dirty="0" smtClean="0"/>
              <a:t> zbornika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484313"/>
            <a:ext cx="8856663" cy="515937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hr-HR" altLang="ko-KR" sz="1200" b="1" u="sng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XXI. ZBORNIK</a:t>
            </a:r>
            <a:r>
              <a:rPr lang="hr-HR" altLang="ko-KR" sz="1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200" b="1" dirty="0" smtClean="0">
                <a:hlinkClick r:id="rId2"/>
              </a:rPr>
              <a:t>XXV. Proljetna škola školskih knjižničara Republike Hrvatske</a:t>
            </a:r>
            <a:endParaRPr lang="hr-HR" sz="1200" b="1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/>
              <a:t>Jubilarna 25. </a:t>
            </a:r>
            <a:r>
              <a:rPr lang="hr-HR" sz="1200" dirty="0"/>
              <a:t>Proljetna škola školskih knjižničara, sa središnjom </a:t>
            </a:r>
            <a:r>
              <a:rPr lang="hr-HR" sz="1200" b="1" dirty="0"/>
              <a:t>temom 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hr-HR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omunikacija 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školskoj knjižnici – ukorak s vremenom</a:t>
            </a:r>
            <a:r>
              <a:rPr lang="hr-HR" sz="1200" dirty="0"/>
              <a:t>, održana je od 14. do 17. travnja 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2013.</a:t>
            </a:r>
            <a:r>
              <a:rPr lang="hr-HR" sz="1200" b="1" dirty="0"/>
              <a:t> </a:t>
            </a:r>
            <a:r>
              <a:rPr lang="hr-HR" sz="1200" dirty="0"/>
              <a:t>godine u </a:t>
            </a:r>
            <a:r>
              <a:rPr lang="hr-HR" sz="1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Vodicama</a:t>
            </a:r>
            <a:r>
              <a:rPr lang="hr-HR" sz="1200" b="1" dirty="0"/>
              <a:t> </a:t>
            </a:r>
            <a:r>
              <a:rPr lang="hr-HR" sz="1200" dirty="0"/>
              <a:t>u organizaciji Agencije za odgoj i </a:t>
            </a:r>
            <a:r>
              <a:rPr lang="hr-HR" sz="1200" dirty="0" smtClean="0"/>
              <a:t>obrazovanje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>
                <a:hlinkClick r:id="rId3"/>
              </a:rPr>
              <a:t>http://www.azoo.hr/index.php?option=com_content&amp;view=article&amp;id=4851:kolskih-knjiniari-i-knjinice-u-novim-komunikacijskim-i-digitalnim-izazovima-&amp;</a:t>
            </a:r>
            <a:r>
              <a:rPr lang="hr-HR" sz="1200" dirty="0" smtClean="0">
                <a:hlinkClick r:id="rId3"/>
              </a:rPr>
              <a:t>catid=284:struni-suradnici-knjiniari&amp;Itemid=115</a:t>
            </a: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pl-PL" sz="1200" dirty="0"/>
              <a:t>•Predavanja i prezentacije (ZIP: 15. 56 Mb</a:t>
            </a:r>
            <a:r>
              <a:rPr lang="pl-PL" sz="1200" dirty="0" smtClean="0"/>
              <a:t>)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altLang="ko-KR" sz="1200" b="1" u="sng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XXII</a:t>
            </a:r>
            <a:r>
              <a:rPr lang="hr-HR" altLang="ko-KR" sz="1200" b="1" u="sng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. ZBORNIK</a:t>
            </a:r>
            <a:r>
              <a:rPr lang="hr-HR" altLang="ko-KR" sz="1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200" b="1" dirty="0" smtClean="0">
                <a:hlinkClick r:id="rId4"/>
              </a:rPr>
              <a:t>XXVI. Proljetna škola školskih knjižničara Republike Hrvatske</a:t>
            </a:r>
            <a:endParaRPr lang="hr-HR" sz="1200" b="1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/>
              <a:t>26.</a:t>
            </a:r>
            <a:r>
              <a:rPr lang="hr-HR" sz="1200" dirty="0"/>
              <a:t> Proljetna škola školskih knjižničara, sa središnjom temom 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Komunikacija – element uspješnosti školske knjižnice</a:t>
            </a:r>
            <a:r>
              <a:rPr lang="hr-HR" sz="1200" dirty="0"/>
              <a:t>, održana je od 6. do 9. travnja 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2014.</a:t>
            </a:r>
            <a:r>
              <a:rPr lang="hr-HR" sz="1200" dirty="0"/>
              <a:t> godine u </a:t>
            </a:r>
            <a:r>
              <a:rPr lang="hr-HR" sz="1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Puli</a:t>
            </a:r>
            <a:r>
              <a:rPr lang="hr-HR" sz="1200" dirty="0"/>
              <a:t> u organizaciji Agencije za odgoj i obrazovanje.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 smtClean="0">
                <a:hlinkClick r:id="rId5"/>
              </a:rPr>
              <a:t>http</a:t>
            </a:r>
            <a:r>
              <a:rPr lang="hr-HR" sz="1200" dirty="0">
                <a:hlinkClick r:id="rId5"/>
              </a:rPr>
              <a:t>://</a:t>
            </a:r>
            <a:r>
              <a:rPr lang="hr-HR" sz="1200" dirty="0" smtClean="0">
                <a:hlinkClick r:id="rId5"/>
              </a:rPr>
              <a:t>www.azoo.hr/index.php?option=com_content&amp;view=article&amp;id=5275:komunikacijske-kompetencija-knjiniara-za-to-uspjeniji-rad-kolskih-knjinica&amp;catid=284:struni-suradnici-knjiniari&amp;Itemid=115</a:t>
            </a: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altLang="ko-KR" sz="1200" b="1" u="sng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XXIII</a:t>
            </a:r>
            <a:r>
              <a:rPr lang="hr-HR" altLang="ko-KR" sz="1200" b="1" u="sng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맑은 고딕"/>
              </a:rPr>
              <a:t>. ZBORNIK</a:t>
            </a:r>
            <a:r>
              <a:rPr lang="hr-HR" altLang="ko-KR" sz="12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1200" b="1" dirty="0" smtClean="0">
                <a:hlinkClick r:id="rId6"/>
              </a:rPr>
              <a:t>XXVII. Proljetna škola školskih knjižničara Republike Hrvatske</a:t>
            </a:r>
            <a:endParaRPr lang="hr-HR" sz="1200" b="1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b="1" dirty="0"/>
              <a:t>Na 27. </a:t>
            </a:r>
            <a:r>
              <a:rPr lang="hr-HR" sz="1200" dirty="0"/>
              <a:t>Proljetnoj školi školskih knjižničara RH, državnom stručnom skupu stručnih suradnika knjižničara osnovnih i srednjih škola i učeničkih domova koji se u organizaciji Agencije za odgoj i obrazovanje održao od 15. do 18. travnja 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2015.</a:t>
            </a:r>
            <a:r>
              <a:rPr lang="hr-HR" sz="1200" dirty="0"/>
              <a:t> godine u </a:t>
            </a:r>
            <a:r>
              <a:rPr lang="hr-HR" sz="1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Primoštenu</a:t>
            </a:r>
            <a:r>
              <a:rPr lang="hr-HR" sz="1200" dirty="0"/>
              <a:t>, 264 sudionika iz cijele Hrvatske bavilo se temom </a:t>
            </a:r>
            <a:r>
              <a:rPr lang="hr-HR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Uloga medija u učenju i poučavanju u školskoj knjižnici</a:t>
            </a:r>
            <a:r>
              <a:rPr lang="hr-HR" sz="1200" dirty="0"/>
              <a:t>. Voditeljice skupa bile su više savjetnice Agencije za odgoj i obrazovanje Biserka </a:t>
            </a:r>
            <a:r>
              <a:rPr lang="hr-HR" sz="1200" dirty="0" err="1"/>
              <a:t>Šušnjić</a:t>
            </a:r>
            <a:r>
              <a:rPr lang="hr-HR" sz="1200" dirty="0"/>
              <a:t> i Ana </a:t>
            </a:r>
            <a:r>
              <a:rPr lang="hr-HR" sz="1200" dirty="0" err="1"/>
              <a:t>Saulačić</a:t>
            </a:r>
            <a:r>
              <a:rPr lang="hr-HR" sz="1200" dirty="0"/>
              <a:t>. Razmjenom iskustava iz prakse, praćenjem plenarnih predavanja i rada u radionicama, ostvaren je cilj skupa: jačanje kompetencija stručnih suradnika knjižničara za izradu, primjenu i provedbu suvremenog kurikuluma Knjižnični informacijsko-medijski odgoj i obrazovanje (KIMOO-a).(</a:t>
            </a:r>
            <a:r>
              <a:rPr lang="hr-HR" sz="1200" dirty="0" smtClean="0"/>
              <a:t>2011, PDF: 4,6 MB) </a:t>
            </a:r>
            <a:r>
              <a:rPr lang="hr-HR" sz="1200" dirty="0">
                <a:hlinkClick r:id="rId7"/>
              </a:rPr>
              <a:t>http://www.azoo.hr/index.php?option=com_content&amp;view=article&amp;id=5668:medijska-pismenost-uloga-medija-u-uenju-i-pouavanju-u-kolskoj-knjinici-&amp;</a:t>
            </a:r>
            <a:r>
              <a:rPr lang="hr-HR" sz="1200" dirty="0" smtClean="0">
                <a:hlinkClick r:id="rId7"/>
              </a:rPr>
              <a:t>catid=284:struni-suradnici-knjiniari&amp;Itemid=115</a:t>
            </a:r>
            <a:r>
              <a:rPr lang="hr-HR" sz="1200" dirty="0" smtClean="0"/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/>
              <a:t>•Prezentacije  (ZIP: 116 </a:t>
            </a:r>
            <a:r>
              <a:rPr lang="hr-HR" sz="1200" dirty="0" err="1"/>
              <a:t>Mb</a:t>
            </a:r>
            <a:r>
              <a:rPr lang="hr-HR" sz="1200" dirty="0"/>
              <a:t>) </a:t>
            </a:r>
            <a:r>
              <a:rPr lang="hr-HR" sz="1200" dirty="0">
                <a:hlinkClick r:id="rId8"/>
              </a:rPr>
              <a:t>http://www.azoo.hr/index.php?option=com_content&amp;view=article&amp;id=5670:prezentacije-sa-strunog-skupa-medijska-pismenost--uloga-medija-u-uenju-i-pouavanju-u-kolskoj-knjinici-&amp;</a:t>
            </a:r>
            <a:r>
              <a:rPr lang="hr-HR" sz="1200" dirty="0" smtClean="0">
                <a:hlinkClick r:id="rId8"/>
              </a:rPr>
              <a:t>catid=284:struni-suradnici-knjiniari&amp;Itemid=475</a:t>
            </a:r>
            <a:r>
              <a:rPr lang="hr-HR" sz="1200" dirty="0" smtClean="0"/>
              <a:t> 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8BB2A20-C8AC-4E8F-9223-F769EEF01B6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178A16-BFF6-4F1D-AC80-0244B7FD0BF4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hr-HR" altLang="sr-Latn-RS" sz="1800" smtClean="0"/>
          </a:p>
        </p:txBody>
      </p:sp>
      <p:sp>
        <p:nvSpPr>
          <p:cNvPr id="13107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Svi zbornici PŠŠK</a:t>
            </a:r>
          </a:p>
        </p:txBody>
      </p:sp>
      <p:sp>
        <p:nvSpPr>
          <p:cNvPr id="131075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b="1" dirty="0" smtClean="0">
                <a:solidFill>
                  <a:schemeClr val="accent2"/>
                </a:solidFill>
                <a:latin typeface="Arial" charset="0"/>
              </a:rPr>
              <a:t>Objavljen je ukupno </a:t>
            </a:r>
            <a:r>
              <a:rPr lang="hr-HR" altLang="ko-KR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21</a:t>
            </a:r>
            <a:r>
              <a:rPr lang="hr-HR" altLang="ko-K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zbornik i 1 </a:t>
            </a:r>
            <a:r>
              <a:rPr lang="hr-HR" altLang="ko-KR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CD</a:t>
            </a:r>
            <a:r>
              <a:rPr lang="hr-HR" altLang="ko-K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na kojem se nalaze 19. i 20. PŠŠK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Na</a:t>
            </a: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3"/>
              </a:rPr>
              <a:t>www.azoo.hr</a:t>
            </a: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altLang="ko-K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objavljeno je </a:t>
            </a:r>
            <a:r>
              <a:rPr lang="hr-HR" altLang="ko-KR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 </a:t>
            </a: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zbornika </a:t>
            </a:r>
            <a:r>
              <a:rPr lang="hr-HR" altLang="ko-K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– 19., 20., 22., 23, 24. i 28. Proljetna škola.</a:t>
            </a:r>
          </a:p>
          <a:p>
            <a:pPr eaLnBrk="1" hangingPunct="1">
              <a:buFont typeface="Arial" charset="0"/>
              <a:buNone/>
              <a:defRPr/>
            </a:pPr>
            <a:endParaRPr lang="hr-HR" altLang="ko-KR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Veliki pomak u objavljivanju Zbornika postigla je AZOO jer je </a:t>
            </a:r>
            <a:r>
              <a:rPr lang="hr-HR" altLang="ko-K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započela s objavljivanjem zbornika u godini u kojoj se Škola održavala</a:t>
            </a:r>
            <a:r>
              <a:rPr lang="hr-HR" altLang="ko-K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time je prevladano dosadašnje zastarijevanje informacija, koje su do tada objavljivane s godinom zakašnjenja.</a:t>
            </a:r>
            <a:endParaRPr lang="hr-HR" altLang="ko-K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Blip>
                <a:blip r:embed="rId2"/>
              </a:buBlip>
              <a:defRPr/>
            </a:pPr>
            <a:endParaRPr lang="hr-HR" altLang="ko-K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altLang="ko-K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altLang="ko-K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altLang="ko-K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altLang="ko-K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0BB7BB-C17B-45CE-8913-E1F13F20965B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FBA4E7-6C2A-47F2-BFA0-844A05F099AD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Prijedlog projekta AZOO – </a:t>
            </a:r>
            <a:b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Digitalizacija svih zbornika PŠŠK</a:t>
            </a:r>
          </a:p>
        </p:txBody>
      </p:sp>
      <p:sp>
        <p:nvSpPr>
          <p:cNvPr id="117763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PORTAL AGENCIJE ZA ODGOJ I OBRAZOVANJE – </a:t>
            </a:r>
            <a:r>
              <a:rPr lang="hr-HR" altLang="ko-K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2"/>
              </a:rPr>
              <a:t>www.azoo.hr</a:t>
            </a:r>
            <a:r>
              <a:rPr lang="hr-HR" altLang="ko-K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latin typeface="Arial" charset="0"/>
              </a:rPr>
              <a:t>PROVESTI NATJEČAJ ZA DIGITALIZACIJU ZBORNIKA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endParaRPr lang="hr-HR" altLang="ko-KR" sz="2000" b="1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Blip>
                <a:blip r:embed="rId3"/>
              </a:buBlip>
              <a:defRPr/>
            </a:pPr>
            <a:r>
              <a:rPr lang="hr-HR" altLang="ko-K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Objaviti sve zbornike </a:t>
            </a:r>
            <a:r>
              <a:rPr lang="hr-HR" altLang="ko-KR" sz="2000" b="1" dirty="0" smtClean="0">
                <a:latin typeface="Arial" charset="0"/>
              </a:rPr>
              <a:t>Proljetnih škole</a:t>
            </a:r>
            <a:r>
              <a:rPr lang="hr-HR" altLang="ko-KR" sz="2000" dirty="0" smtClean="0">
                <a:latin typeface="Arial" charset="0"/>
              </a:rPr>
              <a:t>, stručno-znanstvenog skupa s međunarodnim učešćem, </a:t>
            </a:r>
            <a:r>
              <a:rPr lang="hr-HR" altLang="ko-KR" sz="2000" dirty="0" smtClean="0">
                <a:solidFill>
                  <a:srgbClr val="C00000"/>
                </a:solidFill>
                <a:latin typeface="Arial" charset="0"/>
              </a:rPr>
              <a:t>na </a:t>
            </a:r>
            <a:r>
              <a:rPr lang="hr-HR" altLang="ko-K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portalu AZOO</a:t>
            </a:r>
            <a:r>
              <a:rPr lang="hr-HR" altLang="ko-KR" sz="2000" dirty="0" smtClean="0">
                <a:latin typeface="Arial" charset="0"/>
              </a:rPr>
              <a:t>, prvenstveno radi pripravnika školskih knjižničara, ali i svih školskih knjižničara koji su spremni na cjeloživotno učenje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endParaRPr lang="hr-HR" altLang="ko-KR" sz="2000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Blip>
                <a:blip r:embed="rId3"/>
              </a:buBlip>
              <a:defRPr/>
            </a:pPr>
            <a:r>
              <a:rPr lang="hr-HR" altLang="ko-KR" sz="2400" b="1" u="sng" dirty="0" smtClean="0">
                <a:solidFill>
                  <a:schemeClr val="tx2"/>
                </a:solidFill>
                <a:latin typeface="Arial" charset="0"/>
              </a:rPr>
              <a:t>Zbornici PŠŠK su temelj stručnog usavršavanja</a:t>
            </a:r>
            <a:r>
              <a:rPr lang="hr-HR" altLang="ko-KR" sz="2400" b="1" dirty="0" smtClean="0">
                <a:solidFill>
                  <a:schemeClr val="tx2"/>
                </a:solidFill>
                <a:latin typeface="Arial" charset="0"/>
              </a:rPr>
              <a:t> u školskom knjižničarstvu i zato ne smijemo dozvoliti da i dalje budu nedostupni svima, jer su oni </a:t>
            </a:r>
            <a:r>
              <a:rPr lang="hr-HR" altLang="ko-KR" sz="2400" b="1" u="sng" dirty="0" smtClean="0">
                <a:solidFill>
                  <a:schemeClr val="tx2"/>
                </a:solidFill>
                <a:latin typeface="Arial" charset="0"/>
              </a:rPr>
              <a:t>opće dobro</a:t>
            </a:r>
            <a:r>
              <a:rPr lang="hr-HR" altLang="ko-KR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marL="609600" indent="-609600" eaLnBrk="1" hangingPunct="1">
              <a:buFont typeface="Arial" charset="0"/>
              <a:buBlip>
                <a:blip r:embed="rId3"/>
              </a:buBlip>
              <a:defRPr/>
            </a:pPr>
            <a:endParaRPr lang="hr-HR" sz="2400" b="1" dirty="0" smtClean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71438"/>
            <a:ext cx="8750300" cy="1143000"/>
          </a:xfrm>
        </p:spPr>
        <p:txBody>
          <a:bodyPr/>
          <a:lstStyle/>
          <a:p>
            <a:pPr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Svi zbornici PŠŠK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557338"/>
            <a:ext cx="8713787" cy="508635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hr-H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Povijesni pregled Proljetnih škola i temeljno poslanje njihova postojanja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i="1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hr-HR" sz="16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bornici Proljetnih škola školskih knjižničara RH: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600" dirty="0" smtClean="0"/>
          </a:p>
          <a:p>
            <a:pPr>
              <a:defRPr/>
            </a:pPr>
            <a:r>
              <a:rPr lang="hr-HR" sz="1600" u="sng" dirty="0" smtClean="0">
                <a:hlinkClick r:id="rId2"/>
              </a:rPr>
              <a:t>http://library.foi.hr/zbirke/proljetna-skola/index.php?page=knjige</a:t>
            </a:r>
            <a:r>
              <a:rPr lang="hr-HR" sz="1600" u="sng" dirty="0" smtClean="0"/>
              <a:t> </a:t>
            </a:r>
            <a:r>
              <a:rPr lang="hr-HR" sz="1600" dirty="0" smtClean="0"/>
              <a:t>  </a:t>
            </a:r>
            <a:r>
              <a:rPr lang="hr-HR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</a:t>
            </a:r>
            <a:r>
              <a:rPr lang="hr-HR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d.o.o.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hr-HR" sz="1600" dirty="0" smtClean="0"/>
              <a:t> </a:t>
            </a:r>
          </a:p>
          <a:p>
            <a:pPr>
              <a:defRPr/>
            </a:pPr>
            <a:r>
              <a:rPr lang="hr-HR" sz="1600" u="sng" dirty="0" smtClean="0">
                <a:hlinkClick r:id="rId3"/>
              </a:rPr>
              <a:t>http://www.azoo.hr/index.php?option=com_content&amp;view=article&amp;id=4164&amp;Itemid=351</a:t>
            </a:r>
            <a:r>
              <a:rPr lang="hr-HR" sz="1600" dirty="0" smtClean="0"/>
              <a:t>   </a:t>
            </a:r>
            <a:r>
              <a:rPr lang="hr-HR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AZOO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i="1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Razno </a:t>
            </a:r>
            <a:r>
              <a:rPr lang="hr-H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hr-H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www.azoo.hr</a:t>
            </a:r>
            <a:r>
              <a:rPr lang="hr-H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20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>
                <a:hlinkClick r:id="rId5"/>
              </a:rPr>
              <a:t>http://www.azoo.hr/index.php?view=details&amp;id=4011%3A29-proljetna-kola-kolskih-knjiniara-rh--kurikul-knjininog-odgoja-i-obrazovanja&amp;option=com_eventlist&amp;Itemid=389</a:t>
            </a:r>
            <a:r>
              <a:rPr lang="hr-HR" sz="1200" dirty="0"/>
              <a:t>  Katalog PŠŠK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>
                <a:hlinkClick r:id="rId6"/>
              </a:rPr>
              <a:t>http://www.azoo.hr/index.php?view=details&amp;id=3895%3Astruni-skup-za-pripravnike-kolske-knjiniare&amp;option=com_eventlist&amp;Itemid=389</a:t>
            </a:r>
            <a:r>
              <a:rPr lang="hr-HR" sz="1200" dirty="0"/>
              <a:t>  Pripravnici 19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hr-HR" sz="1200" dirty="0">
                <a:hlinkClick r:id="rId7"/>
              </a:rPr>
              <a:t>http://www.azoo.hr/index.php?view=details&amp;id=3896%3Akurikulum-knjinino-informacijskog-odgoja-i-obrazovanja&amp;option=com_eventlist&amp;Itemid=389</a:t>
            </a:r>
            <a:r>
              <a:rPr lang="hr-HR" sz="1200" dirty="0"/>
              <a:t>  VŽSV 20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hr-HR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86BDC86-589C-420D-8AF6-948B728A84F9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8E3D72-2FCF-4464-80B2-7958AECBE502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hr-HR" altLang="sr-Latn-RS" sz="1800" smtClean="0"/>
          </a:p>
        </p:txBody>
      </p:sp>
      <p:sp>
        <p:nvSpPr>
          <p:cNvPr id="7270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71438"/>
            <a:ext cx="8893175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 smtClean="0">
                <a:effectLst/>
                <a:latin typeface="Arial" pitchFamily="34" charset="0"/>
              </a:rPr>
              <a:t>Prijedlog teme i mjesta održavanja </a:t>
            </a:r>
            <a:r>
              <a:rPr lang="hr-HR" sz="2800" dirty="0" smtClean="0">
                <a:latin typeface="Arial" pitchFamily="34" charset="0"/>
              </a:rPr>
              <a:t>29. PŠŠK</a:t>
            </a:r>
            <a:endParaRPr lang="hr-HR" sz="2800" b="0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7270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557338"/>
            <a:ext cx="8856662" cy="50863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XXIX. PŠŠK RH</a:t>
            </a:r>
            <a:r>
              <a:rPr lang="hr-H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hr-H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(Splitsko-dalmatinska županija, </a:t>
            </a:r>
            <a:r>
              <a:rPr lang="hr-H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2017.</a:t>
            </a:r>
            <a:r>
              <a:rPr lang="hr-HR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)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Kurikul knjižničnog odgoja i obrazovanja </a:t>
            </a:r>
            <a:r>
              <a:rPr lang="hr-HR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– put prema kritičkom mišljenju, znanju i osobnom razvoju</a:t>
            </a:r>
            <a:r>
              <a:rPr lang="hr-H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hr-HR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Ishodi (željena postignuća):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hr-HR" sz="1600" dirty="0" smtClean="0">
                <a:latin typeface="Arial" pitchFamily="34" charset="0"/>
              </a:rPr>
              <a:t>Sudionici će prepoznati potrebu razvijanja kritičkog mišljenja, kao vrijednosti nužne za život i </a:t>
            </a:r>
            <a:r>
              <a:rPr lang="hr-HR" sz="1600" dirty="0" err="1" smtClean="0">
                <a:latin typeface="Arial" pitchFamily="34" charset="0"/>
              </a:rPr>
              <a:t>cjeloživotno</a:t>
            </a:r>
            <a:r>
              <a:rPr lang="hr-HR" sz="1600" dirty="0" smtClean="0">
                <a:latin typeface="Arial" pitchFamily="34" charset="0"/>
              </a:rPr>
              <a:t> učenje; 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hr-HR" sz="1600" dirty="0" smtClean="0">
                <a:latin typeface="Arial" pitchFamily="34" charset="0"/>
              </a:rPr>
              <a:t>Analizirati će, kreirati i procijeniti </a:t>
            </a:r>
            <a:r>
              <a:rPr lang="hr-HR" sz="1600" dirty="0" err="1" smtClean="0">
                <a:latin typeface="Arial" pitchFamily="34" charset="0"/>
              </a:rPr>
              <a:t>kurikul</a:t>
            </a:r>
            <a:r>
              <a:rPr lang="hr-HR" sz="1600" dirty="0" smtClean="0">
                <a:latin typeface="Arial" pitchFamily="34" charset="0"/>
              </a:rPr>
              <a:t> Knjižnično-informacijskog odgoja i obrazovanja;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hr-HR" sz="1600" dirty="0" smtClean="0">
                <a:latin typeface="Arial" pitchFamily="34" charset="0"/>
              </a:rPr>
              <a:t>Zapamtiti će i razumjeti brojeve i matematiku u bajkama; 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hr-HR" sz="1600" dirty="0" smtClean="0">
                <a:latin typeface="Arial" pitchFamily="34" charset="0"/>
              </a:rPr>
              <a:t>Razumjeti će i primijeniti poslovnu i radnu etiku (socijalna odgovornost – razumjet će planiranje rada i prilagođavati sadržaje KIOO-a korisnicima školske knjižnice);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hr-HR" sz="1600" dirty="0" smtClean="0">
                <a:latin typeface="Arial" pitchFamily="34" charset="0"/>
              </a:rPr>
              <a:t>Kreirati će i primijeniti </a:t>
            </a:r>
            <a:r>
              <a:rPr lang="hr-HR" sz="1600" dirty="0" err="1" smtClean="0">
                <a:latin typeface="Arial" pitchFamily="34" charset="0"/>
              </a:rPr>
              <a:t>školskoknjižničarsku</a:t>
            </a:r>
            <a:r>
              <a:rPr lang="hr-HR" sz="1600" dirty="0" smtClean="0">
                <a:latin typeface="Arial" pitchFamily="34" charset="0"/>
              </a:rPr>
              <a:t> ulogu na tragu medijatora na putu osobe koja ima znanje, odgoj, moral i ukus*.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Oblikovati će svoje stavove i iskustva na radionicama i kroz primjere ‘dobre prakse’.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sz="1000" dirty="0" smtClean="0">
              <a:latin typeface="Arial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Nacionalni </a:t>
            </a:r>
            <a:r>
              <a:rPr lang="hr-HR" sz="1000" dirty="0" err="1" smtClean="0">
                <a:solidFill>
                  <a:schemeClr val="tx2"/>
                </a:solidFill>
                <a:latin typeface="Arial" pitchFamily="34" charset="0"/>
              </a:rPr>
              <a:t>kurikulumi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hr-HR" sz="1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međupredmetnih</a:t>
            </a:r>
            <a:r>
              <a:rPr lang="hr-HR" sz="1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tema 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su: </a:t>
            </a:r>
            <a:r>
              <a:rPr lang="hr-HR" sz="1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Učiti kako učiti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, Poduzetništvo, Osobni i socijalni razvoj, zdravlje, Održivi razvoj, </a:t>
            </a:r>
            <a:r>
              <a:rPr lang="hr-HR" sz="1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Uporaba informacijske i komunikacijske tehnologije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, Građanski odgoj i obrazovanje.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Nacionalni dokumenti </a:t>
            </a:r>
            <a:r>
              <a:rPr lang="hr-HR" sz="1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područja kurikuluma 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su: </a:t>
            </a:r>
            <a:r>
              <a:rPr lang="hr-HR" sz="1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Tehničko i informatičko područje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, Tjelesno i zdravstveno područje, Matematičko područje, </a:t>
            </a:r>
            <a:r>
              <a:rPr lang="hr-HR" sz="1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Jezično-komunikacijsko područje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, Prirodoslovno područje, Umjetničko područje, </a:t>
            </a:r>
            <a:r>
              <a:rPr lang="hr-HR" sz="1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Društveno-humanističko područje</a:t>
            </a:r>
            <a:r>
              <a:rPr lang="hr-HR" sz="1000" dirty="0" smtClean="0">
                <a:solidFill>
                  <a:schemeClr val="tx2"/>
                </a:solidFill>
                <a:latin typeface="Arial" pitchFamily="34" charset="0"/>
              </a:rPr>
              <a:t>.</a:t>
            </a:r>
          </a:p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hr-HR" sz="1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*Milivoj </a:t>
            </a:r>
            <a:r>
              <a:rPr lang="hr-HR" sz="1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Solar</a:t>
            </a:r>
            <a:endParaRPr lang="hr-HR" sz="1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0" y="476250"/>
            <a:ext cx="9144000" cy="52562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42900" indent="-342900">
              <a:defRPr/>
            </a:pPr>
            <a:r>
              <a:rPr lang="hr-HR" sz="2400" b="0" dirty="0" smtClean="0">
                <a:solidFill>
                  <a:schemeClr val="tx2"/>
                </a:solidFill>
                <a:effectLst/>
                <a:latin typeface="Arial" charset="0"/>
              </a:rPr>
              <a:t>Organizacija</a:t>
            </a:r>
            <a:r>
              <a:rPr lang="hr-HR" sz="2400" dirty="0" smtClean="0">
                <a:solidFill>
                  <a:schemeClr val="tx2"/>
                </a:solidFill>
                <a:effectLst/>
                <a:latin typeface="Arial" charset="0"/>
              </a:rPr>
              <a:t> </a:t>
            </a:r>
            <a:r>
              <a:rPr lang="hr-HR" sz="2400" dirty="0" smtClean="0">
                <a:solidFill>
                  <a:schemeClr val="tx2"/>
                </a:solidFill>
                <a:latin typeface="Arial" charset="0"/>
              </a:rPr>
              <a:t>29. PŠŠK </a:t>
            </a:r>
            <a:r>
              <a:rPr lang="hr-HR" sz="1400" b="0" dirty="0" smtClean="0">
                <a:solidFill>
                  <a:schemeClr val="tx2"/>
                </a:solidFill>
                <a:effectLst/>
                <a:latin typeface="Arial" charset="0"/>
              </a:rPr>
              <a:t>(</a:t>
            </a:r>
            <a:r>
              <a:rPr lang="hr-HR" sz="1400" b="0" dirty="0" smtClean="0">
                <a:solidFill>
                  <a:schemeClr val="tx2"/>
                </a:solidFill>
                <a:latin typeface="Arial" charset="0"/>
              </a:rPr>
              <a:t>06. – 08. travnja 2017. podložno promjeni s obzirom na javnu nabavu</a:t>
            </a:r>
            <a:r>
              <a:rPr lang="hr-HR" sz="1400" b="0" dirty="0" smtClean="0">
                <a:solidFill>
                  <a:schemeClr val="tx2"/>
                </a:solidFill>
                <a:effectLst/>
                <a:latin typeface="Arial" charset="0"/>
              </a:rPr>
              <a:t>) </a:t>
            </a:r>
            <a:r>
              <a:rPr lang="hr-HR" sz="1800" u="sng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u="sng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u="sng" dirty="0" smtClean="0">
                <a:solidFill>
                  <a:schemeClr val="tx2"/>
                </a:solidFill>
                <a:effectLst/>
                <a:latin typeface="Arial" charset="0"/>
              </a:rPr>
              <a:t/>
            </a:r>
            <a:br>
              <a:rPr lang="hr-HR" sz="1800" u="sng" dirty="0" smtClean="0">
                <a:solidFill>
                  <a:schemeClr val="tx2"/>
                </a:solidFill>
                <a:effectLst/>
                <a:latin typeface="Arial" charset="0"/>
              </a:rPr>
            </a:br>
            <a:r>
              <a:rPr lang="hr-HR" sz="2800" u="sng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2800" u="sng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altLang="ko-KR" sz="1800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altLang="ko-KR" sz="1800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sz="1800" dirty="0" smtClean="0">
                <a:solidFill>
                  <a:schemeClr val="tx2"/>
                </a:solidFill>
              </a:rPr>
              <a:t/>
            </a:r>
            <a:br>
              <a:rPr lang="hr-HR" sz="1800" dirty="0" smtClean="0">
                <a:solidFill>
                  <a:schemeClr val="tx2"/>
                </a:solidFill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endParaRPr lang="hr-HR" sz="1800" b="0" dirty="0" smtClean="0"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8" y="5805488"/>
            <a:ext cx="8353425" cy="719137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</a:t>
            </a:r>
            <a:r>
              <a:rPr lang="hr-HR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na </a:t>
            </a:r>
            <a:r>
              <a:rPr lang="hr-HR" sz="1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Saulačić</a:t>
            </a:r>
            <a:r>
              <a:rPr lang="en-US" sz="1200" b="1" dirty="0" smtClean="0">
                <a:solidFill>
                  <a:schemeClr val="tx2"/>
                </a:solidFill>
                <a:latin typeface="Arial" charset="0"/>
              </a:rPr>
              <a:t>, </a:t>
            </a:r>
            <a:r>
              <a:rPr lang="hr-HR" sz="1200" b="1" dirty="0" err="1" smtClean="0">
                <a:solidFill>
                  <a:schemeClr val="tx2"/>
                </a:solidFill>
                <a:latin typeface="Arial" charset="0"/>
              </a:rPr>
              <a:t>prof</a:t>
            </a:r>
            <a:r>
              <a:rPr lang="hr-HR" sz="1200" b="1" dirty="0" smtClean="0">
                <a:solidFill>
                  <a:schemeClr val="tx2"/>
                </a:solidFill>
                <a:latin typeface="Arial" charset="0"/>
              </a:rPr>
              <a:t>. i </a:t>
            </a:r>
            <a:r>
              <a:rPr lang="hr-HR" sz="1200" b="1" dirty="0" err="1" smtClean="0">
                <a:solidFill>
                  <a:schemeClr val="tx2"/>
                </a:solidFill>
                <a:latin typeface="Arial" charset="0"/>
              </a:rPr>
              <a:t>dipl</a:t>
            </a:r>
            <a:r>
              <a:rPr lang="hr-HR" sz="1200" b="1" dirty="0" smtClean="0">
                <a:solidFill>
                  <a:schemeClr val="tx2"/>
                </a:solidFill>
                <a:latin typeface="Arial" charset="0"/>
              </a:rPr>
              <a:t>. </a:t>
            </a:r>
            <a:r>
              <a:rPr lang="hr-HR" sz="1200" b="1" dirty="0" err="1" smtClean="0">
                <a:solidFill>
                  <a:schemeClr val="tx2"/>
                </a:solidFill>
                <a:latin typeface="Arial" charset="0"/>
              </a:rPr>
              <a:t>knjiž</a:t>
            </a:r>
            <a:r>
              <a:rPr lang="hr-HR" sz="1200" b="1" dirty="0" smtClean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hr-HR" sz="1200" dirty="0" smtClean="0">
                <a:solidFill>
                  <a:schemeClr val="tx2"/>
                </a:solidFill>
                <a:latin typeface="Arial" charset="0"/>
              </a:rPr>
              <a:t>Viša savjetnica za stručne suradnike - knjižničare</a:t>
            </a: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hr-HR" sz="1200" dirty="0" smtClean="0">
                <a:solidFill>
                  <a:schemeClr val="tx2"/>
                </a:solidFill>
                <a:latin typeface="Arial" charset="0"/>
              </a:rPr>
              <a:t>Agencija za odgoj i obrazovanje – Podružnica Split</a:t>
            </a: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hr-HR" sz="1200" b="1" dirty="0" smtClean="0">
                <a:solidFill>
                  <a:schemeClr val="accent1"/>
                </a:solidFill>
                <a:latin typeface="Arial" charset="0"/>
                <a:hlinkClick r:id="rId2"/>
              </a:rPr>
              <a:t>ana.saulacic@azoo.hr</a:t>
            </a:r>
            <a:endParaRPr lang="en-US" sz="1200" b="1" dirty="0" smtClean="0">
              <a:solidFill>
                <a:schemeClr val="accent1"/>
              </a:solidFill>
              <a:latin typeface="Arial" charset="0"/>
            </a:endParaRPr>
          </a:p>
          <a:p>
            <a:pPr algn="r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hr-HR" sz="1600" dirty="0" smtClean="0">
              <a:solidFill>
                <a:srgbClr val="7F7F7F"/>
              </a:solidFill>
              <a:latin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1773238"/>
          <a:ext cx="8928100" cy="2492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51526">
                <a:tc>
                  <a:txBody>
                    <a:bodyPr/>
                    <a:lstStyle/>
                    <a:p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Organizacijski odbor:</a:t>
                      </a:r>
                    </a:p>
                    <a:p>
                      <a:pPr marL="342900" indent="-342900">
                        <a:buNone/>
                      </a:pPr>
                      <a:endParaRPr lang="hr-HR" sz="16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696" marB="4569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40849">
                <a:tc>
                  <a:txBody>
                    <a:bodyPr/>
                    <a:lstStyle/>
                    <a:p>
                      <a:r>
                        <a:rPr lang="hr-HR" altLang="ko-KR" sz="18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Programski odbor </a:t>
                      </a:r>
                      <a:r>
                        <a:rPr lang="hr-HR" altLang="ko-KR" sz="18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i</a:t>
                      </a:r>
                      <a:r>
                        <a:rPr lang="hr-HR" altLang="ko-KR" sz="1800" b="1" baseline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lektori</a:t>
                      </a:r>
                      <a:r>
                        <a:rPr lang="hr-HR" altLang="ko-KR" sz="18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: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b="0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696" marB="4569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7950" y="4221163"/>
          <a:ext cx="8928100" cy="143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31925">
                <a:tc>
                  <a:txBody>
                    <a:bodyPr/>
                    <a:lstStyle/>
                    <a:p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Teme/predavači </a:t>
                      </a:r>
                      <a:r>
                        <a:rPr lang="hr-HR" altLang="ko-KR" sz="18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(Okrugli stol, izložba plakata</a:t>
                      </a:r>
                      <a:r>
                        <a:rPr lang="hr-HR" altLang="ko-KR" sz="1800" b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primjeri dobre prakse)</a:t>
                      </a:r>
                      <a:endParaRPr lang="hr-HR" altLang="ko-KR" sz="18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91431" marR="91431" marT="45646" marB="4564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0" y="476250"/>
            <a:ext cx="9144000" cy="52562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42900" indent="-342900">
              <a:defRPr/>
            </a:pPr>
            <a:r>
              <a:rPr lang="hr-HR" sz="2800" dirty="0" smtClean="0">
                <a:latin typeface="Arial" charset="0"/>
              </a:rPr>
              <a:t>V-ŽSV</a:t>
            </a:r>
            <a:r>
              <a:rPr lang="hr-HR" sz="2800" b="0" dirty="0" smtClean="0">
                <a:solidFill>
                  <a:schemeClr val="tx2"/>
                </a:solidFill>
                <a:effectLst/>
                <a:latin typeface="Arial" charset="0"/>
              </a:rPr>
              <a:t> </a:t>
            </a:r>
            <a:r>
              <a:rPr lang="hr-HR" sz="2400" b="0" dirty="0" smtClean="0">
                <a:solidFill>
                  <a:schemeClr val="tx2"/>
                </a:solidFill>
                <a:effectLst/>
                <a:latin typeface="Arial" charset="0"/>
              </a:rPr>
              <a:t>- </a:t>
            </a:r>
            <a:r>
              <a:rPr lang="hr-HR" sz="2400" dirty="0" smtClean="0">
                <a:solidFill>
                  <a:schemeClr val="tx2"/>
                </a:solidFill>
                <a:latin typeface="Arial" charset="0"/>
              </a:rPr>
              <a:t>29. PŠŠK </a:t>
            </a:r>
            <a:r>
              <a:rPr lang="hr-HR" sz="2400" b="0" dirty="0" smtClean="0">
                <a:solidFill>
                  <a:schemeClr val="tx2"/>
                </a:solidFill>
                <a:effectLst/>
                <a:latin typeface="Arial" charset="0"/>
              </a:rPr>
              <a:t>(</a:t>
            </a:r>
            <a:r>
              <a:rPr lang="hr-HR" sz="2400" b="0" dirty="0" smtClean="0">
                <a:solidFill>
                  <a:schemeClr val="tx2"/>
                </a:solidFill>
                <a:latin typeface="Arial" charset="0"/>
              </a:rPr>
              <a:t>06. – 08. travnja 2017.</a:t>
            </a:r>
            <a:r>
              <a:rPr lang="hr-HR" sz="2400" b="0" dirty="0" smtClean="0">
                <a:solidFill>
                  <a:schemeClr val="tx2"/>
                </a:solidFill>
                <a:effectLst/>
                <a:latin typeface="Arial" charset="0"/>
              </a:rPr>
              <a:t>) </a:t>
            </a:r>
            <a:r>
              <a:rPr lang="hr-HR" sz="2400" u="sng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2400" u="sng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2400" u="sng" dirty="0" smtClean="0">
                <a:solidFill>
                  <a:schemeClr val="tx2"/>
                </a:solidFill>
                <a:effectLst/>
                <a:latin typeface="Arial" charset="0"/>
              </a:rPr>
              <a:t/>
            </a:r>
            <a:br>
              <a:rPr lang="hr-HR" sz="2400" u="sng" dirty="0" smtClean="0">
                <a:solidFill>
                  <a:schemeClr val="tx2"/>
                </a:solidFill>
                <a:effectLst/>
                <a:latin typeface="Arial" charset="0"/>
              </a:rPr>
            </a:br>
            <a:r>
              <a:rPr lang="hr-HR" sz="2800" u="sng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2800" u="sng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sz="20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hr-HR" sz="20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altLang="ko-KR" sz="1800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hr-HR" altLang="ko-KR" sz="1800" dirty="0" smtClean="0">
                <a:solidFill>
                  <a:schemeClr val="tx2"/>
                </a:solidFill>
                <a:latin typeface="Arial" charset="0"/>
              </a:rPr>
            </a:br>
            <a:r>
              <a:rPr lang="hr-HR" sz="1800" dirty="0" smtClean="0">
                <a:solidFill>
                  <a:schemeClr val="tx2"/>
                </a:solidFill>
              </a:rPr>
              <a:t/>
            </a:r>
            <a:br>
              <a:rPr lang="hr-HR" sz="1800" dirty="0" smtClean="0">
                <a:solidFill>
                  <a:schemeClr val="tx2"/>
                </a:solidFill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hr-HR" sz="1800" b="0" dirty="0" smtClean="0">
                <a:solidFill>
                  <a:schemeClr val="tx1"/>
                </a:solidFill>
                <a:effectLst/>
                <a:latin typeface="Arial" charset="0"/>
              </a:rPr>
            </a:br>
            <a:endParaRPr lang="hr-HR" sz="1800" b="0" dirty="0" smtClean="0"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4755" name="Subtitle 2"/>
          <p:cNvSpPr>
            <a:spLocks noGrp="1"/>
          </p:cNvSpPr>
          <p:nvPr>
            <p:ph type="subTitle" idx="1"/>
          </p:nvPr>
        </p:nvSpPr>
        <p:spPr>
          <a:xfrm>
            <a:off x="395288" y="6381750"/>
            <a:ext cx="8353425" cy="28733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endParaRPr lang="hr-HR" altLang="sr-Latn-RS" sz="1600" smtClean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1773238"/>
          <a:ext cx="8928100" cy="1798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61161">
                <a:tc>
                  <a:txBody>
                    <a:bodyPr/>
                    <a:lstStyle/>
                    <a:p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Ukupno RH - 28: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1. </a:t>
                      </a:r>
                      <a:r>
                        <a:rPr lang="hr-HR" sz="16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Saulačić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/ </a:t>
                      </a:r>
                      <a:r>
                        <a:rPr lang="hr-HR" sz="16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Tukša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.</a:t>
                      </a:r>
                      <a:endParaRPr lang="hr-HR" sz="16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693" marB="4569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7476">
                <a:tc>
                  <a:txBody>
                    <a:bodyPr/>
                    <a:lstStyle/>
                    <a:p>
                      <a:r>
                        <a:rPr lang="hr-HR" altLang="ko-KR" sz="18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Ana </a:t>
                      </a:r>
                      <a:r>
                        <a:rPr lang="hr-HR" altLang="ko-KR" sz="1800" b="1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Saulačić</a:t>
                      </a:r>
                      <a:r>
                        <a:rPr lang="hr-HR" altLang="ko-KR" sz="1800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- 6: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1. Sanja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Gašparović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(DU –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/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), 2. Margareta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Glavurtić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(</a:t>
                      </a:r>
                      <a:r>
                        <a:rPr lang="hr-HR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ST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–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), 3. Sanja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Nejašmić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(</a:t>
                      </a:r>
                      <a:r>
                        <a:rPr lang="hr-HR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ST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-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),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4. Ivona Šimunović (ŠI -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/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), 5. Hajdi Škarica (ZD –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/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), 6. Ivona Tabak (</a:t>
                      </a:r>
                      <a:r>
                        <a:rPr lang="hr-HR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ST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- </a:t>
                      </a:r>
                      <a:r>
                        <a:rPr lang="hr-HR" sz="1600" b="0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oš</a:t>
                      </a:r>
                      <a:r>
                        <a:rPr lang="hr-HR" sz="16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).</a:t>
                      </a:r>
                      <a:endParaRPr lang="hr-HR" sz="1600" b="0" dirty="0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693" marB="4569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7950" y="3589338"/>
          <a:ext cx="8945563" cy="2792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5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92412">
                <a:tc>
                  <a:txBody>
                    <a:bodyPr/>
                    <a:lstStyle/>
                    <a:p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Jadranka </a:t>
                      </a:r>
                      <a:r>
                        <a:rPr lang="hr-HR" altLang="ko-KR" sz="18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Tukša</a:t>
                      </a:r>
                      <a:r>
                        <a:rPr lang="hr-HR" altLang="ko-KR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- 22:</a:t>
                      </a:r>
                    </a:p>
                    <a:p>
                      <a:endParaRPr lang="hr-HR" altLang="ko-KR" sz="18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1. Adela Granić, 2. Adrijana </a:t>
                      </a:r>
                      <a:r>
                        <a:rPr lang="hr-HR" sz="16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Hatadi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3.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Alida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Devčić Crnić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4. Ana </a:t>
                      </a:r>
                      <a:r>
                        <a:rPr lang="hr-HR" sz="16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Sudarević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5. Danica </a:t>
                      </a:r>
                      <a:r>
                        <a:rPr lang="hr-HR" sz="16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Pelko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6.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Dražen Ružić,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7. Draženka Stančić, 8. Ružica Rebrović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6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Habek,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9. Goranka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Braim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Vlahović,10. Ida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Bogadi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11. Mirjana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Čubaković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12. Biljana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Krnjajić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13. Hrvoje Mesić, 14.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Rakonić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Leskovar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15. Josip Strija, 16. Ljiljana Šakić, 17. Marija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Deanković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18. Goranka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Erega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19. Marija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Bednjanec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20. Iva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Grisogono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, 21. Sandra Vidović, 22. Zorka </a:t>
                      </a:r>
                      <a:r>
                        <a:rPr lang="hr-HR" sz="1600" b="0" baseline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Renić</a:t>
                      </a:r>
                      <a:r>
                        <a:rPr lang="hr-HR" sz="16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.</a:t>
                      </a:r>
                      <a:endParaRPr lang="hr-HR" sz="1600" b="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1" marR="91431" marT="45717" marB="4571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392949E-D786-4A76-92F2-C4EEDD65783C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C5C703-7DF2-4282-BA52-E8B48F0A06E4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hr-HR" altLang="sr-Latn-RS" sz="1800" smtClean="0"/>
          </a:p>
        </p:txBody>
      </p:sp>
      <p:sp>
        <p:nvSpPr>
          <p:cNvPr id="7373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42875" y="71438"/>
            <a:ext cx="8821738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 smtClean="0">
                <a:latin typeface="Arial" pitchFamily="34" charset="0"/>
              </a:rPr>
              <a:t>Prijedlog</a:t>
            </a:r>
            <a:r>
              <a:rPr lang="hr-HR" sz="2800" dirty="0" smtClean="0">
                <a:effectLst/>
                <a:latin typeface="Arial" pitchFamily="34" charset="0"/>
              </a:rPr>
              <a:t> teme i mjesta održavanja </a:t>
            </a:r>
            <a:br>
              <a:rPr lang="hr-HR" sz="2800" dirty="0" smtClean="0">
                <a:effectLst/>
                <a:latin typeface="Arial" pitchFamily="34" charset="0"/>
              </a:rPr>
            </a:br>
            <a:r>
              <a:rPr lang="hr-HR" sz="2800" dirty="0" smtClean="0">
                <a:solidFill>
                  <a:schemeClr val="tx2"/>
                </a:solidFill>
                <a:latin typeface="Arial" pitchFamily="34" charset="0"/>
              </a:rPr>
              <a:t>30. </a:t>
            </a:r>
            <a:r>
              <a:rPr lang="hr-HR" sz="2800" b="0" dirty="0" smtClean="0">
                <a:solidFill>
                  <a:schemeClr val="tx2"/>
                </a:solidFill>
                <a:latin typeface="Arial" pitchFamily="34" charset="0"/>
              </a:rPr>
              <a:t>Proljetne škole školskih knjižničara RH</a:t>
            </a:r>
          </a:p>
        </p:txBody>
      </p:sp>
      <p:sp>
        <p:nvSpPr>
          <p:cNvPr id="73733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557338"/>
            <a:ext cx="8362950" cy="508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XXX. PŠŠK </a:t>
            </a:r>
            <a:r>
              <a:rPr lang="hr-H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(Brijuni, 2018.)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000" b="1" dirty="0" smtClean="0">
                <a:latin typeface="Arial" pitchFamily="34" charset="0"/>
              </a:rPr>
              <a:t>Tema</a:t>
            </a:r>
            <a:r>
              <a:rPr lang="hr-HR" sz="2000" dirty="0" smtClean="0">
                <a:latin typeface="Arial" pitchFamily="34" charset="0"/>
              </a:rPr>
              <a:t>: </a:t>
            </a:r>
            <a:endParaRPr lang="hr-HR" sz="2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Školska knjižnica i partneri (</a:t>
            </a:r>
            <a:r>
              <a:rPr lang="hr-HR" sz="2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outsourcing</a:t>
            </a:r>
            <a:r>
              <a:rPr lang="hr-H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)</a:t>
            </a:r>
            <a:r>
              <a:rPr lang="hr-HR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endParaRPr lang="hr-HR" sz="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hr-HR" sz="2000" b="1" dirty="0" smtClean="0"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Partneri u</a:t>
            </a:r>
            <a:r>
              <a:rPr lang="hr-H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opremanju prostora</a:t>
            </a:r>
            <a:r>
              <a:rPr lang="hr-HR" sz="2000" dirty="0" smtClean="0">
                <a:solidFill>
                  <a:schemeClr val="tx2"/>
                </a:solidFill>
                <a:latin typeface="Arial" pitchFamily="34" charset="0"/>
              </a:rPr>
              <a:t>,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solidFill>
                  <a:schemeClr val="tx2"/>
                </a:solidFill>
                <a:latin typeface="Arial" pitchFamily="34" charset="0"/>
              </a:rPr>
              <a:t>nabavi fonda (izdavačka poduzeća),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digitalizaciji građe</a:t>
            </a:r>
            <a:r>
              <a:rPr lang="hr-HR" sz="2000" dirty="0" smtClean="0">
                <a:solidFill>
                  <a:schemeClr val="tx2"/>
                </a:solidFill>
                <a:latin typeface="Arial" pitchFamily="34" charset="0"/>
              </a:rPr>
              <a:t>,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solidFill>
                  <a:schemeClr val="tx2"/>
                </a:solidFill>
                <a:latin typeface="Arial" pitchFamily="34" charset="0"/>
              </a:rPr>
              <a:t>održavanju web stranica,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održavanju poslovnih aplikacija </a:t>
            </a:r>
            <a:r>
              <a:rPr lang="hr-HR" sz="2000" dirty="0" smtClean="0">
                <a:solidFill>
                  <a:schemeClr val="tx2"/>
                </a:solidFill>
                <a:latin typeface="Arial" pitchFamily="34" charset="0"/>
              </a:rPr>
              <a:t>(programa za knjižnično poslovanje),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solidFill>
                  <a:schemeClr val="tx2"/>
                </a:solidFill>
                <a:latin typeface="Arial" pitchFamily="34" charset="0"/>
              </a:rPr>
              <a:t>zaštiti građe i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hr-H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promidžbi usluga </a:t>
            </a:r>
            <a:r>
              <a:rPr lang="hr-HR" sz="2000" dirty="0" smtClean="0">
                <a:solidFill>
                  <a:schemeClr val="tx2"/>
                </a:solidFill>
                <a:latin typeface="Arial" pitchFamily="34" charset="0"/>
              </a:rPr>
              <a:t>(marketinške agencije). </a:t>
            </a:r>
          </a:p>
          <a:p>
            <a:pPr algn="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hr-HR" sz="16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rPr>
              <a:t>/Ana </a:t>
            </a:r>
            <a:r>
              <a:rPr lang="hr-HR" sz="1600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rPr>
              <a:t>Saulačić</a:t>
            </a:r>
            <a:r>
              <a:rPr lang="hr-HR" sz="16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rPr>
              <a:t>/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E77B093-9F53-44F5-A778-AF297C650071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B0BA0F-5DCD-4E80-91BC-56831AEA6DC7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23850" y="71438"/>
            <a:ext cx="8640763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altLang="ko-KR" sz="2800" i="1" dirty="0" smtClean="0">
                <a:latin typeface="Arial" charset="0"/>
              </a:rPr>
              <a:t>Temeljno poslanje postojanja Proljetnih škola </a:t>
            </a:r>
            <a:endParaRPr lang="hr-HR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4691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PROLJETNA ŠKOLA – TEMELJ STRUČNOG USAVRŠAVANJA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endParaRPr lang="hr-HR" altLang="ko-KR" sz="2000" b="1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latin typeface="Arial" charset="0"/>
              </a:rPr>
              <a:t>OBLICI RADA: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000" dirty="0" smtClean="0">
                <a:latin typeface="Arial" charset="0"/>
              </a:rPr>
              <a:t>I. dan: rad u plenumima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000" dirty="0" smtClean="0">
                <a:latin typeface="Arial" charset="0"/>
              </a:rPr>
              <a:t>II. dan: rad u grupama, radi obrade stručno-metodičkih sadržaja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000" dirty="0" smtClean="0">
                <a:latin typeface="Arial" charset="0"/>
              </a:rPr>
              <a:t>III. dan: terenski rad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endParaRPr lang="hr-HR" altLang="ko-KR" sz="2000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latin typeface="Arial" charset="0"/>
              </a:rPr>
              <a:t>1992. Godine rad savjetovanja podijeljen je u dvije sekcije, nažalost ta dobra praksa je uskoro napuštena: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000" dirty="0" smtClean="0">
                <a:latin typeface="Arial" charset="0"/>
              </a:rPr>
              <a:t>Osnovnoškolski knjižničari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hr-HR" altLang="ko-KR" sz="2000" dirty="0" smtClean="0">
                <a:latin typeface="Arial" charset="0"/>
              </a:rPr>
              <a:t>Srednjoškolski knjižničari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endParaRPr lang="hr-HR" sz="20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852E32-07B9-4508-A9BE-F0F97B38B8D1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DEF84E-7A48-45B8-BCFE-1B870C5CFF83}" type="slidenum">
              <a:rPr lang="hr-HR" altLang="sr-Latn-RS" smtClean="0">
                <a:latin typeface="Calibri" panose="020F0502020204030204" pitchFamily="34" charset="0"/>
              </a:rPr>
              <a:pPr/>
              <a:t>50</a:t>
            </a:fld>
            <a:endParaRPr lang="hr-HR" altLang="sr-Latn-RS" smtClean="0">
              <a:latin typeface="Calibri" panose="020F0502020204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500563" y="3429000"/>
            <a:ext cx="4103687" cy="19446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hr-HR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Hvala!</a:t>
            </a:r>
            <a:br>
              <a:rPr lang="hr-HR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200" b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2"/>
              </a:rPr>
              <a:t>ana.saulacic</a:t>
            </a:r>
            <a:r>
              <a:rPr lang="hr-HR" sz="2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2"/>
              </a:rPr>
              <a:t>@</a:t>
            </a:r>
            <a:r>
              <a:rPr lang="hr-HR" sz="2200" b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hlinkClick r:id="rId2"/>
              </a:rPr>
              <a:t>azoo.hr</a:t>
            </a:r>
            <a:endParaRPr lang="hr-HR" sz="2200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76805" name="Picture 3" descr="C:\Documents and Settings\akrzelj\My Documents\Downloads\2017\POSAO\PŠŠK\2017 01 19-20 i 29.pššk\ured 20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341438"/>
            <a:ext cx="3316288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 flipH="1">
            <a:off x="1258888" y="5445125"/>
            <a:ext cx="208915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AZOO Split</a:t>
            </a:r>
          </a:p>
          <a:p>
            <a:pPr eaLnBrk="1" hangingPunct="1">
              <a:defRPr/>
            </a:pPr>
            <a:r>
              <a:rPr lang="hr-HR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18. 08. 2016.</a:t>
            </a:r>
            <a:endParaRPr lang="hr-H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42FE036-F39C-4953-A8F4-E23FFE43D36A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39B3AC-C10E-4806-9492-21F0EFF9E58F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hr-HR" altLang="sr-Latn-RS" sz="180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Idejni začetnici</a:t>
            </a:r>
          </a:p>
        </p:txBody>
      </p:sp>
      <p:sp>
        <p:nvSpPr>
          <p:cNvPr id="113667" name="Content Placeholder 4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320088" cy="50720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NA INICIJATIVU </a:t>
            </a:r>
            <a:r>
              <a:rPr lang="hr-HR" altLang="ko-K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ZAVODA ZA PROSVJETNO-PEDAGOŠKU SLUŽBU</a:t>
            </a:r>
            <a:endParaRPr lang="hr-HR" altLang="ko-KR" sz="2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RIJEKA</a:t>
            </a:r>
            <a:r>
              <a:rPr lang="hr-HR" altLang="ko-K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– 1988. GODINE</a:t>
            </a:r>
            <a:endParaRPr lang="hr-HR" altLang="ko-KR" sz="2000" b="1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MIRKO TODORIĆ, </a:t>
            </a:r>
            <a:r>
              <a:rPr lang="hr-HR" altLang="ko-KR" sz="2000" b="1" dirty="0" err="1" smtClean="0">
                <a:latin typeface="Arial" charset="0"/>
              </a:rPr>
              <a:t>prof</a:t>
            </a:r>
            <a:r>
              <a:rPr lang="hr-HR" altLang="ko-KR" sz="2000" b="1" dirty="0" smtClean="0">
                <a:latin typeface="Arial" charset="0"/>
              </a:rPr>
              <a:t>., </a:t>
            </a:r>
            <a:r>
              <a:rPr lang="hr-HR" altLang="ko-KR" sz="2000" dirty="0" smtClean="0">
                <a:latin typeface="Arial" charset="0"/>
              </a:rPr>
              <a:t>savjetnik u Prosvjetno-pedagoškoj službi </a:t>
            </a:r>
            <a:r>
              <a:rPr lang="hr-HR" altLang="ko-KR" sz="2000" dirty="0" err="1" smtClean="0">
                <a:latin typeface="Arial" charset="0"/>
              </a:rPr>
              <a:t>tj</a:t>
            </a:r>
            <a:r>
              <a:rPr lang="hr-HR" altLang="ko-KR" sz="2000" dirty="0" smtClean="0">
                <a:latin typeface="Arial" charset="0"/>
              </a:rPr>
              <a:t>. Zavodu za školstvo RH – referada Rijeka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b="1" dirty="0" smtClean="0">
                <a:latin typeface="Arial" charset="0"/>
              </a:rPr>
              <a:t>VIŠNJA ŠETA, </a:t>
            </a:r>
            <a:r>
              <a:rPr lang="hr-HR" altLang="ko-KR" sz="2000" b="1" dirty="0" err="1" smtClean="0">
                <a:latin typeface="Arial" charset="0"/>
              </a:rPr>
              <a:t>prof</a:t>
            </a:r>
            <a:r>
              <a:rPr lang="hr-HR" altLang="ko-KR" sz="2000" b="1" dirty="0" smtClean="0">
                <a:latin typeface="Arial" charset="0"/>
              </a:rPr>
              <a:t>., </a:t>
            </a:r>
            <a:r>
              <a:rPr lang="hr-HR" altLang="ko-KR" sz="2000" dirty="0" smtClean="0">
                <a:latin typeface="Arial" charset="0"/>
              </a:rPr>
              <a:t>školska knjižničarka Prve sušačke hrvatske gimnazije u Rijeci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endParaRPr lang="hr-HR" altLang="ko-KR" sz="2000" dirty="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hr-HR" altLang="ko-KR" sz="2000" b="1" dirty="0" smtClean="0">
                <a:latin typeface="Arial" charset="0"/>
              </a:rPr>
              <a:t>Uz podršku:</a:t>
            </a:r>
            <a:r>
              <a:rPr lang="hr-HR" altLang="ko-KR" sz="2000" dirty="0" smtClean="0">
                <a:latin typeface="Arial" charset="0"/>
              </a:rPr>
              <a:t> 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dirty="0" smtClean="0">
                <a:latin typeface="Arial" charset="0"/>
              </a:rPr>
              <a:t>Matične službe za školske knjižnice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dirty="0" smtClean="0">
                <a:latin typeface="Arial" charset="0"/>
              </a:rPr>
              <a:t>Kulturno-prosvjetnog sabora Hrvatske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dirty="0" smtClean="0">
                <a:latin typeface="Arial" charset="0"/>
              </a:rPr>
              <a:t>Hrvatske nacionalne i sveučilišne knjižnice</a:t>
            </a:r>
          </a:p>
          <a:p>
            <a:pPr marL="609600" indent="-609600" eaLnBrk="1" hangingPunct="1">
              <a:buFont typeface="Arial" charset="0"/>
              <a:buBlip>
                <a:blip r:embed="rId2"/>
              </a:buBlip>
              <a:defRPr/>
            </a:pPr>
            <a:r>
              <a:rPr lang="hr-HR" altLang="ko-KR" sz="2000" dirty="0" smtClean="0">
                <a:latin typeface="Arial" charset="0"/>
              </a:rPr>
              <a:t>Hrvatskog knjižničnog društva</a:t>
            </a:r>
            <a:endParaRPr lang="hr-HR" sz="2000" dirty="0" smtClean="0">
              <a:latin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A8953D2-B55D-4BF5-85F8-DB2C57AD9573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C67698-FAAA-47E0-8598-CE6430DDCC82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hr-HR" altLang="sr-Latn-RS" sz="1800" smtClean="0"/>
          </a:p>
        </p:txBody>
      </p:sp>
      <p:sp>
        <p:nvSpPr>
          <p:cNvPr id="13005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Idejni začetnici - </a:t>
            </a:r>
            <a:r>
              <a:rPr lang="hr-H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Mirko Todorić, prof.</a:t>
            </a:r>
          </a:p>
        </p:txBody>
      </p:sp>
      <p:sp>
        <p:nvSpPr>
          <p:cNvPr id="29701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altLang="ko-KR" sz="2400" b="1" dirty="0" smtClean="0">
                <a:latin typeface="Arial" pitchFamily="34" charset="0"/>
                <a:cs typeface="맑은 고딕"/>
              </a:rPr>
              <a:t>MIRKO TODORIĆ, </a:t>
            </a:r>
            <a:r>
              <a:rPr lang="hr-HR" altLang="ko-KR" sz="2400" b="1" dirty="0" err="1" smtClean="0">
                <a:latin typeface="Arial" pitchFamily="34" charset="0"/>
                <a:cs typeface="맑은 고딕"/>
              </a:rPr>
              <a:t>prof</a:t>
            </a:r>
            <a:r>
              <a:rPr lang="hr-HR" altLang="ko-KR" sz="2400" b="1" dirty="0" smtClean="0">
                <a:latin typeface="Arial" pitchFamily="34" charset="0"/>
                <a:cs typeface="맑은 고딕"/>
              </a:rPr>
              <a:t>.,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altLang="ko-KR" sz="2400" u="sng" dirty="0" smtClean="0">
                <a:latin typeface="Arial" pitchFamily="34" charset="0"/>
                <a:cs typeface="맑은 고딕"/>
              </a:rPr>
              <a:t>prosvjetni</a:t>
            </a:r>
            <a:r>
              <a:rPr lang="hr-HR" altLang="ko-KR" sz="2400" b="1" u="sng" dirty="0" smtClean="0">
                <a:latin typeface="Arial" pitchFamily="34" charset="0"/>
                <a:cs typeface="맑은 고딕"/>
              </a:rPr>
              <a:t> </a:t>
            </a:r>
            <a:r>
              <a:rPr lang="hr-HR" altLang="ko-KR" sz="2400" u="sng" dirty="0" smtClean="0">
                <a:latin typeface="Arial" pitchFamily="34" charset="0"/>
                <a:cs typeface="맑은 고딕"/>
              </a:rPr>
              <a:t>savjetnik za hrvatski jezik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 u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hr-HR" altLang="ko-KR" sz="2400" dirty="0" smtClean="0">
                <a:latin typeface="Arial" pitchFamily="34" charset="0"/>
                <a:cs typeface="맑은 고딕"/>
              </a:rPr>
              <a:t>Zavodu za školstvo Republike Hrvatske - referada Rijeka.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altLang="ko-KR" sz="2400" dirty="0" smtClean="0">
              <a:latin typeface="Arial" pitchFamily="34" charset="0"/>
              <a:cs typeface="맑은 고딕"/>
            </a:endParaRPr>
          </a:p>
          <a:p>
            <a:pPr eaLnBrk="1" hangingPunct="1">
              <a:defRPr/>
            </a:pPr>
            <a:r>
              <a:rPr lang="hr-HR" altLang="ko-KR" sz="2400" dirty="0" smtClean="0">
                <a:latin typeface="Arial" pitchFamily="34" charset="0"/>
                <a:cs typeface="맑은 고딕"/>
              </a:rPr>
              <a:t>Osim što je potaknuo osnivanje </a:t>
            </a:r>
            <a:r>
              <a:rPr lang="hr-HR" altLang="ko-KR" sz="24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Proljetne škole školskih knjižničara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 savjetnik Todorić jedan je od najzaslužnijih osnivača </a:t>
            </a:r>
            <a:r>
              <a:rPr lang="hr-HR" altLang="ko-KR" sz="2400" b="1" dirty="0" smtClean="0">
                <a:latin typeface="Arial" pitchFamily="34" charset="0"/>
                <a:cs typeface="맑은 고딕"/>
              </a:rPr>
              <a:t>Škole stvaralaštva darovitih učenika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, koja je</a:t>
            </a:r>
          </a:p>
          <a:p>
            <a:pPr eaLnBrk="1" hangingPunct="1">
              <a:defRPr/>
            </a:pPr>
            <a:r>
              <a:rPr lang="sr-Latn-CS" altLang="ko-KR" sz="2400" dirty="0" err="1" smtClean="0">
                <a:latin typeface="Arial" pitchFamily="34" charset="0"/>
                <a:ea typeface="굴림" pitchFamily="34" charset="-127"/>
              </a:rPr>
              <a:t>Započel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a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 s radom u </a:t>
            </a:r>
            <a:r>
              <a:rPr lang="sr-Latn-CS" altLang="ko-KR" sz="2400" dirty="0" err="1" smtClean="0">
                <a:latin typeface="Arial" pitchFamily="34" charset="0"/>
                <a:ea typeface="굴림" pitchFamily="34" charset="-127"/>
              </a:rPr>
              <a:t>Novalji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 na otoku </a:t>
            </a:r>
            <a:r>
              <a:rPr lang="sr-Latn-CS" altLang="ko-KR" sz="2400" dirty="0" err="1" smtClean="0">
                <a:latin typeface="Arial" pitchFamily="34" charset="0"/>
                <a:ea typeface="굴림" pitchFamily="34" charset="-127"/>
              </a:rPr>
              <a:t>Pagu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 </a:t>
            </a:r>
            <a:r>
              <a:rPr lang="sr-Latn-CS" altLang="ko-KR" sz="2400" b="1" dirty="0" smtClean="0">
                <a:latin typeface="Arial" pitchFamily="34" charset="0"/>
                <a:ea typeface="굴림" pitchFamily="34" charset="-127"/>
              </a:rPr>
              <a:t>(“Listopad u </a:t>
            </a:r>
            <a:r>
              <a:rPr lang="sr-Latn-CS" altLang="ko-KR" sz="2400" b="1" dirty="0" err="1" smtClean="0">
                <a:latin typeface="Arial" pitchFamily="34" charset="0"/>
                <a:ea typeface="굴림" pitchFamily="34" charset="-127"/>
              </a:rPr>
              <a:t>Novalji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”) </a:t>
            </a:r>
            <a:r>
              <a:rPr lang="sr-Latn-CS" altLang="ko-KR" sz="2400" b="1" dirty="0" smtClean="0">
                <a:latin typeface="Arial" pitchFamily="34" charset="0"/>
                <a:ea typeface="굴림" pitchFamily="34" charset="-127"/>
              </a:rPr>
              <a:t>1974.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 godine, a od </a:t>
            </a:r>
            <a:r>
              <a:rPr lang="sr-Latn-CS" altLang="ko-KR" sz="2400" b="1" dirty="0" smtClean="0">
                <a:latin typeface="Arial" pitchFamily="34" charset="0"/>
                <a:ea typeface="굴림" pitchFamily="34" charset="-127"/>
              </a:rPr>
              <a:t>1990.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 radi se u </a:t>
            </a:r>
            <a:r>
              <a:rPr lang="sr-Latn-CS" altLang="ko-KR" sz="2400" dirty="0" err="1" smtClean="0">
                <a:latin typeface="Arial" pitchFamily="34" charset="0"/>
                <a:ea typeface="굴림" pitchFamily="34" charset="-127"/>
              </a:rPr>
              <a:t>Novigradu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 u Istri (“</a:t>
            </a:r>
            <a:r>
              <a:rPr lang="sr-Latn-CS" altLang="ko-KR" sz="2400" b="1" u="sng" dirty="0" err="1" smtClean="0">
                <a:latin typeface="Arial" pitchFamily="34" charset="0"/>
                <a:ea typeface="굴림" pitchFamily="34" charset="-127"/>
              </a:rPr>
              <a:t>Novigradsko</a:t>
            </a:r>
            <a:r>
              <a:rPr lang="hr-HR" altLang="ko-KR" sz="2400" b="1" u="sng" dirty="0" smtClean="0">
                <a:latin typeface="Arial" pitchFamily="34" charset="0"/>
                <a:cs typeface="맑은 고딕"/>
              </a:rPr>
              <a:t> proljeće”</a:t>
            </a:r>
            <a:r>
              <a:rPr lang="sr-Latn-CS" altLang="ko-KR" sz="2400" dirty="0" smtClean="0">
                <a:latin typeface="Arial" pitchFamily="34" charset="0"/>
                <a:ea typeface="굴림" pitchFamily="34" charset="-127"/>
              </a:rPr>
              <a:t>).</a:t>
            </a:r>
            <a:endParaRPr lang="hr-HR" altLang="ko-KR" sz="2400" dirty="0" smtClean="0">
              <a:latin typeface="Arial" pitchFamily="34" charset="0"/>
              <a:cs typeface="맑은 고딕"/>
            </a:endParaRPr>
          </a:p>
          <a:p>
            <a:pPr eaLnBrk="1" hangingPunct="1">
              <a:defRPr/>
            </a:pPr>
            <a:endParaRPr lang="hr-HR" altLang="ko-KR" sz="2400" dirty="0" smtClean="0">
              <a:latin typeface="Arial" pitchFamily="34" charset="0"/>
              <a:cs typeface="맑은 고딕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D0D603E-B605-4DEE-B8F1-260C80FC2F9C}" type="datetime1">
              <a:rPr lang="sr-Latn-CS"/>
              <a:pPr>
                <a:defRPr/>
              </a:pPr>
              <a:t>13.2.2017</a:t>
            </a:fld>
            <a:endParaRPr lang="hr-HR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BB2281-6ACE-457E-A6DA-98E771F9A543}" type="slidenum">
              <a:rPr lang="hr-HR" altLang="sr-Latn-RS" sz="18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hr-HR" altLang="sr-Latn-RS" sz="1800" smtClean="0"/>
          </a:p>
        </p:txBody>
      </p:sp>
      <p:sp>
        <p:nvSpPr>
          <p:cNvPr id="3379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50825" y="6350"/>
            <a:ext cx="8713788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Idejni začetnici - </a:t>
            </a:r>
            <a:r>
              <a:rPr lang="hr-HR" altLang="ko-KR" sz="2800" dirty="0" smtClean="0">
                <a:latin typeface="Arial" panose="020B0604020202020204" pitchFamily="34" charset="0"/>
              </a:rPr>
              <a:t>Višnja Šeta </a:t>
            </a:r>
            <a:r>
              <a:rPr lang="hr-HR" altLang="ko-KR" sz="2800" dirty="0" smtClean="0">
                <a:effectLst/>
                <a:latin typeface="Arial" panose="020B0604020202020204" pitchFamily="34" charset="0"/>
              </a:rPr>
              <a:t>(1948.-2002.)</a:t>
            </a:r>
            <a:r>
              <a:rPr lang="hr-HR" altLang="ko-KR" dirty="0" smtClean="0">
                <a:effectLst/>
              </a:rPr>
              <a:t> </a:t>
            </a:r>
            <a:endParaRPr lang="hr-HR" altLang="sr-Latn-RS" dirty="0" smtClean="0">
              <a:effectLst/>
            </a:endParaRPr>
          </a:p>
        </p:txBody>
      </p:sp>
      <p:sp>
        <p:nvSpPr>
          <p:cNvPr id="30725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557338"/>
            <a:ext cx="8713788" cy="508635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Višnja </a:t>
            </a:r>
            <a:r>
              <a:rPr lang="hr-HR" altLang="ko-KR" sz="2400" b="1" dirty="0" err="1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Šeta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 idejna je </a:t>
            </a:r>
            <a:r>
              <a:rPr lang="hr-HR" altLang="ko-KR" sz="24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začetnica Proljetne škole školskih knjižničara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, osoba koja je generacije školskih knjižničara poučavala praktičnoj metodici školskog knjižničarstva, okupljala i predvodila struku na brojnim stručnim skupovima.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dirty="0" smtClean="0">
                <a:latin typeface="Arial" pitchFamily="34" charset="0"/>
                <a:cs typeface="맑은 고딕"/>
              </a:rPr>
              <a:t/>
            </a:r>
            <a:br>
              <a:rPr lang="hr-HR" altLang="ko-KR" sz="2400" dirty="0" smtClean="0">
                <a:latin typeface="Arial" pitchFamily="34" charset="0"/>
                <a:cs typeface="맑은 고딕"/>
              </a:rPr>
            </a:br>
            <a:r>
              <a:rPr lang="hr-HR" altLang="ko-KR" sz="24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Višnja Šeta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 jedna je od </a:t>
            </a:r>
            <a:r>
              <a:rPr lang="hr-HR" altLang="ko-KR" sz="24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osnivačica Hrvatske udruge školskih knjižničara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, te je njenim imenom nazvana nagrada koju </a:t>
            </a:r>
            <a:r>
              <a:rPr lang="hr-HR" altLang="ko-KR" sz="24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HUŠK</a:t>
            </a:r>
            <a:r>
              <a:rPr lang="hr-HR" altLang="ko-KR" sz="2400" dirty="0" smtClean="0">
                <a:solidFill>
                  <a:schemeClr val="accent1"/>
                </a:solidFill>
                <a:latin typeface="Arial" pitchFamily="34" charset="0"/>
                <a:cs typeface="맑은 고딕"/>
              </a:rPr>
              <a:t> 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godišnje dodjeljuje školskim knjižničarkama i knjižničarima koji su se u svom radnom okružju istakli predanim, inovativnim radom uz zapažene rezultate.</a:t>
            </a:r>
            <a:br>
              <a:rPr lang="hr-HR" altLang="ko-KR" sz="2400" dirty="0" smtClean="0">
                <a:latin typeface="Arial" pitchFamily="34" charset="0"/>
                <a:cs typeface="맑은 고딕"/>
              </a:rPr>
            </a:br>
            <a:endParaRPr lang="hr-HR" altLang="ko-KR" sz="2400" dirty="0" smtClean="0">
              <a:latin typeface="Arial" pitchFamily="34" charset="0"/>
              <a:cs typeface="맑은 고딕"/>
            </a:endParaRP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Nagrada </a:t>
            </a:r>
            <a:r>
              <a:rPr lang="hr-HR" altLang="ko-KR" sz="24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“Višnja </a:t>
            </a:r>
            <a:r>
              <a:rPr lang="hr-HR" altLang="ko-KR" sz="2400" b="1" dirty="0" err="1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Šeta</a:t>
            </a:r>
            <a:r>
              <a:rPr lang="hr-HR" altLang="ko-KR" sz="2400" b="1" dirty="0" smtClean="0">
                <a:solidFill>
                  <a:schemeClr val="accent2"/>
                </a:solidFill>
                <a:latin typeface="Arial" pitchFamily="34" charset="0"/>
                <a:cs typeface="맑은 고딕"/>
              </a:rPr>
              <a:t>”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 namijenjena školskim knjižničarkama i knjižničarima, u znak trajne uspomene na jednu od </a:t>
            </a:r>
            <a:r>
              <a:rPr lang="hr-HR" altLang="ko-KR" sz="24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najpoznatijih promicateljica 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r-HR" altLang="ko-KR" sz="2400" b="1" dirty="0" smtClean="0">
                <a:solidFill>
                  <a:schemeClr val="tx2"/>
                </a:solidFill>
                <a:latin typeface="Arial" pitchFamily="34" charset="0"/>
                <a:cs typeface="맑은 고딕"/>
              </a:rPr>
              <a:t>modernog hrvatskog školskog knjižničarstva</a:t>
            </a:r>
            <a:r>
              <a:rPr lang="hr-HR" altLang="ko-KR" sz="2400" dirty="0" smtClean="0">
                <a:latin typeface="Arial" pitchFamily="34" charset="0"/>
                <a:cs typeface="맑은 고딕"/>
              </a:rPr>
              <a:t>. </a:t>
            </a:r>
            <a:endParaRPr lang="hr-HR" sz="24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563938" y="1628775"/>
            <a:ext cx="5400675" cy="5040313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r" eaLnBrk="1" hangingPunct="1">
              <a:defRPr/>
            </a:pPr>
            <a: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Ako je nešto ispravno, </a:t>
            </a:r>
            <a:r>
              <a:rPr lang="hr-HR" sz="31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treba to uraditi</a:t>
            </a:r>
            <a: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</a:t>
            </a:r>
            <a:r>
              <a:rPr lang="hr-HR" sz="31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bez obzira koliko ima razloga </a:t>
            </a:r>
            <a:b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za odustajanje.</a:t>
            </a:r>
            <a:b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3100" b="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000" b="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/</a:t>
            </a:r>
            <a:r>
              <a:rPr lang="hr-HR" sz="2000" b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Marie</a:t>
            </a:r>
            <a:r>
              <a:rPr lang="hr-HR" sz="20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Curie/</a:t>
            </a:r>
            <a:r>
              <a:rPr lang="hr-HR" sz="24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4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hr-HR" sz="24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hr-HR" sz="24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hr-HR" sz="2400" b="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34819" name="Picture 3" descr="C:\Documents and Settings\akrzelj\My Documents\Downloads\2017\POSAO\POSAO\posaooo FOTO\2013 04 16 sa Biserk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628775"/>
            <a:ext cx="3489325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9388" y="1700213"/>
            <a:ext cx="3455987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hr-H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Nagrada “Višnja </a:t>
            </a:r>
            <a:r>
              <a:rPr lang="hr-HR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Šeta</a:t>
            </a:r>
            <a:r>
              <a:rPr lang="hr-H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” </a:t>
            </a:r>
          </a:p>
          <a:p>
            <a:pPr algn="r" eaLnBrk="1" hangingPunct="1">
              <a:defRPr/>
            </a:pPr>
            <a:r>
              <a:rPr lang="hr-HR" sz="1600" dirty="0">
                <a:solidFill>
                  <a:schemeClr val="bg1"/>
                </a:solidFill>
                <a:latin typeface="Arial" charset="0"/>
                <a:cs typeface="Arial" charset="0"/>
              </a:rPr>
              <a:t>– </a:t>
            </a:r>
            <a:r>
              <a:rPr lang="hr-HR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HUŠK</a:t>
            </a:r>
            <a:endParaRPr lang="hr-HR" sz="16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3714</TotalTime>
  <Words>4514</Words>
  <Application>Microsoft Office PowerPoint</Application>
  <PresentationFormat>Prikaz na zaslonu (4:3)</PresentationFormat>
  <Paragraphs>633</Paragraphs>
  <Slides>50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50</vt:i4>
      </vt:variant>
    </vt:vector>
  </HeadingPairs>
  <TitlesOfParts>
    <vt:vector size="58" baseType="lpstr">
      <vt:lpstr>Arial</vt:lpstr>
      <vt:lpstr>Calibri</vt:lpstr>
      <vt:lpstr>맑은 고딕</vt:lpstr>
      <vt:lpstr>DFKai-SB</vt:lpstr>
      <vt:lpstr>굴림</vt:lpstr>
      <vt:lpstr>Courier New</vt:lpstr>
      <vt:lpstr>Office Theme</vt:lpstr>
      <vt:lpstr>Custom Design</vt:lpstr>
      <vt:lpstr>     Povijesni pregled Proljetnih škola  i temeljno poslanje njihova postojanja   Na državnom stručnom skupu:  Kurikul knjižnično-informacijskog odgoja i obrazovanja (KIOO) -  neposredno uključivanje knjižničara u školski kurikul  utemeljeno na kvalitetnom planiranju i predstavljanju rada  /program je namijenjen stručnim suradnicima knjižničarima voditeljima županijskih stručnih vijeća, mentorima i savjetnicima osnovnih i srednjih škola i učeničkih domova RH/   20. siječnja 2017. (10:00 - 16:00 sati), Tehnička škola Zagreb, Palmotićeva 84, Zagreb   </vt:lpstr>
      <vt:lpstr>Sadržaj predavanja Povijesni pregled Proljetnih škola i temeljno poslanje njihova postojanja</vt:lpstr>
      <vt:lpstr>Temeljno poslanje postojanja Proljetnih škola </vt:lpstr>
      <vt:lpstr>Temeljno poslanje postojanja Proljetnih škola </vt:lpstr>
      <vt:lpstr>Temeljno poslanje postojanja Proljetnih škola </vt:lpstr>
      <vt:lpstr>Idejni začetnici</vt:lpstr>
      <vt:lpstr>Idejni začetnici - Mirko Todorić, prof.</vt:lpstr>
      <vt:lpstr>Idejni začetnici - Višnja Šeta (1948.-2002.) </vt:lpstr>
      <vt:lpstr>      Ako je nešto ispravno, treba to uraditi,  bez obzira koliko ima razloga  za odustajanje.  /Marie Curie/   </vt:lpstr>
      <vt:lpstr>POVIJESNI PREGLED predavača, tema, mjesta održavanja i organizatora</vt:lpstr>
      <vt:lpstr>POVIJESNI PREGLED predavača i tema</vt:lpstr>
      <vt:lpstr>POVIJESNI PREGLED predavača i tema</vt:lpstr>
      <vt:lpstr>POVIJESNI PREGLED organizatora PŠŠK</vt:lpstr>
      <vt:lpstr>POVIJESNI PREGLED predavača i tema</vt:lpstr>
      <vt:lpstr>POVIJESNI PREGLED predavača i tema</vt:lpstr>
      <vt:lpstr>POVIJESNI PREGLED predavača i tema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POVIJESNI PREGLED organizatora PŠŠK</vt:lpstr>
      <vt:lpstr>Naslovne teme PŠŠK 1989. – 2017. (1-5)</vt:lpstr>
      <vt:lpstr>Naslovne teme PŠŠK 1989. – 2017. (6-10)</vt:lpstr>
      <vt:lpstr>Naslovne teme PŠŠK 1989. – 2017. (11-15)</vt:lpstr>
      <vt:lpstr>Naslovne teme PŠŠK 1989. – 2017. (16-20)</vt:lpstr>
      <vt:lpstr>Naslovne teme PŠŠK 1989. – 2017. (21-25)</vt:lpstr>
      <vt:lpstr>Naslovne teme PŠŠK 1989. – 2017. (26-30)</vt:lpstr>
      <vt:lpstr>Sve o novini “Školski knjižničar” /  Glasilu Proljetne škole</vt:lpstr>
      <vt:lpstr>Sve o novini “Školski knjižničar”  / Glasilu Proljetne škole</vt:lpstr>
      <vt:lpstr>Svi zbornici PŠŠK</vt:lpstr>
      <vt:lpstr>Svi zbornici PŠŠK (6 - 6/21)</vt:lpstr>
      <vt:lpstr>Svi zbornici PŠŠK (7 - 13/21)</vt:lpstr>
      <vt:lpstr>Svi zbornici PŠŠK (5 - 18/21)</vt:lpstr>
      <vt:lpstr>Svi zbornici PŠŠK (3 - 21/21) www.azoo.hr  </vt:lpstr>
      <vt:lpstr>PŠŠK 25., 26. i 27. – bez zbornika</vt:lpstr>
      <vt:lpstr>Svi zbornici PŠŠK</vt:lpstr>
      <vt:lpstr>Prijedlog projekta AZOO –  Digitalizacija svih zbornika PŠŠK</vt:lpstr>
      <vt:lpstr>Svi zbornici PŠŠK</vt:lpstr>
      <vt:lpstr>Prijedlog teme i mjesta održavanja 29. PŠŠK</vt:lpstr>
      <vt:lpstr>Organizacija 29. PŠŠK (06. – 08. travnja 2017. podložno promjeni s obzirom na javnu nabavu)            </vt:lpstr>
      <vt:lpstr>V-ŽSV - 29. PŠŠK (06. – 08. travnja 2017.)            </vt:lpstr>
      <vt:lpstr>Prijedlog teme i mjesta održavanja  30. Proljetne škole školskih knjižničara RH</vt:lpstr>
      <vt:lpstr>Hvala! ana.saulacic@azoo.hr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Željka</dc:creator>
  <cp:lastModifiedBy>Adela Granić</cp:lastModifiedBy>
  <cp:revision>282</cp:revision>
  <dcterms:created xsi:type="dcterms:W3CDTF">2009-04-06T10:41:54Z</dcterms:created>
  <dcterms:modified xsi:type="dcterms:W3CDTF">2017-02-13T08:48:41Z</dcterms:modified>
</cp:coreProperties>
</file>