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2" r:id="rId2"/>
    <p:sldId id="261" r:id="rId3"/>
    <p:sldId id="264" r:id="rId4"/>
    <p:sldId id="266" r:id="rId5"/>
    <p:sldId id="269" r:id="rId6"/>
    <p:sldId id="270" r:id="rId7"/>
    <p:sldId id="271" r:id="rId8"/>
    <p:sldId id="272" r:id="rId9"/>
    <p:sldId id="273" r:id="rId10"/>
    <p:sldId id="277" r:id="rId11"/>
    <p:sldId id="275" r:id="rId12"/>
    <p:sldId id="276" r:id="rId13"/>
    <p:sldId id="280" r:id="rId14"/>
    <p:sldId id="278" r:id="rId15"/>
    <p:sldId id="279" r:id="rId16"/>
    <p:sldId id="281" r:id="rId17"/>
    <p:sldId id="282" r:id="rId18"/>
    <p:sldId id="283" r:id="rId19"/>
    <p:sldId id="284" r:id="rId20"/>
    <p:sldId id="285" r:id="rId21"/>
    <p:sldId id="257" r:id="rId22"/>
    <p:sldId id="286" r:id="rId23"/>
    <p:sldId id="274" r:id="rId24"/>
    <p:sldId id="287" r:id="rId25"/>
    <p:sldId id="256" r:id="rId26"/>
    <p:sldId id="265" r:id="rId2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rednji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6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87AA9-18DC-4F53-B63A-C70F312DECFE}" type="datetimeFigureOut">
              <a:rPr lang="hr-HR" smtClean="0"/>
              <a:t>13.2.2017.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A0326-81A4-41F1-9B4E-0AAC4D5FE7C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070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A0326-81A4-41F1-9B4E-0AAC4D5FE7CF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891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F12-DB0C-4BDB-98CC-0EF0796DB545}" type="datetimeFigureOut">
              <a:rPr lang="hr-HR" smtClean="0"/>
              <a:t>13.2.2017.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835C-69C9-4908-825D-3BD7909CDD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538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F12-DB0C-4BDB-98CC-0EF0796DB545}" type="datetimeFigureOut">
              <a:rPr lang="hr-HR" smtClean="0"/>
              <a:t>13.2.2017.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835C-69C9-4908-825D-3BD7909CDD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195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F12-DB0C-4BDB-98CC-0EF0796DB545}" type="datetimeFigureOut">
              <a:rPr lang="hr-HR" smtClean="0"/>
              <a:t>13.2.2017.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835C-69C9-4908-825D-3BD7909CDD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782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F12-DB0C-4BDB-98CC-0EF0796DB545}" type="datetimeFigureOut">
              <a:rPr lang="hr-HR" smtClean="0"/>
              <a:t>13.2.2017.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835C-69C9-4908-825D-3BD7909CDD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780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F12-DB0C-4BDB-98CC-0EF0796DB545}" type="datetimeFigureOut">
              <a:rPr lang="hr-HR" smtClean="0"/>
              <a:t>13.2.2017.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835C-69C9-4908-825D-3BD7909CDD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7689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F12-DB0C-4BDB-98CC-0EF0796DB545}" type="datetimeFigureOut">
              <a:rPr lang="hr-HR" smtClean="0"/>
              <a:t>13.2.2017.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835C-69C9-4908-825D-3BD7909CDD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883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F12-DB0C-4BDB-98CC-0EF0796DB545}" type="datetimeFigureOut">
              <a:rPr lang="hr-HR" smtClean="0"/>
              <a:t>13.2.2017.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835C-69C9-4908-825D-3BD7909CDD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593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F12-DB0C-4BDB-98CC-0EF0796DB545}" type="datetimeFigureOut">
              <a:rPr lang="hr-HR" smtClean="0"/>
              <a:t>13.2.2017.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835C-69C9-4908-825D-3BD7909CDD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973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F12-DB0C-4BDB-98CC-0EF0796DB545}" type="datetimeFigureOut">
              <a:rPr lang="hr-HR" smtClean="0"/>
              <a:t>13.2.2017.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835C-69C9-4908-825D-3BD7909CDD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693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F12-DB0C-4BDB-98CC-0EF0796DB545}" type="datetimeFigureOut">
              <a:rPr lang="hr-HR" smtClean="0"/>
              <a:t>13.2.2017.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835C-69C9-4908-825D-3BD7909CDD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074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F12-DB0C-4BDB-98CC-0EF0796DB545}" type="datetimeFigureOut">
              <a:rPr lang="hr-HR" smtClean="0"/>
              <a:t>13.2.2017.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835C-69C9-4908-825D-3BD7909CDD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041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F12-DB0C-4BDB-98CC-0EF0796DB545}" type="datetimeFigureOut">
              <a:rPr lang="hr-HR" smtClean="0"/>
              <a:t>13.2.2017.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8835C-69C9-4908-825D-3BD7909CDD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205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njanejasmic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azoo.hr/index.php?option=com_content&amp;view=article&amp;id=5516&amp;Itemid=326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hrcak.srce.hr/klesarstvo-i-graditeljstvo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ss-klesarska-pucisca.skole.hr/" TargetMode="External"/><Relationship Id="rId13" Type="http://schemas.openxmlformats.org/officeDocument/2006/relationships/hyperlink" Target="http://moj-otok.com/wp/ari" TargetMode="External"/><Relationship Id="rId3" Type="http://schemas.openxmlformats.org/officeDocument/2006/relationships/hyperlink" Target="http://os-milna.skole.hr/" TargetMode="External"/><Relationship Id="rId7" Type="http://schemas.openxmlformats.org/officeDocument/2006/relationships/hyperlink" Target="http://os-vnazora-postira.skole.hr/" TargetMode="External"/><Relationship Id="rId12" Type="http://schemas.openxmlformats.org/officeDocument/2006/relationships/hyperlink" Target="http://www.otok-brac.info/knjiznice/index.htm" TargetMode="External"/><Relationship Id="rId2" Type="http://schemas.openxmlformats.org/officeDocument/2006/relationships/hyperlink" Target="http://os-supetar.skole.hr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os-selca.skole.hr/" TargetMode="External"/><Relationship Id="rId11" Type="http://schemas.openxmlformats.org/officeDocument/2006/relationships/hyperlink" Target="http://www.knjiznica.hr/home.php" TargetMode="External"/><Relationship Id="rId5" Type="http://schemas.openxmlformats.org/officeDocument/2006/relationships/hyperlink" Target="http://os-pucisca.skole.hr/" TargetMode="External"/><Relationship Id="rId15" Type="http://schemas.openxmlformats.org/officeDocument/2006/relationships/hyperlink" Target="mailto:sanjanejasmic@gmail.com" TargetMode="External"/><Relationship Id="rId10" Type="http://schemas.openxmlformats.org/officeDocument/2006/relationships/hyperlink" Target="http://ss-brac-supetar.skole.hr/" TargetMode="External"/><Relationship Id="rId4" Type="http://schemas.openxmlformats.org/officeDocument/2006/relationships/hyperlink" Target="http://os-bol.skole.hr/" TargetMode="External"/><Relationship Id="rId9" Type="http://schemas.openxmlformats.org/officeDocument/2006/relationships/hyperlink" Target="http://ss-bol.skole.hr/" TargetMode="External"/><Relationship Id="rId14" Type="http://schemas.openxmlformats.org/officeDocument/2006/relationships/hyperlink" Target="https://edukatorirehabilitator.wordpress.com/2012/11/06/slike-za-pec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n4axPdGjTSs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oj-otok.com/wp/ar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4288657" y="1527552"/>
            <a:ext cx="54595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4800" dirty="0" smtClean="0">
                <a:solidFill>
                  <a:schemeClr val="accent1">
                    <a:lumMod val="50000"/>
                  </a:schemeClr>
                </a:solidFill>
              </a:rPr>
              <a:t>Knjižnice otoka Brača</a:t>
            </a:r>
          </a:p>
          <a:p>
            <a:endParaRPr lang="hr-HR" dirty="0"/>
          </a:p>
        </p:txBody>
      </p:sp>
      <p:sp>
        <p:nvSpPr>
          <p:cNvPr id="3" name="TekstniOkvir 2"/>
          <p:cNvSpPr txBox="1"/>
          <p:nvPr/>
        </p:nvSpPr>
        <p:spPr>
          <a:xfrm>
            <a:off x="2114866" y="5639143"/>
            <a:ext cx="785552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 smtClean="0"/>
              <a:t>AZOO Stručni skup za školske knjižničare, Zagreb, 20.01.2017. </a:t>
            </a:r>
          </a:p>
          <a:p>
            <a:pPr algn="ctr"/>
            <a:r>
              <a:rPr lang="hr-HR" sz="1100" dirty="0" err="1" smtClean="0"/>
              <a:t>Kurikul</a:t>
            </a:r>
            <a:r>
              <a:rPr lang="hr-HR" sz="1100" dirty="0" smtClean="0"/>
              <a:t> knjižnično-informacijskog odgoja i obrazovanja: neposredno uključivanje knjižničara u školski </a:t>
            </a:r>
            <a:r>
              <a:rPr lang="hr-HR" sz="1100" dirty="0" err="1" smtClean="0"/>
              <a:t>kurikul</a:t>
            </a:r>
            <a:r>
              <a:rPr lang="hr-HR" sz="1100" dirty="0" smtClean="0"/>
              <a:t> utemeljeno na kvalitetnom planiranju i predstavljanju rada</a:t>
            </a:r>
          </a:p>
          <a:p>
            <a:pPr algn="ctr"/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622" y="1527552"/>
            <a:ext cx="2574659" cy="2574659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3763599" y="4306745"/>
            <a:ext cx="5446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dirty="0" smtClean="0"/>
              <a:t>Sanja </a:t>
            </a:r>
            <a:r>
              <a:rPr lang="hr-HR" dirty="0" err="1" smtClean="0"/>
              <a:t>Nejašmić</a:t>
            </a:r>
            <a:r>
              <a:rPr lang="hr-HR" dirty="0" smtClean="0"/>
              <a:t>, prof. i </a:t>
            </a:r>
            <a:r>
              <a:rPr lang="hr-HR" dirty="0" err="1" smtClean="0"/>
              <a:t>dipl.knj</a:t>
            </a:r>
            <a:r>
              <a:rPr lang="hr-HR" dirty="0" smtClean="0"/>
              <a:t>.</a:t>
            </a:r>
          </a:p>
          <a:p>
            <a:pPr algn="ctr"/>
            <a:r>
              <a:rPr lang="hr-HR" dirty="0" smtClean="0"/>
              <a:t>OŠ Vladimira Nazora, </a:t>
            </a:r>
            <a:r>
              <a:rPr lang="hr-HR" dirty="0" err="1" smtClean="0"/>
              <a:t>Postira</a:t>
            </a:r>
            <a:r>
              <a:rPr lang="hr-HR" dirty="0" smtClean="0"/>
              <a:t>, </a:t>
            </a:r>
            <a:r>
              <a:rPr lang="hr-HR" dirty="0" smtClean="0">
                <a:hlinkClick r:id="rId3"/>
              </a:rPr>
              <a:t>sanjanejasmic@gmail.com</a:t>
            </a:r>
            <a:endParaRPr lang="hr-HR" dirty="0" smtClean="0"/>
          </a:p>
          <a:p>
            <a:pPr algn="ctr"/>
            <a:endParaRPr lang="hr-HR" dirty="0"/>
          </a:p>
        </p:txBody>
      </p:sp>
      <p:pic>
        <p:nvPicPr>
          <p:cNvPr id="4098" name="Picture 2" descr="http://www.supetar.hr/images/stories/brra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9623" y="2655274"/>
            <a:ext cx="2003950" cy="109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01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11" y="646778"/>
            <a:ext cx="3048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3848099" y="666876"/>
            <a:ext cx="72798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dirty="0"/>
              <a:t>Cilj ove inicijative bio je omogućiti posudbu i čitanje knjiga na trima plažama u</a:t>
            </a:r>
            <a:r>
              <a:rPr lang="hr-HR" dirty="0" smtClean="0"/>
              <a:t> </a:t>
            </a:r>
            <a:r>
              <a:rPr lang="hr-HR" dirty="0" err="1" smtClean="0"/>
              <a:t>Postirima</a:t>
            </a:r>
            <a:r>
              <a:rPr lang="hr-HR" dirty="0" smtClean="0"/>
              <a:t>, tijekom </a:t>
            </a:r>
            <a:r>
              <a:rPr lang="hr-HR" dirty="0"/>
              <a:t>dana te po terasama kafića na rivi, u večernjim satima. </a:t>
            </a:r>
            <a:endParaRPr lang="hr-HR" dirty="0" smtClean="0"/>
          </a:p>
          <a:p>
            <a:pPr algn="just"/>
            <a:r>
              <a:rPr lang="hr-HR" dirty="0" smtClean="0"/>
              <a:t>Aktivnosti </a:t>
            </a:r>
            <a:r>
              <a:rPr lang="hr-HR" dirty="0"/>
              <a:t>su se provodile na način da je skupina mladih biciklima dovozila knjige na plažu gdje su se svi zainteresirani mogli upisati u knjižnicu te posuditi </a:t>
            </a:r>
            <a:r>
              <a:rPr lang="hr-HR" dirty="0" smtClean="0"/>
              <a:t>knjige.</a:t>
            </a:r>
          </a:p>
          <a:p>
            <a:pPr algn="just"/>
            <a:r>
              <a:rPr lang="hr-HR" dirty="0"/>
              <a:t/>
            </a:r>
            <a:br>
              <a:rPr lang="hr-HR" dirty="0"/>
            </a:br>
            <a:r>
              <a:rPr lang="hr-HR" dirty="0"/>
              <a:t>Konačan cilj bio je, s jedne strane probuditi lokalnu zajednicu kako bi se osnovala knjižnica (koje u Postirama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tada nije bilo</a:t>
            </a:r>
            <a:r>
              <a:rPr lang="hr-HR" dirty="0" smtClean="0"/>
              <a:t>), </a:t>
            </a:r>
            <a:r>
              <a:rPr lang="hr-HR" dirty="0"/>
              <a:t>a s druge strane ohrabriti mlade da iskažu svoje potrebe i želje svojim aktivnim sudjelovanjem.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099" y="3608261"/>
            <a:ext cx="2839129" cy="189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6227" y="3608261"/>
            <a:ext cx="4181693" cy="278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636815" y="5866513"/>
            <a:ext cx="600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2010. </a:t>
            </a:r>
            <a:r>
              <a:rPr lang="hr-HR" dirty="0" err="1" smtClean="0">
                <a:solidFill>
                  <a:schemeClr val="bg2">
                    <a:lumMod val="25000"/>
                  </a:schemeClr>
                </a:solidFill>
              </a:rPr>
              <a:t>Incijativa</a:t>
            </a: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 mladih</a:t>
            </a:r>
            <a:r>
              <a:rPr lang="hr-HR" dirty="0" smtClean="0"/>
              <a:t>: </a:t>
            </a:r>
            <a:r>
              <a:rPr lang="hr-HR" b="1" dirty="0" err="1" smtClean="0">
                <a:solidFill>
                  <a:srgbClr val="C00000"/>
                </a:solidFill>
              </a:rPr>
              <a:t>Book</a:t>
            </a:r>
            <a:r>
              <a:rPr lang="hr-HR" b="1" dirty="0" err="1" smtClean="0">
                <a:solidFill>
                  <a:schemeClr val="bg2">
                    <a:lumMod val="25000"/>
                  </a:schemeClr>
                </a:solidFill>
              </a:rPr>
              <a:t>ing</a:t>
            </a:r>
            <a:r>
              <a:rPr lang="hr-HR" b="1" dirty="0" smtClean="0">
                <a:solidFill>
                  <a:schemeClr val="bg2">
                    <a:lumMod val="25000"/>
                  </a:schemeClr>
                </a:solidFill>
              </a:rPr>
              <a:t>: nema brige s nama su knjige</a:t>
            </a:r>
            <a:endParaRPr lang="hr-HR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122218" y="875536"/>
            <a:ext cx="450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1">
                    <a:lumMod val="50000"/>
                  </a:schemeClr>
                </a:solidFill>
              </a:rPr>
              <a:t>Školske  knjižnice </a:t>
            </a:r>
            <a:endParaRPr lang="hr-H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Tablic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724954"/>
              </p:ext>
            </p:extLst>
          </p:nvPr>
        </p:nvGraphicFramePr>
        <p:xfrm>
          <a:off x="661307" y="2713150"/>
          <a:ext cx="5070021" cy="3049589"/>
        </p:xfrm>
        <a:graphic>
          <a:graphicData uri="http://schemas.openxmlformats.org/drawingml/2006/table">
            <a:tbl>
              <a:tblPr firstRow="1" firstCol="1" bandRow="1"/>
              <a:tblGrid>
                <a:gridCol w="2102270"/>
                <a:gridCol w="450063"/>
                <a:gridCol w="450063"/>
                <a:gridCol w="614382"/>
                <a:gridCol w="669472"/>
                <a:gridCol w="783771"/>
              </a:tblGrid>
              <a:tr h="34734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ŠKOLA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Br korisnika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ukupno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korisnika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Fond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svezaka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Radno vrijeme knjižničara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uč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Osnovna škola Bol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Osnovna škola Milna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Osnovna škola Pučišća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Osnovna škola Vladimira Nazora, Postira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Osnovna škola </a:t>
                      </a: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Selca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Osnovna škola Supetar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Područne škole Nerežišća i Sutivan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Puno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180</a:t>
                      </a: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16560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3,5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575119"/>
              </p:ext>
            </p:extLst>
          </p:nvPr>
        </p:nvGraphicFramePr>
        <p:xfrm>
          <a:off x="6098722" y="2720409"/>
          <a:ext cx="5184322" cy="1793876"/>
        </p:xfrm>
        <a:graphic>
          <a:graphicData uri="http://schemas.openxmlformats.org/drawingml/2006/table">
            <a:tbl>
              <a:tblPr firstRow="1" firstCol="1" bandRow="1"/>
              <a:tblGrid>
                <a:gridCol w="1996133"/>
                <a:gridCol w="450063"/>
                <a:gridCol w="450063"/>
                <a:gridCol w="671534"/>
                <a:gridCol w="759908"/>
                <a:gridCol w="856621"/>
              </a:tblGrid>
              <a:tr h="34734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ŠKOLA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Br korisnika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ukupno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korisnika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Fond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svezaka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Radno vrijeme knjižničara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uč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Srednja škola </a:t>
                      </a: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Bol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132</a:t>
                      </a: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Klesarska škola </a:t>
                      </a:r>
                      <a:r>
                        <a:rPr lang="hr-HR" sz="1100" dirty="0" err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Pučišća</a:t>
                      </a: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(ima učenički dom</a:t>
                      </a: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</a:t>
                      </a: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115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Srednja škola „Brač“ </a:t>
                      </a: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Supetar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132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4200</a:t>
                      </a: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181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94</a:t>
                      </a: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275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9550</a:t>
                      </a:r>
                      <a:r>
                        <a:rPr lang="hr-HR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1,5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  <p:sp>
        <p:nvSpPr>
          <p:cNvPr id="5" name="TekstniOkvir 4"/>
          <p:cNvSpPr txBox="1"/>
          <p:nvPr/>
        </p:nvSpPr>
        <p:spPr>
          <a:xfrm>
            <a:off x="1122218" y="1820635"/>
            <a:ext cx="154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Osnovne škole</a:t>
            </a: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6124204" y="1833850"/>
            <a:ext cx="147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Srednje  škole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430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350817" y="832756"/>
            <a:ext cx="2908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/>
              <a:t>Osnovna  škola Milna</a:t>
            </a:r>
          </a:p>
          <a:p>
            <a:endParaRPr lang="hr-HR" sz="2400" b="1" dirty="0"/>
          </a:p>
        </p:txBody>
      </p:sp>
      <p:pic>
        <p:nvPicPr>
          <p:cNvPr id="3" name="Slika 2" descr="D:\My Documents\My Pictures\Picture\Picture 036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0661" y="1773002"/>
            <a:ext cx="2940417" cy="234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niOkvir 3"/>
          <p:cNvSpPr txBox="1"/>
          <p:nvPr/>
        </p:nvSpPr>
        <p:spPr>
          <a:xfrm>
            <a:off x="6524118" y="97125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Milna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986" y="1773002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09635" y="4604070"/>
            <a:ext cx="1149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Pričaonica</a:t>
            </a:r>
          </a:p>
          <a:p>
            <a:endParaRPr lang="hr-H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4968" y="1773002"/>
            <a:ext cx="2423834" cy="200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62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77" y="1172475"/>
            <a:ext cx="3114600" cy="415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1902277" y="6060989"/>
            <a:ext cx="821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Baštinski projekti,   suradnja sa Općinskom knjižnicom,                         Domom za starije</a:t>
            </a:r>
            <a:endParaRPr lang="hr-H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7732" y="1239491"/>
            <a:ext cx="3014111" cy="402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3385" y="2289634"/>
            <a:ext cx="4050539" cy="303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1094" y="1260999"/>
            <a:ext cx="251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/>
              <a:t>Osnovna škola Bol</a:t>
            </a: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229883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knjiznice otoka braca\knjiznica pucisca (4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44" y="381932"/>
            <a:ext cx="4712208" cy="353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5902778" y="480810"/>
            <a:ext cx="310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/>
              <a:t>Osnovna škola </a:t>
            </a:r>
            <a:r>
              <a:rPr lang="hr-HR" sz="2400" b="1" dirty="0" err="1" smtClean="0"/>
              <a:t>Pučišća</a:t>
            </a:r>
            <a:r>
              <a:rPr lang="hr-HR" sz="2400" b="1" dirty="0" smtClean="0"/>
              <a:t> </a:t>
            </a:r>
            <a:endParaRPr lang="hr-HR" sz="2400" b="1" dirty="0"/>
          </a:p>
        </p:txBody>
      </p:sp>
      <p:sp>
        <p:nvSpPr>
          <p:cNvPr id="4" name="TekstniOkvir 3"/>
          <p:cNvSpPr txBox="1"/>
          <p:nvPr/>
        </p:nvSpPr>
        <p:spPr>
          <a:xfrm>
            <a:off x="5902778" y="1388079"/>
            <a:ext cx="47189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integracija </a:t>
            </a:r>
            <a:r>
              <a:rPr lang="hr-HR" dirty="0"/>
              <a:t>posebnog razrednog odjeljenja djece s posebnim </a:t>
            </a:r>
            <a:r>
              <a:rPr lang="hr-HR" dirty="0" smtClean="0"/>
              <a:t>potrebama</a:t>
            </a:r>
          </a:p>
          <a:p>
            <a:endParaRPr lang="hr-HR" dirty="0" smtClean="0"/>
          </a:p>
          <a:p>
            <a:r>
              <a:rPr lang="hr-HR" dirty="0"/>
              <a:t>izrada priča i </a:t>
            </a:r>
            <a:r>
              <a:rPr lang="hr-HR" dirty="0" err="1"/>
              <a:t>slikovnica..</a:t>
            </a:r>
            <a:r>
              <a:rPr lang="hr-HR" dirty="0"/>
              <a:t>.</a:t>
            </a:r>
          </a:p>
          <a:p>
            <a:endParaRPr lang="hr-HR" dirty="0"/>
          </a:p>
          <a:p>
            <a:r>
              <a:rPr lang="hr-HR" dirty="0" smtClean="0"/>
              <a:t>sudjelovanje</a:t>
            </a:r>
            <a:r>
              <a:rPr lang="vi-VN" dirty="0" smtClean="0"/>
              <a:t> </a:t>
            </a:r>
            <a:r>
              <a:rPr lang="vi-VN" dirty="0"/>
              <a:t>u međunarodnoj razmjeni učitelja (Turska-Rumunjska- Litva- Hrvatska - različite teme u kojima školska knjižnica aktivno sudjeluje projektom</a:t>
            </a:r>
            <a:r>
              <a:rPr lang="vi-VN" dirty="0" smtClean="0"/>
              <a:t>)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56" t="19350" r="1419" b="29898"/>
          <a:stretch/>
        </p:blipFill>
        <p:spPr bwMode="auto">
          <a:xfrm>
            <a:off x="5795319" y="4419007"/>
            <a:ext cx="5597611" cy="219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43" t="5281" r="8843" b="-978"/>
          <a:stretch/>
        </p:blipFill>
        <p:spPr bwMode="auto">
          <a:xfrm>
            <a:off x="3095252" y="4159825"/>
            <a:ext cx="1550226" cy="247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210" y="4159825"/>
            <a:ext cx="1466900" cy="244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67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392" y="1295977"/>
            <a:ext cx="2432915" cy="182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5094" y="457200"/>
            <a:ext cx="3590045" cy="269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9" descr="Slide4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094" y="3445328"/>
            <a:ext cx="3590045" cy="2898275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503" y="485505"/>
            <a:ext cx="3514497" cy="263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503" y="3445326"/>
            <a:ext cx="3737096" cy="280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12" y="3445328"/>
            <a:ext cx="2517995" cy="188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571" y="5599346"/>
            <a:ext cx="2497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primjer </a:t>
            </a:r>
            <a:endParaRPr lang="hr-HR" dirty="0" smtClean="0"/>
          </a:p>
          <a:p>
            <a:r>
              <a:rPr lang="hr-HR" dirty="0" smtClean="0"/>
              <a:t>slikovnice </a:t>
            </a:r>
            <a:r>
              <a:rPr lang="hr-HR" dirty="0"/>
              <a:t>u PECS </a:t>
            </a:r>
            <a:r>
              <a:rPr lang="hr-HR" dirty="0" smtClean="0"/>
              <a:t>metodi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9723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308" y="5615091"/>
            <a:ext cx="5808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multikultura, kulturna </a:t>
            </a:r>
            <a:r>
              <a:rPr lang="hr-HR" dirty="0"/>
              <a:t>baštine, </a:t>
            </a:r>
            <a:r>
              <a:rPr lang="hr-HR" dirty="0" smtClean="0"/>
              <a:t>tolerancija, održiva energija </a:t>
            </a:r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996044" y="628650"/>
            <a:ext cx="309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/>
              <a:t>Osnovna škola Supetar</a:t>
            </a:r>
            <a:endParaRPr lang="hr-HR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044" y="1804306"/>
            <a:ext cx="4098234" cy="307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37614" y="777839"/>
            <a:ext cx="2757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/>
              <a:t>Osnovna škola Selca</a:t>
            </a:r>
            <a:endParaRPr lang="hr-HR" sz="2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930" y="1804306"/>
            <a:ext cx="2511878" cy="188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3936742"/>
            <a:ext cx="4072619" cy="228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9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9328" y="762978"/>
            <a:ext cx="5241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/>
              <a:t>Osnovna škola Vladimira Nazora Postira</a:t>
            </a:r>
            <a:endParaRPr lang="hr-HR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24739" y="1794131"/>
            <a:ext cx="466180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Od 1996. Kulturno prosvjetna manifestacija </a:t>
            </a:r>
          </a:p>
          <a:p>
            <a:r>
              <a:rPr lang="hr-HR" dirty="0" smtClean="0"/>
              <a:t>Nazorovi dani</a:t>
            </a:r>
          </a:p>
          <a:p>
            <a:endParaRPr lang="hr-HR" dirty="0" smtClean="0"/>
          </a:p>
          <a:p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Literarni natječaj </a:t>
            </a:r>
          </a:p>
          <a:p>
            <a:r>
              <a:rPr lang="hr-HR" sz="1100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http://www.azoo.hr/index.php?option=com_content&amp;view=article&amp;id=5516&amp;Itemid=326</a:t>
            </a:r>
            <a:endParaRPr lang="hr-HR" sz="11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hr-HR" dirty="0" smtClean="0"/>
          </a:p>
          <a:p>
            <a:r>
              <a:rPr lang="hr-HR" dirty="0"/>
              <a:t>Izdavačka djeltnost</a:t>
            </a:r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>
                <a:solidFill>
                  <a:srgbClr val="002060"/>
                </a:solidFill>
              </a:rPr>
              <a:t>Turistička kultura</a:t>
            </a:r>
            <a:r>
              <a:rPr lang="hr-HR" dirty="0" smtClean="0"/>
              <a:t>: baštinski projekti, poduzetništvo, marketing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4102" name="Picture 6" descr="http://web1.os-vnazora-postira.skole.hr/wp-content/uploads/2015/11/postira-plaka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1276" y="1794131"/>
            <a:ext cx="4557939" cy="330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1276" y="5472982"/>
            <a:ext cx="4009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Jednodnevni izlet</a:t>
            </a:r>
          </a:p>
          <a:p>
            <a:r>
              <a:rPr lang="hr-HR" dirty="0" smtClean="0"/>
              <a:t>Postira: mjesto rođenja Vladimira Nazora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9727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6907" y="620785"/>
            <a:ext cx="3516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>
                <a:solidFill>
                  <a:srgbClr val="002060"/>
                </a:solidFill>
              </a:rPr>
              <a:t>Zavičajna zbirka Vladimir Nazor</a:t>
            </a:r>
            <a:endParaRPr lang="hr-HR" sz="20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6907" y="1352812"/>
            <a:ext cx="471395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Calibri" panose="020F0502020204030204" pitchFamily="34" charset="0"/>
              </a:rPr>
              <a:t>Zavičajna zbirka Vladimira Nazora  je organizirana kao zasebna zbirka i vodi se pod slovom „Z“ nulte  oznake </a:t>
            </a:r>
            <a:r>
              <a:rPr lang="vi-VN" dirty="0" smtClean="0">
                <a:latin typeface="Calibri" panose="020F0502020204030204" pitchFamily="34" charset="0"/>
              </a:rPr>
              <a:t>signature</a:t>
            </a:r>
            <a:endParaRPr lang="vi-VN" dirty="0">
              <a:latin typeface="Calibri" panose="020F0502020204030204" pitchFamily="34" charset="0"/>
            </a:endParaRPr>
          </a:p>
          <a:p>
            <a:endParaRPr lang="vi-VN" dirty="0">
              <a:latin typeface="Calibri" panose="020F0502020204030204" pitchFamily="34" charset="0"/>
            </a:endParaRPr>
          </a:p>
          <a:p>
            <a:r>
              <a:rPr lang="vi-VN" dirty="0">
                <a:latin typeface="Calibri" panose="020F0502020204030204" pitchFamily="34" charset="0"/>
              </a:rPr>
              <a:t>Zbirka ima  152   jedinica </a:t>
            </a:r>
            <a:r>
              <a:rPr lang="vi-VN" dirty="0" smtClean="0">
                <a:latin typeface="Calibri" panose="020F0502020204030204" pitchFamily="34" charset="0"/>
              </a:rPr>
              <a:t>građe</a:t>
            </a:r>
            <a:r>
              <a:rPr lang="hr-HR" dirty="0" smtClean="0">
                <a:latin typeface="Calibri" panose="020F0502020204030204" pitchFamily="34" charset="0"/>
              </a:rPr>
              <a:t>:</a:t>
            </a:r>
          </a:p>
          <a:p>
            <a:endParaRPr lang="hr-HR" dirty="0" smtClean="0">
              <a:latin typeface="Calibri" panose="020F0502020204030204" pitchFamily="34" charset="0"/>
            </a:endParaRPr>
          </a:p>
          <a:p>
            <a:r>
              <a:rPr lang="vi-VN" dirty="0" smtClean="0">
                <a:latin typeface="Calibri" panose="020F0502020204030204" pitchFamily="34" charset="0"/>
              </a:rPr>
              <a:t>124 </a:t>
            </a:r>
            <a:r>
              <a:rPr lang="vi-VN" dirty="0">
                <a:latin typeface="Calibri" panose="020F0502020204030204" pitchFamily="34" charset="0"/>
              </a:rPr>
              <a:t>knjižne </a:t>
            </a:r>
            <a:r>
              <a:rPr lang="vi-VN" dirty="0" smtClean="0">
                <a:latin typeface="Calibri" panose="020F0502020204030204" pitchFamily="34" charset="0"/>
              </a:rPr>
              <a:t>građe</a:t>
            </a:r>
            <a:r>
              <a:rPr lang="hr-HR" dirty="0">
                <a:latin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 smtClean="0">
                <a:latin typeface="Calibri" panose="020F0502020204030204" pitchFamily="34" charset="0"/>
              </a:rPr>
              <a:t>Nazorova</a:t>
            </a:r>
            <a:r>
              <a:rPr lang="hr-HR" dirty="0">
                <a:latin typeface="Calibri" panose="020F0502020204030204" pitchFamily="34" charset="0"/>
              </a:rPr>
              <a:t> djela </a:t>
            </a:r>
            <a:r>
              <a:rPr lang="hr-HR" dirty="0" smtClean="0">
                <a:latin typeface="Calibri" panose="020F0502020204030204" pitchFamily="34" charset="0"/>
              </a:rPr>
              <a:t>(79 od kojih je 47 svezaka</a:t>
            </a:r>
          </a:p>
          <a:p>
            <a:r>
              <a:rPr lang="hr-HR" dirty="0" smtClean="0">
                <a:latin typeface="Calibri" panose="020F0502020204030204" pitchFamily="34" charset="0"/>
              </a:rPr>
              <a:t>„</a:t>
            </a:r>
            <a:r>
              <a:rPr lang="hr-HR" dirty="0" err="1" smtClean="0">
                <a:latin typeface="Calibri" panose="020F0502020204030204" pitchFamily="34" charset="0"/>
              </a:rPr>
              <a:t>Biblioteca</a:t>
            </a:r>
            <a:r>
              <a:rPr lang="hr-HR" dirty="0" smtClean="0">
                <a:latin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</a:rPr>
              <a:t>Rara</a:t>
            </a:r>
            <a:r>
              <a:rPr lang="hr-HR" dirty="0" smtClean="0">
                <a:latin typeface="Calibri" panose="020F0502020204030204" pitchFamily="34" charset="0"/>
              </a:rPr>
              <a:t>” od </a:t>
            </a:r>
            <a:r>
              <a:rPr lang="hr-HR" dirty="0">
                <a:latin typeface="Calibri" panose="020F0502020204030204" pitchFamily="34" charset="0"/>
              </a:rPr>
              <a:t>kojih je najstarije izdanje </a:t>
            </a:r>
            <a:r>
              <a:rPr lang="hr-HR" dirty="0" smtClean="0">
                <a:latin typeface="Calibri" panose="020F0502020204030204" pitchFamily="34" charset="0"/>
              </a:rPr>
              <a:t>Slavenske </a:t>
            </a:r>
            <a:r>
              <a:rPr lang="hr-HR" dirty="0">
                <a:latin typeface="Calibri" panose="020F0502020204030204" pitchFamily="34" charset="0"/>
              </a:rPr>
              <a:t>legende  iz 1900, dar Narodne knjižnice u Supetru </a:t>
            </a:r>
            <a:endParaRPr lang="hr-HR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Calibri" panose="020F0502020204030204" pitchFamily="34" charset="0"/>
              </a:rPr>
              <a:t>Djela o Nazoru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Calibri" panose="020F0502020204030204" pitchFamily="34" charset="0"/>
              </a:rPr>
              <a:t>Vlastita izdanja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 smtClean="0">
                <a:latin typeface="Calibri" panose="020F0502020204030204" pitchFamily="34" charset="0"/>
              </a:rPr>
              <a:t>Postirska</a:t>
            </a:r>
            <a:r>
              <a:rPr lang="hr-HR" dirty="0" smtClean="0">
                <a:latin typeface="Calibri" panose="020F0502020204030204" pitchFamily="34" charset="0"/>
              </a:rPr>
              <a:t> zbirka</a:t>
            </a:r>
          </a:p>
          <a:p>
            <a:endParaRPr lang="hr-HR" dirty="0">
              <a:latin typeface="Calibri" panose="020F0502020204030204" pitchFamily="34" charset="0"/>
            </a:endParaRPr>
          </a:p>
          <a:p>
            <a:r>
              <a:rPr lang="vi-VN" dirty="0" smtClean="0">
                <a:latin typeface="Calibri" panose="020F0502020204030204" pitchFamily="34" charset="0"/>
              </a:rPr>
              <a:t>28 </a:t>
            </a:r>
            <a:r>
              <a:rPr lang="vi-VN" dirty="0">
                <a:latin typeface="Calibri" panose="020F0502020204030204" pitchFamily="34" charset="0"/>
              </a:rPr>
              <a:t>jedinica neknjižne </a:t>
            </a:r>
            <a:r>
              <a:rPr lang="vi-VN" dirty="0" smtClean="0">
                <a:latin typeface="Calibri" panose="020F0502020204030204" pitchFamily="34" charset="0"/>
              </a:rPr>
              <a:t>građe</a:t>
            </a:r>
            <a:r>
              <a:rPr lang="hr-HR" dirty="0" smtClean="0">
                <a:latin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 smtClean="0">
                <a:latin typeface="Calibri" panose="020F0502020204030204" pitchFamily="34" charset="0"/>
              </a:rPr>
              <a:t>Neknjižna</a:t>
            </a:r>
            <a:r>
              <a:rPr lang="hr-HR" dirty="0" smtClean="0">
                <a:latin typeface="Calibri" panose="020F0502020204030204" pitchFamily="34" charset="0"/>
              </a:rPr>
              <a:t> dokumentacija </a:t>
            </a:r>
            <a:r>
              <a:rPr lang="hr-HR" dirty="0" err="1">
                <a:latin typeface="Calibri" panose="020F0502020204030204" pitchFamily="34" charset="0"/>
              </a:rPr>
              <a:t>N</a:t>
            </a:r>
            <a:r>
              <a:rPr lang="hr-HR" dirty="0" err="1" smtClean="0">
                <a:latin typeface="Calibri" panose="020F0502020204030204" pitchFamily="34" charset="0"/>
              </a:rPr>
              <a:t>azorovih</a:t>
            </a:r>
            <a:r>
              <a:rPr lang="hr-HR" dirty="0" smtClean="0">
                <a:latin typeface="Calibri" panose="020F0502020204030204" pitchFamily="34" charset="0"/>
              </a:rPr>
              <a:t> dana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Calibri" panose="020F0502020204030204" pitchFamily="34" charset="0"/>
              </a:rPr>
              <a:t>Umjetnička djel</a:t>
            </a:r>
            <a:r>
              <a:rPr lang="hr-HR" dirty="0">
                <a:latin typeface="Calibri" panose="020F0502020204030204" pitchFamily="34" charset="0"/>
              </a:rPr>
              <a:t>a</a:t>
            </a:r>
            <a:endParaRPr lang="vi-VN" dirty="0">
              <a:latin typeface="Calibri" panose="020F0502020204030204" pitchFamily="34" charset="0"/>
            </a:endParaRPr>
          </a:p>
          <a:p>
            <a:endParaRPr lang="vi-VN" dirty="0"/>
          </a:p>
          <a:p>
            <a:endParaRPr lang="vi-VN" dirty="0"/>
          </a:p>
          <a:p>
            <a:endParaRPr lang="vi-VN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638" y="620785"/>
            <a:ext cx="4015645" cy="26868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779" y="3544885"/>
            <a:ext cx="3539504" cy="28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0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536" y="1414947"/>
            <a:ext cx="4033756" cy="227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4093" y="414651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/>
              <a:t>Književna </a:t>
            </a:r>
            <a:r>
              <a:rPr lang="hr-HR" dirty="0"/>
              <a:t>večer Čitam 100 na sat povodom Mjeseca hrvatske knjige održna u suradnji </a:t>
            </a:r>
            <a:r>
              <a:rPr lang="hr-HR" dirty="0" smtClean="0"/>
              <a:t>sa Općinskom </a:t>
            </a:r>
            <a:r>
              <a:rPr lang="hr-HR" dirty="0"/>
              <a:t>knjižnicom „Hrvatska čitaonica“ </a:t>
            </a:r>
            <a:r>
              <a:rPr lang="hr-HR" dirty="0" smtClean="0"/>
              <a:t>Bol</a:t>
            </a:r>
          </a:p>
          <a:p>
            <a:endParaRPr lang="hr-HR" dirty="0" smtClean="0"/>
          </a:p>
          <a:p>
            <a:r>
              <a:rPr lang="hr-HR" dirty="0" smtClean="0"/>
              <a:t>Noć muzeja</a:t>
            </a:r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1055914" y="726622"/>
            <a:ext cx="2358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/>
              <a:t>Srednja škola Bol</a:t>
            </a:r>
            <a:endParaRPr lang="hr-HR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5374822" y="86094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r-H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396" y="1414947"/>
            <a:ext cx="3779603" cy="251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43843" y="1003621"/>
            <a:ext cx="129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„Matoš i ja”</a:t>
            </a:r>
            <a:endParaRPr lang="hr-HR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6619" y="4162435"/>
            <a:ext cx="3124681" cy="234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21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4682836" y="4686300"/>
            <a:ext cx="4977245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11" name="Grupa 10"/>
          <p:cNvGrpSpPr/>
          <p:nvPr/>
        </p:nvGrpSpPr>
        <p:grpSpPr>
          <a:xfrm>
            <a:off x="997526" y="8164"/>
            <a:ext cx="10016838" cy="6858000"/>
            <a:chOff x="833145" y="122465"/>
            <a:chExt cx="9174892" cy="6858000"/>
          </a:xfrm>
        </p:grpSpPr>
        <p:grpSp>
          <p:nvGrpSpPr>
            <p:cNvPr id="9" name="Grupa 8"/>
            <p:cNvGrpSpPr/>
            <p:nvPr/>
          </p:nvGrpSpPr>
          <p:grpSpPr>
            <a:xfrm>
              <a:off x="833145" y="122465"/>
              <a:ext cx="9174892" cy="6858000"/>
              <a:chOff x="885099" y="-168481"/>
              <a:chExt cx="9174892" cy="6858000"/>
            </a:xfrm>
          </p:grpSpPr>
          <p:pic>
            <p:nvPicPr>
              <p:cNvPr id="3" name="Slika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5099" y="-168481"/>
                <a:ext cx="9174892" cy="6858000"/>
              </a:xfrm>
              <a:prstGeom prst="rect">
                <a:avLst/>
              </a:prstGeom>
            </p:spPr>
          </p:pic>
          <p:pic>
            <p:nvPicPr>
              <p:cNvPr id="2" name="Slika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699" t="71021" r="81401" b="23813"/>
              <a:stretch/>
            </p:blipFill>
            <p:spPr>
              <a:xfrm>
                <a:off x="5472545" y="1361209"/>
                <a:ext cx="388277" cy="384463"/>
              </a:xfrm>
              <a:prstGeom prst="rect">
                <a:avLst/>
              </a:prstGeom>
            </p:spPr>
          </p:pic>
          <p:sp>
            <p:nvSpPr>
              <p:cNvPr id="6" name="Pravokutnik 5"/>
              <p:cNvSpPr/>
              <p:nvPr/>
            </p:nvSpPr>
            <p:spPr>
              <a:xfrm>
                <a:off x="1285008" y="5902036"/>
                <a:ext cx="7138555" cy="4987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sp>
          <p:nvSpPr>
            <p:cNvPr id="10" name="Pravokutnik 9"/>
            <p:cNvSpPr/>
            <p:nvPr/>
          </p:nvSpPr>
          <p:spPr>
            <a:xfrm>
              <a:off x="4682836" y="5133109"/>
              <a:ext cx="4977245" cy="924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dirty="0" smtClean="0"/>
                <a:t>6.</a:t>
              </a:r>
              <a:endParaRPr lang="hr-HR" dirty="0"/>
            </a:p>
          </p:txBody>
        </p:sp>
      </p:grpSp>
      <p:sp>
        <p:nvSpPr>
          <p:cNvPr id="13" name="Zaobljeni pravokutnik 12"/>
          <p:cNvSpPr/>
          <p:nvPr/>
        </p:nvSpPr>
        <p:spPr>
          <a:xfrm>
            <a:off x="5200490" y="5018808"/>
            <a:ext cx="4598138" cy="8988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dirty="0" smtClean="0">
                <a:solidFill>
                  <a:schemeClr val="tx1"/>
                </a:solidFill>
              </a:rPr>
              <a:t>6 narodnih</a:t>
            </a:r>
          </a:p>
          <a:p>
            <a:r>
              <a:rPr lang="hr-HR" dirty="0" smtClean="0">
                <a:solidFill>
                  <a:schemeClr val="tx1"/>
                </a:solidFill>
              </a:rPr>
              <a:t>9 školskih (6 osnovnih i 3 srednjih škola)</a:t>
            </a:r>
          </a:p>
          <a:p>
            <a:r>
              <a:rPr lang="hr-HR" dirty="0" smtClean="0">
                <a:solidFill>
                  <a:schemeClr val="tx1"/>
                </a:solidFill>
              </a:rPr>
              <a:t>1 spomenička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9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6420" y="1202380"/>
            <a:ext cx="3111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/>
              <a:t>Klesarska škola Pučišća</a:t>
            </a:r>
            <a:endParaRPr lang="hr-HR" sz="2400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285" y="1854459"/>
            <a:ext cx="4572787" cy="27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41520" y="1854459"/>
            <a:ext cx="57803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Klesarska škola uređuje i izdaje časopis Klesarstvo graditeljstvo. Časopis je specijaliziran za obradu tema iz eksploatacije, obrade, ugradnje, zaštite kamena te restauracije i konzervacije.</a:t>
            </a:r>
          </a:p>
          <a:p>
            <a:endParaRPr lang="vi-VN" dirty="0"/>
          </a:p>
          <a:p>
            <a:r>
              <a:rPr lang="vi-VN" dirty="0" smtClean="0"/>
              <a:t>digitalizirane </a:t>
            </a:r>
            <a:r>
              <a:rPr lang="vi-VN" dirty="0"/>
              <a:t>brojeve možete pogledati na linku</a:t>
            </a:r>
            <a:r>
              <a:rPr lang="vi-VN" dirty="0" smtClean="0"/>
              <a:t>:</a:t>
            </a:r>
            <a:endParaRPr lang="hr-HR" dirty="0" smtClean="0"/>
          </a:p>
          <a:p>
            <a:r>
              <a:rPr lang="vi-VN" dirty="0" smtClean="0">
                <a:hlinkClick r:id="rId3"/>
              </a:rPr>
              <a:t>http://hrcak.srce.hr/klesarstvo-i-graditeljstvo</a:t>
            </a:r>
            <a:endParaRPr lang="vi-VN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0974" y="4207782"/>
            <a:ext cx="4932362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08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728355" y="26939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/>
              <a:t>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618" y="1439787"/>
            <a:ext cx="2397804" cy="227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9691" y="4025488"/>
            <a:ext cx="41270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Kamena ploča s motivom nadolazećeg Uskrsa, rad </a:t>
            </a:r>
            <a:r>
              <a:rPr lang="vi-VN" dirty="0" smtClean="0"/>
              <a:t>učenika</a:t>
            </a:r>
            <a:r>
              <a:rPr lang="hr-HR" dirty="0" smtClean="0"/>
              <a:t> 1. </a:t>
            </a:r>
            <a:r>
              <a:rPr lang="vi-VN" dirty="0" smtClean="0"/>
              <a:t>razreda </a:t>
            </a:r>
            <a:endParaRPr lang="hr-HR" dirty="0" smtClean="0"/>
          </a:p>
          <a:p>
            <a:r>
              <a:rPr lang="vi-VN" dirty="0" smtClean="0"/>
              <a:t>izrađen </a:t>
            </a:r>
            <a:r>
              <a:rPr lang="vi-VN" dirty="0"/>
              <a:t>na inicijativu knjižnice i uz nadzor nastanika praktične nastave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1564" y="1262862"/>
            <a:ext cx="5220608" cy="292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17457" y="47641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/>
              <a:t>8. 12. 2016. Sat informacijske pismenosti na temu Elektronički izvori informacija: E-lektire održan u suradnji s profesoricom Informatike učenicima 1. b razreda</a:t>
            </a:r>
          </a:p>
        </p:txBody>
      </p:sp>
    </p:spTree>
    <p:extLst>
      <p:ext uri="{BB962C8B-B14F-4D97-AF65-F5344CB8AC3E}">
        <p14:creationId xmlns:p14="http://schemas.microsoft.com/office/powerpoint/2010/main" val="32507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9714" y="800100"/>
            <a:ext cx="3565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/>
              <a:t>Srednja škola Brač Supetar</a:t>
            </a:r>
            <a:endParaRPr lang="hr-HR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2946" y="2013715"/>
            <a:ext cx="2787877" cy="156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328" y="1820635"/>
            <a:ext cx="3024550" cy="405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472" y="1894114"/>
            <a:ext cx="4090307" cy="306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34295" y="5432962"/>
            <a:ext cx="6182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Igrokaz„Bodnji don“</a:t>
            </a:r>
          </a:p>
          <a:p>
            <a:r>
              <a:rPr lang="hr-HR" dirty="0" smtClean="0"/>
              <a:t>U suradnji sa prof.hrvatskog jezika, u prostoru Narodne knjižnice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6260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 preferRelativeResize="0"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418" y="309605"/>
            <a:ext cx="8852680" cy="628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35" y="2113882"/>
            <a:ext cx="5851962" cy="438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1978" y="3202442"/>
            <a:ext cx="4400549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7528" y="813996"/>
            <a:ext cx="2756805" cy="214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035" y="973745"/>
            <a:ext cx="568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1897</a:t>
            </a:r>
            <a:r>
              <a:rPr lang="hr-HR" dirty="0"/>
              <a:t>. </a:t>
            </a:r>
            <a:r>
              <a:rPr lang="hr-HR" dirty="0" smtClean="0"/>
              <a:t>Tiskana je knjižica „Povjestne </a:t>
            </a:r>
            <a:r>
              <a:rPr lang="hr-HR" dirty="0"/>
              <a:t>crtice o pustinji </a:t>
            </a:r>
            <a:r>
              <a:rPr lang="hr-HR" dirty="0" smtClean="0"/>
              <a:t>Blaca”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699" y="973745"/>
            <a:ext cx="1344428" cy="19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059873" y="782682"/>
            <a:ext cx="468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4">
                    <a:lumMod val="50000"/>
                  </a:schemeClr>
                </a:solidFill>
              </a:rPr>
              <a:t>otok Brač – otok knjige i knjižnica</a:t>
            </a:r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/>
              <a:t>14.400 stanovnika</a:t>
            </a:r>
          </a:p>
          <a:p>
            <a:r>
              <a:rPr lang="hr-HR" dirty="0" smtClean="0"/>
              <a:t>  1.135 učenika</a:t>
            </a:r>
            <a:endParaRPr lang="hr-HR" dirty="0"/>
          </a:p>
        </p:txBody>
      </p:sp>
      <p:sp>
        <p:nvSpPr>
          <p:cNvPr id="6" name="TekstniOkvir 5"/>
          <p:cNvSpPr txBox="1"/>
          <p:nvPr/>
        </p:nvSpPr>
        <p:spPr>
          <a:xfrm>
            <a:off x="1059873" y="2631546"/>
            <a:ext cx="3636188" cy="20313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hr-HR" dirty="0" smtClean="0"/>
              <a:t>Fond narodnih  knjižnica:  114.751</a:t>
            </a:r>
            <a:endParaRPr lang="hr-HR" dirty="0"/>
          </a:p>
          <a:p>
            <a:pPr algn="r"/>
            <a:endParaRPr lang="hr-HR" dirty="0" smtClean="0"/>
          </a:p>
          <a:p>
            <a:pPr algn="r"/>
            <a:r>
              <a:rPr lang="hr-HR" dirty="0" smtClean="0"/>
              <a:t>Fond </a:t>
            </a:r>
            <a:r>
              <a:rPr lang="hr-HR" dirty="0"/>
              <a:t>školskih </a:t>
            </a:r>
            <a:r>
              <a:rPr lang="hr-HR" dirty="0" smtClean="0"/>
              <a:t>knjižnica:        26.060</a:t>
            </a:r>
          </a:p>
          <a:p>
            <a:pPr algn="r"/>
            <a:r>
              <a:rPr lang="hr-HR" dirty="0" smtClean="0"/>
              <a:t>Ukupno :     </a:t>
            </a:r>
            <a:r>
              <a:rPr lang="hr-HR" dirty="0" smtClean="0">
                <a:solidFill>
                  <a:srgbClr val="002060"/>
                </a:solidFill>
              </a:rPr>
              <a:t>140.711</a:t>
            </a:r>
            <a:endParaRPr lang="hr-HR" dirty="0">
              <a:solidFill>
                <a:srgbClr val="002060"/>
              </a:solidFill>
            </a:endParaRPr>
          </a:p>
          <a:p>
            <a:pPr algn="r"/>
            <a:endParaRPr lang="hr-HR" dirty="0" smtClean="0"/>
          </a:p>
          <a:p>
            <a:pPr algn="r"/>
            <a:r>
              <a:rPr lang="hr-HR" dirty="0" smtClean="0"/>
              <a:t>Spomenička knjižnica </a:t>
            </a:r>
            <a:r>
              <a:rPr lang="hr-HR" dirty="0" err="1" smtClean="0"/>
              <a:t>Blaca</a:t>
            </a:r>
            <a:r>
              <a:rPr lang="hr-HR" dirty="0" smtClean="0"/>
              <a:t>:   11.000</a:t>
            </a:r>
          </a:p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558" y="1984665"/>
            <a:ext cx="4223376" cy="31675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558" y="1675534"/>
            <a:ext cx="4638675" cy="3943350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7502236" y="2352342"/>
            <a:ext cx="1595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Hvala na pažnji</a:t>
            </a:r>
            <a:endParaRPr lang="hr-H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1080340" y="4931684"/>
            <a:ext cx="3636188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 smtClean="0"/>
              <a:t>Samostanske i župske knjižnice</a:t>
            </a:r>
          </a:p>
          <a:p>
            <a:r>
              <a:rPr lang="hr-HR" dirty="0" smtClean="0"/>
              <a:t>Privatne obiteljske knjižnice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6501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13895" y="318483"/>
            <a:ext cx="108396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Izvori:</a:t>
            </a:r>
          </a:p>
          <a:p>
            <a:endParaRPr lang="hr-HR" dirty="0"/>
          </a:p>
          <a:p>
            <a:r>
              <a:rPr lang="hr-HR" sz="1600" dirty="0" smtClean="0"/>
              <a:t>Narodna knjižnica, Supetar. // Otok Brač [urednik Mario Bošnjak], Zagreb : </a:t>
            </a:r>
            <a:r>
              <a:rPr lang="hr-HR" sz="1600" dirty="0" err="1" smtClean="0"/>
              <a:t>Fabra</a:t>
            </a:r>
            <a:r>
              <a:rPr lang="hr-HR" sz="1600" dirty="0" smtClean="0"/>
              <a:t> press, 2005</a:t>
            </a:r>
            <a:r>
              <a:rPr lang="hr-HR" sz="1600" dirty="0"/>
              <a:t>. </a:t>
            </a:r>
            <a:endParaRPr lang="hr-HR" sz="1600" dirty="0" smtClean="0"/>
          </a:p>
          <a:p>
            <a:r>
              <a:rPr lang="hr-HR" sz="1600" dirty="0" smtClean="0"/>
              <a:t>Grabovac</a:t>
            </a:r>
            <a:r>
              <a:rPr lang="hr-HR" sz="1600" dirty="0"/>
              <a:t>, Julije. Narodne čitaonice. //Hrvatski narodni preporod u Dalmaciji i Istri: zbornik/[glavni urednik Jakša </a:t>
            </a:r>
            <a:r>
              <a:rPr lang="hr-HR" sz="1600" dirty="0" err="1"/>
              <a:t>Ravlić</a:t>
            </a:r>
            <a:r>
              <a:rPr lang="hr-HR" sz="1600" dirty="0"/>
              <a:t>]. Zagreb :</a:t>
            </a:r>
          </a:p>
          <a:p>
            <a:r>
              <a:rPr lang="hr-HR" sz="1600" dirty="0"/>
              <a:t> Matica hrvatska, 1969. Str.191-218</a:t>
            </a:r>
            <a:r>
              <a:rPr lang="hr-HR" sz="1600" dirty="0" smtClean="0"/>
              <a:t>.</a:t>
            </a:r>
          </a:p>
          <a:p>
            <a:endParaRPr lang="hr-HR" sz="1600" dirty="0"/>
          </a:p>
          <a:p>
            <a:r>
              <a:rPr lang="hr-HR" sz="1600" dirty="0" smtClean="0"/>
              <a:t>Osnovna škola </a:t>
            </a:r>
            <a:r>
              <a:rPr lang="hr-HR" sz="1600" dirty="0"/>
              <a:t>S</a:t>
            </a:r>
            <a:r>
              <a:rPr lang="hr-HR" sz="1600" dirty="0" smtClean="0"/>
              <a:t>upetar </a:t>
            </a:r>
            <a:r>
              <a:rPr lang="hr-HR" sz="1600" dirty="0" smtClean="0">
                <a:hlinkClick r:id="rId2"/>
              </a:rPr>
              <a:t>http</a:t>
            </a:r>
            <a:r>
              <a:rPr lang="hr-HR" sz="1600" dirty="0">
                <a:hlinkClick r:id="rId2"/>
              </a:rPr>
              <a:t>://os-supetar.skole.hr</a:t>
            </a:r>
            <a:r>
              <a:rPr lang="hr-HR" sz="1600" dirty="0" smtClean="0">
                <a:hlinkClick r:id="rId2"/>
              </a:rPr>
              <a:t>/</a:t>
            </a:r>
            <a:r>
              <a:rPr lang="hr-HR" sz="1600" dirty="0"/>
              <a:t> (15.01.2017)</a:t>
            </a:r>
          </a:p>
          <a:p>
            <a:r>
              <a:rPr lang="hr-HR" sz="1600" dirty="0" smtClean="0"/>
              <a:t>Osnovna škola </a:t>
            </a:r>
            <a:r>
              <a:rPr lang="hr-HR" sz="1600" dirty="0" err="1" smtClean="0"/>
              <a:t>Milna</a:t>
            </a:r>
            <a:r>
              <a:rPr lang="hr-HR" sz="1600" dirty="0" smtClean="0"/>
              <a:t>  </a:t>
            </a:r>
            <a:r>
              <a:rPr lang="hr-HR" sz="1600" dirty="0" smtClean="0">
                <a:hlinkClick r:id="rId3"/>
              </a:rPr>
              <a:t>http://os-milna.skole.hr/</a:t>
            </a:r>
            <a:r>
              <a:rPr lang="hr-HR" sz="1600" dirty="0"/>
              <a:t>(15.01.2017)</a:t>
            </a:r>
          </a:p>
          <a:p>
            <a:r>
              <a:rPr lang="hr-HR" sz="1600" dirty="0" smtClean="0"/>
              <a:t>Osnovna škola Bol </a:t>
            </a:r>
            <a:r>
              <a:rPr lang="hr-HR" sz="1600" dirty="0" smtClean="0">
                <a:hlinkClick r:id="rId4"/>
              </a:rPr>
              <a:t>http://os-bol.skole.hr/</a:t>
            </a:r>
            <a:r>
              <a:rPr lang="hr-HR" sz="1600" dirty="0"/>
              <a:t>(15.01.2017)</a:t>
            </a:r>
          </a:p>
          <a:p>
            <a:r>
              <a:rPr lang="hr-HR" sz="1600" dirty="0" smtClean="0"/>
              <a:t>Osnovna škola </a:t>
            </a:r>
            <a:r>
              <a:rPr lang="hr-HR" sz="1600" dirty="0" err="1"/>
              <a:t>P</a:t>
            </a:r>
            <a:r>
              <a:rPr lang="hr-HR" sz="1600" dirty="0" err="1" smtClean="0"/>
              <a:t>učišća</a:t>
            </a:r>
            <a:r>
              <a:rPr lang="hr-HR" sz="1600" dirty="0" smtClean="0"/>
              <a:t> </a:t>
            </a:r>
            <a:r>
              <a:rPr lang="hr-HR" sz="1600" dirty="0" smtClean="0">
                <a:hlinkClick r:id="rId5"/>
              </a:rPr>
              <a:t>http://os-pucisca.skole.hr/</a:t>
            </a:r>
            <a:r>
              <a:rPr lang="hr-HR" sz="1600" dirty="0"/>
              <a:t>(15.01.2017)</a:t>
            </a:r>
          </a:p>
          <a:p>
            <a:r>
              <a:rPr lang="hr-HR" sz="1600" dirty="0" smtClean="0"/>
              <a:t>Osnovna škola Selca </a:t>
            </a:r>
            <a:r>
              <a:rPr lang="hr-HR" sz="1600" dirty="0" smtClean="0">
                <a:hlinkClick r:id="rId6"/>
              </a:rPr>
              <a:t>http://os-selca.skole.hr/</a:t>
            </a:r>
            <a:r>
              <a:rPr lang="hr-HR" sz="1600" dirty="0"/>
              <a:t>(15.01.2017)</a:t>
            </a:r>
          </a:p>
          <a:p>
            <a:r>
              <a:rPr lang="hr-HR" sz="1600" dirty="0" smtClean="0"/>
              <a:t>Osnovna škola </a:t>
            </a:r>
            <a:r>
              <a:rPr lang="hr-HR" sz="1600" dirty="0" err="1" smtClean="0"/>
              <a:t>vladimira</a:t>
            </a:r>
            <a:r>
              <a:rPr lang="hr-HR" sz="1600" dirty="0" smtClean="0"/>
              <a:t> Nazora </a:t>
            </a:r>
            <a:r>
              <a:rPr lang="hr-HR" sz="1600" dirty="0" err="1" smtClean="0"/>
              <a:t>Postira</a:t>
            </a:r>
            <a:r>
              <a:rPr lang="hr-HR" sz="1600" dirty="0" smtClean="0"/>
              <a:t>  </a:t>
            </a:r>
            <a:r>
              <a:rPr lang="hr-HR" sz="1600" dirty="0" smtClean="0">
                <a:hlinkClick r:id="rId7"/>
              </a:rPr>
              <a:t>http://os-vnazora-postira.skole.hr/</a:t>
            </a:r>
            <a:r>
              <a:rPr lang="hr-HR" sz="1600" dirty="0"/>
              <a:t>(15.01.2017)</a:t>
            </a:r>
          </a:p>
          <a:p>
            <a:r>
              <a:rPr lang="hr-HR" sz="1600" dirty="0" smtClean="0"/>
              <a:t>Klesarska škola </a:t>
            </a:r>
            <a:r>
              <a:rPr lang="hr-HR" sz="1600" dirty="0" err="1" smtClean="0"/>
              <a:t>Pučišća</a:t>
            </a:r>
            <a:r>
              <a:rPr lang="hr-HR" sz="1600" dirty="0" smtClean="0"/>
              <a:t>  </a:t>
            </a:r>
            <a:r>
              <a:rPr lang="hr-HR" sz="1600" dirty="0" smtClean="0">
                <a:hlinkClick r:id="rId8"/>
              </a:rPr>
              <a:t>http://ss-klesarska-pucisca.skole.hr/</a:t>
            </a:r>
            <a:r>
              <a:rPr lang="hr-HR" sz="1600" dirty="0"/>
              <a:t>(15.01.2017)</a:t>
            </a:r>
          </a:p>
          <a:p>
            <a:r>
              <a:rPr lang="hr-HR" sz="1600" dirty="0" smtClean="0"/>
              <a:t>Srednja škola Bol </a:t>
            </a:r>
            <a:r>
              <a:rPr lang="hr-HR" sz="1600" dirty="0" smtClean="0">
                <a:hlinkClick r:id="rId9"/>
              </a:rPr>
              <a:t>http://ss-bol.skole.hr/</a:t>
            </a:r>
            <a:r>
              <a:rPr lang="hr-HR" sz="1600" dirty="0"/>
              <a:t>(15.01.2017)</a:t>
            </a:r>
          </a:p>
          <a:p>
            <a:r>
              <a:rPr lang="hr-HR" sz="1600" dirty="0" smtClean="0"/>
              <a:t>Srednja škola </a:t>
            </a:r>
            <a:r>
              <a:rPr lang="hr-HR" sz="1600" dirty="0"/>
              <a:t>B</a:t>
            </a:r>
            <a:r>
              <a:rPr lang="hr-HR" sz="1600" dirty="0" smtClean="0"/>
              <a:t>rač Supetar </a:t>
            </a:r>
            <a:r>
              <a:rPr lang="hr-HR" sz="1600" dirty="0" smtClean="0">
                <a:hlinkClick r:id="rId10"/>
              </a:rPr>
              <a:t>http://ss-brac-supetar.skole.hr/</a:t>
            </a:r>
            <a:r>
              <a:rPr lang="hr-HR" sz="1600" dirty="0"/>
              <a:t>(15.01.2017)</a:t>
            </a:r>
          </a:p>
          <a:p>
            <a:r>
              <a:rPr lang="hr-HR" sz="1600" dirty="0" smtClean="0"/>
              <a:t>Portal narodnih knjižnica </a:t>
            </a:r>
            <a:r>
              <a:rPr lang="hr-HR" sz="1600" dirty="0" smtClean="0">
                <a:hlinkClick r:id="rId11"/>
              </a:rPr>
              <a:t>http://www.knjiznica.hr/home.php</a:t>
            </a:r>
            <a:r>
              <a:rPr lang="hr-HR" sz="1600" dirty="0" smtClean="0"/>
              <a:t> (15.01.2017)</a:t>
            </a:r>
          </a:p>
          <a:p>
            <a:r>
              <a:rPr lang="hr-HR" sz="1600" dirty="0" smtClean="0"/>
              <a:t>Mreža knjižnica otoka Brača </a:t>
            </a:r>
            <a:r>
              <a:rPr lang="hr-HR" sz="1600" dirty="0" smtClean="0">
                <a:hlinkClick r:id="rId12"/>
              </a:rPr>
              <a:t>http://www.otok-brac.info/knjiznice/index.htm</a:t>
            </a:r>
            <a:r>
              <a:rPr lang="hr-HR" sz="1600" dirty="0" smtClean="0"/>
              <a:t> (18.01.2017.)</a:t>
            </a:r>
          </a:p>
          <a:p>
            <a:r>
              <a:rPr lang="hr-HR" sz="1600" dirty="0" smtClean="0"/>
              <a:t>Narodna knjižnica Antonio </a:t>
            </a:r>
            <a:r>
              <a:rPr lang="hr-HR" sz="1600" dirty="0" err="1" smtClean="0"/>
              <a:t>Rednić</a:t>
            </a:r>
            <a:r>
              <a:rPr lang="hr-HR" sz="1600" dirty="0" smtClean="0"/>
              <a:t>-Ivanović-</a:t>
            </a:r>
            <a:r>
              <a:rPr lang="hr-HR" sz="1600" dirty="0" err="1" smtClean="0"/>
              <a:t>Sutivan</a:t>
            </a:r>
            <a:r>
              <a:rPr lang="hr-HR" sz="1600" dirty="0" err="1" smtClean="0">
                <a:hlinkClick r:id="rId13"/>
              </a:rPr>
              <a:t>http</a:t>
            </a:r>
            <a:r>
              <a:rPr lang="hr-HR" sz="1600" dirty="0">
                <a:hlinkClick r:id="rId13"/>
              </a:rPr>
              <a:t>://</a:t>
            </a:r>
            <a:r>
              <a:rPr lang="hr-HR" sz="1600" dirty="0" smtClean="0">
                <a:hlinkClick r:id="rId13"/>
              </a:rPr>
              <a:t>moj-otok.com/</a:t>
            </a:r>
            <a:r>
              <a:rPr lang="hr-HR" sz="1600" dirty="0" err="1" smtClean="0">
                <a:hlinkClick r:id="rId13"/>
              </a:rPr>
              <a:t>wp</a:t>
            </a:r>
            <a:r>
              <a:rPr lang="hr-HR" sz="1600" dirty="0" smtClean="0">
                <a:hlinkClick r:id="rId13"/>
              </a:rPr>
              <a:t>/ari</a:t>
            </a:r>
            <a:r>
              <a:rPr lang="hr-HR" sz="1600" dirty="0" smtClean="0"/>
              <a:t> (18.01.2017.)</a:t>
            </a:r>
          </a:p>
          <a:p>
            <a:r>
              <a:rPr lang="hr-HR" sz="1600" dirty="0" smtClean="0"/>
              <a:t>Edukator i </a:t>
            </a:r>
            <a:r>
              <a:rPr lang="hr-HR" sz="1600" dirty="0" err="1" smtClean="0"/>
              <a:t>rehabilitator</a:t>
            </a:r>
            <a:r>
              <a:rPr lang="hr-HR" sz="1600" dirty="0" smtClean="0"/>
              <a:t>, portal </a:t>
            </a:r>
            <a:r>
              <a:rPr lang="hr-HR" sz="1600" dirty="0"/>
              <a:t>za roditelje </a:t>
            </a:r>
            <a:r>
              <a:rPr lang="hr-HR" sz="1600" dirty="0">
                <a:hlinkClick r:id="rId14"/>
              </a:rPr>
              <a:t>https://edukatorirehabilitator.wordpress.com/2012/11/06/slike-za-pecs</a:t>
            </a:r>
            <a:r>
              <a:rPr lang="hr-HR" sz="1600" dirty="0" smtClean="0">
                <a:hlinkClick r:id="rId14"/>
              </a:rPr>
              <a:t>/</a:t>
            </a:r>
            <a:r>
              <a:rPr lang="hr-HR" sz="1600" dirty="0" smtClean="0"/>
              <a:t> (17.01.2017)</a:t>
            </a:r>
          </a:p>
          <a:p>
            <a:endParaRPr lang="hr-HR" sz="1600" dirty="0" smtClean="0"/>
          </a:p>
          <a:p>
            <a:endParaRPr lang="hr-HR" sz="1600" dirty="0"/>
          </a:p>
          <a:p>
            <a:endParaRPr lang="hr-HR" sz="1600" dirty="0" smtClean="0"/>
          </a:p>
          <a:p>
            <a:pPr algn="ctr"/>
            <a:r>
              <a:rPr lang="hr-HR" sz="1200" dirty="0" smtClean="0"/>
              <a:t>Sanja </a:t>
            </a:r>
            <a:r>
              <a:rPr lang="hr-HR" sz="1200" dirty="0" err="1"/>
              <a:t>N</a:t>
            </a:r>
            <a:r>
              <a:rPr lang="hr-HR" sz="1200" dirty="0" err="1" smtClean="0"/>
              <a:t>ejašmić</a:t>
            </a:r>
            <a:r>
              <a:rPr lang="hr-HR" sz="1200" dirty="0" smtClean="0"/>
              <a:t> </a:t>
            </a:r>
            <a:r>
              <a:rPr lang="hr-HR" sz="1200" dirty="0" smtClean="0">
                <a:hlinkClick r:id="rId15"/>
              </a:rPr>
              <a:t>sanjanejasmic@gmail.com</a:t>
            </a:r>
            <a:endParaRPr lang="hr-HR" sz="1200" dirty="0" smtClean="0"/>
          </a:p>
          <a:p>
            <a:pPr algn="ctr"/>
            <a:endParaRPr lang="hr-HR" sz="800" dirty="0" smtClean="0"/>
          </a:p>
          <a:p>
            <a:pPr algn="ctr"/>
            <a:r>
              <a:rPr lang="hr-HR" sz="1200" dirty="0" smtClean="0"/>
              <a:t>AZOO </a:t>
            </a:r>
            <a:r>
              <a:rPr lang="hr-HR" sz="1200" dirty="0"/>
              <a:t>Stručni skup za školske knjižničare, Zagreb, 20.01.2017. </a:t>
            </a:r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6511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350818" y="483650"/>
            <a:ext cx="4509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chemeClr val="accent1">
                    <a:lumMod val="50000"/>
                  </a:schemeClr>
                </a:solidFill>
              </a:rPr>
              <a:t>Narodne knjižnice </a:t>
            </a:r>
            <a:endParaRPr lang="hr-H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1142999" y="1837355"/>
            <a:ext cx="52785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19.st. </a:t>
            </a:r>
          </a:p>
          <a:p>
            <a:endParaRPr lang="hr-HR" dirty="0" smtClean="0"/>
          </a:p>
          <a:p>
            <a:r>
              <a:rPr lang="hr-HR" dirty="0" smtClean="0"/>
              <a:t>1868. </a:t>
            </a:r>
            <a:r>
              <a:rPr lang="hr-HR" dirty="0" err="1" smtClean="0"/>
              <a:t>Pučišća</a:t>
            </a:r>
            <a:r>
              <a:rPr lang="hr-HR" dirty="0" smtClean="0"/>
              <a:t>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„ Hrvatski skup“ </a:t>
            </a:r>
          </a:p>
          <a:p>
            <a:r>
              <a:rPr lang="hr-HR" dirty="0" smtClean="0"/>
              <a:t>1874. </a:t>
            </a:r>
            <a:r>
              <a:rPr lang="hr-HR" dirty="0" err="1" smtClean="0"/>
              <a:t>Sutivan</a:t>
            </a:r>
            <a:endParaRPr lang="hr-HR" dirty="0" smtClean="0"/>
          </a:p>
          <a:p>
            <a:r>
              <a:rPr lang="hr-HR" dirty="0" smtClean="0"/>
              <a:t>1875. </a:t>
            </a:r>
            <a:r>
              <a:rPr lang="hr-HR" dirty="0" err="1" smtClean="0"/>
              <a:t>Nerežišća</a:t>
            </a:r>
            <a:r>
              <a:rPr lang="hr-HR" dirty="0" smtClean="0"/>
              <a:t> i </a:t>
            </a:r>
            <a:r>
              <a:rPr lang="hr-HR" dirty="0" err="1" smtClean="0"/>
              <a:t>Milna</a:t>
            </a:r>
            <a:endParaRPr lang="hr-HR" dirty="0" smtClean="0"/>
          </a:p>
          <a:p>
            <a:r>
              <a:rPr lang="hr-HR" dirty="0" smtClean="0"/>
              <a:t>1880. Supetar</a:t>
            </a:r>
          </a:p>
          <a:p>
            <a:r>
              <a:rPr lang="hr-HR" dirty="0" smtClean="0"/>
              <a:t>1888. </a:t>
            </a:r>
            <a:r>
              <a:rPr lang="hr-HR" dirty="0" err="1" smtClean="0"/>
              <a:t>Postira</a:t>
            </a:r>
            <a:r>
              <a:rPr lang="hr-HR" dirty="0" smtClean="0"/>
              <a:t>,  </a:t>
            </a:r>
            <a:r>
              <a:rPr lang="hr-HR" dirty="0" err="1" smtClean="0"/>
              <a:t>Pražnice</a:t>
            </a:r>
            <a:r>
              <a:rPr lang="hr-HR" dirty="0"/>
              <a:t> </a:t>
            </a:r>
            <a:r>
              <a:rPr lang="hr-HR" dirty="0" smtClean="0"/>
              <a:t>i   Selca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„Hrvatski sastanak“</a:t>
            </a:r>
          </a:p>
          <a:p>
            <a:r>
              <a:rPr lang="hr-HR" dirty="0" smtClean="0"/>
              <a:t>1897. </a:t>
            </a:r>
            <a:r>
              <a:rPr lang="hr-HR" dirty="0" err="1" smtClean="0"/>
              <a:t>Sumartin</a:t>
            </a:r>
            <a:endParaRPr lang="hr-HR" dirty="0" smtClean="0"/>
          </a:p>
          <a:p>
            <a:r>
              <a:rPr lang="hr-HR" dirty="0" smtClean="0"/>
              <a:t>1897.  Bol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„Hrvatska čitaonica”</a:t>
            </a:r>
          </a:p>
          <a:p>
            <a:endParaRPr lang="hr-HR" dirty="0" smtClean="0"/>
          </a:p>
          <a:p>
            <a:r>
              <a:rPr lang="hr-HR" dirty="0" smtClean="0"/>
              <a:t>(10 knjižnica)</a:t>
            </a:r>
          </a:p>
          <a:p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6244936" y="683193"/>
            <a:ext cx="39173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20.st.</a:t>
            </a:r>
          </a:p>
          <a:p>
            <a:endParaRPr lang="hr-HR" dirty="0" smtClean="0"/>
          </a:p>
          <a:p>
            <a:r>
              <a:rPr lang="hr-HR" dirty="0" smtClean="0"/>
              <a:t>1980. Supetar</a:t>
            </a:r>
          </a:p>
          <a:p>
            <a:r>
              <a:rPr lang="hr-HR" dirty="0" smtClean="0"/>
              <a:t>1985. Bolu</a:t>
            </a:r>
          </a:p>
          <a:p>
            <a:r>
              <a:rPr lang="hr-HR" dirty="0" smtClean="0"/>
              <a:t>1988. </a:t>
            </a:r>
            <a:r>
              <a:rPr lang="hr-HR" dirty="0" err="1" smtClean="0"/>
              <a:t>Pučišća</a:t>
            </a:r>
            <a:r>
              <a:rPr lang="hr-HR" dirty="0" smtClean="0"/>
              <a:t> </a:t>
            </a:r>
            <a:endParaRPr lang="hr-HR" dirty="0"/>
          </a:p>
          <a:p>
            <a:r>
              <a:rPr lang="hr-HR" dirty="0" smtClean="0"/>
              <a:t>           Selca</a:t>
            </a:r>
          </a:p>
          <a:p>
            <a:r>
              <a:rPr lang="hr-HR" dirty="0" smtClean="0"/>
              <a:t>2001. </a:t>
            </a:r>
            <a:r>
              <a:rPr lang="hr-HR" dirty="0" err="1" smtClean="0"/>
              <a:t>Sutivan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2015. </a:t>
            </a:r>
            <a:r>
              <a:rPr lang="hr-HR" dirty="0" err="1" smtClean="0"/>
              <a:t>Postira</a:t>
            </a:r>
            <a:r>
              <a:rPr lang="hr-HR" dirty="0" smtClean="0"/>
              <a:t> </a:t>
            </a:r>
            <a:endParaRPr lang="hr-HR" dirty="0"/>
          </a:p>
        </p:txBody>
      </p:sp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563445"/>
              </p:ext>
            </p:extLst>
          </p:nvPr>
        </p:nvGraphicFramePr>
        <p:xfrm>
          <a:off x="6421581" y="3385419"/>
          <a:ext cx="4260273" cy="2926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65069"/>
                <a:gridCol w="1885950"/>
                <a:gridCol w="1309254"/>
              </a:tblGrid>
              <a:tr h="137494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Fond/</a:t>
                      </a:r>
                      <a:r>
                        <a:rPr lang="hr-HR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br. </a:t>
                      </a:r>
                      <a:r>
                        <a:rPr lang="hr-HR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svezaka</a:t>
                      </a:r>
                      <a:endParaRPr lang="hr-HR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korisnika</a:t>
                      </a:r>
                      <a:endParaRPr lang="hr-HR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37494">
                <a:tc>
                  <a:txBody>
                    <a:bodyPr/>
                    <a:lstStyle/>
                    <a:p>
                      <a:r>
                        <a:rPr lang="hr-HR" dirty="0" smtClean="0"/>
                        <a:t>Supetar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42998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2040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37494">
                <a:tc>
                  <a:txBody>
                    <a:bodyPr/>
                    <a:lstStyle/>
                    <a:p>
                      <a:r>
                        <a:rPr lang="hr-HR" dirty="0" smtClean="0"/>
                        <a:t>Bol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21000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350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37494">
                <a:tc>
                  <a:txBody>
                    <a:bodyPr/>
                    <a:lstStyle/>
                    <a:p>
                      <a:r>
                        <a:rPr lang="hr-HR" dirty="0" err="1" smtClean="0"/>
                        <a:t>Pučišća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21753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679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37494">
                <a:tc>
                  <a:txBody>
                    <a:bodyPr/>
                    <a:lstStyle/>
                    <a:p>
                      <a:r>
                        <a:rPr lang="hr-HR" dirty="0" smtClean="0"/>
                        <a:t>Selca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14000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210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37494">
                <a:tc>
                  <a:txBody>
                    <a:bodyPr/>
                    <a:lstStyle/>
                    <a:p>
                      <a:r>
                        <a:rPr lang="hr-HR" dirty="0" err="1" smtClean="0"/>
                        <a:t>Sutivan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11000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140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37494">
                <a:tc>
                  <a:txBody>
                    <a:bodyPr/>
                    <a:lstStyle/>
                    <a:p>
                      <a:r>
                        <a:rPr lang="hr-HR" dirty="0" err="1" smtClean="0"/>
                        <a:t>Postira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4000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120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37494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114751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 smtClean="0"/>
                        <a:t>3539</a:t>
                      </a:r>
                      <a:endParaRPr lang="hr-H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6" name="Slika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847" y="660725"/>
            <a:ext cx="230448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81891" y="2402756"/>
            <a:ext cx="407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2010. Festival čakavske riči Štefe </a:t>
            </a:r>
            <a:r>
              <a:rPr lang="hr-HR" dirty="0" err="1" smtClean="0"/>
              <a:t>Pulišelić</a:t>
            </a:r>
            <a:endParaRPr lang="hr-HR" dirty="0" smtClean="0"/>
          </a:p>
          <a:p>
            <a:r>
              <a:rPr lang="hr-HR" dirty="0" smtClean="0"/>
              <a:t>Izdavačka djelatnost</a:t>
            </a:r>
            <a:endParaRPr lang="hr-HR" dirty="0"/>
          </a:p>
        </p:txBody>
      </p:sp>
      <p:sp>
        <p:nvSpPr>
          <p:cNvPr id="3" name="TekstniOkvir 2"/>
          <p:cNvSpPr txBox="1"/>
          <p:nvPr/>
        </p:nvSpPr>
        <p:spPr>
          <a:xfrm>
            <a:off x="651526" y="462931"/>
            <a:ext cx="3532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tx2">
                    <a:lumMod val="75000"/>
                  </a:schemeClr>
                </a:solidFill>
              </a:rPr>
              <a:t>Narodna knjižnica Supetar</a:t>
            </a:r>
            <a:endParaRPr lang="hr-HR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6410902" y="3930279"/>
            <a:ext cx="203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Galerija Ivan Rendić</a:t>
            </a:r>
            <a:endParaRPr lang="hr-HR" dirty="0"/>
          </a:p>
        </p:txBody>
      </p:sp>
      <p:pic>
        <p:nvPicPr>
          <p:cNvPr id="5122" name="Picture 2" descr="Galerija Ivan Rendi&amp;cacute;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4488" y="494159"/>
            <a:ext cx="5154180" cy="343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6327774" y="4701274"/>
            <a:ext cx="4240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Otvorena 1999.g.</a:t>
            </a:r>
          </a:p>
          <a:p>
            <a:r>
              <a:rPr lang="hr-HR" dirty="0" smtClean="0"/>
              <a:t>- izložbe, predavanja, predstavljanja knjiga, </a:t>
            </a:r>
          </a:p>
          <a:p>
            <a:r>
              <a:rPr lang="hr-HR" dirty="0" smtClean="0"/>
              <a:t>koncerti i književni susreti..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0" t="4082" r="4086"/>
          <a:stretch/>
        </p:blipFill>
        <p:spPr>
          <a:xfrm>
            <a:off x="581891" y="3423272"/>
            <a:ext cx="5413664" cy="255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931235" y="824877"/>
            <a:ext cx="584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bg2">
                    <a:lumMod val="25000"/>
                  </a:schemeClr>
                </a:solidFill>
              </a:rPr>
              <a:t>Općinska knjižnica „Hrvatska čitaonica”- Bol </a:t>
            </a:r>
            <a:endParaRPr lang="hr-HR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931235" y="4756619"/>
            <a:ext cx="10429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Europske federacija turističkih novinara nagradili</a:t>
            </a:r>
            <a:r>
              <a:rPr lang="hr-HR" dirty="0"/>
              <a:t> </a:t>
            </a:r>
            <a:r>
              <a:rPr lang="hr-HR" dirty="0" smtClean="0"/>
              <a:t>ravnateljicu knjižnice i redatelja (</a:t>
            </a:r>
            <a:r>
              <a:rPr lang="hr-HR" dirty="0" err="1" smtClean="0"/>
              <a:t>Š.Strikoman</a:t>
            </a:r>
            <a:r>
              <a:rPr lang="hr-HR" dirty="0" smtClean="0"/>
              <a:t>) </a:t>
            </a:r>
          </a:p>
          <a:p>
            <a:r>
              <a:rPr lang="hr-HR" dirty="0" smtClean="0"/>
              <a:t>Interaktivna višejezična predstava </a:t>
            </a:r>
            <a:r>
              <a:rPr lang="hr-HR" dirty="0" smtClean="0">
                <a:hlinkClick r:id="rId2"/>
              </a:rPr>
              <a:t>„Zmajevo selo" </a:t>
            </a:r>
            <a:r>
              <a:rPr lang="hr-HR" dirty="0" smtClean="0"/>
              <a:t>govori o dolasku pustinjaka u Murvicu u 15 st. </a:t>
            </a:r>
          </a:p>
          <a:p>
            <a:r>
              <a:rPr lang="hr-HR" dirty="0" smtClean="0"/>
              <a:t>Žive povučeni na osamljenim lokacijama iznad sela.</a:t>
            </a:r>
          </a:p>
          <a:p>
            <a:r>
              <a:rPr lang="hr-HR" dirty="0" smtClean="0"/>
              <a:t>Predstava Zmajevo selo nastala je u suradnji s Hrvatskom čitaonicom Bol, Umjetničkom akademijom u Splitu i </a:t>
            </a:r>
          </a:p>
          <a:p>
            <a:r>
              <a:rPr lang="hr-HR" dirty="0" smtClean="0"/>
              <a:t>Hrvatskim narodnim kazalištem Split</a:t>
            </a:r>
          </a:p>
          <a:p>
            <a:r>
              <a:rPr lang="hr-HR" dirty="0" smtClean="0">
                <a:hlinkClick r:id="rId2"/>
              </a:rPr>
              <a:t>https://www.youtube.com/watch?v=n4axPdGjTSs</a:t>
            </a:r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6411673" y="1796903"/>
            <a:ext cx="54535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Bolsko kulturno ljeto</a:t>
            </a:r>
          </a:p>
          <a:p>
            <a:r>
              <a:rPr lang="hr-HR" dirty="0" smtClean="0"/>
              <a:t>Područni odjela glazbene škole </a:t>
            </a:r>
          </a:p>
          <a:p>
            <a:r>
              <a:rPr lang="hr-HR" dirty="0" smtClean="0"/>
              <a:t>Folklorno društvo </a:t>
            </a:r>
            <a:r>
              <a:rPr lang="hr-HR" dirty="0" err="1" smtClean="0">
                <a:solidFill>
                  <a:srgbClr val="002060"/>
                </a:solidFill>
              </a:rPr>
              <a:t>Krejonca</a:t>
            </a:r>
            <a:endParaRPr lang="hr-HR" dirty="0" smtClean="0">
              <a:solidFill>
                <a:srgbClr val="002060"/>
              </a:solidFill>
            </a:endParaRPr>
          </a:p>
          <a:p>
            <a:endParaRPr lang="hr-HR" dirty="0" smtClean="0"/>
          </a:p>
          <a:p>
            <a:r>
              <a:rPr lang="hr-HR" dirty="0" smtClean="0"/>
              <a:t>HUM / CROART Program promidžbe hrvatske umjetnosti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35" y="1786270"/>
            <a:ext cx="5348512" cy="267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836027" y="956960"/>
            <a:ext cx="5620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 smtClean="0"/>
              <a:t>Narodna knjižnica „Hrvatski skup”- </a:t>
            </a:r>
            <a:r>
              <a:rPr lang="hr-HR" sz="2400" b="1" dirty="0" err="1" smtClean="0"/>
              <a:t>Pučišća</a:t>
            </a:r>
            <a:endParaRPr lang="hr-HR" sz="2400" b="1" dirty="0"/>
          </a:p>
        </p:txBody>
      </p:sp>
      <p:sp>
        <p:nvSpPr>
          <p:cNvPr id="4" name="Pravokutnik 3"/>
          <p:cNvSpPr/>
          <p:nvPr/>
        </p:nvSpPr>
        <p:spPr>
          <a:xfrm>
            <a:off x="3054062" y="1809737"/>
            <a:ext cx="5338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Zavičajna zbirka s posebnim dijelom Kamenarska zbirka</a:t>
            </a:r>
          </a:p>
          <a:p>
            <a:r>
              <a:rPr lang="hr-HR" dirty="0" err="1" smtClean="0"/>
              <a:t>Pučiško</a:t>
            </a:r>
            <a:r>
              <a:rPr lang="hr-HR" dirty="0" smtClean="0"/>
              <a:t> kulturno ljeto 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764" y="3018226"/>
            <a:ext cx="4806391" cy="2710907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5989764" y="6120245"/>
            <a:ext cx="52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Suradnja sa Klesarskom školom na „Noći knjige „ 2016.</a:t>
            </a:r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27" y="3018226"/>
            <a:ext cx="4523508" cy="2544473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1262055" y="6120245"/>
            <a:ext cx="3120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 dvije prostorije (36 m2 + 9 m2)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525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288322" y="749390"/>
            <a:ext cx="6419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/>
              <a:t>Općinska knjižnica Hrvatski sastanak 1888.- Selca</a:t>
            </a:r>
            <a:endParaRPr lang="hr-HR" sz="24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78" t="20377" r="32527" b="24149"/>
          <a:stretch/>
        </p:blipFill>
        <p:spPr>
          <a:xfrm>
            <a:off x="1170709" y="1211055"/>
            <a:ext cx="2117613" cy="2788458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1170709" y="4165479"/>
            <a:ext cx="57741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J</a:t>
            </a:r>
            <a:r>
              <a:rPr lang="hr-HR" dirty="0" smtClean="0"/>
              <a:t>ezično-pjesnička smotra </a:t>
            </a:r>
            <a:r>
              <a:rPr lang="hr-HR" dirty="0" smtClean="0">
                <a:solidFill>
                  <a:srgbClr val="002060"/>
                </a:solidFill>
              </a:rPr>
              <a:t>Croatia </a:t>
            </a:r>
            <a:r>
              <a:rPr lang="hr-HR" dirty="0" err="1" smtClean="0">
                <a:solidFill>
                  <a:srgbClr val="002060"/>
                </a:solidFill>
              </a:rPr>
              <a:t>rediviva</a:t>
            </a:r>
            <a:r>
              <a:rPr lang="hr-HR" dirty="0" smtClean="0">
                <a:solidFill>
                  <a:srgbClr val="002060"/>
                </a:solidFill>
              </a:rPr>
              <a:t> ča-kaj-što</a:t>
            </a:r>
            <a:r>
              <a:rPr lang="hr-HR" dirty="0" smtClean="0"/>
              <a:t>.</a:t>
            </a:r>
          </a:p>
          <a:p>
            <a:r>
              <a:rPr lang="hr-HR" dirty="0" smtClean="0"/>
              <a:t>organizatori su  Udruga Croatia </a:t>
            </a:r>
            <a:r>
              <a:rPr lang="hr-HR" dirty="0" err="1" smtClean="0"/>
              <a:t>rediviva</a:t>
            </a:r>
            <a:r>
              <a:rPr lang="hr-HR" dirty="0" smtClean="0"/>
              <a:t>, Općina Selca i </a:t>
            </a:r>
          </a:p>
          <a:p>
            <a:r>
              <a:rPr lang="hr-HR" dirty="0" smtClean="0"/>
              <a:t>KUD Hrvatski sastanak. </a:t>
            </a:r>
          </a:p>
          <a:p>
            <a:endParaRPr lang="hr-HR" dirty="0" smtClean="0"/>
          </a:p>
          <a:p>
            <a:r>
              <a:rPr lang="hr-HR" dirty="0" smtClean="0"/>
              <a:t>Jednog od nastupajućih pjesnika (iz svih triju hrvatskih književnih idioma: ča- kaj- što) ovjenčava se Maslinovim vijencem pa dotični/a postaje poeta </a:t>
            </a:r>
            <a:r>
              <a:rPr lang="hr-HR" dirty="0" err="1" smtClean="0"/>
              <a:t>oliveatus</a:t>
            </a:r>
            <a:r>
              <a:rPr lang="hr-HR" dirty="0" smtClean="0"/>
              <a:t> (</a:t>
            </a:r>
            <a:r>
              <a:rPr lang="hr-HR" dirty="0" err="1" smtClean="0"/>
              <a:t>olivatus</a:t>
            </a:r>
            <a:r>
              <a:rPr lang="hr-HR" dirty="0" smtClean="0"/>
              <a:t>). 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196" y="1918680"/>
            <a:ext cx="2083778" cy="207712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809" y="3220688"/>
            <a:ext cx="3437000" cy="2605414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7030118" y="2235952"/>
            <a:ext cx="397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Postolje prvog barjaka sa godinom 1888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326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92282" y="540327"/>
            <a:ext cx="7950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/>
              <a:t>Hrvatska narodna knjižnica Antonio Rendić Ivanović- </a:t>
            </a:r>
            <a:r>
              <a:rPr lang="hr-HR" sz="2400" b="1" dirty="0" err="1" smtClean="0"/>
              <a:t>Sutivan</a:t>
            </a:r>
            <a:r>
              <a:rPr lang="hr-HR" sz="2400" b="1" dirty="0" smtClean="0"/>
              <a:t> </a:t>
            </a:r>
            <a:endParaRPr lang="hr-HR" sz="2400" b="1" dirty="0"/>
          </a:p>
        </p:txBody>
      </p:sp>
      <p:sp>
        <p:nvSpPr>
          <p:cNvPr id="3" name="Pravokutnik 2"/>
          <p:cNvSpPr/>
          <p:nvPr/>
        </p:nvSpPr>
        <p:spPr>
          <a:xfrm>
            <a:off x="3325122" y="1592322"/>
            <a:ext cx="4980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prva «</a:t>
            </a:r>
            <a:r>
              <a:rPr lang="hr-HR" dirty="0" err="1" smtClean="0"/>
              <a:t>BookCrossing</a:t>
            </a:r>
            <a:r>
              <a:rPr lang="hr-HR" dirty="0" smtClean="0"/>
              <a:t> zona» na otoku Braču od 2012.</a:t>
            </a:r>
            <a:endParaRPr lang="hr-HR" dirty="0"/>
          </a:p>
        </p:txBody>
      </p:sp>
      <p:pic>
        <p:nvPicPr>
          <p:cNvPr id="4" name="Slika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78" y="1451635"/>
            <a:ext cx="2137590" cy="301400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561" y="1961654"/>
            <a:ext cx="4784539" cy="350866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3184628" y="5486790"/>
            <a:ext cx="696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“Druga domovina” zbirka djela književnika i pjesnika hrvatskog podrijetla</a:t>
            </a:r>
            <a:endParaRPr lang="hr-HR" dirty="0"/>
          </a:p>
        </p:txBody>
      </p:sp>
      <p:sp>
        <p:nvSpPr>
          <p:cNvPr id="7" name="Strelica udesno 6"/>
          <p:cNvSpPr/>
          <p:nvPr/>
        </p:nvSpPr>
        <p:spPr>
          <a:xfrm rot="10800000">
            <a:off x="3086099" y="1961654"/>
            <a:ext cx="978408" cy="484632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938893" y="5004707"/>
            <a:ext cx="206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Izdavačka djelatnost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4031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053193" y="858734"/>
            <a:ext cx="5748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accent6">
                    <a:lumMod val="50000"/>
                  </a:schemeClr>
                </a:solidFill>
              </a:rPr>
              <a:t>Općinska knjižnica </a:t>
            </a:r>
            <a:r>
              <a:rPr lang="hr-HR" sz="2400" b="1" dirty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hr-HR" sz="2400" b="1" dirty="0" smtClean="0">
                <a:solidFill>
                  <a:schemeClr val="accent6">
                    <a:lumMod val="50000"/>
                  </a:schemeClr>
                </a:solidFill>
              </a:rPr>
              <a:t>van </a:t>
            </a:r>
            <a:r>
              <a:rPr lang="hr-HR" sz="2400" b="1" dirty="0" err="1" smtClean="0">
                <a:solidFill>
                  <a:schemeClr val="accent6">
                    <a:lumMod val="50000"/>
                  </a:schemeClr>
                </a:solidFill>
              </a:rPr>
              <a:t>Matij</a:t>
            </a:r>
            <a:r>
              <a:rPr lang="hr-HR" sz="2400" b="1" dirty="0" smtClean="0">
                <a:solidFill>
                  <a:schemeClr val="accent6">
                    <a:lumMod val="50000"/>
                  </a:schemeClr>
                </a:solidFill>
              </a:rPr>
              <a:t> Škarić- </a:t>
            </a:r>
            <a:r>
              <a:rPr lang="hr-HR" sz="2400" b="1" dirty="0" err="1" smtClean="0">
                <a:solidFill>
                  <a:schemeClr val="accent6">
                    <a:lumMod val="50000"/>
                  </a:schemeClr>
                </a:solidFill>
              </a:rPr>
              <a:t>Postira</a:t>
            </a:r>
            <a:endParaRPr lang="hr-H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1267691" y="1565604"/>
            <a:ext cx="5465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Najmlađa je narodna knjižnica na otoku , osnovana 2015</a:t>
            </a:r>
            <a:endParaRPr lang="hr-HR" dirty="0"/>
          </a:p>
        </p:txBody>
      </p:sp>
      <p:pic>
        <p:nvPicPr>
          <p:cNvPr id="1026" name="Picture 2" descr="Fotografija Knjiznice Postire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9331" y="1026066"/>
            <a:ext cx="2921377" cy="195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6722" y="2056512"/>
            <a:ext cx="2751363" cy="206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7551963" y="3228006"/>
            <a:ext cx="353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Prva manifestacija je bila Noć knjige</a:t>
            </a:r>
            <a:endParaRPr lang="hr-H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038" y="2011618"/>
            <a:ext cx="2244341" cy="398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1963" y="4065811"/>
            <a:ext cx="3396345" cy="191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3" t="26614" r="5127" b="16028"/>
          <a:stretch/>
        </p:blipFill>
        <p:spPr bwMode="auto">
          <a:xfrm>
            <a:off x="1167492" y="4303819"/>
            <a:ext cx="3469821" cy="167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11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1192</Words>
  <Application>Microsoft Office PowerPoint</Application>
  <PresentationFormat>Široki zaslon</PresentationFormat>
  <Paragraphs>294</Paragraphs>
  <Slides>26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Tema sustava Office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Sanja</dc:creator>
  <cp:lastModifiedBy>Adela Granić</cp:lastModifiedBy>
  <cp:revision>79</cp:revision>
  <dcterms:created xsi:type="dcterms:W3CDTF">2017-01-17T11:24:56Z</dcterms:created>
  <dcterms:modified xsi:type="dcterms:W3CDTF">2017-02-13T09:34:34Z</dcterms:modified>
</cp:coreProperties>
</file>