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0" r:id="rId11"/>
    <p:sldId id="269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51467" y="1049868"/>
            <a:ext cx="10202333" cy="3640666"/>
          </a:xfrm>
        </p:spPr>
        <p:txBody>
          <a:bodyPr>
            <a:normAutofit/>
          </a:bodyPr>
          <a:lstStyle/>
          <a:p>
            <a:pPr algn="ctr"/>
            <a:r>
              <a:rPr lang="hr-HR" sz="6000" dirty="0" smtClean="0"/>
              <a:t>Stažiranje i stručni ispit </a:t>
            </a:r>
            <a:br>
              <a:rPr lang="hr-HR" sz="6000" dirty="0" smtClean="0"/>
            </a:br>
            <a:r>
              <a:rPr lang="hr-HR" sz="6000" dirty="0" smtClean="0"/>
              <a:t>za stručne suradnike knjižničare </a:t>
            </a:r>
            <a:br>
              <a:rPr lang="hr-HR" sz="6000" dirty="0" smtClean="0"/>
            </a:br>
            <a:r>
              <a:rPr lang="hr-HR" sz="6000" dirty="0" smtClean="0"/>
              <a:t>osnovnih i srednjih škola </a:t>
            </a:r>
            <a:endParaRPr lang="hr-HR" sz="6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132666" y="4216401"/>
            <a:ext cx="8221133" cy="2065866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Zagreb, 19. siječnja 2017.</a:t>
            </a:r>
          </a:p>
          <a:p>
            <a:pPr algn="ctr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Tijek stažiranja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obvezan </a:t>
            </a:r>
            <a:r>
              <a:rPr lang="hr-HR" altLang="sr-Latn-RS" sz="3600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(volonter najmanje 2 dana mjesečno tijekom nastavne godine, </a:t>
            </a:r>
            <a:r>
              <a:rPr lang="hr-HR" altLang="sr-Latn-RS" sz="3600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odn</a:t>
            </a:r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. 140 sati)</a:t>
            </a:r>
            <a:endParaRPr lang="en-GB" altLang="sr-Latn-RS" sz="3600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Povjerenstvo za stažiranje biti će nazočno radu pripravnika najmanje dva puta po 2 sata tijekom stažiranja (redovna nastava ili ostali oblici odg.-obraz. rada)</a:t>
            </a:r>
            <a:r>
              <a:rPr lang="en-GB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Volonteri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320800"/>
            <a:ext cx="10233800" cy="44534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r-HR" sz="14400" dirty="0" smtClean="0"/>
              <a:t>Osobe </a:t>
            </a:r>
            <a:r>
              <a:rPr lang="hr-HR" sz="14400" dirty="0"/>
              <a:t>koje se stručno osposobljavaju za rad bez zasnivanja radnoga </a:t>
            </a:r>
            <a:r>
              <a:rPr lang="hr-HR" sz="14400" dirty="0" smtClean="0"/>
              <a:t>odnosa:</a:t>
            </a:r>
          </a:p>
          <a:p>
            <a:pPr marL="0" indent="0">
              <a:buNone/>
            </a:pPr>
            <a:r>
              <a:rPr lang="hr-HR" sz="14400" dirty="0" smtClean="0"/>
              <a:t> </a:t>
            </a:r>
            <a:endParaRPr lang="hr-HR" sz="14400" dirty="0"/>
          </a:p>
          <a:p>
            <a:r>
              <a:rPr lang="hr-HR" sz="14400" dirty="0"/>
              <a:t>  prema Pravilniku – volonteri* sami snose troškove stažiranja i polaganja stručnog ispita </a:t>
            </a:r>
          </a:p>
          <a:p>
            <a:r>
              <a:rPr lang="hr-HR" sz="14400" dirty="0"/>
              <a:t>  prema Uputama za provedbu Zakona o poticanju </a:t>
            </a:r>
            <a:r>
              <a:rPr lang="hr-HR" sz="14400" dirty="0" smtClean="0"/>
              <a:t>   zapošljavanja</a:t>
            </a:r>
            <a:r>
              <a:rPr lang="hr-HR" sz="14400" dirty="0"/>
              <a:t>** poslodavac snosi troškove stažiranja i polaganja stručnog ispita </a:t>
            </a:r>
          </a:p>
          <a:p>
            <a:pPr marL="0" indent="0">
              <a:buNone/>
            </a:pPr>
            <a:r>
              <a:rPr lang="hr-HR" sz="14400" dirty="0" smtClean="0"/>
              <a:t> </a:t>
            </a:r>
          </a:p>
          <a:p>
            <a:pPr marL="0" indent="0">
              <a:buNone/>
            </a:pPr>
            <a:r>
              <a:rPr lang="hr-HR" sz="9600" dirty="0" smtClean="0"/>
              <a:t>      </a:t>
            </a:r>
            <a:r>
              <a:rPr lang="hr-HR" sz="9600" dirty="0"/>
              <a:t>* pojam u smislu tadašnjeg Zakona o radu, a ne u smislu Zakona o volonterstvu </a:t>
            </a:r>
          </a:p>
          <a:p>
            <a:pPr marL="0" indent="0">
              <a:buNone/>
            </a:pPr>
            <a:endParaRPr lang="hr-HR" sz="9600" dirty="0"/>
          </a:p>
          <a:p>
            <a:r>
              <a:rPr lang="hr-HR" sz="9600" dirty="0"/>
              <a:t>       ** koje je donijelo Ministarstvo rada i mirovinskog sustava </a:t>
            </a:r>
          </a:p>
        </p:txBody>
      </p:sp>
    </p:spTree>
    <p:extLst>
      <p:ext uri="{BB962C8B-B14F-4D97-AF65-F5344CB8AC3E}">
        <p14:creationId xmlns:p14="http://schemas.microsoft.com/office/powerpoint/2010/main" val="939114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/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dirty="0"/>
              <a:t>U srednjim školama:</a:t>
            </a:r>
          </a:p>
          <a:p>
            <a:pPr marL="0" indent="0">
              <a:buNone/>
            </a:pPr>
            <a:r>
              <a:rPr lang="pl-PL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dirty="0"/>
              <a:t>                          10. listopada - 10. prosinca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Škola </a:t>
            </a:r>
            <a:r>
              <a:rPr lang="hr-HR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Prijava  stručnog ispita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/>
              <a:t>ispit se prijavljuje sljedećom dokumentacijom: </a:t>
            </a:r>
          </a:p>
          <a:p>
            <a:pPr marL="0" indent="0">
              <a:buNone/>
            </a:pPr>
            <a:r>
              <a:rPr lang="hr-HR" sz="3600" dirty="0"/>
              <a:t>  </a:t>
            </a:r>
            <a:r>
              <a:rPr lang="hr-HR" sz="3600" dirty="0" smtClean="0"/>
              <a:t>-prijavnica  </a:t>
            </a:r>
            <a:r>
              <a:rPr lang="hr-HR" sz="3600" dirty="0"/>
              <a:t>(Tiskanica SI-3).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-izvješće </a:t>
            </a:r>
            <a:r>
              <a:rPr lang="hr-HR" sz="3600" dirty="0"/>
              <a:t>povjerenstva za stažiranje  ( Tiskanica -SI-2)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 -preslika </a:t>
            </a:r>
            <a:r>
              <a:rPr lang="hr-HR" sz="3600" dirty="0"/>
              <a:t>diplome 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-dokaz </a:t>
            </a:r>
            <a:r>
              <a:rPr lang="hr-HR" sz="3600" dirty="0"/>
              <a:t>o pedagoškim kompetencijama (ako je potrebno)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 -evidencija </a:t>
            </a:r>
            <a:r>
              <a:rPr lang="hr-HR" sz="3600" dirty="0"/>
              <a:t>o ostvarenom programu pripravničkog </a:t>
            </a:r>
            <a:r>
              <a:rPr lang="hr-HR" sz="3600" dirty="0" smtClean="0"/>
              <a:t>   </a:t>
            </a:r>
          </a:p>
          <a:p>
            <a:pPr marL="0" indent="0">
              <a:buNone/>
            </a:pPr>
            <a:r>
              <a:rPr lang="hr-HR" sz="3600" dirty="0"/>
              <a:t> </a:t>
            </a:r>
            <a:r>
              <a:rPr lang="hr-HR" sz="3600" dirty="0" smtClean="0"/>
              <a:t>    staža  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Ispitno povjerenstvo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36700"/>
            <a:ext cx="10233800" cy="4640263"/>
          </a:xfrm>
        </p:spPr>
        <p:txBody>
          <a:bodyPr>
            <a:noAutofit/>
          </a:bodyPr>
          <a:lstStyle/>
          <a:p>
            <a:r>
              <a:rPr lang="hr-HR" dirty="0" smtClean="0"/>
              <a:t>Jadranka Tukša, prof., vanjska suradnica  AZOO-a za školske knjižnice</a:t>
            </a:r>
          </a:p>
          <a:p>
            <a:r>
              <a:rPr lang="hr-HR" dirty="0" smtClean="0"/>
              <a:t>Štefanija </a:t>
            </a:r>
            <a:r>
              <a:rPr lang="hr-HR" dirty="0" err="1" smtClean="0"/>
              <a:t>Turković</a:t>
            </a:r>
            <a:r>
              <a:rPr lang="hr-HR" dirty="0" smtClean="0"/>
              <a:t>, prof.,</a:t>
            </a:r>
            <a:r>
              <a:rPr lang="hr-HR" altLang="sr-Latn-RS" dirty="0">
                <a:cs typeface="Arial" panose="020B0604020202020204" pitchFamily="34" charset="0"/>
              </a:rPr>
              <a:t> OŠ Bartola </a:t>
            </a:r>
            <a:r>
              <a:rPr lang="hr-HR" altLang="sr-Latn-RS" dirty="0" smtClean="0">
                <a:cs typeface="Arial" panose="020B0604020202020204" pitchFamily="34" charset="0"/>
              </a:rPr>
              <a:t>Kašića</a:t>
            </a:r>
          </a:p>
          <a:p>
            <a:r>
              <a:rPr lang="hr-HR" dirty="0" smtClean="0">
                <a:cs typeface="Arial" panose="020B0604020202020204" pitchFamily="34" charset="0"/>
              </a:rPr>
              <a:t>Danica </a:t>
            </a:r>
            <a:r>
              <a:rPr lang="hr-HR" dirty="0" err="1" smtClean="0">
                <a:cs typeface="Arial" panose="020B0604020202020204" pitchFamily="34" charset="0"/>
              </a:rPr>
              <a:t>Selak</a:t>
            </a:r>
            <a:r>
              <a:rPr lang="hr-HR" dirty="0" smtClean="0">
                <a:cs typeface="Arial" panose="020B0604020202020204" pitchFamily="34" charset="0"/>
              </a:rPr>
              <a:t>, prof.,</a:t>
            </a:r>
            <a:r>
              <a:rPr lang="hr-HR" altLang="sr-Latn-RS" dirty="0"/>
              <a:t> Škola za cestovni </a:t>
            </a:r>
            <a:r>
              <a:rPr lang="hr-HR" altLang="sr-Latn-RS" dirty="0" smtClean="0"/>
              <a:t>promet</a:t>
            </a:r>
            <a:r>
              <a:rPr lang="hr-HR" dirty="0" smtClean="0">
                <a:cs typeface="Arial" panose="020B0604020202020204" pitchFamily="34" charset="0"/>
              </a:rPr>
              <a:t> </a:t>
            </a:r>
            <a:endParaRPr lang="hr-HR" dirty="0" smtClean="0"/>
          </a:p>
          <a:p>
            <a:r>
              <a:rPr lang="hr-HR" dirty="0" smtClean="0"/>
              <a:t>Mr.sc. Mihaela </a:t>
            </a:r>
            <a:r>
              <a:rPr lang="hr-HR" dirty="0" err="1" smtClean="0"/>
              <a:t>Banek</a:t>
            </a:r>
            <a:r>
              <a:rPr lang="hr-HR" dirty="0" smtClean="0"/>
              <a:t> Zorica, Filozofski fakultet u Zagrebu</a:t>
            </a:r>
          </a:p>
          <a:p>
            <a:r>
              <a:rPr lang="hr-HR" dirty="0" smtClean="0"/>
              <a:t>Evica </a:t>
            </a:r>
            <a:r>
              <a:rPr lang="hr-HR" dirty="0" err="1" smtClean="0"/>
              <a:t>Tihomirović</a:t>
            </a:r>
            <a:r>
              <a:rPr lang="hr-HR" dirty="0" smtClean="0"/>
              <a:t>, </a:t>
            </a:r>
            <a:r>
              <a:rPr lang="hr-HR" altLang="sr-Latn-RS" dirty="0">
                <a:cs typeface="Arial" panose="020B0604020202020204" pitchFamily="34" charset="0"/>
              </a:rPr>
              <a:t>prof.</a:t>
            </a:r>
            <a:r>
              <a:rPr lang="hr-HR" altLang="sr-Latn-RS" dirty="0"/>
              <a:t> i dipl. </a:t>
            </a:r>
            <a:r>
              <a:rPr lang="hr-HR" altLang="sr-Latn-RS" dirty="0" err="1"/>
              <a:t>knjiž</a:t>
            </a:r>
            <a:r>
              <a:rPr lang="hr-HR" altLang="sr-Latn-RS" dirty="0"/>
              <a:t>.</a:t>
            </a:r>
            <a:r>
              <a:rPr lang="hr-HR" altLang="sr-Latn-RS" dirty="0">
                <a:cs typeface="Arial" panose="020B0604020202020204" pitchFamily="34" charset="0"/>
              </a:rPr>
              <a:t>, str. sur. šk. </a:t>
            </a:r>
            <a:r>
              <a:rPr lang="hr-HR" altLang="sr-Latn-RS" dirty="0" err="1" smtClean="0">
                <a:cs typeface="Arial" panose="020B0604020202020204" pitchFamily="34" charset="0"/>
              </a:rPr>
              <a:t>knjiž</a:t>
            </a:r>
            <a:r>
              <a:rPr lang="hr-HR" altLang="sr-Latn-RS" dirty="0" smtClean="0">
                <a:cs typeface="Arial" panose="020B0604020202020204" pitchFamily="34" charset="0"/>
              </a:rPr>
              <a:t>, OŠ Bartola Kašića</a:t>
            </a:r>
            <a:endParaRPr lang="hr-HR" dirty="0" smtClean="0"/>
          </a:p>
          <a:p>
            <a:r>
              <a:rPr lang="hr-HR" altLang="sr-Latn-RS" dirty="0"/>
              <a:t>Marija </a:t>
            </a:r>
            <a:r>
              <a:rPr lang="hr-HR" altLang="sr-Latn-RS" dirty="0" err="1"/>
              <a:t>Bednjanec</a:t>
            </a:r>
            <a:r>
              <a:rPr lang="hr-HR" altLang="sr-Latn-RS" dirty="0">
                <a:cs typeface="Arial" panose="020B0604020202020204" pitchFamily="34" charset="0"/>
              </a:rPr>
              <a:t>, prof.</a:t>
            </a:r>
            <a:r>
              <a:rPr lang="hr-HR" altLang="sr-Latn-RS" dirty="0"/>
              <a:t> i dipl. </a:t>
            </a:r>
            <a:r>
              <a:rPr lang="hr-HR" altLang="sr-Latn-RS" dirty="0" err="1"/>
              <a:t>knjiž</a:t>
            </a:r>
            <a:r>
              <a:rPr lang="hr-HR" altLang="sr-Latn-RS" dirty="0"/>
              <a:t>.</a:t>
            </a:r>
            <a:r>
              <a:rPr lang="hr-HR" altLang="sr-Latn-RS" dirty="0">
                <a:cs typeface="Arial" panose="020B0604020202020204" pitchFamily="34" charset="0"/>
              </a:rPr>
              <a:t>, str. sur. šk. </a:t>
            </a:r>
            <a:r>
              <a:rPr lang="hr-HR" altLang="sr-Latn-RS" dirty="0" err="1">
                <a:cs typeface="Arial" panose="020B0604020202020204" pitchFamily="34" charset="0"/>
              </a:rPr>
              <a:t>knjiž</a:t>
            </a:r>
            <a:r>
              <a:rPr lang="hr-HR" altLang="sr-Latn-RS" dirty="0">
                <a:cs typeface="Arial" panose="020B0604020202020204" pitchFamily="34" charset="0"/>
              </a:rPr>
              <a:t>., </a:t>
            </a:r>
            <a:r>
              <a:rPr lang="hr-HR" altLang="sr-Latn-RS" dirty="0"/>
              <a:t>Škola za cestovni </a:t>
            </a:r>
            <a:r>
              <a:rPr lang="hr-HR" altLang="sr-Latn-RS" dirty="0" smtClean="0"/>
              <a:t>promet</a:t>
            </a:r>
          </a:p>
          <a:p>
            <a:r>
              <a:rPr lang="hr-HR" dirty="0" smtClean="0"/>
              <a:t>Marijan </a:t>
            </a:r>
            <a:r>
              <a:rPr lang="hr-HR" dirty="0" err="1" smtClean="0"/>
              <a:t>Grbac</a:t>
            </a:r>
            <a:r>
              <a:rPr lang="hr-HR" dirty="0" smtClean="0"/>
              <a:t>, prof., ravnatelj OŠ </a:t>
            </a:r>
            <a:r>
              <a:rPr lang="hr-HR" dirty="0" err="1" smtClean="0"/>
              <a:t>Bartoa</a:t>
            </a:r>
            <a:r>
              <a:rPr lang="hr-HR" dirty="0" smtClean="0"/>
              <a:t> Kašića</a:t>
            </a:r>
          </a:p>
          <a:p>
            <a:r>
              <a:rPr lang="hr-HR" dirty="0" smtClean="0"/>
              <a:t>Renata </a:t>
            </a:r>
            <a:r>
              <a:rPr lang="hr-HR" dirty="0" err="1" smtClean="0"/>
              <a:t>Heljić</a:t>
            </a:r>
            <a:r>
              <a:rPr lang="hr-HR" dirty="0" smtClean="0"/>
              <a:t>, </a:t>
            </a:r>
            <a:r>
              <a:rPr lang="hr-HR" dirty="0"/>
              <a:t>dipl. ing. </a:t>
            </a:r>
            <a:r>
              <a:rPr lang="hr-HR" dirty="0" smtClean="0"/>
              <a:t>, ravnateljica </a:t>
            </a:r>
            <a:r>
              <a:rPr lang="hr-HR" altLang="sr-Latn-RS" dirty="0" smtClean="0"/>
              <a:t>Škole </a:t>
            </a:r>
            <a:r>
              <a:rPr lang="hr-HR" altLang="sr-Latn-RS" dirty="0"/>
              <a:t>za cestovni promet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 smtClean="0">
                <a:solidFill>
                  <a:schemeClr val="tx1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3600" dirty="0">
                <a:solidFill>
                  <a:schemeClr val="tx1"/>
                </a:solidFill>
              </a:rPr>
              <a:t>a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3600" dirty="0">
                <a:solidFill>
                  <a:schemeClr val="tx1"/>
                </a:solidFill>
              </a:rPr>
              <a:t>a rad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3600" dirty="0">
                <a:solidFill>
                  <a:schemeClr val="tx1"/>
                </a:solidFill>
              </a:rPr>
              <a:t>metodike š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Pisani rad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r>
              <a:rPr lang="hr-HR" altLang="sr-Latn-RS" sz="3600" dirty="0" smtClean="0">
                <a:solidFill>
                  <a:schemeClr val="tx1"/>
                </a:solidFill>
              </a:rPr>
              <a:t>    </a:t>
            </a:r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    dopuštena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Moguće teme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30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30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Nastavni sat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727575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sat)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</a:rPr>
              <a:t>nazoč</a:t>
            </a:r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cs typeface="Arial" panose="020B0604020202020204" pitchFamily="34" charset="0"/>
              </a:rPr>
              <a:t>vr</a:t>
            </a:r>
            <a:r>
              <a:rPr lang="hr-HR" altLang="sr-Latn-RS" sz="3200" dirty="0"/>
              <a:t>j</a:t>
            </a:r>
            <a:r>
              <a:rPr lang="hr-HR" altLang="sr-Latn-RS" sz="3200" dirty="0">
                <a:cs typeface="Arial" panose="020B0604020202020204" pitchFamily="34" charset="0"/>
              </a:rPr>
              <a:t>ednovanje praktičnog rada</a:t>
            </a:r>
            <a:r>
              <a:rPr lang="en-GB" altLang="sr-Latn-RS" sz="3200" dirty="0"/>
              <a:t> </a:t>
            </a:r>
            <a:endParaRPr lang="hr-HR" altLang="sr-Latn-RS" sz="3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Usmeni ispit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4720696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drugi dio: ispituje se Ustav RH, Zakon o školstvu, Zakon o   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   radu, Državni pedagoški standard te pravilnici proistekli iz  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  navedenih zakona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OSOBITOSTI PRIPRAVNIČKOG STAŽA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3600" dirty="0"/>
              <a:t> </a:t>
            </a:r>
            <a:r>
              <a:rPr lang="hr-HR" sz="3600" b="1" dirty="0"/>
              <a:t>susret pripravnika s odgojno-obrazovnom ustanovom i nastavnim procesom u novoj ulozi u novim </a:t>
            </a:r>
            <a:r>
              <a:rPr lang="hr-HR" sz="3600" b="1" dirty="0" smtClean="0"/>
              <a:t>odnosima</a:t>
            </a:r>
          </a:p>
          <a:p>
            <a:pPr marL="0" indent="0">
              <a:buNone/>
            </a:pPr>
            <a:r>
              <a:rPr lang="hr-HR" sz="3600" b="1" dirty="0" smtClean="0"/>
              <a:t>   (</a:t>
            </a:r>
            <a:r>
              <a:rPr lang="hr-HR" sz="3600" b="1" dirty="0"/>
              <a:t>prije toga uloga učenika, </a:t>
            </a:r>
            <a:r>
              <a:rPr lang="hr-HR" sz="3600" b="1" dirty="0" smtClean="0"/>
              <a:t>studenta…) </a:t>
            </a:r>
            <a:endParaRPr lang="hr-HR" sz="3600" b="1" dirty="0"/>
          </a:p>
          <a:p>
            <a:r>
              <a:rPr lang="hr-HR" sz="3600" b="1" dirty="0" smtClean="0"/>
              <a:t> susret </a:t>
            </a:r>
            <a:r>
              <a:rPr lang="hr-HR" sz="3600" b="1" dirty="0"/>
              <a:t>s učenicima i kolegama </a:t>
            </a:r>
          </a:p>
          <a:p>
            <a:r>
              <a:rPr lang="hr-HR" sz="3600" b="1" dirty="0"/>
              <a:t>  uvođenje u profesiju prvenstveno pedagoški čin </a:t>
            </a:r>
          </a:p>
          <a:p>
            <a:pPr marL="0" indent="0">
              <a:buNone/>
            </a:pP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1815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0706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dirty="0"/>
              <a:t> </a:t>
            </a:r>
            <a:r>
              <a:rPr lang="hr-HR" sz="3600" b="1" dirty="0"/>
              <a:t>motivacija kao bitan čimbenik stažiranja (učitelj je motiviran za obavljanje svoga posla u skladu sa slikom o sebi </a:t>
            </a:r>
            <a:r>
              <a:rPr lang="hr-HR" sz="3600" b="1" dirty="0" smtClean="0"/>
              <a:t>)</a:t>
            </a:r>
            <a:endParaRPr lang="hr-HR" sz="3600" b="1" dirty="0"/>
          </a:p>
          <a:p>
            <a:r>
              <a:rPr lang="hr-HR" sz="3600" b="1" dirty="0"/>
              <a:t> pozitivni osjećaji, osjećaj prihvaćanja  </a:t>
            </a:r>
          </a:p>
          <a:p>
            <a:r>
              <a:rPr lang="hr-HR" sz="3600" b="1" dirty="0"/>
              <a:t> stjecanje 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 stažiranje kao sastavnica učenja odnosno etapa u cjeloživotnom obrazovanju i usavršavanju </a:t>
            </a:r>
            <a:endParaRPr lang="hr-HR" sz="3600" b="1" dirty="0" smtClean="0"/>
          </a:p>
          <a:p>
            <a:pPr marL="0" indent="0">
              <a:buNone/>
            </a:pPr>
            <a:endParaRPr lang="hr-HR" sz="3600" b="1" dirty="0"/>
          </a:p>
          <a:p>
            <a:r>
              <a:rPr lang="hr-HR" sz="3600" b="1" dirty="0"/>
              <a:t>  početno obrazovanje (diploma) samo pretpostavka općih, stručnih i profesionalnih znanja 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000" dirty="0" smtClean="0"/>
              <a:t>ZAKON</a:t>
            </a:r>
            <a:r>
              <a:rPr lang="hr-HR" sz="4000" dirty="0"/>
              <a:t>* DEFINIRA </a:t>
            </a:r>
            <a:r>
              <a:rPr lang="hr-HR" sz="4000" dirty="0" smtClean="0"/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dirty="0" smtClean="0"/>
              <a:t>tko </a:t>
            </a:r>
            <a:r>
              <a:rPr lang="hr-HR" sz="4000" dirty="0"/>
              <a:t>je pripravnik odnosno osoba koja treba stažirati i </a:t>
            </a:r>
            <a:r>
              <a:rPr lang="hr-HR" sz="4000" dirty="0" smtClean="0"/>
              <a:t>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polagati </a:t>
            </a:r>
            <a:r>
              <a:rPr lang="hr-HR" sz="4000" dirty="0"/>
              <a:t>stručni ispit (</a:t>
            </a:r>
            <a:r>
              <a:rPr lang="hr-HR" sz="4000" dirty="0" smtClean="0"/>
              <a:t>učitelj, stručni suradnik </a:t>
            </a:r>
            <a:r>
              <a:rPr lang="hr-HR" sz="4000" dirty="0"/>
              <a:t>i </a:t>
            </a:r>
            <a:r>
              <a:rPr lang="hr-HR" sz="4000" dirty="0" smtClean="0"/>
              <a:t>nastavnik bez  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radnog iskustva)</a:t>
            </a:r>
            <a:endParaRPr lang="hr-HR" sz="4000" dirty="0"/>
          </a:p>
          <a:p>
            <a:r>
              <a:rPr lang="hr-HR" sz="4000" dirty="0" smtClean="0"/>
              <a:t> </a:t>
            </a:r>
            <a:r>
              <a:rPr lang="hr-HR" sz="4000" dirty="0"/>
              <a:t>koliko traje pripravnički staž </a:t>
            </a:r>
          </a:p>
          <a:p>
            <a:r>
              <a:rPr lang="hr-HR" sz="4000" dirty="0"/>
              <a:t> </a:t>
            </a:r>
            <a:r>
              <a:rPr lang="hr-HR" sz="4000" dirty="0" smtClean="0"/>
              <a:t>u </a:t>
            </a:r>
            <a:r>
              <a:rPr lang="hr-HR" sz="4000" dirty="0"/>
              <a:t>kojem je roku pripravnik odnosno osoba dužna </a:t>
            </a:r>
            <a:r>
              <a:rPr lang="hr-HR" sz="4000" dirty="0" smtClean="0"/>
              <a:t>  </a:t>
            </a:r>
          </a:p>
          <a:p>
            <a:pPr marL="0" indent="0">
              <a:buNone/>
            </a:pPr>
            <a:r>
              <a:rPr lang="hr-HR" sz="4000" dirty="0" smtClean="0"/>
              <a:t>     položiti </a:t>
            </a:r>
            <a:r>
              <a:rPr lang="hr-HR" sz="4000" dirty="0"/>
              <a:t>stručni ispit </a:t>
            </a:r>
            <a:r>
              <a:rPr lang="hr-HR" sz="4000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  pripravničkog staža)</a:t>
            </a:r>
            <a:endParaRPr lang="hr-HR" sz="4000" dirty="0"/>
          </a:p>
          <a:p>
            <a:pPr marL="0" indent="0">
              <a:buNone/>
            </a:pPr>
            <a:r>
              <a:rPr lang="hr-HR" sz="4000" dirty="0"/>
              <a:t> </a:t>
            </a:r>
          </a:p>
          <a:p>
            <a:pPr marL="0" indent="0">
              <a:buNone/>
            </a:pPr>
            <a:r>
              <a:rPr lang="hr-HR" dirty="0"/>
              <a:t>     </a:t>
            </a:r>
            <a:r>
              <a:rPr lang="hr-HR" dirty="0" smtClean="0"/>
              <a:t>                                         * </a:t>
            </a:r>
            <a:r>
              <a:rPr lang="hr-HR" dirty="0"/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sz="4100" dirty="0"/>
              <a:t>PRAVILNIK* DEFINIRA </a:t>
            </a:r>
            <a:endParaRPr lang="hr-HR" sz="4100" dirty="0" smtClean="0"/>
          </a:p>
          <a:p>
            <a:pPr marL="0" indent="0">
              <a:buNone/>
            </a:pPr>
            <a:endParaRPr lang="hr-HR" sz="4100" dirty="0"/>
          </a:p>
          <a:p>
            <a:r>
              <a:rPr lang="hr-HR" sz="4100" dirty="0"/>
              <a:t>  povjerenstvo za stažiranje </a:t>
            </a:r>
          </a:p>
          <a:p>
            <a:r>
              <a:rPr lang="hr-HR" sz="4100" dirty="0"/>
              <a:t>  obveze povjerenstva za stažiranje </a:t>
            </a:r>
          </a:p>
          <a:p>
            <a:r>
              <a:rPr lang="hr-HR" sz="4100" dirty="0"/>
              <a:t>  polaganje stručnog ispita osoba sa završenim </a:t>
            </a:r>
            <a:r>
              <a:rPr lang="hr-HR" sz="4100" dirty="0" smtClean="0"/>
              <a:t>     </a:t>
            </a:r>
          </a:p>
          <a:p>
            <a:pPr marL="0" indent="0">
              <a:buNone/>
            </a:pPr>
            <a:r>
              <a:rPr lang="hr-HR" sz="4100" dirty="0"/>
              <a:t> </a:t>
            </a:r>
            <a:r>
              <a:rPr lang="hr-HR" sz="4100" dirty="0" smtClean="0"/>
              <a:t>    </a:t>
            </a:r>
            <a:r>
              <a:rPr lang="hr-HR" sz="4100" dirty="0" err="1" smtClean="0"/>
              <a:t>dvopredmetnim</a:t>
            </a:r>
            <a:r>
              <a:rPr lang="hr-HR" sz="4100" dirty="0" smtClean="0"/>
              <a:t> </a:t>
            </a:r>
            <a:r>
              <a:rPr lang="hr-HR" sz="4100" dirty="0"/>
              <a:t>studijem </a:t>
            </a:r>
          </a:p>
          <a:p>
            <a:r>
              <a:rPr lang="hr-HR" sz="4100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* Pravilnik o polaganju stručnog ispita učitelja i stručnih suradnika u osnovnom školstvu i nastavnika u srednjem školstvu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MOGUĆI PROBLEMI 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5599" y="1405467"/>
            <a:ext cx="11362267" cy="513080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osobe </a:t>
            </a:r>
            <a:r>
              <a:rPr lang="hr-HR" sz="3200" b="1" dirty="0"/>
              <a:t>koje nemaju dokaz o potrebnom pedagoško-psihološko-didaktičko-metodičkom obrazovanju (pedagoškim kompetencijama) </a:t>
            </a:r>
            <a:endParaRPr lang="hr-HR" sz="3200" b="1" dirty="0" smtClean="0"/>
          </a:p>
          <a:p>
            <a:r>
              <a:rPr lang="hr-HR" sz="32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dirty="0" smtClean="0"/>
              <a:t>       Rješenje </a:t>
            </a:r>
            <a:r>
              <a:rPr lang="hr-HR" dirty="0"/>
              <a:t>Ministarstva </a:t>
            </a:r>
            <a:r>
              <a:rPr lang="hr-HR" dirty="0" smtClean="0"/>
              <a:t>znanosti i </a:t>
            </a:r>
            <a:r>
              <a:rPr lang="hr-HR" dirty="0"/>
              <a:t>obrazovanja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(za pristup reguliranoj profesiji potrebno rješenje nadležnog tijela sukladno Zakonu o reguliranim profesijama 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Mogući problemi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dirty="0"/>
              <a:t> osobe koje su položile stručni ispit izvan teritorija Republike Hrvatske:  </a:t>
            </a:r>
          </a:p>
          <a:p>
            <a:pPr marL="0" indent="0">
              <a:buNone/>
            </a:pPr>
            <a:r>
              <a:rPr lang="hr-HR" dirty="0" smtClean="0"/>
              <a:t>                   - </a:t>
            </a:r>
            <a:r>
              <a:rPr lang="hr-HR" dirty="0"/>
              <a:t>dokaz o položenom stručnom ispitu </a:t>
            </a:r>
          </a:p>
          <a:p>
            <a:pPr marL="0" indent="0">
              <a:buNone/>
            </a:pPr>
            <a:r>
              <a:rPr lang="hr-HR" dirty="0" smtClean="0"/>
              <a:t>                   - </a:t>
            </a:r>
            <a:r>
              <a:rPr lang="hr-HR" dirty="0"/>
              <a:t>program polaganja položenog stručnoga ispita </a:t>
            </a:r>
          </a:p>
          <a:p>
            <a:r>
              <a:rPr lang="hr-HR" dirty="0"/>
              <a:t> osobe koje izvode nastavu na jeziku i pismu nacionalne manjine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- </a:t>
            </a:r>
            <a:r>
              <a:rPr lang="hr-HR" dirty="0"/>
              <a:t>osobe se pri prijavi trebaju odlučiti za jezik i pismo na </a:t>
            </a:r>
            <a:r>
              <a:rPr lang="hr-HR" dirty="0" smtClean="0"/>
              <a:t>   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kojemu </a:t>
            </a:r>
            <a:r>
              <a:rPr lang="hr-HR" dirty="0"/>
              <a:t>žele polagati stručni ispit </a:t>
            </a:r>
            <a:endParaRPr lang="hr-HR" dirty="0" smtClean="0"/>
          </a:p>
          <a:p>
            <a:r>
              <a:rPr lang="hr-HR" dirty="0" smtClean="0"/>
              <a:t>ponovno </a:t>
            </a:r>
            <a:r>
              <a:rPr lang="hr-HR" dirty="0"/>
              <a:t>polaganje stručnoga ispita ili njegovog dijela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-potrebno </a:t>
            </a:r>
            <a:r>
              <a:rPr lang="hr-HR" dirty="0"/>
              <a:t>poslati na vrijeme prijavnicu i dokaz o uplaćenim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troškovima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Stažiranje pripravnika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74800"/>
            <a:ext cx="10233800" cy="4636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/>
              <a:t>Pripravnički staž počinje danom zasnivanja radnog odnosa pripravnika odnosno danom sklapanja ugovora o volontiranju. 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dirty="0" smtClean="0"/>
              <a:t>Škola </a:t>
            </a:r>
            <a:r>
              <a:rPr lang="hr-HR" dirty="0"/>
              <a:t>je dužna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– imenovati povjerenstvo </a:t>
            </a:r>
            <a:r>
              <a:rPr lang="hr-HR" dirty="0" smtClean="0"/>
              <a:t>za stažiranje</a:t>
            </a:r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prijaviti stažiranje </a:t>
            </a:r>
            <a:r>
              <a:rPr lang="hr-HR" dirty="0" smtClean="0"/>
              <a:t>najkasnije </a:t>
            </a:r>
            <a:r>
              <a:rPr lang="hr-HR" dirty="0"/>
              <a:t>30 dana od početka rada </a:t>
            </a:r>
            <a:r>
              <a:rPr lang="hr-HR" dirty="0" smtClean="0"/>
              <a:t>pripravnika</a:t>
            </a:r>
          </a:p>
          <a:p>
            <a:pPr marL="0" indent="0">
              <a:buNone/>
            </a:pPr>
            <a:r>
              <a:rPr lang="hr-HR" dirty="0" smtClean="0"/>
              <a:t>-izraditi </a:t>
            </a:r>
            <a:r>
              <a:rPr lang="hr-HR" dirty="0"/>
              <a:t>program pripravničkog staža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pružati stalnu stručno-pedagošku, metodičku i drugu potrebnu pomoć pripravniku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pratiti i vrednovati napredovanje pripravnika u ostvarivanju programa stažiranja.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bina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TM04033923[[fn=Dubina]]</Template>
  <TotalTime>209</TotalTime>
  <Words>1066</Words>
  <Application>Microsoft Office PowerPoint</Application>
  <PresentationFormat>Široki zaslon</PresentationFormat>
  <Paragraphs>142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3" baseType="lpstr">
      <vt:lpstr>Arial</vt:lpstr>
      <vt:lpstr>Corbel</vt:lpstr>
      <vt:lpstr>Times New Roman</vt:lpstr>
      <vt:lpstr>Dubina</vt:lpstr>
      <vt:lpstr>Stažiranje i stručni ispit  za stručne suradnike knjižničare  osnovnih i srednjih škola 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Volonteri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Usmeni ispit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Tukša</cp:lastModifiedBy>
  <cp:revision>26</cp:revision>
  <dcterms:created xsi:type="dcterms:W3CDTF">2017-01-12T10:52:24Z</dcterms:created>
  <dcterms:modified xsi:type="dcterms:W3CDTF">2017-01-24T15:03:35Z</dcterms:modified>
</cp:coreProperties>
</file>