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0" r:id="rId20"/>
  </p:sldIdLst>
  <p:sldSz cx="9144000" cy="6858000" type="screen4x3"/>
  <p:notesSz cx="6858000" cy="9144000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r-HR" altLang="sr-Latn-RS" noProof="0" smtClean="0"/>
              <a:t>Click to edit Master title style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hr-HR" altLang="sr-Latn-R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B87D-9B64-4082-BC16-C7EA9659343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776273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97D02-E1EB-4602-828D-DE1D5FF372E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8255245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CFE3F-09E3-493E-B188-2A4F0ED1D4D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7599545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slov, tekst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D40AD-52A9-4A0F-B2E7-AFBD34062A1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5331241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61BF9-0811-4840-9A2E-4009B6FFEDC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4416181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74F21-DD46-45A9-B62D-1AB88DB76E4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2432493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0AED3-2C37-47BA-991E-D042609740F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4188256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34B2C-6A97-4E19-8145-E7196A6F47C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567287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A5D85-2828-4A5E-9BA4-A023951F0A1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5744434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458A1-3092-4E9C-BEB1-4C432CB3AC2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3266602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DBA7D-E923-46D0-91D0-7DF4B53DC29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0920384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4ACA4-118D-4224-A80C-BCF97A8A03F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1143854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title style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text styles</a:t>
            </a:r>
          </a:p>
          <a:p>
            <a:pPr lvl="1"/>
            <a:r>
              <a:rPr lang="hr-HR" altLang="sr-Latn-RS" smtClean="0"/>
              <a:t>Second level</a:t>
            </a:r>
          </a:p>
          <a:p>
            <a:pPr lvl="2"/>
            <a:r>
              <a:rPr lang="hr-HR" altLang="sr-Latn-RS" smtClean="0"/>
              <a:t>Third level</a:t>
            </a:r>
          </a:p>
          <a:p>
            <a:pPr lvl="3"/>
            <a:r>
              <a:rPr lang="hr-HR" altLang="sr-Latn-RS" smtClean="0"/>
              <a:t>Fourth level</a:t>
            </a:r>
          </a:p>
          <a:p>
            <a:pPr lvl="4"/>
            <a:r>
              <a:rPr lang="hr-HR" altLang="sr-Latn-RS" smtClean="0"/>
              <a:t>Fifth level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B29C3B4-27C5-4D33-9E54-85A0307869E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5427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google.hr/imgres?imgurl=http://upload.wikimedia.org/wikipedia/commons/thumb/c/c8/Glagoljica_Vedi.svg/400px-Glagoljica_Vedi.svg.png&amp;imgrefurl=http://commons.wikimedia.org/wiki/File:Glagoljica_Vedi.svg&amp;usg=__2i_gBt-AT5lHv5655W5mXmCBrPs=&amp;h=310&amp;w=400&amp;sz=12&amp;hl=hr&amp;start=54&amp;tbnid=TjkhbKdl8Lo5iM:&amp;tbnh=96&amp;tbnw=124&amp;prev=/images%3Fq%3DGlagoljica%26start%3D40%26gbv%3D2%26ndsp%3D20%26hl%3Dhr%26sa%3D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google.hr/imgres?imgurl=http://www.glas-koncila.hr/thumb1.php%3Ffile%3Dphotos/velika/1121855640_5_31_photo.jpg%26sizex%3D385%26autor%3DqUdLL0kuIEdyYmnm%26nocache%3D1&amp;imgrefurl=http://www.glas-koncila.hr/rubrike_reportaza.html%3Fnews_ID%3D4631&amp;usg=__lO3B_sAF4OoFFG0fxZ35MW6rX8I=&amp;h=209&amp;w=385&amp;sz=25&amp;hl=hr&amp;start=95&amp;tbnid=4hbFPkoUYcsN9M:&amp;tbnh=67&amp;tbnw=123&amp;prev=/images%3Fq%3DGlagoljica%26start%3D80%26gbv%3D2%26ndsp%3D20%26hl%3Dhr%26sa%3D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google.hr/imgres?imgurl=http://www.lifeatcollege.com/Cart/images/B_Omega.jpg&amp;imgrefurl=http://www.lifeatcollege.com/Cart/inch-bubble-letter-tau-p-975.html&amp;usg=__CRQTJ1Pvb2P-SGzzz5jBJnEInws=&amp;h=269&amp;w=269&amp;sz=24&amp;hl=hr&amp;start=27&amp;tbnid=JDIrwpRZuccjbM:&amp;tbnh=113&amp;tbnw=113&amp;prev=/images%3Fq%3DSlovo%2Bomega%26start%3D20%26gbv%3D2%26ndsp%3D20%26hl%3Dhr%26sa%3D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hr/imgres?imgurl=http://www.demidesign.magic-web.eu/user_images/cro%2520etno/pleter%25206x.jpg&amp;imgrefurl=http://www.demidesign.magic-web.eu/&amp;usg=__KeMHEw_pnLlP9IMj8_roGNTc6JU=&amp;h=74&amp;w=77&amp;sz=19&amp;hl=hr&amp;start=19&amp;tbnid=feMNwuj3mM0BGM:&amp;tbnh=69&amp;tbnw=72&amp;prev=/images%3Fq%3DHrvatski%2Bpleter%26gbv%3D2%26hl%3Dhr%26sa%3D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google.hr/imgres?imgurl=http://i96.photobucket.com/albums/l161/zuki_1/OvdjesespominjeHrvatskoime.jpg&amp;imgrefurl=http://zuki1.bloger.hr/post/razvoj-kulture-u-doba-narodnih-vladara/60288.aspx&amp;usg=__a2rVT0v-LdNHYtJ1E7qhLWQhkMU=&amp;h=378&amp;w=283&amp;sz=49&amp;hl=hr&amp;start=15&amp;tbnid=VVco2wT27-yXlM:&amp;tbnh=122&amp;tbnw=91&amp;prev=/images%3Fq%3DHrvatski%2Bpisani%2Bspomenici%26gbv%3D2%26hl%3Dhr%26sa%3DG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484313"/>
            <a:ext cx="7272337" cy="504825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2000" b="1" smtClean="0"/>
              <a:t>Agencija za odgoj i obrazovanje</a:t>
            </a:r>
            <a:br>
              <a:rPr lang="hr-HR" altLang="sr-Latn-RS" sz="2000" b="1" smtClean="0"/>
            </a:br>
            <a:r>
              <a:rPr lang="hr-HR" altLang="sr-Latn-RS" sz="2000" b="1" smtClean="0"/>
              <a:t>Zagreb</a:t>
            </a:r>
            <a:br>
              <a:rPr lang="hr-HR" altLang="sr-Latn-RS" sz="2000" b="1" smtClean="0"/>
            </a:br>
            <a:r>
              <a:rPr lang="hr-HR" altLang="sr-Latn-RS" sz="2000" b="1" smtClean="0"/>
              <a:t/>
            </a:r>
            <a:br>
              <a:rPr lang="hr-HR" altLang="sr-Latn-RS" sz="2000" b="1" smtClean="0"/>
            </a:br>
            <a:r>
              <a:rPr lang="hr-HR" altLang="sr-Latn-RS" sz="3600" smtClean="0"/>
              <a:t>Zakonodavstvo i pedagoška dokumentacija</a:t>
            </a:r>
            <a:br>
              <a:rPr lang="hr-HR" altLang="sr-Latn-RS" sz="3600" smtClean="0"/>
            </a:br>
            <a:r>
              <a:rPr lang="hr-HR" altLang="sr-Latn-RS" sz="3600" smtClean="0"/>
              <a:t/>
            </a:r>
            <a:br>
              <a:rPr lang="hr-HR" altLang="sr-Latn-RS" sz="3600" smtClean="0"/>
            </a:br>
            <a:endParaRPr lang="hr-HR" altLang="sr-Latn-RS" sz="36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420938"/>
            <a:ext cx="8497887" cy="2447925"/>
          </a:xfrm>
        </p:spPr>
        <p:txBody>
          <a:bodyPr/>
          <a:lstStyle/>
          <a:p>
            <a:pPr eaLnBrk="1" hangingPunct="1">
              <a:defRPr/>
            </a:pPr>
            <a:endParaRPr lang="hr-HR" altLang="sr-Latn-RS" dirty="0" smtClean="0"/>
          </a:p>
          <a:p>
            <a:pPr eaLnBrk="1" hangingPunct="1">
              <a:defRPr/>
            </a:pPr>
            <a:r>
              <a:rPr lang="hr-HR" altLang="sr-Latn-RS" dirty="0" smtClean="0"/>
              <a:t>Stručni skup za stručne suradnike knjižničare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411413" y="3933825"/>
          <a:ext cx="428625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Photo Editor Photo" r:id="rId3" imgW="4285714" imgH="2429214" progId="MSPhotoEd.3">
                  <p:embed/>
                </p:oleObj>
              </mc:Choice>
              <mc:Fallback>
                <p:oleObj name="Photo Editor Photo" r:id="rId3" imgW="4285714" imgH="2429214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3933825"/>
                        <a:ext cx="4286250" cy="242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z="4000" smtClean="0"/>
              <a:t>II. ZAKON O ODGOJU I OBRAZOVANJU U OSNOVNOJ I SREDNJOJ ŠKOLI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05038"/>
            <a:ext cx="5986463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Nacionalni kurikulum, nastavni planovi i programi te oblici rada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Organizacija rada škole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Praćenje i ocjenjivanje učeničkih postignuća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Pedagoške mjere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Zasnivanje i prestanak radnog odnosa u školi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Upravljanje školskom ustanovom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Pedagoška dokumentacija i evidencija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dirty="0" smtClean="0"/>
              <a:t>                                    </a:t>
            </a:r>
          </a:p>
        </p:txBody>
      </p:sp>
      <p:pic>
        <p:nvPicPr>
          <p:cNvPr id="12292" name="Picture 4" descr="pleter3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04025" y="2924175"/>
            <a:ext cx="1727200" cy="2379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8316912" cy="1347787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Najčešća pitanja iz ovog Zakona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Izbor i sastav Školskog odbora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Izbor i razrješenje ravnatelja škole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Djelokrug rada stručnih organa škole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Dokumentacija trajne vrijednosti u školi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Pedagoške mjere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Stručno usavršavanje nastavnika i stručnih suradnika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Izvannastavne, izvanškolske aktivnosti, dodatna i dopunska nastava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Kako je organiziran odgojno-obrazovni rad u RH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Školski kurikulum i Godišnji plan i program rada škole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Organi upravljanja u školi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Planiranje i programiranje  odgojno-obrazovnog rada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Kalendar rada škole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hr-HR" altLang="sr-Latn-RS" sz="2000" smtClean="0"/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sz="2000" smtClean="0"/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sz="2000" smtClean="0"/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sz="2000" smtClean="0"/>
          </a:p>
        </p:txBody>
      </p:sp>
      <p:pic>
        <p:nvPicPr>
          <p:cNvPr id="13316" name="Picture 13" descr="glagolj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300663"/>
            <a:ext cx="869950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15" descr="glagolj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49275"/>
            <a:ext cx="58896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III. ZAKON O RADU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z="2800" smtClean="0"/>
              <a:t>Sklapanje Ugovora o radu (zasnivanje i prestanak radnog odnosa)</a:t>
            </a:r>
          </a:p>
          <a:p>
            <a:pPr eaLnBrk="1" hangingPunct="1">
              <a:defRPr/>
            </a:pPr>
            <a:r>
              <a:rPr lang="hr-HR" altLang="sr-Latn-RS" sz="2800" smtClean="0"/>
              <a:t>Radno vrijeme (puno radno vrijeme, nepuno radno vrijeme, prekovremeni rad)</a:t>
            </a:r>
          </a:p>
          <a:p>
            <a:pPr eaLnBrk="1" hangingPunct="1">
              <a:defRPr/>
            </a:pPr>
            <a:r>
              <a:rPr lang="hr-HR" altLang="sr-Latn-RS" sz="2800" smtClean="0"/>
              <a:t>Odmori i dopusti</a:t>
            </a:r>
          </a:p>
          <a:p>
            <a:pPr eaLnBrk="1" hangingPunct="1">
              <a:defRPr/>
            </a:pPr>
            <a:r>
              <a:rPr lang="hr-HR" altLang="sr-Latn-RS" sz="2800" smtClean="0"/>
              <a:t>Zaštita majčinstva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hr-HR" altLang="sr-Latn-RS" sz="2800" smtClean="0"/>
          </a:p>
          <a:p>
            <a:pPr eaLnBrk="1" hangingPunct="1">
              <a:defRPr/>
            </a:pPr>
            <a:endParaRPr lang="hr-HR" altLang="sr-Latn-RS" sz="2800" smtClean="0"/>
          </a:p>
        </p:txBody>
      </p:sp>
      <p:pic>
        <p:nvPicPr>
          <p:cNvPr id="14340" name="Picture 5" descr="400px-Glagoljica_Ved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11811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7" descr="400px-Glagoljica_Ved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5589588"/>
            <a:ext cx="11811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34975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hr-HR" b="1" dirty="0" smtClean="0">
                <a:effectLst/>
              </a:rPr>
              <a:t>Kalendar rada </a:t>
            </a:r>
            <a:r>
              <a:rPr lang="hr-HR" dirty="0" smtClean="0">
                <a:effectLst/>
              </a:rPr>
              <a:t/>
            </a:r>
            <a:br>
              <a:rPr lang="hr-HR" dirty="0" smtClean="0">
                <a:effectLst/>
              </a:rPr>
            </a:br>
            <a:endParaRPr lang="hr-HR" altLang="sr-Latn-RS" dirty="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54562"/>
          </a:xfrm>
        </p:spPr>
        <p:txBody>
          <a:bodyPr/>
          <a:lstStyle/>
          <a:p>
            <a:pPr eaLnBrk="1" hangingPunct="1">
              <a:defRPr/>
            </a:pPr>
            <a:r>
              <a:rPr lang="hr-HR" sz="1800" dirty="0" smtClean="0">
                <a:effectLst/>
              </a:rPr>
              <a:t>PRAVILNIK O POČETKU I ZAVRŠETKU NASTAVNE GODINE, BROJU RADNIH DANA  I TRAJANJU ODMORA UČENIKA OSNOVNIH I SREDNJIH ŠKOLA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Donosi ministar znanosti i obrazovanja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početak i završetak nastavne godine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koliko nastavnih dana, (175), tjedana (35)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godišnji plan i program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 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Članak 48.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(1) Školska godina počinje 1. rujna, a završava 31. kolovoza i ima dva polugodišta.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(2) Tijekom školske godine učenici imaju pravo na zimski, proljetni i ljetni odmor.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(3) Odgojno-obrazovni rad ostvaruje se u pravilu u najmanje 175 nastavnih dana, odnosno u 35 nastavnih tjedana, a za učenike završnih razreda srednjih škola u najmanje 160 nastavnih dana, odnosno 32 nastavna tjedna.</a:t>
            </a:r>
          </a:p>
          <a:p>
            <a:pPr eaLnBrk="1" hangingPunct="1">
              <a:defRPr/>
            </a:pPr>
            <a:endParaRPr lang="hr-HR" altLang="sr-Latn-RS" sz="1800" dirty="0" smtClean="0"/>
          </a:p>
        </p:txBody>
      </p:sp>
      <p:pic>
        <p:nvPicPr>
          <p:cNvPr id="15364" name="Picture 18" descr="1121855640_5_31_phot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763" y="2222500"/>
            <a:ext cx="1673225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smtClean="0">
                <a:effectLst/>
              </a:rPr>
              <a:t>Sustav obrazovanja u RH</a:t>
            </a:r>
            <a:r>
              <a:rPr lang="hr-HR" dirty="0" smtClean="0">
                <a:effectLst/>
              </a:rPr>
              <a:t/>
            </a:r>
            <a:br>
              <a:rPr lang="hr-HR" dirty="0" smtClean="0">
                <a:effectLst/>
              </a:rPr>
            </a:br>
            <a:endParaRPr lang="hr-HR" dirty="0" smtClean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 smtClean="0">
                <a:effectLst/>
              </a:rPr>
              <a:t>Sustav obrazovanja u Republici Hrvatskoj sastoji se od:</a:t>
            </a:r>
          </a:p>
          <a:p>
            <a:pPr lvl="1" eaLnBrk="1" hangingPunct="1">
              <a:defRPr/>
            </a:pPr>
            <a:r>
              <a:rPr lang="hr-HR" dirty="0" smtClean="0">
                <a:effectLst/>
              </a:rPr>
              <a:t>predškolskog odgoja </a:t>
            </a:r>
          </a:p>
          <a:p>
            <a:pPr lvl="1" eaLnBrk="1" hangingPunct="1">
              <a:defRPr/>
            </a:pPr>
            <a:r>
              <a:rPr lang="hr-HR" dirty="0" smtClean="0">
                <a:effectLst/>
              </a:rPr>
              <a:t>osnovnog obrazovanja </a:t>
            </a:r>
          </a:p>
          <a:p>
            <a:pPr lvl="1" eaLnBrk="1" hangingPunct="1">
              <a:defRPr/>
            </a:pPr>
            <a:r>
              <a:rPr lang="hr-HR" dirty="0" smtClean="0">
                <a:effectLst/>
              </a:rPr>
              <a:t>srednjeg obrazovanja </a:t>
            </a:r>
          </a:p>
          <a:p>
            <a:pPr lvl="1" eaLnBrk="1" hangingPunct="1">
              <a:defRPr/>
            </a:pPr>
            <a:r>
              <a:rPr lang="hr-HR" dirty="0" smtClean="0">
                <a:effectLst/>
              </a:rPr>
              <a:t>visoke naobrazbe </a:t>
            </a:r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smtClean="0">
                <a:effectLst/>
              </a:rPr>
              <a:t>Državni pedagoški standardi</a:t>
            </a:r>
            <a:r>
              <a:rPr lang="hr-HR" dirty="0" smtClean="0">
                <a:effectLst/>
              </a:rPr>
              <a:t/>
            </a:r>
            <a:br>
              <a:rPr lang="hr-HR" dirty="0" smtClean="0">
                <a:effectLst/>
              </a:rPr>
            </a:br>
            <a:r>
              <a:rPr lang="hr-HR" dirty="0" smtClean="0">
                <a:effectLst/>
              </a:rPr>
              <a:t/>
            </a:r>
            <a:br>
              <a:rPr lang="hr-HR" dirty="0" smtClean="0">
                <a:effectLst/>
              </a:rPr>
            </a:br>
            <a:endParaRPr lang="hr-HR" dirty="0" smtClean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27587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1200" smtClean="0">
                <a:effectLst/>
              </a:rPr>
              <a:t> </a:t>
            </a:r>
            <a:r>
              <a:rPr lang="hr-HR" altLang="sr-Latn-RS" sz="2800" smtClean="0">
                <a:effectLst/>
              </a:rPr>
              <a:t>Državnim pedagoškim standardima utvrđuju se materijalni, kadrovski, zdravstveni, tehnički, informatički i drugi uvjeti za optimalno ostvarivanje nacionalnog kurikuluma i nastavnih planova i programa, radi osiguravanja jednakih uvjeta poučavanja i učenja te cjelovitog razvoja obrazovnog sustava u Republici Hrvatskoj.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altLang="sr-Latn-RS" sz="2800" smtClean="0">
                <a:effectLst/>
              </a:rPr>
              <a:t> 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altLang="sr-Latn-RS" smtClean="0">
                <a:effectLst/>
              </a:rPr>
              <a:t> </a:t>
            </a:r>
            <a:r>
              <a:rPr lang="hr-HR" altLang="sr-Latn-RS" sz="2800" smtClean="0">
                <a:effectLst/>
              </a:rPr>
              <a:t>Državne pedagoške standarde na prijedlog Vlade Republike Hrvatske donosi Hrvatski sabor.</a:t>
            </a:r>
          </a:p>
          <a:p>
            <a:pPr eaLnBrk="1" hangingPunct="1">
              <a:defRPr/>
            </a:pPr>
            <a:endParaRPr lang="hr-HR" altLang="sr-Latn-RS" sz="2800" smtClean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03313"/>
          </a:xfrm>
        </p:spPr>
        <p:txBody>
          <a:bodyPr/>
          <a:lstStyle/>
          <a:p>
            <a:pPr eaLnBrk="1" hangingPunct="1">
              <a:defRPr/>
            </a:pPr>
            <a:r>
              <a:rPr lang="hr-HR" sz="2800" dirty="0" smtClean="0">
                <a:effectLst/>
              </a:rPr>
              <a:t>NACIONALNI KURIKULUM, NASTAVNI PLANOVI I PROGRAMI TE OBLICI RADA</a:t>
            </a:r>
            <a:br>
              <a:rPr lang="hr-HR" sz="2800" dirty="0" smtClean="0">
                <a:effectLst/>
              </a:rPr>
            </a:br>
            <a:endParaRPr lang="hr-HR" sz="2800" dirty="0" smtClean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27587"/>
          </a:xfrm>
        </p:spPr>
        <p:txBody>
          <a:bodyPr/>
          <a:lstStyle/>
          <a:p>
            <a:pPr eaLnBrk="1" hangingPunct="1">
              <a:defRPr/>
            </a:pPr>
            <a:r>
              <a:rPr lang="hr-HR" sz="2400" dirty="0" smtClean="0">
                <a:effectLst/>
              </a:rPr>
              <a:t>Odgoj i obrazovanje u školi ostvaruje se na temelju nacionalnog kurikuluma, nastavnih planova i programa i školskog kurikuluma.</a:t>
            </a:r>
          </a:p>
          <a:p>
            <a:pPr eaLnBrk="1" hangingPunct="1">
              <a:defRPr/>
            </a:pPr>
            <a:r>
              <a:rPr lang="hr-HR" sz="2400" dirty="0" smtClean="0">
                <a:effectLst/>
              </a:rPr>
              <a:t>Nacionalni kurikulum utvrđuje vrijednosti, načela, općeobrazovne ciljeve i ciljeve poučavanja, koncepciju učenja i poučavanja, pristupe poučavanju, obrazovne ciljeve po obrazovnim područjima i predmetima definirane ishodima obrazovanja, odnosno kompetencijama te vrednovanje i ocjenjivanje.</a:t>
            </a:r>
          </a:p>
          <a:p>
            <a:pPr eaLnBrk="1" hangingPunct="1">
              <a:defRPr/>
            </a:pPr>
            <a:r>
              <a:rPr lang="hr-HR" sz="2400" dirty="0" smtClean="0">
                <a:effectLst/>
              </a:rPr>
              <a:t>Nacionalni kurikulum donosi ministar.</a:t>
            </a:r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smtClean="0">
                <a:effectLst/>
              </a:rPr>
              <a:t>Što se utvrđuje nastavnim planom i programom?</a:t>
            </a:r>
            <a:r>
              <a:rPr lang="hr-HR" dirty="0" smtClean="0">
                <a:effectLst/>
              </a:rPr>
              <a:t/>
            </a:r>
            <a:br>
              <a:rPr lang="hr-HR" dirty="0" smtClean="0">
                <a:effectLst/>
              </a:rPr>
            </a:br>
            <a:endParaRPr lang="hr-HR" dirty="0" smtClean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 smtClean="0">
                <a:effectLst/>
              </a:rPr>
              <a:t>Nastavnim planom i programom utvrđuje se tjedni i godišnji broj nastavnih sati za obvezne i izborne nastavne predmete, njihov raspored po razredima, tjedni broj nastavnih sati po predmetima i ukupni tjedni i godišnji broj sati te ciljevi, zadaće i sadržaji svakog nastavnog predmeta.</a:t>
            </a:r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smtClean="0">
                <a:effectLst/>
              </a:rPr>
              <a:t>Školski kurikulum</a:t>
            </a:r>
            <a:r>
              <a:rPr lang="hr-HR" dirty="0" smtClean="0">
                <a:effectLst/>
              </a:rPr>
              <a:t/>
            </a:r>
            <a:br>
              <a:rPr lang="hr-HR" dirty="0" smtClean="0">
                <a:effectLst/>
              </a:rPr>
            </a:br>
            <a:endParaRPr lang="hr-HR" dirty="0" smtClean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899025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b="1" dirty="0" smtClean="0">
                <a:effectLst/>
              </a:rPr>
              <a:t> </a:t>
            </a:r>
            <a:r>
              <a:rPr lang="hr-HR" sz="2000" dirty="0" smtClean="0">
                <a:effectLst/>
              </a:rPr>
              <a:t>Školski kurikulum određuje nastavni plan i program izbornih predmeta, izvannastavne i izvanškolske aktivnosti i druge odgojno-obrazovne aktivnosti, programe i projekte </a:t>
            </a:r>
          </a:p>
          <a:p>
            <a:pPr eaLnBrk="1" hangingPunct="1">
              <a:defRPr/>
            </a:pPr>
            <a:r>
              <a:rPr lang="hr-HR" sz="2000" dirty="0" smtClean="0">
                <a:effectLst/>
              </a:rPr>
              <a:t> Školskim kurikulumom se utvrđuje: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aktivnost, program i/ili projekt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ciljevi aktivnosti, programa i/ili projekta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namjena aktivnosti, programa i/ili projekta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nositelji aktivnosti, programa i/ili projekta i njihova odgovornost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način realizacije aktivnosti, programa i/ili projekta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</a:t>
            </a:r>
            <a:r>
              <a:rPr lang="hr-HR" sz="2000" dirty="0" err="1" smtClean="0">
                <a:effectLst/>
              </a:rPr>
              <a:t>vremenik</a:t>
            </a:r>
            <a:r>
              <a:rPr lang="hr-HR" sz="2000" dirty="0" smtClean="0">
                <a:effectLst/>
              </a:rPr>
              <a:t> aktivnosti, programa i/ili projekta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detaljan troškovnik aktivnosti, programa i/ili projekta– način vrednovanja i način korištenja rezultata vrednovanja.</a:t>
            </a:r>
            <a:r>
              <a:rPr lang="hr-HR" dirty="0" smtClean="0">
                <a:effectLst/>
              </a:rPr>
              <a:t>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Školski kurikulum donosi školski odbor do 15. rujna tekuće školske godine na prijedlog učiteljskog, odnosno nastavničkog vijeća.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dirty="0" smtClean="0">
                <a:effectLst/>
              </a:rPr>
              <a:t> </a:t>
            </a:r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I na kraju...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smtClean="0"/>
              <a:t>	Želimo vam uspjeh u pripremi i realizaciji vašeg ispita!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smtClean="0"/>
              <a:t>	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smtClean="0"/>
              <a:t>	Ovo su bila samo temeljna znanja iz zakonodavne i pedagoške dokumentacije koje su potrebna u našem zvanju, no ne zaboravimo da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hr-HR" altLang="sr-Latn-RS" sz="2400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smtClean="0"/>
              <a:t>	”...Učitelj među učenicima ne daje od svoje mudrosti nego od svoje vjere i svoje ljubavi”!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smtClean="0"/>
              <a:t>(Halil Džubran)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hr-HR" altLang="sr-Latn-RS" sz="2400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smtClean="0"/>
              <a:t>Vidimo se na ispitu!    </a:t>
            </a:r>
          </a:p>
        </p:txBody>
      </p:sp>
      <p:pic>
        <p:nvPicPr>
          <p:cNvPr id="21508" name="Picture 5" descr="B_Omeg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153025"/>
            <a:ext cx="14398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8"/>
          <p:cNvGraphicFramePr>
            <a:graphicFrameLocks noChangeAspect="1"/>
          </p:cNvGraphicFramePr>
          <p:nvPr>
            <p:ph type="title"/>
          </p:nvPr>
        </p:nvGraphicFramePr>
        <p:xfrm>
          <a:off x="468313" y="404813"/>
          <a:ext cx="7920037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Photo Editor Photo" r:id="rId3" imgW="3400900" imgH="828791" progId="MSPhotoEd.3">
                  <p:embed/>
                </p:oleObj>
              </mc:Choice>
              <mc:Fallback>
                <p:oleObj name="Photo Editor Photo" r:id="rId3" imgW="3400900" imgH="828791" progId="MSPhotoEd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04813"/>
                        <a:ext cx="7920037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U Zakonu o odgoju i obrazovanju u osnovnoj i srednjoj školi  položeni stručni ispit je prva licenca za rad profesora u svojoj struci (članak 117.)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hr-HR" altLang="sr-Latn-RS" smtClean="0"/>
          </a:p>
          <a:p>
            <a:pPr eaLnBrk="1" hangingPunct="1">
              <a:defRPr/>
            </a:pPr>
            <a:r>
              <a:rPr lang="hr-HR" altLang="sr-Latn-RS" smtClean="0"/>
              <a:t>obveza je profesora da se trajno stručno osposobljava (članak 115.)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18488" cy="1103313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4000" dirty="0" smtClean="0"/>
              <a:t>Da bismo se uspješno pripremili za stručni ispit potrebno je ovladati: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989138"/>
            <a:ext cx="4608512" cy="41068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800" smtClean="0"/>
              <a:t>pravnom i pedagoškom terminologijom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800" smtClean="0"/>
              <a:t>zakonskim i podzakonskim aktima hrvatskog pravnog sustava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800" smtClean="0"/>
              <a:t>sustavom pedagoške dokumentacije školskih ustanova, načinima njezina vođenja</a:t>
            </a:r>
          </a:p>
        </p:txBody>
      </p:sp>
      <p:pic>
        <p:nvPicPr>
          <p:cNvPr id="5124" name="Picture 7" descr="Pleter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5963" y="2708275"/>
            <a:ext cx="2557462" cy="3135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412875"/>
            <a:ext cx="8229600" cy="3335338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OBVEZNA LITERATURA</a:t>
            </a:r>
          </a:p>
        </p:txBody>
      </p:sp>
      <p:pic>
        <p:nvPicPr>
          <p:cNvPr id="6147" name="Picture 9" descr="pleter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692150"/>
            <a:ext cx="1511300" cy="1587500"/>
          </a:xfrm>
        </p:spPr>
      </p:pic>
      <p:pic>
        <p:nvPicPr>
          <p:cNvPr id="6148" name="Picture 10" descr="pleter3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7763" y="4149725"/>
            <a:ext cx="1511300" cy="1587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381000"/>
            <a:ext cx="5915025" cy="1371600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4000" smtClean="0"/>
              <a:t>1. Zakonodavna literatura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44675"/>
            <a:ext cx="4495800" cy="4251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Ustav Republike Hrvatske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Zakon o odgoju i obrazovanju u osnovnim i srednjim školama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Zakon o radu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Hrvatski </a:t>
            </a:r>
            <a:r>
              <a:rPr lang="sr-Latn-RS" altLang="sr-Latn-RS" sz="2200" smtClean="0"/>
              <a:t>nacionalni obrazovni</a:t>
            </a:r>
            <a:r>
              <a:rPr lang="hr-HR" altLang="sr-Latn-RS" sz="2200" smtClean="0"/>
              <a:t>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Hrvatski nacionalni kurikulum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Pravilnik o načinu praćenja i ocjenjivanja učenika u srednjoj školi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Pravilnik o neposrednom odgojno-obrazovnom radu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altLang="sr-Latn-RS" sz="2400" smtClean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628775"/>
            <a:ext cx="4464050" cy="48244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hr-HR" altLang="sr-Latn-RS" sz="22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smtClean="0"/>
              <a:t>Pravilnik o napredovanju učitelja i nastavnika u osnovnom i srednjem školstvu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smtClean="0"/>
              <a:t>Pravilnik o polaganju stručnog ispita učitelja, nastavnika i stručnih suradnika u osnovnom i srednjem školstvu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smtClean="0"/>
              <a:t>Pravilnik o stručnoj spremi i pedagoško-psihološkom obrazovanju nastavnika u osnovnom i srednjem školstvu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smtClean="0"/>
              <a:t>Pravilnik o polaganju državne mature</a:t>
            </a:r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sz="2200" smtClean="0"/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sz="2200" smtClean="0"/>
          </a:p>
        </p:txBody>
      </p:sp>
      <p:pic>
        <p:nvPicPr>
          <p:cNvPr id="7173" name="Picture 11" descr="Plet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2232025" cy="145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2. Pedagoška dokumentacija: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3238"/>
            <a:ext cx="4038600" cy="43227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dirty="0" smtClean="0"/>
              <a:t>Matična knjiga učenika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dirty="0" smtClean="0"/>
              <a:t>Razredna knjiga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dirty="0" smtClean="0"/>
              <a:t>e-matica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dirty="0" smtClean="0"/>
              <a:t>Pregled rada izvannastavnih aktivnosti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dirty="0" smtClean="0"/>
              <a:t>Knjiga evidencija zamjena nenazočnih nastavnika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dirty="0" smtClean="0"/>
              <a:t>Zapisnik o razrednom, predmetnom, dopunskom ili razlikovnom ispitu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73238"/>
            <a:ext cx="4038600" cy="4322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dirty="0" smtClean="0"/>
              <a:t>Prijavnica i zapisnik za popravni ispit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dirty="0" smtClean="0"/>
              <a:t>Prijavnica za polaganje predmetnog ispita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dirty="0" smtClean="0"/>
              <a:t>Matična knjiga u učeničkom domu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dirty="0" smtClean="0"/>
              <a:t>Dnevnik rada odgojne skupine u učeničkom domu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altLang="sr-Latn-RS" sz="2400" dirty="0" smtClean="0"/>
          </a:p>
        </p:txBody>
      </p:sp>
      <p:pic>
        <p:nvPicPr>
          <p:cNvPr id="8197" name="Picture 5" descr="plete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876925"/>
            <a:ext cx="81375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18487" cy="1800225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4000" smtClean="0"/>
              <a:t>3. Nekoliko deklaracija koje se odnose na prava građana, ravnopravnosti spolova, a posebno Deklaracija o pravima djeteta</a:t>
            </a:r>
          </a:p>
        </p:txBody>
      </p:sp>
      <p:pic>
        <p:nvPicPr>
          <p:cNvPr id="9219" name="Picture 6" descr="pleter%25206x">
            <a:hlinkClick r:id="rId2"/>
          </p:cNvPr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7675" y="3933825"/>
            <a:ext cx="2374900" cy="2276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I. USTAV REPUBLIKE HRVATSKE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773238"/>
            <a:ext cx="5051425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b="1" smtClean="0"/>
              <a:t>izvorišne osnove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b="1" smtClean="0"/>
              <a:t>Temeljne odredbe (svih trinaest članaka treba poznavati i samostalno ih komentirati)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b="1" smtClean="0"/>
              <a:t>Zajedničke odredbe (članak 14. i 15.)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b="1" smtClean="0"/>
              <a:t>Osobne političke slobode i prava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b="1" smtClean="0"/>
              <a:t>Ustrojstvo državne vlasti: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000" b="1" smtClean="0"/>
              <a:t>		1. Hrvatski Sabor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000" b="1" smtClean="0"/>
              <a:t>		2. Predsjednik Republike 		    Hrvatske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000" b="1" smtClean="0"/>
              <a:t>		3. Vlada Republike Hrvatske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000" b="1" smtClean="0"/>
              <a:t>		4. Sudbena vlast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000" b="1" smtClean="0"/>
              <a:t>		5. Državno odvjetništvo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b="1" smtClean="0"/>
              <a:t>Ustavni sud Republike Hrvatske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hr-HR" altLang="sr-Latn-RS" sz="2000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000" b="1" smtClean="0"/>
              <a:t>	</a:t>
            </a:r>
            <a:r>
              <a:rPr lang="hr-HR" altLang="sr-Latn-RS" sz="2000" smtClean="0"/>
              <a:t>	</a:t>
            </a:r>
          </a:p>
        </p:txBody>
      </p:sp>
      <p:pic>
        <p:nvPicPr>
          <p:cNvPr id="10244" name="Picture 4" descr="pleter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56325" y="1844675"/>
            <a:ext cx="2232025" cy="4464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z="4000" smtClean="0"/>
              <a:t>Koja su najčešća pitanja iz Ustava na stručnom ispitu?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844675"/>
            <a:ext cx="3956050" cy="4251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Biranje zastupnika u Sabor RH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Nadležnost Sabora RH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Trodioba vlasti u RH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Vlada Republike Hrvatske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Predsjednik Republike Hrvatske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Izvorišne osnove i temeljne odredbe Ustava RH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Sudbeno ustrojstvo u RH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Grb i himna RH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dirty="0" smtClean="0"/>
              <a:t>                     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sz="2400" dirty="0" smtClean="0"/>
          </a:p>
        </p:txBody>
      </p:sp>
      <p:sp>
        <p:nvSpPr>
          <p:cNvPr id="7373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292725" y="2205038"/>
            <a:ext cx="3024188" cy="3168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sr-Latn-RS" altLang="sr-Latn-RS" sz="2400" smtClean="0"/>
          </a:p>
        </p:txBody>
      </p:sp>
      <p:pic>
        <p:nvPicPr>
          <p:cNvPr id="11269" name="Picture 8" descr="OvdjesespominjeHrvatskoim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060575"/>
            <a:ext cx="3248025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291</TotalTime>
  <Words>695</Words>
  <Application>Microsoft Office PowerPoint</Application>
  <PresentationFormat>Prikaz na zaslonu (4:3)</PresentationFormat>
  <Paragraphs>137</Paragraphs>
  <Slides>19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5" baseType="lpstr">
      <vt:lpstr>Tahoma</vt:lpstr>
      <vt:lpstr>Arial</vt:lpstr>
      <vt:lpstr>Wingdings</vt:lpstr>
      <vt:lpstr>Calibri</vt:lpstr>
      <vt:lpstr>Textured</vt:lpstr>
      <vt:lpstr>Microsoft Photo Editor 3.0 Photo</vt:lpstr>
      <vt:lpstr>Agencija za odgoj i obrazovanje Zagreb  Zakonodavstvo i pedagoška dokumentacija  </vt:lpstr>
      <vt:lpstr>PowerPointova prezentacija</vt:lpstr>
      <vt:lpstr>Da bismo se uspješno pripremili za stručni ispit potrebno je ovladati:</vt:lpstr>
      <vt:lpstr>OBVEZNA LITERATURA</vt:lpstr>
      <vt:lpstr>1. Zakonodavna literatura</vt:lpstr>
      <vt:lpstr>2. Pedagoška dokumentacija:</vt:lpstr>
      <vt:lpstr>3. Nekoliko deklaracija koje se odnose na prava građana, ravnopravnosti spolova, a posebno Deklaracija o pravima djeteta</vt:lpstr>
      <vt:lpstr>I. USTAV REPUBLIKE HRVATSKE</vt:lpstr>
      <vt:lpstr>Koja su najčešća pitanja iz Ustava na stručnom ispitu?</vt:lpstr>
      <vt:lpstr>II. ZAKON O ODGOJU I OBRAZOVANJU U OSNOVNOJ I SREDNJOJ ŠKOLI</vt:lpstr>
      <vt:lpstr>Najčešća pitanja iz ovog Zakona</vt:lpstr>
      <vt:lpstr>III. ZAKON O RADU</vt:lpstr>
      <vt:lpstr>Kalendar rada  </vt:lpstr>
      <vt:lpstr>Sustav obrazovanja u RH </vt:lpstr>
      <vt:lpstr>Državni pedagoški standardi  </vt:lpstr>
      <vt:lpstr>NACIONALNI KURIKULUM, NASTAVNI PLANOVI I PROGRAMI TE OBLICI RADA </vt:lpstr>
      <vt:lpstr>Što se utvrđuje nastavnim planom i programom? </vt:lpstr>
      <vt:lpstr>Školski kurikulum </vt:lpstr>
      <vt:lpstr>I na kraju...</vt:lpstr>
    </vt:vector>
  </TitlesOfParts>
  <Company>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Predavanje</dc:title>
  <dc:creator>Klasicna</dc:creator>
  <cp:lastModifiedBy>Adela Granić</cp:lastModifiedBy>
  <cp:revision>20</cp:revision>
  <dcterms:created xsi:type="dcterms:W3CDTF">2009-01-07T09:26:48Z</dcterms:created>
  <dcterms:modified xsi:type="dcterms:W3CDTF">2017-02-10T12:17:04Z</dcterms:modified>
</cp:coreProperties>
</file>