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9" r:id="rId3"/>
    <p:sldId id="290" r:id="rId4"/>
    <p:sldId id="312" r:id="rId5"/>
    <p:sldId id="306" r:id="rId6"/>
    <p:sldId id="305" r:id="rId7"/>
    <p:sldId id="307" r:id="rId8"/>
    <p:sldId id="308" r:id="rId9"/>
    <p:sldId id="291" r:id="rId10"/>
    <p:sldId id="276" r:id="rId11"/>
    <p:sldId id="333" r:id="rId12"/>
    <p:sldId id="334" r:id="rId13"/>
    <p:sldId id="279" r:id="rId14"/>
    <p:sldId id="313" r:id="rId15"/>
    <p:sldId id="315" r:id="rId16"/>
    <p:sldId id="317" r:id="rId17"/>
    <p:sldId id="318" r:id="rId18"/>
    <p:sldId id="327" r:id="rId19"/>
    <p:sldId id="328" r:id="rId20"/>
    <p:sldId id="329" r:id="rId21"/>
    <p:sldId id="275" r:id="rId22"/>
    <p:sldId id="337" r:id="rId23"/>
    <p:sldId id="338" r:id="rId24"/>
    <p:sldId id="340" r:id="rId25"/>
    <p:sldId id="341" r:id="rId26"/>
    <p:sldId id="342" r:id="rId27"/>
    <p:sldId id="336" r:id="rId28"/>
    <p:sldId id="331" r:id="rId29"/>
    <p:sldId id="258" r:id="rId30"/>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78" y="114"/>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65B9F3F8-6D05-416B-AE7C-1D10DCBE1F4C}" type="datetimeFigureOut">
              <a:rPr lang="hr-HR"/>
              <a:pPr>
                <a:defRPr/>
              </a:pPr>
              <a:t>10.2.2017.</a:t>
            </a:fld>
            <a:endParaRPr lang="hr-HR"/>
          </a:p>
        </p:txBody>
      </p:sp>
      <p:sp>
        <p:nvSpPr>
          <p:cNvPr id="4" name="Rezervirano mjesto slike slajd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3EDCE7B-6FB6-45B3-A159-0776A7D7B917}" type="slidenum">
              <a:rPr lang="hr-HR" altLang="sr-Latn-RS"/>
              <a:pPr>
                <a:defRPr/>
              </a:pPr>
              <a:t>‹#›</a:t>
            </a:fld>
            <a:endParaRPr lang="hr-HR" altLang="sr-Latn-RS"/>
          </a:p>
        </p:txBody>
      </p:sp>
    </p:spTree>
    <p:extLst>
      <p:ext uri="{BB962C8B-B14F-4D97-AF65-F5344CB8AC3E}">
        <p14:creationId xmlns:p14="http://schemas.microsoft.com/office/powerpoint/2010/main" val="3537773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等线"/>
      </a:defRPr>
    </a:lvl1pPr>
    <a:lvl2pPr marL="457200" algn="l" rtl="0" eaLnBrk="0" fontAlgn="base" hangingPunct="0">
      <a:spcBef>
        <a:spcPct val="30000"/>
      </a:spcBef>
      <a:spcAft>
        <a:spcPct val="0"/>
      </a:spcAft>
      <a:defRPr sz="1200" kern="1200">
        <a:solidFill>
          <a:schemeClr val="tx1"/>
        </a:solidFill>
        <a:latin typeface="+mn-lt"/>
        <a:ea typeface="+mn-ea"/>
        <a:cs typeface="等线"/>
      </a:defRPr>
    </a:lvl2pPr>
    <a:lvl3pPr marL="914400" algn="l" rtl="0" eaLnBrk="0" fontAlgn="base" hangingPunct="0">
      <a:spcBef>
        <a:spcPct val="30000"/>
      </a:spcBef>
      <a:spcAft>
        <a:spcPct val="0"/>
      </a:spcAft>
      <a:defRPr sz="1200" kern="1200">
        <a:solidFill>
          <a:schemeClr val="tx1"/>
        </a:solidFill>
        <a:latin typeface="+mn-lt"/>
        <a:ea typeface="+mn-ea"/>
        <a:cs typeface="等线"/>
      </a:defRPr>
    </a:lvl3pPr>
    <a:lvl4pPr marL="1371600" algn="l" rtl="0" eaLnBrk="0" fontAlgn="base" hangingPunct="0">
      <a:spcBef>
        <a:spcPct val="30000"/>
      </a:spcBef>
      <a:spcAft>
        <a:spcPct val="0"/>
      </a:spcAft>
      <a:defRPr sz="1200" kern="1200">
        <a:solidFill>
          <a:schemeClr val="tx1"/>
        </a:solidFill>
        <a:latin typeface="+mn-lt"/>
        <a:ea typeface="+mn-ea"/>
        <a:cs typeface="等线"/>
      </a:defRPr>
    </a:lvl4pPr>
    <a:lvl5pPr marL="1828800" algn="l" rtl="0" eaLnBrk="0" fontAlgn="base" hangingPunct="0">
      <a:spcBef>
        <a:spcPct val="30000"/>
      </a:spcBef>
      <a:spcAft>
        <a:spcPct val="0"/>
      </a:spcAft>
      <a:defRPr sz="1200" kern="1200">
        <a:solidFill>
          <a:schemeClr val="tx1"/>
        </a:solidFill>
        <a:latin typeface="+mn-lt"/>
        <a:ea typeface="+mn-ea"/>
        <a:cs typeface="等线"/>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r-HR" altLang="sr-Latn-RS" smtClean="0">
                <a:ea typeface="等线"/>
              </a:rPr>
              <a:t>.</a:t>
            </a:r>
          </a:p>
        </p:txBody>
      </p:sp>
      <p:sp>
        <p:nvSpPr>
          <p:cNvPr id="13316"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A2A47EE-23EF-4E1C-A87E-0A31F41F2D0F}" type="slidenum">
              <a:rPr lang="hr-HR" altLang="sr-Latn-RS"/>
              <a:pPr/>
              <a:t>7</a:t>
            </a:fld>
            <a:endParaRPr lang="hr-HR" altLang="sr-Latn-RS"/>
          </a:p>
        </p:txBody>
      </p:sp>
    </p:spTree>
    <p:extLst>
      <p:ext uri="{BB962C8B-B14F-4D97-AF65-F5344CB8AC3E}">
        <p14:creationId xmlns:p14="http://schemas.microsoft.com/office/powerpoint/2010/main" val="2217217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3600"/>
            <a:ext cx="7772400" cy="1012825"/>
          </a:xfrm>
        </p:spPr>
        <p:txBody>
          <a:bodyPr/>
          <a:lstStyle>
            <a:lvl1pPr algn="l">
              <a:defRPr/>
            </a:lvl1pPr>
          </a:lstStyle>
          <a:p>
            <a:pPr lvl="0"/>
            <a:r>
              <a:rPr lang="zh-CN" altLang="sr-Latn-RS" noProof="0"/>
              <a:t>单击此处编辑母版标题样式</a:t>
            </a:r>
          </a:p>
        </p:txBody>
      </p:sp>
      <p:sp>
        <p:nvSpPr>
          <p:cNvPr id="2051" name="Rectangle 3"/>
          <p:cNvSpPr>
            <a:spLocks noGrp="1" noChangeArrowheads="1"/>
          </p:cNvSpPr>
          <p:nvPr>
            <p:ph type="subTitle" idx="1"/>
          </p:nvPr>
        </p:nvSpPr>
        <p:spPr>
          <a:xfrm>
            <a:off x="685800" y="3200400"/>
            <a:ext cx="6400800" cy="762000"/>
          </a:xfrm>
        </p:spPr>
        <p:txBody>
          <a:bodyPr/>
          <a:lstStyle>
            <a:lvl1pPr marL="0" indent="0">
              <a:buFontTx/>
              <a:buNone/>
              <a:defRPr/>
            </a:lvl1pPr>
          </a:lstStyle>
          <a:p>
            <a:pPr lvl="0"/>
            <a:r>
              <a:rPr lang="zh-CN" altLang="sr-Latn-RS" noProof="0"/>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sr-Latn-RS"/>
          </a:p>
        </p:txBody>
      </p:sp>
      <p:sp>
        <p:nvSpPr>
          <p:cNvPr id="5" name="Rectangle 5"/>
          <p:cNvSpPr>
            <a:spLocks noGrp="1" noChangeArrowheads="1"/>
          </p:cNvSpPr>
          <p:nvPr>
            <p:ph type="ftr" sz="quarter" idx="11"/>
          </p:nvPr>
        </p:nvSpPr>
        <p:spPr/>
        <p:txBody>
          <a:bodyPr/>
          <a:lstStyle>
            <a:lvl1pPr>
              <a:defRPr/>
            </a:lvl1pPr>
          </a:lstStyle>
          <a:p>
            <a:pPr>
              <a:defRPr/>
            </a:pPr>
            <a:endParaRPr lang="en-US" altLang="sr-Latn-RS"/>
          </a:p>
        </p:txBody>
      </p:sp>
      <p:sp>
        <p:nvSpPr>
          <p:cNvPr id="6" name="Rectangle 6"/>
          <p:cNvSpPr>
            <a:spLocks noGrp="1" noChangeArrowheads="1"/>
          </p:cNvSpPr>
          <p:nvPr>
            <p:ph type="sldNum" sz="quarter" idx="12"/>
          </p:nvPr>
        </p:nvSpPr>
        <p:spPr/>
        <p:txBody>
          <a:bodyPr/>
          <a:lstStyle>
            <a:lvl1pPr>
              <a:defRPr smtClean="0"/>
            </a:lvl1pPr>
          </a:lstStyle>
          <a:p>
            <a:pPr>
              <a:defRPr/>
            </a:pPr>
            <a:fld id="{0FBFE1BD-8F42-4121-8955-BD2F3A9F5F75}" type="slidenum">
              <a:rPr lang="zh-CN" altLang="en-US"/>
              <a:pPr>
                <a:defRPr/>
              </a:pPr>
              <a:t>‹#›</a:t>
            </a:fld>
            <a:endParaRPr lang="en-US" altLang="sr-Latn-RS"/>
          </a:p>
        </p:txBody>
      </p:sp>
    </p:spTree>
    <p:extLst>
      <p:ext uri="{BB962C8B-B14F-4D97-AF65-F5344CB8AC3E}">
        <p14:creationId xmlns:p14="http://schemas.microsoft.com/office/powerpoint/2010/main" val="368224793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sr-Latn-RS"/>
          </a:p>
        </p:txBody>
      </p:sp>
      <p:sp>
        <p:nvSpPr>
          <p:cNvPr id="6" name="Rectangle 6"/>
          <p:cNvSpPr>
            <a:spLocks noGrp="1" noChangeArrowheads="1"/>
          </p:cNvSpPr>
          <p:nvPr>
            <p:ph type="sldNum" sz="quarter" idx="12"/>
          </p:nvPr>
        </p:nvSpPr>
        <p:spPr>
          <a:ln/>
        </p:spPr>
        <p:txBody>
          <a:bodyPr/>
          <a:lstStyle>
            <a:lvl1pPr>
              <a:defRPr/>
            </a:lvl1pPr>
          </a:lstStyle>
          <a:p>
            <a:pPr>
              <a:defRPr/>
            </a:pPr>
            <a:fld id="{F905C7D8-8514-478D-989B-A520210781F4}" type="slidenum">
              <a:rPr lang="zh-CN" altLang="en-US"/>
              <a:pPr>
                <a:defRPr/>
              </a:pPr>
              <a:t>‹#›</a:t>
            </a:fld>
            <a:endParaRPr lang="en-US" altLang="sr-Latn-RS"/>
          </a:p>
        </p:txBody>
      </p:sp>
    </p:spTree>
    <p:extLst>
      <p:ext uri="{BB962C8B-B14F-4D97-AF65-F5344CB8AC3E}">
        <p14:creationId xmlns:p14="http://schemas.microsoft.com/office/powerpoint/2010/main" val="176516057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sr-Latn-RS"/>
          </a:p>
        </p:txBody>
      </p:sp>
      <p:sp>
        <p:nvSpPr>
          <p:cNvPr id="6" name="Rectangle 6"/>
          <p:cNvSpPr>
            <a:spLocks noGrp="1" noChangeArrowheads="1"/>
          </p:cNvSpPr>
          <p:nvPr>
            <p:ph type="sldNum" sz="quarter" idx="12"/>
          </p:nvPr>
        </p:nvSpPr>
        <p:spPr>
          <a:ln/>
        </p:spPr>
        <p:txBody>
          <a:bodyPr/>
          <a:lstStyle>
            <a:lvl1pPr>
              <a:defRPr/>
            </a:lvl1pPr>
          </a:lstStyle>
          <a:p>
            <a:pPr>
              <a:defRPr/>
            </a:pPr>
            <a:fld id="{F8A21415-6A19-4BC4-9CBE-9D2BDFFD5168}" type="slidenum">
              <a:rPr lang="zh-CN" altLang="en-US"/>
              <a:pPr>
                <a:defRPr/>
              </a:pPr>
              <a:t>‹#›</a:t>
            </a:fld>
            <a:endParaRPr lang="en-US" altLang="sr-Latn-RS"/>
          </a:p>
        </p:txBody>
      </p:sp>
    </p:spTree>
    <p:extLst>
      <p:ext uri="{BB962C8B-B14F-4D97-AF65-F5344CB8AC3E}">
        <p14:creationId xmlns:p14="http://schemas.microsoft.com/office/powerpoint/2010/main" val="207513595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ilagođeni izgle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datuma 9"/>
          <p:cNvSpPr>
            <a:spLocks noGrp="1"/>
          </p:cNvSpPr>
          <p:nvPr>
            <p:ph type="dt" sz="half" idx="10"/>
          </p:nvPr>
        </p:nvSpPr>
        <p:spPr/>
        <p:txBody>
          <a:bodyPr/>
          <a:lstStyle>
            <a:lvl1pPr>
              <a:defRPr/>
            </a:lvl1pPr>
          </a:lstStyle>
          <a:p>
            <a:pPr>
              <a:defRPr/>
            </a:pPr>
            <a:r>
              <a:rPr lang="hr-HR"/>
              <a:t>8. 2. 2013.</a:t>
            </a:r>
          </a:p>
        </p:txBody>
      </p:sp>
      <p:sp>
        <p:nvSpPr>
          <p:cNvPr id="4" name="Rezervirano mjesto podnožja 21"/>
          <p:cNvSpPr>
            <a:spLocks noGrp="1"/>
          </p:cNvSpPr>
          <p:nvPr>
            <p:ph type="ftr" sz="quarter" idx="11"/>
          </p:nvPr>
        </p:nvSpPr>
        <p:spPr/>
        <p:txBody>
          <a:bodyPr/>
          <a:lstStyle>
            <a:lvl1pPr>
              <a:defRPr/>
            </a:lvl1pPr>
          </a:lstStyle>
          <a:p>
            <a:pPr>
              <a:defRPr/>
            </a:pPr>
            <a:r>
              <a:rPr lang="hr-HR"/>
              <a:t>Seminar za pripravnike – knjižničari OŠ</a:t>
            </a:r>
          </a:p>
        </p:txBody>
      </p:sp>
      <p:sp>
        <p:nvSpPr>
          <p:cNvPr id="5" name="Rezervirano mjesto broja slajda 17"/>
          <p:cNvSpPr>
            <a:spLocks noGrp="1"/>
          </p:cNvSpPr>
          <p:nvPr>
            <p:ph type="sldNum" sz="quarter" idx="12"/>
          </p:nvPr>
        </p:nvSpPr>
        <p:spPr/>
        <p:txBody>
          <a:bodyPr/>
          <a:lstStyle>
            <a:lvl1pPr>
              <a:defRPr smtClean="0"/>
            </a:lvl1pPr>
          </a:lstStyle>
          <a:p>
            <a:pPr>
              <a:defRPr/>
            </a:pPr>
            <a:fld id="{EE73818D-A8DF-4F1B-AA8C-699AE396C44E}" type="slidenum">
              <a:rPr lang="hr-HR" altLang="sr-Latn-RS"/>
              <a:pPr>
                <a:defRPr/>
              </a:pPr>
              <a:t>‹#›</a:t>
            </a:fld>
            <a:endParaRPr lang="hr-HR" altLang="sr-Latn-RS"/>
          </a:p>
        </p:txBody>
      </p:sp>
    </p:spTree>
    <p:extLst>
      <p:ext uri="{BB962C8B-B14F-4D97-AF65-F5344CB8AC3E}">
        <p14:creationId xmlns:p14="http://schemas.microsoft.com/office/powerpoint/2010/main" val="320173028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rilagođeni izgle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datuma 9"/>
          <p:cNvSpPr>
            <a:spLocks noGrp="1"/>
          </p:cNvSpPr>
          <p:nvPr>
            <p:ph type="dt" sz="half" idx="10"/>
          </p:nvPr>
        </p:nvSpPr>
        <p:spPr/>
        <p:txBody>
          <a:bodyPr/>
          <a:lstStyle>
            <a:lvl1pPr>
              <a:defRPr/>
            </a:lvl1pPr>
          </a:lstStyle>
          <a:p>
            <a:pPr>
              <a:defRPr/>
            </a:pPr>
            <a:r>
              <a:rPr lang="hr-HR"/>
              <a:t>8. 2. 2013.</a:t>
            </a:r>
          </a:p>
        </p:txBody>
      </p:sp>
      <p:sp>
        <p:nvSpPr>
          <p:cNvPr id="4" name="Rezervirano mjesto podnožja 21"/>
          <p:cNvSpPr>
            <a:spLocks noGrp="1"/>
          </p:cNvSpPr>
          <p:nvPr>
            <p:ph type="ftr" sz="quarter" idx="11"/>
          </p:nvPr>
        </p:nvSpPr>
        <p:spPr/>
        <p:txBody>
          <a:bodyPr/>
          <a:lstStyle>
            <a:lvl1pPr>
              <a:defRPr/>
            </a:lvl1pPr>
          </a:lstStyle>
          <a:p>
            <a:pPr>
              <a:defRPr/>
            </a:pPr>
            <a:r>
              <a:rPr lang="hr-HR"/>
              <a:t>Seminar za pripravnike – knjižničari OŠ</a:t>
            </a:r>
          </a:p>
        </p:txBody>
      </p:sp>
      <p:sp>
        <p:nvSpPr>
          <p:cNvPr id="5" name="Rezervirano mjesto broja slajda 17"/>
          <p:cNvSpPr>
            <a:spLocks noGrp="1"/>
          </p:cNvSpPr>
          <p:nvPr>
            <p:ph type="sldNum" sz="quarter" idx="12"/>
          </p:nvPr>
        </p:nvSpPr>
        <p:spPr/>
        <p:txBody>
          <a:bodyPr/>
          <a:lstStyle>
            <a:lvl1pPr>
              <a:defRPr smtClean="0"/>
            </a:lvl1pPr>
          </a:lstStyle>
          <a:p>
            <a:pPr>
              <a:defRPr/>
            </a:pPr>
            <a:fld id="{41A9CCDF-6A82-47B1-B55C-837CBE866ED0}" type="slidenum">
              <a:rPr lang="hr-HR" altLang="sr-Latn-RS"/>
              <a:pPr>
                <a:defRPr/>
              </a:pPr>
              <a:t>‹#›</a:t>
            </a:fld>
            <a:endParaRPr lang="hr-HR" altLang="sr-Latn-RS"/>
          </a:p>
        </p:txBody>
      </p:sp>
    </p:spTree>
    <p:extLst>
      <p:ext uri="{BB962C8B-B14F-4D97-AF65-F5344CB8AC3E}">
        <p14:creationId xmlns:p14="http://schemas.microsoft.com/office/powerpoint/2010/main" val="389890935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sr-Latn-RS"/>
          </a:p>
        </p:txBody>
      </p:sp>
      <p:sp>
        <p:nvSpPr>
          <p:cNvPr id="6" name="Rectangle 6"/>
          <p:cNvSpPr>
            <a:spLocks noGrp="1" noChangeArrowheads="1"/>
          </p:cNvSpPr>
          <p:nvPr>
            <p:ph type="sldNum" sz="quarter" idx="12"/>
          </p:nvPr>
        </p:nvSpPr>
        <p:spPr>
          <a:ln/>
        </p:spPr>
        <p:txBody>
          <a:bodyPr/>
          <a:lstStyle>
            <a:lvl1pPr>
              <a:defRPr/>
            </a:lvl1pPr>
          </a:lstStyle>
          <a:p>
            <a:pPr>
              <a:defRPr/>
            </a:pPr>
            <a:fld id="{3ED27BDB-F816-434F-A553-936FCF48F558}" type="slidenum">
              <a:rPr lang="zh-CN" altLang="en-US"/>
              <a:pPr>
                <a:defRPr/>
              </a:pPr>
              <a:t>‹#›</a:t>
            </a:fld>
            <a:endParaRPr lang="en-US" altLang="sr-Latn-RS"/>
          </a:p>
        </p:txBody>
      </p:sp>
    </p:spTree>
    <p:extLst>
      <p:ext uri="{BB962C8B-B14F-4D97-AF65-F5344CB8AC3E}">
        <p14:creationId xmlns:p14="http://schemas.microsoft.com/office/powerpoint/2010/main" val="117233015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sr-Latn-RS"/>
          </a:p>
        </p:txBody>
      </p:sp>
      <p:sp>
        <p:nvSpPr>
          <p:cNvPr id="6" name="Rectangle 6"/>
          <p:cNvSpPr>
            <a:spLocks noGrp="1" noChangeArrowheads="1"/>
          </p:cNvSpPr>
          <p:nvPr>
            <p:ph type="sldNum" sz="quarter" idx="12"/>
          </p:nvPr>
        </p:nvSpPr>
        <p:spPr>
          <a:ln/>
        </p:spPr>
        <p:txBody>
          <a:bodyPr/>
          <a:lstStyle>
            <a:lvl1pPr>
              <a:defRPr/>
            </a:lvl1pPr>
          </a:lstStyle>
          <a:p>
            <a:pPr>
              <a:defRPr/>
            </a:pPr>
            <a:fld id="{CF1AA428-F346-410D-81ED-9E026FE82CF2}" type="slidenum">
              <a:rPr lang="zh-CN" altLang="en-US"/>
              <a:pPr>
                <a:defRPr/>
              </a:pPr>
              <a:t>‹#›</a:t>
            </a:fld>
            <a:endParaRPr lang="en-US" altLang="sr-Latn-RS"/>
          </a:p>
        </p:txBody>
      </p:sp>
    </p:spTree>
    <p:extLst>
      <p:ext uri="{BB962C8B-B14F-4D97-AF65-F5344CB8AC3E}">
        <p14:creationId xmlns:p14="http://schemas.microsoft.com/office/powerpoint/2010/main" val="15295847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sr-Latn-RS"/>
          </a:p>
        </p:txBody>
      </p:sp>
      <p:sp>
        <p:nvSpPr>
          <p:cNvPr id="7" name="Rectangle 6"/>
          <p:cNvSpPr>
            <a:spLocks noGrp="1" noChangeArrowheads="1"/>
          </p:cNvSpPr>
          <p:nvPr>
            <p:ph type="sldNum" sz="quarter" idx="12"/>
          </p:nvPr>
        </p:nvSpPr>
        <p:spPr>
          <a:ln/>
        </p:spPr>
        <p:txBody>
          <a:bodyPr/>
          <a:lstStyle>
            <a:lvl1pPr>
              <a:defRPr/>
            </a:lvl1pPr>
          </a:lstStyle>
          <a:p>
            <a:pPr>
              <a:defRPr/>
            </a:pPr>
            <a:fld id="{3054FC5B-41A7-4552-87B3-D1A0AB0A47B2}" type="slidenum">
              <a:rPr lang="zh-CN" altLang="en-US"/>
              <a:pPr>
                <a:defRPr/>
              </a:pPr>
              <a:t>‹#›</a:t>
            </a:fld>
            <a:endParaRPr lang="en-US" altLang="sr-Latn-RS"/>
          </a:p>
        </p:txBody>
      </p:sp>
    </p:spTree>
    <p:extLst>
      <p:ext uri="{BB962C8B-B14F-4D97-AF65-F5344CB8AC3E}">
        <p14:creationId xmlns:p14="http://schemas.microsoft.com/office/powerpoint/2010/main" val="374034248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sr-Latn-RS"/>
          </a:p>
        </p:txBody>
      </p:sp>
      <p:sp>
        <p:nvSpPr>
          <p:cNvPr id="9" name="Rectangle 6"/>
          <p:cNvSpPr>
            <a:spLocks noGrp="1" noChangeArrowheads="1"/>
          </p:cNvSpPr>
          <p:nvPr>
            <p:ph type="sldNum" sz="quarter" idx="12"/>
          </p:nvPr>
        </p:nvSpPr>
        <p:spPr>
          <a:ln/>
        </p:spPr>
        <p:txBody>
          <a:bodyPr/>
          <a:lstStyle>
            <a:lvl1pPr>
              <a:defRPr/>
            </a:lvl1pPr>
          </a:lstStyle>
          <a:p>
            <a:pPr>
              <a:defRPr/>
            </a:pPr>
            <a:fld id="{58D853DA-DF21-4E9E-870B-3D8A793F5475}" type="slidenum">
              <a:rPr lang="zh-CN" altLang="en-US"/>
              <a:pPr>
                <a:defRPr/>
              </a:pPr>
              <a:t>‹#›</a:t>
            </a:fld>
            <a:endParaRPr lang="en-US" altLang="sr-Latn-RS"/>
          </a:p>
        </p:txBody>
      </p:sp>
    </p:spTree>
    <p:extLst>
      <p:ext uri="{BB962C8B-B14F-4D97-AF65-F5344CB8AC3E}">
        <p14:creationId xmlns:p14="http://schemas.microsoft.com/office/powerpoint/2010/main" val="52811925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sr-Latn-RS"/>
          </a:p>
        </p:txBody>
      </p:sp>
      <p:sp>
        <p:nvSpPr>
          <p:cNvPr id="5" name="Rectangle 6"/>
          <p:cNvSpPr>
            <a:spLocks noGrp="1" noChangeArrowheads="1"/>
          </p:cNvSpPr>
          <p:nvPr>
            <p:ph type="sldNum" sz="quarter" idx="12"/>
          </p:nvPr>
        </p:nvSpPr>
        <p:spPr>
          <a:ln/>
        </p:spPr>
        <p:txBody>
          <a:bodyPr/>
          <a:lstStyle>
            <a:lvl1pPr>
              <a:defRPr/>
            </a:lvl1pPr>
          </a:lstStyle>
          <a:p>
            <a:pPr>
              <a:defRPr/>
            </a:pPr>
            <a:fld id="{555B1572-3BF9-497D-8BD3-A3EB345EBEF0}" type="slidenum">
              <a:rPr lang="zh-CN" altLang="en-US"/>
              <a:pPr>
                <a:defRPr/>
              </a:pPr>
              <a:t>‹#›</a:t>
            </a:fld>
            <a:endParaRPr lang="en-US" altLang="sr-Latn-RS"/>
          </a:p>
        </p:txBody>
      </p:sp>
    </p:spTree>
    <p:extLst>
      <p:ext uri="{BB962C8B-B14F-4D97-AF65-F5344CB8AC3E}">
        <p14:creationId xmlns:p14="http://schemas.microsoft.com/office/powerpoint/2010/main" val="157996317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sr-Latn-RS"/>
          </a:p>
        </p:txBody>
      </p:sp>
      <p:sp>
        <p:nvSpPr>
          <p:cNvPr id="4" name="Rectangle 6"/>
          <p:cNvSpPr>
            <a:spLocks noGrp="1" noChangeArrowheads="1"/>
          </p:cNvSpPr>
          <p:nvPr>
            <p:ph type="sldNum" sz="quarter" idx="12"/>
          </p:nvPr>
        </p:nvSpPr>
        <p:spPr>
          <a:ln/>
        </p:spPr>
        <p:txBody>
          <a:bodyPr/>
          <a:lstStyle>
            <a:lvl1pPr>
              <a:defRPr/>
            </a:lvl1pPr>
          </a:lstStyle>
          <a:p>
            <a:pPr>
              <a:defRPr/>
            </a:pPr>
            <a:fld id="{C5CB1C6A-F613-481C-8EA1-36CE1A429717}" type="slidenum">
              <a:rPr lang="zh-CN" altLang="en-US"/>
              <a:pPr>
                <a:defRPr/>
              </a:pPr>
              <a:t>‹#›</a:t>
            </a:fld>
            <a:endParaRPr lang="en-US" altLang="sr-Latn-RS"/>
          </a:p>
        </p:txBody>
      </p:sp>
    </p:spTree>
    <p:extLst>
      <p:ext uri="{BB962C8B-B14F-4D97-AF65-F5344CB8AC3E}">
        <p14:creationId xmlns:p14="http://schemas.microsoft.com/office/powerpoint/2010/main" val="404526376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sr-Latn-RS"/>
          </a:p>
        </p:txBody>
      </p:sp>
      <p:sp>
        <p:nvSpPr>
          <p:cNvPr id="7" name="Rectangle 6"/>
          <p:cNvSpPr>
            <a:spLocks noGrp="1" noChangeArrowheads="1"/>
          </p:cNvSpPr>
          <p:nvPr>
            <p:ph type="sldNum" sz="quarter" idx="12"/>
          </p:nvPr>
        </p:nvSpPr>
        <p:spPr>
          <a:ln/>
        </p:spPr>
        <p:txBody>
          <a:bodyPr/>
          <a:lstStyle>
            <a:lvl1pPr>
              <a:defRPr/>
            </a:lvl1pPr>
          </a:lstStyle>
          <a:p>
            <a:pPr>
              <a:defRPr/>
            </a:pPr>
            <a:fld id="{25428286-9CAF-453E-9C50-150893CCA3DE}" type="slidenum">
              <a:rPr lang="zh-CN" altLang="en-US"/>
              <a:pPr>
                <a:defRPr/>
              </a:pPr>
              <a:t>‹#›</a:t>
            </a:fld>
            <a:endParaRPr lang="en-US" altLang="sr-Latn-RS"/>
          </a:p>
        </p:txBody>
      </p:sp>
    </p:spTree>
    <p:extLst>
      <p:ext uri="{BB962C8B-B14F-4D97-AF65-F5344CB8AC3E}">
        <p14:creationId xmlns:p14="http://schemas.microsoft.com/office/powerpoint/2010/main" val="237415653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sr-Latn-RS"/>
          </a:p>
        </p:txBody>
      </p:sp>
      <p:sp>
        <p:nvSpPr>
          <p:cNvPr id="7" name="Rectangle 6"/>
          <p:cNvSpPr>
            <a:spLocks noGrp="1" noChangeArrowheads="1"/>
          </p:cNvSpPr>
          <p:nvPr>
            <p:ph type="sldNum" sz="quarter" idx="12"/>
          </p:nvPr>
        </p:nvSpPr>
        <p:spPr>
          <a:ln/>
        </p:spPr>
        <p:txBody>
          <a:bodyPr/>
          <a:lstStyle>
            <a:lvl1pPr>
              <a:defRPr/>
            </a:lvl1pPr>
          </a:lstStyle>
          <a:p>
            <a:pPr>
              <a:defRPr/>
            </a:pPr>
            <a:fld id="{C67A21D6-404A-4A2B-989D-2472E1301EFD}" type="slidenum">
              <a:rPr lang="zh-CN" altLang="en-US"/>
              <a:pPr>
                <a:defRPr/>
              </a:pPr>
              <a:t>‹#›</a:t>
            </a:fld>
            <a:endParaRPr lang="en-US" altLang="sr-Latn-RS"/>
          </a:p>
        </p:txBody>
      </p:sp>
    </p:spTree>
    <p:extLst>
      <p:ext uri="{BB962C8B-B14F-4D97-AF65-F5344CB8AC3E}">
        <p14:creationId xmlns:p14="http://schemas.microsoft.com/office/powerpoint/2010/main" val="25555613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sr-Latn-R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sr-Latn-RS" smtClean="0"/>
              <a:t>单击此处编辑母版文本样式</a:t>
            </a:r>
          </a:p>
          <a:p>
            <a:pPr lvl="1"/>
            <a:r>
              <a:rPr lang="zh-CN" altLang="sr-Latn-RS" smtClean="0"/>
              <a:t>第二级</a:t>
            </a:r>
          </a:p>
          <a:p>
            <a:pPr lvl="2"/>
            <a:r>
              <a:rPr lang="zh-CN" altLang="sr-Latn-RS" smtClean="0"/>
              <a:t>第三级</a:t>
            </a:r>
          </a:p>
          <a:p>
            <a:pPr lvl="3"/>
            <a:r>
              <a:rPr lang="zh-CN" altLang="sr-Latn-RS" smtClean="0"/>
              <a:t>第四级</a:t>
            </a:r>
          </a:p>
          <a:p>
            <a:pPr lvl="4"/>
            <a:r>
              <a:rPr lang="zh-CN" altLang="sr-Latn-R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sr-Latn-R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sr-Latn-R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2B9343E-99AD-4C9C-9FD0-30377AADC49C}" type="slidenum">
              <a:rPr lang="zh-CN" altLang="en-U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3917"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8" r:id="rId12"/>
    <p:sldLayoutId id="2147483919" r:id="rId13"/>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SimHei" pitchFamily="49" charset="-122"/>
        </a:defRPr>
      </a:lvl2pPr>
      <a:lvl3pPr algn="ctr" rtl="0" eaLnBrk="0" fontAlgn="base" hangingPunct="0">
        <a:spcBef>
          <a:spcPct val="0"/>
        </a:spcBef>
        <a:spcAft>
          <a:spcPct val="0"/>
        </a:spcAft>
        <a:defRPr sz="4400">
          <a:solidFill>
            <a:schemeClr val="tx2"/>
          </a:solidFill>
          <a:latin typeface="Arial" pitchFamily="34" charset="0"/>
          <a:ea typeface="SimHei" pitchFamily="49" charset="-122"/>
        </a:defRPr>
      </a:lvl3pPr>
      <a:lvl4pPr algn="ctr" rtl="0" eaLnBrk="0" fontAlgn="base" hangingPunct="0">
        <a:spcBef>
          <a:spcPct val="0"/>
        </a:spcBef>
        <a:spcAft>
          <a:spcPct val="0"/>
        </a:spcAft>
        <a:defRPr sz="4400">
          <a:solidFill>
            <a:schemeClr val="tx2"/>
          </a:solidFill>
          <a:latin typeface="Arial" pitchFamily="34" charset="0"/>
          <a:ea typeface="SimHei" pitchFamily="49" charset="-122"/>
        </a:defRPr>
      </a:lvl4pPr>
      <a:lvl5pPr algn="ctr" rtl="0" eaLnBrk="0" fontAlgn="base" hangingPunct="0">
        <a:spcBef>
          <a:spcPct val="0"/>
        </a:spcBef>
        <a:spcAft>
          <a:spcPct val="0"/>
        </a:spcAft>
        <a:defRPr sz="4400">
          <a:solidFill>
            <a:schemeClr val="tx2"/>
          </a:solidFill>
          <a:latin typeface="Arial" pitchFamily="34" charset="0"/>
          <a:ea typeface="SimHei" pitchFamily="49" charset="-122"/>
        </a:defRPr>
      </a:lvl5pPr>
      <a:lvl6pPr marL="457200" algn="ctr" rtl="0" fontAlgn="base">
        <a:spcBef>
          <a:spcPct val="0"/>
        </a:spcBef>
        <a:spcAft>
          <a:spcPct val="0"/>
        </a:spcAft>
        <a:defRPr sz="4400">
          <a:solidFill>
            <a:schemeClr val="tx2"/>
          </a:solidFill>
          <a:latin typeface="Arial" pitchFamily="34" charset="0"/>
          <a:ea typeface="SimHei" pitchFamily="49" charset="-122"/>
        </a:defRPr>
      </a:lvl6pPr>
      <a:lvl7pPr marL="914400" algn="ctr" rtl="0" fontAlgn="base">
        <a:spcBef>
          <a:spcPct val="0"/>
        </a:spcBef>
        <a:spcAft>
          <a:spcPct val="0"/>
        </a:spcAft>
        <a:defRPr sz="4400">
          <a:solidFill>
            <a:schemeClr val="tx2"/>
          </a:solidFill>
          <a:latin typeface="Arial" pitchFamily="34" charset="0"/>
          <a:ea typeface="SimHei" pitchFamily="49" charset="-122"/>
        </a:defRPr>
      </a:lvl7pPr>
      <a:lvl8pPr marL="1371600" algn="ctr" rtl="0" fontAlgn="base">
        <a:spcBef>
          <a:spcPct val="0"/>
        </a:spcBef>
        <a:spcAft>
          <a:spcPct val="0"/>
        </a:spcAft>
        <a:defRPr sz="4400">
          <a:solidFill>
            <a:schemeClr val="tx2"/>
          </a:solidFill>
          <a:latin typeface="Arial" pitchFamily="34" charset="0"/>
          <a:ea typeface="SimHei" pitchFamily="49" charset="-122"/>
        </a:defRPr>
      </a:lvl8pPr>
      <a:lvl9pPr marL="1828800" algn="ctr" rtl="0" fontAlgn="base">
        <a:spcBef>
          <a:spcPct val="0"/>
        </a:spcBef>
        <a:spcAft>
          <a:spcPct val="0"/>
        </a:spcAft>
        <a:defRPr sz="4400">
          <a:solidFill>
            <a:schemeClr val="tx2"/>
          </a:solidFill>
          <a:latin typeface="Arial" pitchFamily="34" charset="0"/>
          <a:ea typeface="SimHei" pitchFamily="49"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vica.tihomirovic@skole.h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pravopis.hr/pravilo/bibliografske-jedinice/87/"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public.mzos.hr/Default.aspx?sec=2685" TargetMode="External"/><Relationship Id="rId2" Type="http://schemas.openxmlformats.org/officeDocument/2006/relationships/hyperlink" Target="http://public.mzos.hr/Default.aspx?sec=2197"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public.mzos.hr/Default.aspx?sec=219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1905000"/>
            <a:ext cx="7772400" cy="1698625"/>
          </a:xfrm>
        </p:spPr>
        <p:txBody>
          <a:bodyPr/>
          <a:lstStyle/>
          <a:p>
            <a:pPr eaLnBrk="1" hangingPunct="1">
              <a:defRPr/>
            </a:pPr>
            <a:r>
              <a:rPr lang="hr-HR" dirty="0">
                <a:solidFill>
                  <a:schemeClr val="tx2">
                    <a:satMod val="130000"/>
                  </a:schemeClr>
                </a:solidFill>
              </a:rPr>
              <a:t>Praktični rad na stručnom ispitu za školske knjižničare </a:t>
            </a:r>
            <a:endParaRPr lang="en-US" altLang="sr-Latn-RS" dirty="0"/>
          </a:p>
        </p:txBody>
      </p:sp>
      <p:sp>
        <p:nvSpPr>
          <p:cNvPr id="6147" name="Rectangle 3"/>
          <p:cNvSpPr>
            <a:spLocks noGrp="1" noChangeArrowheads="1"/>
          </p:cNvSpPr>
          <p:nvPr>
            <p:ph type="subTitle" idx="1"/>
          </p:nvPr>
        </p:nvSpPr>
        <p:spPr>
          <a:xfrm>
            <a:off x="2819400" y="4800600"/>
            <a:ext cx="5649913" cy="1676400"/>
          </a:xfrm>
        </p:spPr>
        <p:txBody>
          <a:bodyPr/>
          <a:lstStyle/>
          <a:p>
            <a:pPr algn="ctr" eaLnBrk="1" hangingPunct="1"/>
            <a:r>
              <a:rPr lang="sr-Latn-RS" altLang="sr-Latn-RS" sz="2000" smtClean="0"/>
              <a:t>Seminar za školske knjižničare pripravnike</a:t>
            </a:r>
          </a:p>
          <a:p>
            <a:pPr algn="ctr" eaLnBrk="1" hangingPunct="1"/>
            <a:r>
              <a:rPr lang="sr-Latn-RS" altLang="sr-Latn-RS" sz="2000" smtClean="0"/>
              <a:t>OŠ Bartola Kašića, Zagreb</a:t>
            </a:r>
          </a:p>
          <a:p>
            <a:pPr algn="ctr" eaLnBrk="1" hangingPunct="1"/>
            <a:r>
              <a:rPr lang="sr-Latn-RS" altLang="sr-Latn-RS" sz="2000" smtClean="0"/>
              <a:t>19. siječnja 2017.</a:t>
            </a:r>
          </a:p>
          <a:p>
            <a:pPr algn="ctr" eaLnBrk="1" hangingPunct="1"/>
            <a:r>
              <a:rPr lang="sr-Latn-RS" altLang="sr-Latn-RS" sz="2000" smtClean="0">
                <a:hlinkClick r:id="rId2"/>
              </a:rPr>
              <a:t>evica.tihomirovic@skole.hr</a:t>
            </a:r>
            <a:r>
              <a:rPr lang="sr-Latn-RS" altLang="sr-Latn-RS" sz="2000" smtClean="0"/>
              <a:t> </a:t>
            </a:r>
          </a:p>
          <a:p>
            <a:pPr algn="ctr" eaLnBrk="1" hangingPunct="1"/>
            <a:endParaRPr lang="sr-Latn-RS" altLang="sr-Latn-RS" sz="2000"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p:cNvSpPr>
            <a:spLocks noGrp="1"/>
          </p:cNvSpPr>
          <p:nvPr>
            <p:ph type="title"/>
          </p:nvPr>
        </p:nvSpPr>
        <p:spPr/>
        <p:txBody>
          <a:bodyPr/>
          <a:lstStyle/>
          <a:p>
            <a:r>
              <a:rPr lang="hr-HR" altLang="sr-Latn-RS" sz="2800" smtClean="0">
                <a:solidFill>
                  <a:srgbClr val="002060"/>
                </a:solidFill>
              </a:rPr>
              <a:t>Program KOO  4.- 8. razr. Informacijska pismenost</a:t>
            </a:r>
          </a:p>
        </p:txBody>
      </p:sp>
      <p:sp>
        <p:nvSpPr>
          <p:cNvPr id="3" name="Rezervirano mjesto sadržaja 2"/>
          <p:cNvSpPr>
            <a:spLocks noGrp="1"/>
          </p:cNvSpPr>
          <p:nvPr>
            <p:ph idx="1"/>
          </p:nvPr>
        </p:nvSpPr>
        <p:spPr>
          <a:xfrm>
            <a:off x="457200" y="1295400"/>
            <a:ext cx="8229600" cy="5029200"/>
          </a:xfrm>
        </p:spPr>
        <p:txBody>
          <a:bodyPr/>
          <a:lstStyle/>
          <a:p>
            <a:pPr marL="0" indent="0" eaLnBrk="1" fontAlgn="auto" hangingPunct="1">
              <a:lnSpc>
                <a:spcPct val="150000"/>
              </a:lnSpc>
              <a:spcAft>
                <a:spcPts val="0"/>
              </a:spcAft>
              <a:buFont typeface="Arial" panose="020B0604020202020204" pitchFamily="34" charset="0"/>
              <a:buNone/>
              <a:defRPr/>
            </a:pPr>
            <a:r>
              <a:rPr lang="hr-HR" sz="2000" dirty="0">
                <a:cs typeface="Arial" charset="0"/>
              </a:rPr>
              <a:t>4. razred</a:t>
            </a:r>
          </a:p>
          <a:p>
            <a:pPr marL="0" indent="0" eaLnBrk="1" fontAlgn="auto" hangingPunct="1">
              <a:lnSpc>
                <a:spcPct val="150000"/>
              </a:lnSpc>
              <a:spcAft>
                <a:spcPts val="0"/>
              </a:spcAft>
              <a:buFont typeface="Arial" panose="020B0604020202020204" pitchFamily="34" charset="0"/>
              <a:buNone/>
              <a:defRPr/>
            </a:pPr>
            <a:r>
              <a:rPr lang="hr-HR" sz="2000" b="1" dirty="0">
                <a:cs typeface="Arial" charset="0"/>
              </a:rPr>
              <a:t>1. Tema: Referentna zbirka - priručnici </a:t>
            </a:r>
          </a:p>
          <a:p>
            <a:pPr marL="0" indent="0" eaLnBrk="1" fontAlgn="auto" hangingPunct="1">
              <a:lnSpc>
                <a:spcPct val="150000"/>
              </a:lnSpc>
              <a:spcAft>
                <a:spcPts val="0"/>
              </a:spcAft>
              <a:buFont typeface="Arial" panose="020B0604020202020204" pitchFamily="34" charset="0"/>
              <a:buNone/>
              <a:defRPr/>
            </a:pPr>
            <a:r>
              <a:rPr lang="hr-HR" sz="2000" b="1" dirty="0">
                <a:cs typeface="Arial" charset="0"/>
              </a:rPr>
              <a:t>Ključni pojmovi: </a:t>
            </a:r>
            <a:r>
              <a:rPr lang="hr-HR" sz="2000" dirty="0">
                <a:cs typeface="Arial" charset="0"/>
              </a:rPr>
              <a:t>enciklopedija, leksikon, rječnik, pravopis, atlas</a:t>
            </a:r>
          </a:p>
          <a:p>
            <a:pPr marL="0" indent="0" eaLnBrk="1" fontAlgn="auto" hangingPunct="1">
              <a:lnSpc>
                <a:spcPct val="150000"/>
              </a:lnSpc>
              <a:spcAft>
                <a:spcPts val="0"/>
              </a:spcAft>
              <a:buFont typeface="Arial" panose="020B0604020202020204" pitchFamily="34" charset="0"/>
              <a:buNone/>
              <a:defRPr/>
            </a:pPr>
            <a:r>
              <a:rPr lang="hr-HR" sz="2000" b="1" dirty="0">
                <a:cs typeface="Arial" charset="0"/>
              </a:rPr>
              <a:t>2. Tema: Književno-komunikacijsko-informacijska kultura </a:t>
            </a:r>
          </a:p>
          <a:p>
            <a:pPr marL="0" indent="0" eaLnBrk="1" fontAlgn="auto" hangingPunct="1">
              <a:lnSpc>
                <a:spcPct val="150000"/>
              </a:lnSpc>
              <a:spcAft>
                <a:spcPts val="0"/>
              </a:spcAft>
              <a:buFont typeface="Arial" panose="020B0604020202020204" pitchFamily="34" charset="0"/>
              <a:buNone/>
              <a:defRPr/>
            </a:pPr>
            <a:r>
              <a:rPr lang="hr-HR" sz="2000" b="1" dirty="0">
                <a:cs typeface="Arial" charset="0"/>
              </a:rPr>
              <a:t>Ključni pojmovi</a:t>
            </a:r>
            <a:r>
              <a:rPr lang="hr-HR" sz="2000" dirty="0">
                <a:cs typeface="Arial" charset="0"/>
              </a:rPr>
              <a:t>: </a:t>
            </a:r>
            <a:r>
              <a:rPr lang="hr-HR" sz="2000" dirty="0" err="1">
                <a:cs typeface="Arial" charset="0"/>
              </a:rPr>
              <a:t>književnoumjetnička</a:t>
            </a:r>
            <a:r>
              <a:rPr lang="hr-HR" sz="2000" dirty="0">
                <a:cs typeface="Arial" charset="0"/>
              </a:rPr>
              <a:t> djela, znanstveno-popularna i stručna literatura, čitalačka kultura  </a:t>
            </a:r>
          </a:p>
          <a:p>
            <a:pPr marL="0" indent="0" eaLnBrk="1" fontAlgn="auto" hangingPunct="1">
              <a:lnSpc>
                <a:spcPct val="150000"/>
              </a:lnSpc>
              <a:spcAft>
                <a:spcPts val="0"/>
              </a:spcAft>
              <a:buFont typeface="Arial" panose="020B0604020202020204" pitchFamily="34" charset="0"/>
              <a:buNone/>
              <a:defRPr/>
            </a:pPr>
            <a:endParaRPr lang="hr-HR" sz="2000" dirty="0">
              <a:cs typeface="Arial" charset="0"/>
            </a:endParaRPr>
          </a:p>
          <a:p>
            <a:pPr marL="0" indent="0" eaLnBrk="1" fontAlgn="auto" hangingPunct="1">
              <a:lnSpc>
                <a:spcPct val="150000"/>
              </a:lnSpc>
              <a:spcAft>
                <a:spcPts val="0"/>
              </a:spcAft>
              <a:buFont typeface="Arial" panose="020B0604020202020204" pitchFamily="34" charset="0"/>
              <a:buNone/>
              <a:defRPr/>
            </a:pPr>
            <a:r>
              <a:rPr lang="hr-HR" sz="2000" dirty="0">
                <a:cs typeface="Arial" charset="0"/>
              </a:rPr>
              <a:t>Hrvatski jezik – medijska kultura </a:t>
            </a:r>
          </a:p>
          <a:p>
            <a:pPr marL="0" indent="0" eaLnBrk="1" fontAlgn="auto" hangingPunct="1">
              <a:lnSpc>
                <a:spcPct val="150000"/>
              </a:lnSpc>
              <a:spcAft>
                <a:spcPts val="0"/>
              </a:spcAft>
              <a:buFont typeface="Arial" panose="020B0604020202020204" pitchFamily="34" charset="0"/>
              <a:buNone/>
              <a:defRPr/>
            </a:pPr>
            <a:r>
              <a:rPr lang="hr-HR" sz="2000" b="1" dirty="0">
                <a:solidFill>
                  <a:srgbClr val="FF0000"/>
                </a:solidFill>
              </a:rPr>
              <a:t>4. r. – služenje rječnikom i školskim </a:t>
            </a:r>
          </a:p>
          <a:p>
            <a:pPr marL="0" indent="0" eaLnBrk="1" fontAlgn="auto" hangingPunct="1">
              <a:lnSpc>
                <a:spcPct val="150000"/>
              </a:lnSpc>
              <a:spcAft>
                <a:spcPts val="0"/>
              </a:spcAft>
              <a:buFont typeface="Arial" panose="020B0604020202020204" pitchFamily="34" charset="0"/>
              <a:buNone/>
              <a:defRPr/>
            </a:pPr>
            <a:r>
              <a:rPr lang="hr-HR" sz="2000" b="1" dirty="0">
                <a:solidFill>
                  <a:srgbClr val="FF0000"/>
                </a:solidFill>
              </a:rPr>
              <a:t>pravopisom</a:t>
            </a:r>
          </a:p>
          <a:p>
            <a:pPr>
              <a:defRPr/>
            </a:pPr>
            <a:endParaRPr lang="hr-HR" dirty="0"/>
          </a:p>
        </p:txBody>
      </p:sp>
      <p:pic>
        <p:nvPicPr>
          <p:cNvPr id="16388" name="Slika 6" descr="Resource-175x1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962400"/>
            <a:ext cx="2767013"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p:cNvSpPr>
            <a:spLocks noGrp="1"/>
          </p:cNvSpPr>
          <p:nvPr>
            <p:ph type="title"/>
          </p:nvPr>
        </p:nvSpPr>
        <p:spPr>
          <a:xfrm>
            <a:off x="76200" y="274638"/>
            <a:ext cx="5022850" cy="715962"/>
          </a:xfrm>
        </p:spPr>
        <p:txBody>
          <a:bodyPr/>
          <a:lstStyle/>
          <a:p>
            <a:pPr algn="l"/>
            <a:r>
              <a:rPr lang="hr-HR" altLang="sr-Latn-RS" sz="2400" smtClean="0"/>
              <a:t>Informacijska pismenost 5. i  6.razr.</a:t>
            </a:r>
          </a:p>
        </p:txBody>
      </p:sp>
      <p:sp>
        <p:nvSpPr>
          <p:cNvPr id="3" name="Rezervirano mjesto sadržaja 2"/>
          <p:cNvSpPr>
            <a:spLocks noGrp="1"/>
          </p:cNvSpPr>
          <p:nvPr>
            <p:ph idx="1"/>
          </p:nvPr>
        </p:nvSpPr>
        <p:spPr>
          <a:xfrm>
            <a:off x="457200" y="1600200"/>
            <a:ext cx="8458200" cy="5105400"/>
          </a:xfrm>
        </p:spPr>
        <p:txBody>
          <a:bodyPr/>
          <a:lstStyle/>
          <a:p>
            <a:pPr marL="0" indent="0">
              <a:buFont typeface="Arial" charset="0"/>
              <a:buNone/>
              <a:defRPr/>
            </a:pPr>
            <a:r>
              <a:rPr lang="hr-HR" sz="2000" b="1" dirty="0">
                <a:solidFill>
                  <a:srgbClr val="FF0000"/>
                </a:solidFill>
              </a:rPr>
              <a:t>5. Razred</a:t>
            </a:r>
          </a:p>
          <a:p>
            <a:pPr marL="0" indent="0">
              <a:buFont typeface="Arial" charset="0"/>
              <a:buNone/>
              <a:defRPr/>
            </a:pPr>
            <a:r>
              <a:rPr lang="hr-HR" sz="2000" b="1" dirty="0"/>
              <a:t>1 . Tema : Časopisi – izvori novih </a:t>
            </a:r>
          </a:p>
          <a:p>
            <a:pPr marL="0" indent="0">
              <a:buFont typeface="Arial" charset="0"/>
              <a:buNone/>
              <a:defRPr/>
            </a:pPr>
            <a:r>
              <a:rPr lang="hr-HR" sz="2000" b="1" dirty="0"/>
              <a:t>     informacija </a:t>
            </a:r>
          </a:p>
          <a:p>
            <a:pPr marL="0" indent="0">
              <a:buFont typeface="Arial" charset="0"/>
              <a:buNone/>
              <a:defRPr/>
            </a:pPr>
            <a:r>
              <a:rPr lang="hr-HR" sz="2000" b="1" dirty="0"/>
              <a:t>     Ključni pojmovi</a:t>
            </a:r>
            <a:r>
              <a:rPr lang="hr-HR" sz="2000" dirty="0"/>
              <a:t>: znanost, struka, sažetak</a:t>
            </a:r>
          </a:p>
          <a:p>
            <a:pPr marL="0" indent="0">
              <a:buFont typeface="Arial" charset="0"/>
              <a:buNone/>
              <a:defRPr/>
            </a:pPr>
            <a:r>
              <a:rPr lang="hr-HR" sz="2000" b="1" dirty="0"/>
              <a:t> 2. Tema: Organizacija i poslovanje školske knjižnice </a:t>
            </a:r>
          </a:p>
          <a:p>
            <a:pPr marL="0" indent="0">
              <a:buFont typeface="Arial" charset="0"/>
              <a:buNone/>
              <a:defRPr/>
            </a:pPr>
            <a:r>
              <a:rPr lang="hr-HR" sz="2000" b="1" dirty="0"/>
              <a:t> Ključni pojmovi</a:t>
            </a:r>
            <a:r>
              <a:rPr lang="hr-HR" sz="2000" dirty="0"/>
              <a:t>: signatura, autorski i naslovni katalog</a:t>
            </a:r>
          </a:p>
          <a:p>
            <a:pPr marL="0" indent="0">
              <a:buFont typeface="Arial" charset="0"/>
              <a:buNone/>
              <a:defRPr/>
            </a:pPr>
            <a:r>
              <a:rPr lang="hr-HR" sz="2000" b="1" dirty="0">
                <a:solidFill>
                  <a:srgbClr val="FF0000"/>
                </a:solidFill>
              </a:rPr>
              <a:t> </a:t>
            </a:r>
            <a:r>
              <a:rPr lang="hr-HR" sz="2000" dirty="0">
                <a:solidFill>
                  <a:srgbClr val="FF0000"/>
                </a:solidFill>
              </a:rPr>
              <a:t>6. razred</a:t>
            </a:r>
            <a:endParaRPr lang="hr-HR" sz="2000" b="1" dirty="0">
              <a:solidFill>
                <a:srgbClr val="FF0000"/>
              </a:solidFill>
            </a:endParaRPr>
          </a:p>
          <a:p>
            <a:pPr marL="0" indent="0">
              <a:buFont typeface="Arial" charset="0"/>
              <a:buNone/>
              <a:defRPr/>
            </a:pPr>
            <a:r>
              <a:rPr lang="hr-HR" sz="2000" b="1" dirty="0"/>
              <a:t>1. Tema: Samostalno pronalaženje informacija </a:t>
            </a:r>
          </a:p>
          <a:p>
            <a:pPr>
              <a:buFont typeface="Arial" charset="0"/>
              <a:buChar char="•"/>
              <a:defRPr/>
            </a:pPr>
            <a:r>
              <a:rPr lang="hr-HR" sz="2000" b="1" dirty="0"/>
              <a:t>Ključni pojmovi</a:t>
            </a:r>
            <a:r>
              <a:rPr lang="hr-HR" sz="2000" dirty="0"/>
              <a:t>: uvod u UDK , popularno-znanstvena i stručna literatura služiti se katalozima i bibliografijama pri pronalaženju informacija za potrebe problemsko-istraživačke i projektne nastave </a:t>
            </a:r>
          </a:p>
          <a:p>
            <a:pPr>
              <a:buFont typeface="Arial" charset="0"/>
              <a:buChar char="•"/>
              <a:defRPr/>
            </a:pPr>
            <a:endParaRPr lang="hr-HR" sz="2000" dirty="0"/>
          </a:p>
          <a:p>
            <a:pPr marL="0" indent="0">
              <a:buFont typeface="Arial" charset="0"/>
              <a:buNone/>
              <a:defRPr/>
            </a:pPr>
            <a:r>
              <a:rPr lang="hr-HR" sz="2000" b="1" dirty="0"/>
              <a:t> 2. Tema: </a:t>
            </a:r>
            <a:r>
              <a:rPr lang="hr-HR" sz="2000" b="1" dirty="0" err="1"/>
              <a:t>Predmetnica</a:t>
            </a:r>
            <a:r>
              <a:rPr lang="hr-HR" sz="2000" b="1" dirty="0"/>
              <a:t> – put do informacije </a:t>
            </a:r>
          </a:p>
          <a:p>
            <a:pPr marL="0" indent="0">
              <a:buFont typeface="Arial" charset="0"/>
              <a:buNone/>
              <a:defRPr/>
            </a:pPr>
            <a:r>
              <a:rPr lang="hr-HR" sz="2000" b="1" dirty="0"/>
              <a:t> Ključni pojmovi</a:t>
            </a:r>
            <a:r>
              <a:rPr lang="hr-HR" sz="2000" dirty="0"/>
              <a:t>: katalog, </a:t>
            </a:r>
            <a:r>
              <a:rPr lang="hr-HR" sz="2000" dirty="0" err="1"/>
              <a:t>predmetnica</a:t>
            </a:r>
            <a:r>
              <a:rPr lang="hr-HR" sz="2000" dirty="0"/>
              <a:t>, zbirke u knjižnicama</a:t>
            </a:r>
          </a:p>
          <a:p>
            <a:pPr>
              <a:defRPr/>
            </a:pPr>
            <a:endParaRPr lang="hr-HR" dirty="0"/>
          </a:p>
        </p:txBody>
      </p:sp>
      <p:sp>
        <p:nvSpPr>
          <p:cNvPr id="4" name="Zaobljeni pravokutni oblačić 6"/>
          <p:cNvSpPr/>
          <p:nvPr/>
        </p:nvSpPr>
        <p:spPr>
          <a:xfrm>
            <a:off x="5111750" y="152400"/>
            <a:ext cx="4032250" cy="2224088"/>
          </a:xfrm>
          <a:prstGeom prst="wedgeRoundRectCallout">
            <a:avLst>
              <a:gd name="adj1" fmla="val -89800"/>
              <a:gd name="adj2" fmla="val 3790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hr-HR" dirty="0">
                <a:solidFill>
                  <a:schemeClr val="tx1"/>
                </a:solidFill>
              </a:rPr>
              <a:t>Zdravstveni odgoj-UČITI KAKO UČITI</a:t>
            </a:r>
          </a:p>
          <a:p>
            <a:pPr>
              <a:defRPr/>
            </a:pPr>
            <a:r>
              <a:rPr lang="hr-HR" dirty="0">
                <a:solidFill>
                  <a:schemeClr val="tx1"/>
                </a:solidFill>
              </a:rPr>
              <a:t>-primijeniti različite tehnike učenja</a:t>
            </a:r>
          </a:p>
          <a:p>
            <a:pPr marL="285750" indent="-285750">
              <a:buFontTx/>
              <a:buChar char="-"/>
              <a:defRPr/>
            </a:pPr>
            <a:r>
              <a:rPr lang="hr-HR" dirty="0">
                <a:solidFill>
                  <a:schemeClr val="tx1"/>
                </a:solidFill>
              </a:rPr>
              <a:t>procijeniti vjerodostojnost informacija</a:t>
            </a:r>
          </a:p>
          <a:p>
            <a:pPr marL="285750" indent="-285750">
              <a:buFontTx/>
              <a:buChar char="-"/>
              <a:defRPr/>
            </a:pPr>
            <a:r>
              <a:rPr lang="hr-HR" dirty="0">
                <a:solidFill>
                  <a:srgbClr val="FF0000"/>
                </a:solidFill>
              </a:rPr>
              <a:t>usporediti najmanje 2 izvora informacija</a:t>
            </a:r>
          </a:p>
          <a:p>
            <a:pPr marL="285750" indent="-285750">
              <a:buFontTx/>
              <a:buChar char="-"/>
              <a:defRPr/>
            </a:pPr>
            <a:r>
              <a:rPr lang="hr-HR" dirty="0">
                <a:solidFill>
                  <a:schemeClr val="tx1"/>
                </a:solidFill>
              </a:rPr>
              <a:t>planirati vrijeme i mjesto učenja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p:cNvSpPr>
            <a:spLocks noGrp="1"/>
          </p:cNvSpPr>
          <p:nvPr>
            <p:ph type="title"/>
          </p:nvPr>
        </p:nvSpPr>
        <p:spPr>
          <a:xfrm>
            <a:off x="457200" y="274638"/>
            <a:ext cx="4572000" cy="715962"/>
          </a:xfrm>
        </p:spPr>
        <p:txBody>
          <a:bodyPr/>
          <a:lstStyle/>
          <a:p>
            <a:pPr algn="l"/>
            <a:r>
              <a:rPr lang="hr-HR" altLang="sr-Latn-RS" sz="2400" smtClean="0"/>
              <a:t>Informacijska pismenost 7. razr.</a:t>
            </a:r>
          </a:p>
        </p:txBody>
      </p:sp>
      <p:sp>
        <p:nvSpPr>
          <p:cNvPr id="3" name="Rezervirano mjesto sadržaja 2"/>
          <p:cNvSpPr>
            <a:spLocks noGrp="1"/>
          </p:cNvSpPr>
          <p:nvPr>
            <p:ph idx="1"/>
          </p:nvPr>
        </p:nvSpPr>
        <p:spPr>
          <a:xfrm>
            <a:off x="457200" y="1600200"/>
            <a:ext cx="8229600" cy="5029200"/>
          </a:xfrm>
        </p:spPr>
        <p:txBody>
          <a:bodyPr/>
          <a:lstStyle/>
          <a:p>
            <a:pPr>
              <a:buFont typeface="Arial" charset="0"/>
              <a:buChar char="•"/>
              <a:defRPr/>
            </a:pPr>
            <a:r>
              <a:rPr lang="hr-HR" sz="2000" b="1" dirty="0"/>
              <a:t>1. Tema : Časopisi na različitim medijima </a:t>
            </a:r>
          </a:p>
          <a:p>
            <a:pPr>
              <a:buFont typeface="Arial" charset="0"/>
              <a:buChar char="•"/>
              <a:defRPr/>
            </a:pPr>
            <a:r>
              <a:rPr lang="hr-HR" sz="2000" b="1" dirty="0"/>
              <a:t>Ključni pojmovi</a:t>
            </a:r>
            <a:r>
              <a:rPr lang="hr-HR" sz="2000" dirty="0"/>
              <a:t>: tiskani i elektronički </a:t>
            </a:r>
          </a:p>
          <a:p>
            <a:pPr marL="0" indent="0">
              <a:buFontTx/>
              <a:buNone/>
              <a:defRPr/>
            </a:pPr>
            <a:r>
              <a:rPr lang="hr-HR" sz="2000" dirty="0"/>
              <a:t>     časopis, autorstvo, citat</a:t>
            </a:r>
          </a:p>
          <a:p>
            <a:pPr>
              <a:buFont typeface="Arial" charset="0"/>
              <a:buChar char="•"/>
              <a:defRPr/>
            </a:pPr>
            <a:r>
              <a:rPr lang="hr-HR" sz="2000" b="1" dirty="0"/>
              <a:t>Obrazovna postignuća</a:t>
            </a:r>
            <a:r>
              <a:rPr lang="hr-HR" sz="2000" dirty="0"/>
              <a:t>: izabrati i uporabiti podatke iz različitih časopisa pri oblikovanju informacija; znati citirati, pronaći citat i uporabiti ga; usvojiti citiranje literature pri izradi referata ili zadaća istraživačkog tipa; razumjeti važnost i svrhu pravilnog citiranja literature u tijeku pisanja samostalnog rada; usvojiti pojam autorstva (poštivati intelektualno vlasništvo u uporabi i kreiranju informacija) </a:t>
            </a:r>
          </a:p>
          <a:p>
            <a:pPr marL="0" indent="0">
              <a:buFontTx/>
              <a:buNone/>
              <a:defRPr/>
            </a:pPr>
            <a:r>
              <a:rPr lang="hr-HR" sz="2000" dirty="0">
                <a:solidFill>
                  <a:srgbClr val="002060"/>
                </a:solidFill>
                <a:hlinkClick r:id="rId2"/>
              </a:rPr>
              <a:t>http://pravopis.hr/pravilo/bibliografske-jedinice/87/</a:t>
            </a:r>
            <a:endParaRPr lang="hr-HR" sz="2000" dirty="0"/>
          </a:p>
          <a:p>
            <a:pPr marL="0" indent="0">
              <a:buFont typeface="Arial" charset="0"/>
              <a:buNone/>
              <a:defRPr/>
            </a:pPr>
            <a:r>
              <a:rPr lang="hr-HR" sz="2000" dirty="0"/>
              <a:t>   </a:t>
            </a:r>
            <a:r>
              <a:rPr lang="hr-HR" sz="2000" b="1" dirty="0"/>
              <a:t>2. Tema: Mrežni katalozi </a:t>
            </a:r>
          </a:p>
          <a:p>
            <a:pPr marL="0" indent="0">
              <a:buFont typeface="Arial" charset="0"/>
              <a:buNone/>
              <a:defRPr/>
            </a:pPr>
            <a:r>
              <a:rPr lang="hr-HR" sz="2000" b="1" dirty="0"/>
              <a:t>   Ključni pojmovi</a:t>
            </a:r>
            <a:r>
              <a:rPr lang="hr-HR" sz="2000" dirty="0"/>
              <a:t>: mrežni katalog ili e-katalog ili </a:t>
            </a:r>
          </a:p>
          <a:p>
            <a:pPr marL="0" indent="0">
              <a:buFont typeface="Arial" charset="0"/>
              <a:buNone/>
              <a:defRPr/>
            </a:pPr>
            <a:r>
              <a:rPr lang="hr-HR" sz="2000" dirty="0"/>
              <a:t>   on-line katalog</a:t>
            </a:r>
          </a:p>
          <a:p>
            <a:pPr>
              <a:defRPr/>
            </a:pPr>
            <a:endParaRPr lang="hr-HR" dirty="0"/>
          </a:p>
        </p:txBody>
      </p:sp>
      <p:pic>
        <p:nvPicPr>
          <p:cNvPr id="18436" name="Rezervirano mjesto sadržaja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6338" y="4602163"/>
            <a:ext cx="2397125"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52400"/>
            <a:ext cx="381635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niOkvir 4"/>
          <p:cNvSpPr txBox="1">
            <a:spLocks noChangeArrowheads="1"/>
          </p:cNvSpPr>
          <p:nvPr/>
        </p:nvSpPr>
        <p:spPr bwMode="auto">
          <a:xfrm>
            <a:off x="5810250" y="884238"/>
            <a:ext cx="32893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Hei"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SimHei"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SimHei"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SimHei"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9pPr>
          </a:lstStyle>
          <a:p>
            <a:pPr>
              <a:spcBef>
                <a:spcPct val="0"/>
              </a:spcBef>
              <a:buFontTx/>
              <a:buNone/>
            </a:pPr>
            <a:r>
              <a:rPr kumimoji="1" lang="hr-HR" altLang="sr-Latn-RS" sz="1800">
                <a:latin typeface="Times New Roman" panose="02020603050405020304" pitchFamily="18" charset="0"/>
                <a:ea typeface="宋体" panose="02010600030101010101" pitchFamily="2" charset="-122"/>
              </a:rPr>
              <a:t>GRAĐANSKI ODGOJ</a:t>
            </a:r>
          </a:p>
          <a:p>
            <a:pPr>
              <a:spcBef>
                <a:spcPct val="0"/>
              </a:spcBef>
              <a:buFontTx/>
              <a:buNone/>
            </a:pPr>
            <a:r>
              <a:rPr kumimoji="1" lang="hr-HR" altLang="sr-Latn-RS" sz="1800">
                <a:latin typeface="Times New Roman" panose="02020603050405020304" pitchFamily="18" charset="0"/>
                <a:ea typeface="宋体" panose="02010600030101010101" pitchFamily="2" charset="-122"/>
              </a:rPr>
              <a:t>Građanske vještine i sposobnosti</a:t>
            </a:r>
          </a:p>
          <a:p>
            <a:pPr>
              <a:spcBef>
                <a:spcPct val="0"/>
              </a:spcBef>
              <a:buFontTx/>
              <a:buNone/>
            </a:pPr>
            <a:r>
              <a:rPr kumimoji="1" lang="hr-HR" altLang="sr-Latn-RS" sz="1800">
                <a:latin typeface="Times New Roman" panose="02020603050405020304" pitchFamily="18" charset="0"/>
                <a:ea typeface="宋体" panose="02010600030101010101" pitchFamily="2" charset="-122"/>
              </a:rPr>
              <a:t>- etički pristup informacijama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p:cNvSpPr>
            <a:spLocks noGrp="1"/>
          </p:cNvSpPr>
          <p:nvPr>
            <p:ph type="title"/>
          </p:nvPr>
        </p:nvSpPr>
        <p:spPr/>
        <p:txBody>
          <a:bodyPr/>
          <a:lstStyle/>
          <a:p>
            <a:r>
              <a:rPr lang="hr-HR" altLang="sr-Latn-RS" sz="3200" smtClean="0"/>
              <a:t>Informacijska pismenost 8. razr.</a:t>
            </a:r>
          </a:p>
        </p:txBody>
      </p:sp>
      <p:sp>
        <p:nvSpPr>
          <p:cNvPr id="19459" name="Rezervirano mjesto sadržaja 2"/>
          <p:cNvSpPr>
            <a:spLocks noGrp="1"/>
          </p:cNvSpPr>
          <p:nvPr>
            <p:ph idx="1"/>
          </p:nvPr>
        </p:nvSpPr>
        <p:spPr/>
        <p:txBody>
          <a:bodyPr/>
          <a:lstStyle/>
          <a:p>
            <a:r>
              <a:rPr lang="vi-VN" altLang="sr-Latn-RS" sz="2000" b="1" smtClean="0"/>
              <a:t>1. Tema: Sustav i uloga pojedinih vrsta knjižnica </a:t>
            </a:r>
          </a:p>
          <a:p>
            <a:r>
              <a:rPr lang="vi-VN" altLang="sr-Latn-RS" sz="2000" b="1" smtClean="0"/>
              <a:t>Ključni pojmovi</a:t>
            </a:r>
            <a:r>
              <a:rPr lang="vi-VN" altLang="sr-Latn-RS" sz="2000" smtClean="0"/>
              <a:t>: Nacionalna i sveučilišna knjižnica, narodna, specijalna i školska knjižnica; on-line katalog i on-line informacija</a:t>
            </a:r>
            <a:br>
              <a:rPr lang="vi-VN" altLang="sr-Latn-RS" sz="2000" smtClean="0"/>
            </a:br>
            <a:r>
              <a:rPr lang="vi-VN" altLang="sr-Latn-RS" sz="2000" b="1" smtClean="0"/>
              <a:t>Obrazovna postignuća</a:t>
            </a:r>
            <a:r>
              <a:rPr lang="vi-VN" altLang="sr-Latn-RS" sz="2000" smtClean="0"/>
              <a:t>: znati samostalno pretraživati fondove knjižnica e-katalogom radi pronalaženja jedinica knjižne građe ili izvora informacija za samostalnu izradu učeničkog rada </a:t>
            </a:r>
          </a:p>
          <a:p>
            <a:r>
              <a:rPr lang="vi-VN" altLang="sr-Latn-RS" sz="2000" smtClean="0"/>
              <a:t/>
            </a:r>
            <a:br>
              <a:rPr lang="vi-VN" altLang="sr-Latn-RS" sz="2000" smtClean="0"/>
            </a:br>
            <a:r>
              <a:rPr lang="hr-HR" altLang="sr-Latn-RS" sz="2000" smtClean="0">
                <a:solidFill>
                  <a:srgbClr val="FF0000"/>
                </a:solidFill>
              </a:rPr>
              <a:t>Hrvatski jezik – medijska kultura: Put do knjige</a:t>
            </a:r>
            <a:endParaRPr lang="vi-VN" altLang="sr-Latn-RS" sz="2000" smtClean="0"/>
          </a:p>
          <a:p>
            <a:r>
              <a:rPr lang="vi-VN" altLang="sr-Latn-RS" sz="2000" b="1" smtClean="0"/>
              <a:t>2. Tema: Uporaba stečenih znanja </a:t>
            </a:r>
          </a:p>
          <a:p>
            <a:r>
              <a:rPr lang="vi-VN" altLang="sr-Latn-RS" sz="2000" b="1" smtClean="0"/>
              <a:t>Ključni pojmovi</a:t>
            </a:r>
            <a:r>
              <a:rPr lang="vi-VN" altLang="sr-Latn-RS" sz="2000" smtClean="0"/>
              <a:t>: znanje, informacija, cjeloživotno učenje</a:t>
            </a:r>
          </a:p>
          <a:p>
            <a:endParaRPr lang="hr-HR" altLang="sr-Latn-RS" smtClean="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Naslov 2"/>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298450" y="268288"/>
            <a:ext cx="8394700" cy="719137"/>
          </a:xfrm>
        </p:spPr>
      </p:pic>
      <p:sp>
        <p:nvSpPr>
          <p:cNvPr id="20483" name="Rezervirano mjesto sadržaja 6"/>
          <p:cNvSpPr>
            <a:spLocks noGrp="1"/>
          </p:cNvSpPr>
          <p:nvPr>
            <p:ph idx="1"/>
          </p:nvPr>
        </p:nvSpPr>
        <p:spPr>
          <a:xfrm>
            <a:off x="179388" y="981075"/>
            <a:ext cx="8785225" cy="5400675"/>
          </a:xfrm>
        </p:spPr>
        <p:txBody>
          <a:bodyPr/>
          <a:lstStyle/>
          <a:p>
            <a:pPr>
              <a:lnSpc>
                <a:spcPct val="90000"/>
              </a:lnSpc>
            </a:pPr>
            <a:r>
              <a:rPr lang="hr-HR" altLang="sr-Latn-RS" sz="1900" smtClean="0">
                <a:solidFill>
                  <a:srgbClr val="002060"/>
                </a:solidFill>
              </a:rPr>
              <a:t>Globalno informacijsko i komunikacijsko okruženje od pojedinca danas  zahtijeva neke neophodne kompetencije pismenosti - </a:t>
            </a:r>
          </a:p>
          <a:p>
            <a:pPr algn="ctr">
              <a:lnSpc>
                <a:spcPct val="90000"/>
              </a:lnSpc>
              <a:buFont typeface="Wingdings 3" panose="05040102010807070707" pitchFamily="18" charset="2"/>
              <a:buNone/>
            </a:pPr>
            <a:r>
              <a:rPr lang="hr-HR" altLang="sr-Latn-RS" sz="1900" smtClean="0">
                <a:solidFill>
                  <a:srgbClr val="002060"/>
                </a:solidFill>
              </a:rPr>
              <a:t> </a:t>
            </a:r>
          </a:p>
          <a:p>
            <a:pPr algn="ctr">
              <a:lnSpc>
                <a:spcPct val="90000"/>
              </a:lnSpc>
              <a:buFont typeface="Wingdings 3" panose="05040102010807070707" pitchFamily="18" charset="2"/>
              <a:buNone/>
            </a:pPr>
            <a:r>
              <a:rPr lang="hr-HR" altLang="sr-Latn-RS" sz="1900" smtClean="0">
                <a:solidFill>
                  <a:srgbClr val="002060"/>
                </a:solidFill>
              </a:rPr>
              <a:t>“</a:t>
            </a:r>
            <a:r>
              <a:rPr lang="hr-HR" altLang="sr-Latn-RS" sz="1900" b="1" smtClean="0">
                <a:solidFill>
                  <a:srgbClr val="002060"/>
                </a:solidFill>
              </a:rPr>
              <a:t>Pismenosti opstanka</a:t>
            </a:r>
            <a:r>
              <a:rPr lang="hr-HR" altLang="sr-Latn-RS" sz="1900" smtClean="0">
                <a:solidFill>
                  <a:srgbClr val="002060"/>
                </a:solidFill>
              </a:rPr>
              <a:t>”  (UNESCO):</a:t>
            </a:r>
          </a:p>
          <a:p>
            <a:pPr>
              <a:lnSpc>
                <a:spcPct val="90000"/>
              </a:lnSpc>
            </a:pPr>
            <a:endParaRPr lang="hr-HR" altLang="sr-Latn-RS" sz="1900" smtClean="0">
              <a:solidFill>
                <a:srgbClr val="002060"/>
              </a:solidFill>
            </a:endParaRPr>
          </a:p>
          <a:p>
            <a:pPr>
              <a:lnSpc>
                <a:spcPct val="140000"/>
              </a:lnSpc>
              <a:buFont typeface="Wingdings 3" panose="05040102010807070707" pitchFamily="18" charset="2"/>
              <a:buNone/>
            </a:pPr>
            <a:r>
              <a:rPr lang="hr-HR" altLang="sr-Latn-RS" sz="1900" b="1" smtClean="0">
                <a:solidFill>
                  <a:srgbClr val="002060"/>
                </a:solidFill>
              </a:rPr>
              <a:t>1.OSNOVNA PISMENOST </a:t>
            </a:r>
            <a:r>
              <a:rPr lang="hr-HR" altLang="sr-Latn-RS" sz="1300" smtClean="0">
                <a:solidFill>
                  <a:srgbClr val="002060"/>
                </a:solidFill>
              </a:rPr>
              <a:t>(čitanje, pisanje i računanje potrebno za funkcioniranje u svakodnevnom životu) </a:t>
            </a:r>
          </a:p>
          <a:p>
            <a:pPr>
              <a:lnSpc>
                <a:spcPct val="140000"/>
              </a:lnSpc>
              <a:buFont typeface="Wingdings 3" panose="05040102010807070707" pitchFamily="18" charset="2"/>
              <a:buNone/>
            </a:pPr>
            <a:r>
              <a:rPr lang="hr-HR" altLang="sr-Latn-RS" sz="1900" b="1" smtClean="0">
                <a:solidFill>
                  <a:srgbClr val="002060"/>
                </a:solidFill>
              </a:rPr>
              <a:t>2. RAČUNALNA PISMENOST </a:t>
            </a:r>
            <a:r>
              <a:rPr lang="hr-HR" altLang="sr-Latn-RS" sz="1300" smtClean="0">
                <a:solidFill>
                  <a:srgbClr val="002060"/>
                </a:solidFill>
              </a:rPr>
              <a:t>(sposobnost korištenja računala–hardver, softver)</a:t>
            </a:r>
          </a:p>
          <a:p>
            <a:pPr>
              <a:lnSpc>
                <a:spcPct val="140000"/>
              </a:lnSpc>
              <a:buFont typeface="Wingdings 3" panose="05040102010807070707" pitchFamily="18" charset="2"/>
              <a:buNone/>
            </a:pPr>
            <a:r>
              <a:rPr lang="hr-HR" altLang="sr-Latn-RS" sz="1900" b="1" smtClean="0">
                <a:solidFill>
                  <a:srgbClr val="002060"/>
                </a:solidFill>
              </a:rPr>
              <a:t>3. MEDIJSKA PISMENOST </a:t>
            </a:r>
            <a:r>
              <a:rPr lang="hr-HR" altLang="sr-Latn-RS" sz="1300" smtClean="0">
                <a:solidFill>
                  <a:srgbClr val="002060"/>
                </a:solidFill>
              </a:rPr>
              <a:t>(pristup medijima, razumijevanje i kritički pristup sadržajima, razumijevanje skrivenih poruka = interakcija s medijima)</a:t>
            </a:r>
          </a:p>
          <a:p>
            <a:pPr>
              <a:lnSpc>
                <a:spcPct val="140000"/>
              </a:lnSpc>
              <a:buFont typeface="Wingdings 3" panose="05040102010807070707" pitchFamily="18" charset="2"/>
              <a:buNone/>
            </a:pPr>
            <a:r>
              <a:rPr lang="hr-HR" altLang="sr-Latn-RS" sz="1900" b="1" smtClean="0">
                <a:solidFill>
                  <a:srgbClr val="002060"/>
                </a:solidFill>
              </a:rPr>
              <a:t>4. OBRAZOVANJE NA DALJINU I E-UČENJE </a:t>
            </a:r>
            <a:r>
              <a:rPr lang="hr-HR" altLang="sr-Latn-RS" sz="1300" smtClean="0">
                <a:solidFill>
                  <a:srgbClr val="002060"/>
                </a:solidFill>
              </a:rPr>
              <a:t>(vještine za učenje u </a:t>
            </a:r>
            <a:r>
              <a:rPr lang="hr-HR" altLang="sr-Latn-RS" sz="1300" i="1" smtClean="0">
                <a:solidFill>
                  <a:srgbClr val="002060"/>
                </a:solidFill>
              </a:rPr>
              <a:t>online</a:t>
            </a:r>
            <a:r>
              <a:rPr lang="hr-HR" altLang="sr-Latn-RS" sz="1300" smtClean="0">
                <a:solidFill>
                  <a:srgbClr val="002060"/>
                </a:solidFill>
              </a:rPr>
              <a:t> okruženju)</a:t>
            </a:r>
          </a:p>
          <a:p>
            <a:pPr>
              <a:lnSpc>
                <a:spcPct val="140000"/>
              </a:lnSpc>
              <a:buFont typeface="Wingdings 3" panose="05040102010807070707" pitchFamily="18" charset="2"/>
              <a:buNone/>
            </a:pPr>
            <a:r>
              <a:rPr lang="hr-HR" altLang="sr-Latn-RS" sz="1900" b="1" smtClean="0">
                <a:solidFill>
                  <a:srgbClr val="002060"/>
                </a:solidFill>
              </a:rPr>
              <a:t>5. KULTURALNA  PISMENOST </a:t>
            </a:r>
            <a:r>
              <a:rPr lang="hr-HR" altLang="sr-Latn-RS" sz="1300" smtClean="0">
                <a:solidFill>
                  <a:srgbClr val="002060"/>
                </a:solidFill>
              </a:rPr>
              <a:t>(razumijevanje kako globalni trendovi utječu na kulturu pojedinih zemalja i naroda)</a:t>
            </a:r>
          </a:p>
          <a:p>
            <a:pPr>
              <a:lnSpc>
                <a:spcPct val="140000"/>
              </a:lnSpc>
              <a:buFont typeface="Wingdings 3" panose="05040102010807070707" pitchFamily="18" charset="2"/>
              <a:buNone/>
            </a:pPr>
            <a:r>
              <a:rPr lang="hr-HR" altLang="sr-Latn-RS" sz="1900" b="1" smtClean="0">
                <a:solidFill>
                  <a:srgbClr val="002060"/>
                </a:solidFill>
              </a:rPr>
              <a:t>6. INFORMACIJSKA  PISMENOST</a:t>
            </a:r>
            <a:r>
              <a:rPr lang="hr-HR" altLang="sr-Latn-RS" sz="1300" smtClean="0">
                <a:solidFill>
                  <a:srgbClr val="002060"/>
                </a:solidFill>
              </a:rPr>
              <a:t>(najsloženija, sadrži elemente svih prethodnih; pronalaženje, vrednovanje, stvaranje novog znanja; kompetencija neophodna za cjeloživotno učenje )</a:t>
            </a:r>
          </a:p>
          <a:p>
            <a:pPr>
              <a:lnSpc>
                <a:spcPct val="90000"/>
              </a:lnSpc>
              <a:buFont typeface="Wingdings 3" panose="05040102010807070707" pitchFamily="18" charset="2"/>
              <a:buNone/>
            </a:pPr>
            <a:endParaRPr lang="hr-HR" altLang="sr-Latn-RS" sz="1700" smtClean="0"/>
          </a:p>
        </p:txBody>
      </p:sp>
      <p:pic>
        <p:nvPicPr>
          <p:cNvPr id="20484" name="Slika 4" descr="british library digital.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30163"/>
            <a:ext cx="10953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Rezervirano mjesto sadržaja 4" descr="reading student.jpe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516688" y="188913"/>
            <a:ext cx="2268537" cy="1503362"/>
          </a:xfrm>
        </p:spPr>
      </p:pic>
      <p:sp>
        <p:nvSpPr>
          <p:cNvPr id="21507" name="Naslov 3"/>
          <p:cNvSpPr>
            <a:spLocks noGrp="1"/>
          </p:cNvSpPr>
          <p:nvPr>
            <p:ph type="title"/>
          </p:nvPr>
        </p:nvSpPr>
        <p:spPr/>
        <p:txBody>
          <a:bodyPr/>
          <a:lstStyle/>
          <a:p>
            <a:r>
              <a:rPr lang="hr-HR" altLang="sr-Latn-RS" sz="3200" smtClean="0">
                <a:solidFill>
                  <a:srgbClr val="002060"/>
                </a:solidFill>
              </a:rPr>
              <a:t>Čitalačka pismenost 2009.</a:t>
            </a:r>
          </a:p>
        </p:txBody>
      </p:sp>
      <p:sp>
        <p:nvSpPr>
          <p:cNvPr id="21508" name="TekstniOkvir 5"/>
          <p:cNvSpPr txBox="1">
            <a:spLocks noChangeArrowheads="1"/>
          </p:cNvSpPr>
          <p:nvPr/>
        </p:nvSpPr>
        <p:spPr bwMode="auto">
          <a:xfrm>
            <a:off x="684213" y="1773238"/>
            <a:ext cx="8135937"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Hei"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SimHei"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SimHei"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SimHei"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9pPr>
          </a:lstStyle>
          <a:p>
            <a:pPr>
              <a:spcBef>
                <a:spcPct val="0"/>
              </a:spcBef>
              <a:buFont typeface="Wingdings" panose="05000000000000000000" pitchFamily="2" charset="2"/>
              <a:buChar char="Ø"/>
            </a:pPr>
            <a:r>
              <a:rPr lang="hr-HR" altLang="sr-Latn-RS" sz="2400">
                <a:latin typeface="Lucida Sans Unicode" panose="020B0602030504020204" pitchFamily="34" charset="0"/>
                <a:ea typeface="宋体" panose="02010600030101010101" pitchFamily="2" charset="-122"/>
              </a:rPr>
              <a:t>  </a:t>
            </a:r>
            <a:r>
              <a:rPr lang="hr-HR" altLang="sr-Latn-RS" sz="2400">
                <a:solidFill>
                  <a:srgbClr val="002060"/>
                </a:solidFill>
                <a:latin typeface="Gill Sans MT" panose="020B0502020104020203" pitchFamily="34" charset="-18"/>
                <a:ea typeface="宋体" panose="02010600030101010101" pitchFamily="2" charset="-122"/>
              </a:rPr>
              <a:t>Čitalačka pismenost temelj je  za uspjeh u svim drugim predmetnim područjima</a:t>
            </a:r>
          </a:p>
          <a:p>
            <a:pPr>
              <a:spcBef>
                <a:spcPct val="0"/>
              </a:spcBef>
              <a:buFont typeface="Wingdings" panose="05000000000000000000" pitchFamily="2" charset="2"/>
              <a:buChar char="Ø"/>
            </a:pPr>
            <a:endParaRPr lang="hr-HR" altLang="sr-Latn-RS" sz="2400">
              <a:solidFill>
                <a:srgbClr val="002060"/>
              </a:solidFill>
              <a:latin typeface="Gill Sans MT" panose="020B0502020104020203" pitchFamily="34" charset="-18"/>
              <a:ea typeface="宋体" panose="02010600030101010101" pitchFamily="2" charset="-122"/>
            </a:endParaRPr>
          </a:p>
          <a:p>
            <a:pPr>
              <a:spcBef>
                <a:spcPct val="0"/>
              </a:spcBef>
              <a:buFont typeface="Wingdings" panose="05000000000000000000" pitchFamily="2" charset="2"/>
              <a:buChar char="Ø"/>
            </a:pPr>
            <a:r>
              <a:rPr lang="hr-HR" altLang="sr-Latn-RS" sz="2400">
                <a:solidFill>
                  <a:srgbClr val="002060"/>
                </a:solidFill>
                <a:latin typeface="Gill Sans MT" panose="020B0502020104020203" pitchFamily="34" charset="-18"/>
                <a:ea typeface="宋体" panose="02010600030101010101" pitchFamily="2" charset="-122"/>
              </a:rPr>
              <a:t>  razine čitalačke pismenosti bolji su prediktor gospodarskog rasta od obrazovnog postignuća </a:t>
            </a:r>
          </a:p>
          <a:p>
            <a:pPr>
              <a:spcBef>
                <a:spcPct val="0"/>
              </a:spcBef>
              <a:buFontTx/>
              <a:buNone/>
            </a:pPr>
            <a:endParaRPr lang="hr-HR" altLang="sr-Latn-RS" sz="2400">
              <a:solidFill>
                <a:srgbClr val="002060"/>
              </a:solidFill>
              <a:latin typeface="Gill Sans MT" panose="020B0502020104020203" pitchFamily="34" charset="-18"/>
              <a:ea typeface="宋体" panose="02010600030101010101" pitchFamily="2" charset="-122"/>
            </a:endParaRPr>
          </a:p>
          <a:p>
            <a:pPr>
              <a:spcBef>
                <a:spcPct val="0"/>
              </a:spcBef>
              <a:buFont typeface="Wingdings" panose="05000000000000000000" pitchFamily="2" charset="2"/>
              <a:buChar char="Ø"/>
            </a:pPr>
            <a:r>
              <a:rPr lang="hr-HR" altLang="sr-Latn-RS" sz="2400">
                <a:solidFill>
                  <a:srgbClr val="002060"/>
                </a:solidFill>
                <a:latin typeface="Gill Sans MT" panose="020B0502020104020203" pitchFamily="34" charset="-18"/>
                <a:ea typeface="宋体" panose="02010600030101010101" pitchFamily="2" charset="-122"/>
              </a:rPr>
              <a:t>  Procjena čitateljske pismenosti 2009. usmjerena je na vještine koje uključuju</a:t>
            </a:r>
            <a:r>
              <a:rPr lang="hr-HR" altLang="sr-Latn-RS" sz="2800">
                <a:solidFill>
                  <a:srgbClr val="002060"/>
                </a:solidFill>
                <a:latin typeface="Gill Sans MT" panose="020B0502020104020203" pitchFamily="34" charset="-18"/>
                <a:ea typeface="宋体" panose="02010600030101010101" pitchFamily="2" charset="-122"/>
              </a:rPr>
              <a:t> </a:t>
            </a:r>
            <a:r>
              <a:rPr lang="hr-HR" altLang="sr-Latn-RS" sz="2800" i="1" u="sng">
                <a:solidFill>
                  <a:srgbClr val="002060"/>
                </a:solidFill>
                <a:latin typeface="Gill Sans MT" panose="020B0502020104020203" pitchFamily="34" charset="-18"/>
                <a:ea typeface="宋体" panose="02010600030101010101" pitchFamily="2" charset="-122"/>
              </a:rPr>
              <a:t>pronalaženje, odabir, tumačenje i vrednovanje informacija i podata</a:t>
            </a:r>
            <a:r>
              <a:rPr lang="hr-HR" altLang="sr-Latn-RS" sz="2800" i="1">
                <a:solidFill>
                  <a:srgbClr val="002060"/>
                </a:solidFill>
                <a:latin typeface="Gill Sans MT" panose="020B0502020104020203" pitchFamily="34" charset="-18"/>
                <a:ea typeface="宋体" panose="02010600030101010101" pitchFamily="2" charset="-122"/>
              </a:rPr>
              <a:t>ka </a:t>
            </a:r>
            <a:r>
              <a:rPr lang="hr-HR" altLang="sr-Latn-RS" sz="2800" i="1" u="sng">
                <a:solidFill>
                  <a:srgbClr val="002060"/>
                </a:solidFill>
                <a:latin typeface="Gill Sans MT" panose="020B0502020104020203" pitchFamily="34" charset="-18"/>
                <a:ea typeface="宋体" panose="02010600030101010101" pitchFamily="2" charset="-122"/>
              </a:rPr>
              <a:t>iz različitih tekstova u stvarnim, autentičnim životnim situacijama</a:t>
            </a:r>
          </a:p>
          <a:p>
            <a:pPr>
              <a:spcBef>
                <a:spcPct val="0"/>
              </a:spcBef>
              <a:buFontTx/>
              <a:buNone/>
            </a:pPr>
            <a:endParaRPr lang="hr-HR" altLang="sr-Latn-RS" sz="2400" u="sng">
              <a:latin typeface="Lucida Sans Unicode" panose="020B0602030504020204" pitchFamily="34" charset="0"/>
              <a:ea typeface="宋体" panose="02010600030101010101" pitchFamily="2" charset="-122"/>
            </a:endParaRPr>
          </a:p>
          <a:p>
            <a:pPr>
              <a:spcBef>
                <a:spcPct val="0"/>
              </a:spcBef>
              <a:buFontTx/>
              <a:buNone/>
            </a:pPr>
            <a:endParaRPr lang="hr-HR" altLang="sr-Latn-RS" sz="2400">
              <a:latin typeface="Lucida Sans Unicode" panose="020B0602030504020204" pitchFamily="34" charset="0"/>
              <a:ea typeface="宋体" panose="02010600030101010101" pitchFamily="2" charset="-122"/>
            </a:endParaRPr>
          </a:p>
          <a:p>
            <a:pPr>
              <a:spcBef>
                <a:spcPct val="0"/>
              </a:spcBef>
              <a:buFontTx/>
              <a:buNone/>
            </a:pPr>
            <a:endParaRPr lang="hr-HR" altLang="sr-Latn-RS" sz="2400">
              <a:latin typeface="Lucida Sans Unicode" panose="020B0602030504020204" pitchFamily="34" charset="0"/>
              <a:ea typeface="宋体" panose="02010600030101010101" pitchFamily="2" charset="-122"/>
            </a:endParaRPr>
          </a:p>
          <a:p>
            <a:pPr>
              <a:spcBef>
                <a:spcPct val="0"/>
              </a:spcBef>
              <a:buFontTx/>
              <a:buNone/>
            </a:pPr>
            <a:r>
              <a:rPr lang="hr-HR" altLang="sr-Latn-RS" sz="2400">
                <a:latin typeface="Lucida Sans Unicode" panose="020B0602030504020204" pitchFamily="34" charset="0"/>
                <a:ea typeface="宋体" panose="02010600030101010101" pitchFamily="2" charset="-122"/>
              </a:rPr>
              <a:t> </a:t>
            </a:r>
          </a:p>
          <a:p>
            <a:pPr>
              <a:spcBef>
                <a:spcPct val="0"/>
              </a:spcBef>
              <a:buFont typeface="Wingdings" panose="05000000000000000000" pitchFamily="2" charset="2"/>
              <a:buChar char="Ø"/>
            </a:pPr>
            <a:endParaRPr lang="hr-HR" altLang="sr-Latn-RS" sz="2400">
              <a:latin typeface="Lucida Sans Unicode" panose="020B0602030504020204" pitchFamily="34" charset="0"/>
              <a:ea typeface="宋体" panose="02010600030101010101" pitchFamily="2" charset="-122"/>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Rectangle 2"/>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328613" y="146050"/>
            <a:ext cx="8377237" cy="1201738"/>
          </a:xfrm>
        </p:spPr>
      </p:pic>
      <p:sp>
        <p:nvSpPr>
          <p:cNvPr id="27650" name="Rectangle 4"/>
          <p:cNvSpPr>
            <a:spLocks noGrp="1"/>
          </p:cNvSpPr>
          <p:nvPr>
            <p:ph type="body" sz="half" idx="1"/>
          </p:nvPr>
        </p:nvSpPr>
        <p:spPr>
          <a:xfrm>
            <a:off x="0" y="1484313"/>
            <a:ext cx="4327525" cy="4525962"/>
          </a:xfrm>
        </p:spPr>
        <p:txBody>
          <a:bodyPr>
            <a:normAutofit lnSpcReduction="10000"/>
          </a:bodyPr>
          <a:lstStyle/>
          <a:p>
            <a:pPr marL="365760" indent="-283464" fontAlgn="auto">
              <a:lnSpc>
                <a:spcPct val="80000"/>
              </a:lnSpc>
              <a:spcAft>
                <a:spcPts val="0"/>
              </a:spcAft>
              <a:buFont typeface="Wingdings 3" pitchFamily="18" charset="2"/>
              <a:buNone/>
              <a:defRPr/>
            </a:pPr>
            <a:r>
              <a:rPr lang="hr-HR" sz="1600" b="1" dirty="0">
                <a:latin typeface="Arial Narrow" pitchFamily="34" charset="0"/>
              </a:rPr>
              <a:t>GRAFITI</a:t>
            </a:r>
            <a:endParaRPr lang="hr-HR" sz="1400" dirty="0">
              <a:latin typeface="Arial Narrow" pitchFamily="34" charset="0"/>
            </a:endParaRPr>
          </a:p>
          <a:p>
            <a:pPr marL="365760" indent="-283464" fontAlgn="auto">
              <a:lnSpc>
                <a:spcPct val="80000"/>
              </a:lnSpc>
              <a:spcAft>
                <a:spcPts val="0"/>
              </a:spcAft>
              <a:buFont typeface="Wingdings 3" pitchFamily="18" charset="2"/>
              <a:buNone/>
              <a:defRPr/>
            </a:pPr>
            <a:r>
              <a:rPr lang="hr-HR" sz="1600" dirty="0">
                <a:latin typeface="Arial Narrow" pitchFamily="34" charset="0"/>
              </a:rPr>
              <a:t>Kipim od bijesa dok se školski zid čisti i</a:t>
            </a:r>
          </a:p>
          <a:p>
            <a:pPr marL="365760" indent="-283464" fontAlgn="auto">
              <a:lnSpc>
                <a:spcPct val="80000"/>
              </a:lnSpc>
              <a:spcAft>
                <a:spcPts val="0"/>
              </a:spcAft>
              <a:buFont typeface="Wingdings 3" pitchFamily="18" charset="2"/>
              <a:buNone/>
              <a:defRPr/>
            </a:pPr>
            <a:r>
              <a:rPr lang="hr-HR" sz="1600" dirty="0">
                <a:latin typeface="Arial Narrow" pitchFamily="34" charset="0"/>
              </a:rPr>
              <a:t>ponovo liči po četvrti put da bi se uklonili grafiti.</a:t>
            </a:r>
          </a:p>
          <a:p>
            <a:pPr marL="365760" indent="-283464" fontAlgn="auto">
              <a:lnSpc>
                <a:spcPct val="80000"/>
              </a:lnSpc>
              <a:spcAft>
                <a:spcPts val="0"/>
              </a:spcAft>
              <a:buFont typeface="Wingdings 3" pitchFamily="18" charset="2"/>
              <a:buNone/>
              <a:defRPr/>
            </a:pPr>
            <a:r>
              <a:rPr lang="hr-HR" sz="1600" dirty="0">
                <a:latin typeface="Arial Narrow" pitchFamily="34" charset="0"/>
              </a:rPr>
              <a:t>Kreativnost je vrijedna divljenja, no ljudi bi se</a:t>
            </a:r>
          </a:p>
          <a:p>
            <a:pPr marL="365760" indent="-283464" fontAlgn="auto">
              <a:lnSpc>
                <a:spcPct val="80000"/>
              </a:lnSpc>
              <a:spcAft>
                <a:spcPts val="0"/>
              </a:spcAft>
              <a:buFont typeface="Wingdings 3" pitchFamily="18" charset="2"/>
              <a:buNone/>
              <a:defRPr/>
            </a:pPr>
            <a:r>
              <a:rPr lang="hr-HR" sz="1600" dirty="0">
                <a:latin typeface="Arial Narrow" pitchFamily="34" charset="0"/>
              </a:rPr>
              <a:t>trebali naći načine izražavanja koji društvu ne</a:t>
            </a:r>
          </a:p>
          <a:p>
            <a:pPr marL="365760" indent="-283464" fontAlgn="auto">
              <a:lnSpc>
                <a:spcPct val="80000"/>
              </a:lnSpc>
              <a:spcAft>
                <a:spcPts val="0"/>
              </a:spcAft>
              <a:buFont typeface="Wingdings 3" pitchFamily="18" charset="2"/>
              <a:buNone/>
              <a:defRPr/>
            </a:pPr>
            <a:r>
              <a:rPr lang="hr-HR" sz="1600" dirty="0">
                <a:latin typeface="Arial Narrow" pitchFamily="34" charset="0"/>
              </a:rPr>
              <a:t>nameću dodatne troškove.</a:t>
            </a:r>
          </a:p>
          <a:p>
            <a:pPr marL="365760" indent="-283464" fontAlgn="auto">
              <a:lnSpc>
                <a:spcPct val="80000"/>
              </a:lnSpc>
              <a:spcAft>
                <a:spcPts val="0"/>
              </a:spcAft>
              <a:buFont typeface="Wingdings 3" pitchFamily="18" charset="2"/>
              <a:buNone/>
              <a:defRPr/>
            </a:pPr>
            <a:r>
              <a:rPr lang="hr-HR" sz="1600" dirty="0">
                <a:latin typeface="Arial Narrow" pitchFamily="34" charset="0"/>
              </a:rPr>
              <a:t>Zašto kvarite ugled mladih ljudi crtajući grafite</a:t>
            </a:r>
          </a:p>
          <a:p>
            <a:pPr marL="365760" indent="-283464" fontAlgn="auto">
              <a:lnSpc>
                <a:spcPct val="80000"/>
              </a:lnSpc>
              <a:spcAft>
                <a:spcPts val="0"/>
              </a:spcAft>
              <a:buFont typeface="Wingdings 3" pitchFamily="18" charset="2"/>
              <a:buNone/>
              <a:defRPr/>
            </a:pPr>
            <a:r>
              <a:rPr lang="hr-HR" sz="1600" dirty="0">
                <a:latin typeface="Arial Narrow" pitchFamily="34" charset="0"/>
              </a:rPr>
              <a:t>tamo gdje je zabranjeno? Profesionalni umjetnici ne </a:t>
            </a:r>
          </a:p>
          <a:p>
            <a:pPr marL="365760" indent="-283464" fontAlgn="auto">
              <a:lnSpc>
                <a:spcPct val="80000"/>
              </a:lnSpc>
              <a:spcAft>
                <a:spcPts val="0"/>
              </a:spcAft>
              <a:buFont typeface="Wingdings 3" pitchFamily="18" charset="2"/>
              <a:buNone/>
              <a:defRPr/>
            </a:pPr>
            <a:r>
              <a:rPr lang="hr-HR" sz="1600" dirty="0">
                <a:latin typeface="Arial Narrow" pitchFamily="34" charset="0"/>
              </a:rPr>
              <a:t>vješaju svoje slike po ulicama, zar ne? Umjesto toga, </a:t>
            </a:r>
          </a:p>
          <a:p>
            <a:pPr marL="365760" indent="-283464" fontAlgn="auto">
              <a:lnSpc>
                <a:spcPct val="80000"/>
              </a:lnSpc>
              <a:spcAft>
                <a:spcPts val="0"/>
              </a:spcAft>
              <a:buFont typeface="Wingdings 3" pitchFamily="18" charset="2"/>
              <a:buNone/>
              <a:defRPr/>
            </a:pPr>
            <a:r>
              <a:rPr lang="hr-HR" sz="1600" dirty="0">
                <a:latin typeface="Arial Narrow" pitchFamily="34" charset="0"/>
              </a:rPr>
              <a:t>oni traže da ih netko financira i stječu slavu kroz </a:t>
            </a:r>
          </a:p>
          <a:p>
            <a:pPr marL="365760" indent="-283464" fontAlgn="auto">
              <a:lnSpc>
                <a:spcPct val="80000"/>
              </a:lnSpc>
              <a:spcAft>
                <a:spcPts val="0"/>
              </a:spcAft>
              <a:buFont typeface="Wingdings 3" pitchFamily="18" charset="2"/>
              <a:buNone/>
              <a:defRPr/>
            </a:pPr>
            <a:r>
              <a:rPr lang="hr-HR" sz="1600" dirty="0">
                <a:latin typeface="Arial Narrow" pitchFamily="34" charset="0"/>
              </a:rPr>
              <a:t>zakonite izložbe.</a:t>
            </a:r>
          </a:p>
          <a:p>
            <a:pPr marL="365760" indent="-283464" fontAlgn="auto">
              <a:lnSpc>
                <a:spcPct val="80000"/>
              </a:lnSpc>
              <a:spcAft>
                <a:spcPts val="0"/>
              </a:spcAft>
              <a:buFont typeface="Wingdings 3" pitchFamily="18" charset="2"/>
              <a:buNone/>
              <a:defRPr/>
            </a:pPr>
            <a:r>
              <a:rPr lang="hr-HR" sz="1600" dirty="0">
                <a:latin typeface="Arial Narrow" pitchFamily="34" charset="0"/>
              </a:rPr>
              <a:t>Po meni su zgrade, ograde i klupe u parkovima</a:t>
            </a:r>
          </a:p>
          <a:p>
            <a:pPr marL="365760" indent="-283464" fontAlgn="auto">
              <a:lnSpc>
                <a:spcPct val="80000"/>
              </a:lnSpc>
              <a:spcAft>
                <a:spcPts val="0"/>
              </a:spcAft>
              <a:buFont typeface="Wingdings 3" pitchFamily="18" charset="2"/>
              <a:buNone/>
              <a:defRPr/>
            </a:pPr>
            <a:r>
              <a:rPr lang="hr-HR" sz="1600" dirty="0">
                <a:latin typeface="Arial Narrow" pitchFamily="34" charset="0"/>
              </a:rPr>
              <a:t>same po sebi umjetnička djela. Stvarno bi bilo</a:t>
            </a:r>
          </a:p>
          <a:p>
            <a:pPr marL="365760" indent="-283464" fontAlgn="auto">
              <a:lnSpc>
                <a:spcPct val="80000"/>
              </a:lnSpc>
              <a:spcAft>
                <a:spcPts val="0"/>
              </a:spcAft>
              <a:buFont typeface="Wingdings 3" pitchFamily="18" charset="2"/>
              <a:buNone/>
              <a:defRPr/>
            </a:pPr>
            <a:r>
              <a:rPr lang="hr-HR" sz="1600" dirty="0">
                <a:latin typeface="Arial Narrow" pitchFamily="34" charset="0"/>
              </a:rPr>
              <a:t>žalosno uništiti te građevine grafitima, a što je još </a:t>
            </a:r>
          </a:p>
          <a:p>
            <a:pPr marL="365760" indent="-283464" fontAlgn="auto">
              <a:lnSpc>
                <a:spcPct val="80000"/>
              </a:lnSpc>
              <a:spcAft>
                <a:spcPts val="0"/>
              </a:spcAft>
              <a:buFont typeface="Wingdings 3" pitchFamily="18" charset="2"/>
              <a:buNone/>
              <a:defRPr/>
            </a:pPr>
            <a:r>
              <a:rPr lang="hr-HR" sz="1600" dirty="0">
                <a:latin typeface="Arial Narrow" pitchFamily="34" charset="0"/>
              </a:rPr>
              <a:t>gore, taj postupak uništava ozonski omotač. Zaista ne</a:t>
            </a:r>
          </a:p>
          <a:p>
            <a:pPr marL="365760" indent="-283464" fontAlgn="auto">
              <a:lnSpc>
                <a:spcPct val="80000"/>
              </a:lnSpc>
              <a:spcAft>
                <a:spcPts val="0"/>
              </a:spcAft>
              <a:buFont typeface="Wingdings 3" pitchFamily="18" charset="2"/>
              <a:buNone/>
              <a:defRPr/>
            </a:pPr>
            <a:r>
              <a:rPr lang="hr-HR" sz="1600" dirty="0">
                <a:latin typeface="Arial Narrow" pitchFamily="34" charset="0"/>
              </a:rPr>
              <a:t> mogu shvatiti zašto se ti protuzakoniti umjetnici uopće</a:t>
            </a:r>
          </a:p>
          <a:p>
            <a:pPr marL="365760" indent="-283464" fontAlgn="auto">
              <a:lnSpc>
                <a:spcPct val="80000"/>
              </a:lnSpc>
              <a:spcAft>
                <a:spcPts val="0"/>
              </a:spcAft>
              <a:buFont typeface="Wingdings 3" pitchFamily="18" charset="2"/>
              <a:buNone/>
              <a:defRPr/>
            </a:pPr>
            <a:r>
              <a:rPr lang="hr-HR" sz="1600" dirty="0">
                <a:latin typeface="Arial Narrow" pitchFamily="34" charset="0"/>
              </a:rPr>
              <a:t> trude budući da se njihova «umjetnička djela» </a:t>
            </a:r>
          </a:p>
          <a:p>
            <a:pPr marL="365760" indent="-283464" fontAlgn="auto">
              <a:lnSpc>
                <a:spcPct val="80000"/>
              </a:lnSpc>
              <a:spcAft>
                <a:spcPts val="0"/>
              </a:spcAft>
              <a:buFont typeface="Wingdings 3" pitchFamily="18" charset="2"/>
              <a:buNone/>
              <a:defRPr/>
            </a:pPr>
            <a:r>
              <a:rPr lang="hr-HR" sz="1600" dirty="0">
                <a:latin typeface="Arial Narrow" pitchFamily="34" charset="0"/>
              </a:rPr>
              <a:t>naprosto neprestano uklanjaju s vidika.</a:t>
            </a:r>
          </a:p>
          <a:p>
            <a:pPr marL="365760" indent="-283464" fontAlgn="auto">
              <a:lnSpc>
                <a:spcPct val="80000"/>
              </a:lnSpc>
              <a:spcAft>
                <a:spcPts val="0"/>
              </a:spcAft>
              <a:buFont typeface="Wingdings 3" pitchFamily="18" charset="2"/>
              <a:buNone/>
              <a:defRPr/>
            </a:pPr>
            <a:r>
              <a:rPr lang="hr-HR" sz="1600" dirty="0">
                <a:latin typeface="Arial Narrow" pitchFamily="34" charset="0"/>
              </a:rPr>
              <a:t>Helga</a:t>
            </a:r>
          </a:p>
        </p:txBody>
      </p:sp>
      <p:sp>
        <p:nvSpPr>
          <p:cNvPr id="22532" name="Rectangle 5"/>
          <p:cNvSpPr>
            <a:spLocks noGrp="1"/>
          </p:cNvSpPr>
          <p:nvPr>
            <p:ph type="body" sz="half" idx="2"/>
          </p:nvPr>
        </p:nvSpPr>
        <p:spPr>
          <a:xfrm>
            <a:off x="4427538" y="1457325"/>
            <a:ext cx="4465637" cy="5400675"/>
          </a:xfrm>
        </p:spPr>
        <p:txBody>
          <a:bodyPr/>
          <a:lstStyle/>
          <a:p>
            <a:pPr marL="365125" indent="-282575">
              <a:lnSpc>
                <a:spcPct val="80000"/>
              </a:lnSpc>
              <a:buFont typeface="Wingdings 3" panose="05040102010807070707" pitchFamily="18" charset="2"/>
              <a:buNone/>
            </a:pPr>
            <a:r>
              <a:rPr lang="hr-HR" altLang="sr-Latn-RS" sz="1600" b="1" smtClean="0">
                <a:latin typeface="Arial Narrow" panose="020B0606020202030204" pitchFamily="34" charset="0"/>
              </a:rPr>
              <a:t>GRAFITI</a:t>
            </a:r>
            <a:endParaRPr lang="hr-HR" altLang="sr-Latn-RS" sz="1600" smtClean="0">
              <a:latin typeface="Arial Narrow" panose="020B0606020202030204" pitchFamily="34" charset="0"/>
            </a:endParaRP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O ukusima se ne raspravlja. Društvo vrvi od informiranja </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i oglašavanja: logotipi kompanija, nazivi trgovina, veliki </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nametljivi plakati na ulicama. Jesu li oni prihvatljivi? </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Uglavnom jesu.</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Jesu li grafiti prihvatljivi? Neki kažu da jesu, a</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drugi da nisu.Tko plaća cijenu grafita? Tko na kraju </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plaća cijenu oglasa? Točno. Potrošači.</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Jesu li ljudi koji su postavili reklamne panoe</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tražili važe dopuštenje? Nisu. Trebaju li stoga to</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učiniti crtači grafita? Nije li to sve samo pitanje</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komunikacije –osobno ime, imena bandi ili</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velika umjetnička djela na ulici?</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Sjetite se samo prugaste i kockaste odjeće koja</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se pojavila u trgovinama prije nekoliko godina.</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I skijaških odijela. Uzorci i boje izravno su</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ukradeni s oslikanih betonskih zidova. Prilično</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je smiješno da su ti uzorci i boje prihvaćeni i</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cijenjeni, a da se istovremeno grafiti smatraju</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strašnima.  Teška vremena za umjetnost.</a:t>
            </a:r>
          </a:p>
          <a:p>
            <a:pPr marL="365125" indent="-282575">
              <a:lnSpc>
                <a:spcPct val="80000"/>
              </a:lnSpc>
              <a:buFont typeface="Wingdings 3" panose="05040102010807070707" pitchFamily="18" charset="2"/>
              <a:buNone/>
            </a:pPr>
            <a:r>
              <a:rPr lang="hr-HR" altLang="sr-Latn-RS" sz="1600" smtClean="0">
                <a:latin typeface="Arial Narrow" panose="020B0606020202030204" pitchFamily="34" charset="0"/>
              </a:rPr>
              <a:t>Sophia</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Rectangle 2"/>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347663" y="231775"/>
            <a:ext cx="8345487" cy="542925"/>
          </a:xfrm>
        </p:spPr>
      </p:pic>
      <p:sp>
        <p:nvSpPr>
          <p:cNvPr id="23555" name="Rectangle 4"/>
          <p:cNvSpPr>
            <a:spLocks noGrp="1"/>
          </p:cNvSpPr>
          <p:nvPr>
            <p:ph type="body" sz="half" idx="1"/>
          </p:nvPr>
        </p:nvSpPr>
        <p:spPr>
          <a:xfrm>
            <a:off x="250825" y="908050"/>
            <a:ext cx="8569325" cy="1223963"/>
          </a:xfrm>
        </p:spPr>
        <p:txBody>
          <a:bodyPr/>
          <a:lstStyle/>
          <a:p>
            <a:pPr>
              <a:buFont typeface="Wingdings 3" panose="05040102010807070707" pitchFamily="18" charset="2"/>
              <a:buNone/>
            </a:pPr>
            <a:r>
              <a:rPr lang="hr-HR" altLang="sr-Latn-RS" sz="1600" smtClean="0"/>
              <a:t>    Grafikon A prikazuje promjenjive razine jezera Chad u saharskoj sjevernoj Africi. Jezero Chad potpuno je nestalo oko 20000. g. prije Krista tijekom posljednjeg Ledenog doba. Oko 11000.g. prije Krista ponovno se pojavilo. Danas je njegova razina otprilike ista kao i 1000. g. poslije Krista.</a:t>
            </a:r>
          </a:p>
        </p:txBody>
      </p:sp>
      <p:pic>
        <p:nvPicPr>
          <p:cNvPr id="23556" name="Picture 8"/>
          <p:cNvPicPr>
            <a:picLocks noGrp="1" noChangeAspect="1" noChangeArrowheads="1"/>
          </p:cNvPicPr>
          <p:nvPr>
            <p:ph type="body" sz="half" idx="2"/>
          </p:nvPr>
        </p:nvPicPr>
        <p:blipFill>
          <a:blip r:embed="rId3">
            <a:lum contrast="-18000"/>
            <a:extLst>
              <a:ext uri="{28A0092B-C50C-407E-A947-70E740481C1C}">
                <a14:useLocalDpi xmlns:a14="http://schemas.microsoft.com/office/drawing/2010/main" val="0"/>
              </a:ext>
            </a:extLst>
          </a:blip>
          <a:srcRect/>
          <a:stretch>
            <a:fillRect/>
          </a:stretch>
        </p:blipFill>
        <p:spPr>
          <a:xfrm>
            <a:off x="250825" y="2060575"/>
            <a:ext cx="6059488" cy="4545013"/>
          </a:xfrm>
        </p:spPr>
      </p:pic>
      <p:sp>
        <p:nvSpPr>
          <p:cNvPr id="23557" name="Rectangle 10"/>
          <p:cNvSpPr>
            <a:spLocks noChangeArrowheads="1"/>
          </p:cNvSpPr>
          <p:nvPr/>
        </p:nvSpPr>
        <p:spPr bwMode="auto">
          <a:xfrm>
            <a:off x="6156325" y="2420938"/>
            <a:ext cx="2771775"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SimHei"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SimHei"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SimHei"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SimHei"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9pPr>
          </a:lstStyle>
          <a:p>
            <a:pPr>
              <a:spcBef>
                <a:spcPct val="0"/>
              </a:spcBef>
              <a:buFontTx/>
              <a:buAutoNum type="arabicPeriod"/>
            </a:pPr>
            <a:r>
              <a:rPr lang="hr-HR" altLang="sr-Latn-RS" sz="1800" b="1" i="1">
                <a:ea typeface="宋体" panose="02010600030101010101" pitchFamily="2" charset="-122"/>
              </a:rPr>
              <a:t>pitanje: </a:t>
            </a:r>
          </a:p>
          <a:p>
            <a:pPr>
              <a:spcBef>
                <a:spcPct val="0"/>
              </a:spcBef>
              <a:buFontTx/>
              <a:buNone/>
            </a:pPr>
            <a:r>
              <a:rPr lang="hr-HR" altLang="sr-Latn-RS" sz="1800" b="1" i="1">
                <a:ea typeface="宋体" panose="02010600030101010101" pitchFamily="2" charset="-122"/>
              </a:rPr>
              <a:t>    JEZERO CHAD</a:t>
            </a:r>
            <a:endParaRPr lang="hr-HR" altLang="sr-Latn-RS" sz="1800" i="1">
              <a:ea typeface="宋体" panose="02010600030101010101" pitchFamily="2" charset="-122"/>
            </a:endParaRPr>
          </a:p>
          <a:p>
            <a:pPr>
              <a:spcBef>
                <a:spcPct val="0"/>
              </a:spcBef>
              <a:buFontTx/>
              <a:buNone/>
            </a:pPr>
            <a:r>
              <a:rPr lang="hr-HR" altLang="sr-Latn-RS" sz="1800" b="1" i="1">
                <a:ea typeface="宋体" panose="02010600030101010101" pitchFamily="2" charset="-122"/>
              </a:rPr>
              <a:t>Čitalački zadatak:</a:t>
            </a:r>
          </a:p>
          <a:p>
            <a:pPr>
              <a:spcBef>
                <a:spcPct val="0"/>
              </a:spcBef>
              <a:buFontTx/>
              <a:buNone/>
            </a:pPr>
            <a:r>
              <a:rPr lang="hr-HR" altLang="sr-Latn-RS" sz="1800" i="1">
                <a:ea typeface="宋体" panose="02010600030101010101" pitchFamily="2" charset="-122"/>
              </a:rPr>
              <a:t>pronalaženje podataka</a:t>
            </a:r>
          </a:p>
          <a:p>
            <a:pPr>
              <a:spcBef>
                <a:spcPct val="0"/>
              </a:spcBef>
              <a:buFontTx/>
              <a:buNone/>
            </a:pPr>
            <a:r>
              <a:rPr lang="hr-HR" altLang="sr-Latn-RS" sz="1800" b="1" i="1">
                <a:ea typeface="宋体" panose="02010600030101010101" pitchFamily="2" charset="-122"/>
              </a:rPr>
              <a:t>Oblik teksta: </a:t>
            </a:r>
            <a:r>
              <a:rPr lang="hr-HR" altLang="sr-Latn-RS" sz="1800" i="1">
                <a:ea typeface="宋体" panose="02010600030101010101" pitchFamily="2" charset="-122"/>
              </a:rPr>
              <a:t>isprekidani</a:t>
            </a:r>
          </a:p>
          <a:p>
            <a:pPr>
              <a:spcBef>
                <a:spcPct val="0"/>
              </a:spcBef>
              <a:buFontTx/>
              <a:buNone/>
            </a:pPr>
            <a:r>
              <a:rPr lang="hr-HR" altLang="sr-Latn-RS" sz="1800">
                <a:ea typeface="宋体" panose="02010600030101010101" pitchFamily="2" charset="-122"/>
              </a:rPr>
              <a:t>Koliko danas iznosi dubina jezera Chad?</a:t>
            </a:r>
          </a:p>
          <a:p>
            <a:pPr>
              <a:spcBef>
                <a:spcPct val="0"/>
              </a:spcBef>
              <a:buFontTx/>
              <a:buNone/>
            </a:pPr>
            <a:r>
              <a:rPr lang="hr-HR" altLang="sr-Latn-RS" sz="1800">
                <a:ea typeface="宋体" panose="02010600030101010101" pitchFamily="2" charset="-122"/>
              </a:rPr>
              <a:t>A Oko dva metra</a:t>
            </a:r>
          </a:p>
          <a:p>
            <a:pPr>
              <a:spcBef>
                <a:spcPct val="0"/>
              </a:spcBef>
              <a:buFontTx/>
              <a:buNone/>
            </a:pPr>
            <a:r>
              <a:rPr lang="hr-HR" altLang="sr-Latn-RS" sz="1800">
                <a:ea typeface="宋体" panose="02010600030101010101" pitchFamily="2" charset="-122"/>
              </a:rPr>
              <a:t>B Oko petnaest metara</a:t>
            </a:r>
          </a:p>
          <a:p>
            <a:pPr>
              <a:spcBef>
                <a:spcPct val="0"/>
              </a:spcBef>
              <a:buFontTx/>
              <a:buNone/>
            </a:pPr>
            <a:r>
              <a:rPr lang="hr-HR" altLang="sr-Latn-RS" sz="1800">
                <a:ea typeface="宋体" panose="02010600030101010101" pitchFamily="2" charset="-122"/>
              </a:rPr>
              <a:t>C Oko pedeset metara</a:t>
            </a:r>
          </a:p>
          <a:p>
            <a:pPr>
              <a:spcBef>
                <a:spcPct val="0"/>
              </a:spcBef>
              <a:buFontTx/>
              <a:buNone/>
            </a:pPr>
            <a:r>
              <a:rPr lang="hr-HR" altLang="sr-Latn-RS" sz="1800">
                <a:ea typeface="宋体" panose="02010600030101010101" pitchFamily="2" charset="-122"/>
              </a:rPr>
              <a:t>D Podatak nije naveden</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423863" y="1427163"/>
            <a:ext cx="8229600" cy="4881562"/>
          </a:xfrm>
        </p:spPr>
        <p:txBody>
          <a:bodyPr>
            <a:normAutofit fontScale="92500" lnSpcReduction="20000"/>
          </a:bodyPr>
          <a:lstStyle/>
          <a:p>
            <a:pPr marL="365760" indent="-256032" fontAlgn="auto">
              <a:spcAft>
                <a:spcPts val="0"/>
              </a:spcAft>
              <a:buFont typeface="Wingdings 3"/>
              <a:buChar char=""/>
              <a:defRPr/>
            </a:pPr>
            <a:r>
              <a:rPr lang="hr-HR" sz="2400" dirty="0">
                <a:solidFill>
                  <a:srgbClr val="002060"/>
                </a:solidFill>
              </a:rPr>
              <a:t>čitalačka pismenost – poticanje na čitanje književno-umjetničkih, popularno-znanstvenih tekstova iz knjiga, časopisa, elektroničkih izvora – pozornost na vrste tekstova i aspekte čitanja</a:t>
            </a:r>
          </a:p>
          <a:p>
            <a:pPr marL="365760" indent="-256032" fontAlgn="auto">
              <a:spcAft>
                <a:spcPts val="0"/>
              </a:spcAft>
              <a:buFont typeface="Wingdings 3"/>
              <a:buChar char=""/>
              <a:defRPr/>
            </a:pPr>
            <a:endParaRPr lang="hr-HR" sz="2400" dirty="0">
              <a:solidFill>
                <a:srgbClr val="002060"/>
              </a:solidFill>
            </a:endParaRPr>
          </a:p>
          <a:p>
            <a:pPr marL="365760" indent="-256032" fontAlgn="auto">
              <a:spcAft>
                <a:spcPts val="0"/>
              </a:spcAft>
              <a:buFont typeface="Wingdings 3"/>
              <a:buChar char=""/>
              <a:defRPr/>
            </a:pPr>
            <a:r>
              <a:rPr lang="hr-HR" sz="2400" dirty="0">
                <a:solidFill>
                  <a:srgbClr val="002060"/>
                </a:solidFill>
              </a:rPr>
              <a:t>čitalačka pismenost kao preduvjet za razvoj kompetencije učiti kako učiti</a:t>
            </a:r>
          </a:p>
          <a:p>
            <a:pPr marL="109728" indent="0" fontAlgn="auto">
              <a:spcAft>
                <a:spcPts val="0"/>
              </a:spcAft>
              <a:buFont typeface="Wingdings 3"/>
              <a:buNone/>
              <a:defRPr/>
            </a:pPr>
            <a:endParaRPr lang="hr-HR" sz="2400" dirty="0">
              <a:solidFill>
                <a:srgbClr val="002060"/>
              </a:solidFill>
            </a:endParaRPr>
          </a:p>
          <a:p>
            <a:pPr marL="365760" indent="-256032" fontAlgn="auto">
              <a:spcAft>
                <a:spcPts val="0"/>
              </a:spcAft>
              <a:buFont typeface="Wingdings 3"/>
              <a:buChar char=""/>
              <a:defRPr/>
            </a:pPr>
            <a:r>
              <a:rPr lang="hr-HR" sz="2400" dirty="0">
                <a:solidFill>
                  <a:srgbClr val="002060"/>
                </a:solidFill>
              </a:rPr>
              <a:t>čitateljska pismenost – odgoj čitatelja (program poticanja čitanja; projekti školske knjižnice, iskustva drugih </a:t>
            </a:r>
            <a:r>
              <a:rPr lang="hr-HR" sz="1500" dirty="0">
                <a:solidFill>
                  <a:srgbClr val="002060"/>
                </a:solidFill>
              </a:rPr>
              <a:t>(Švedska, Finska-učiteljima se preporučuje da učenike od najranije dobi potiču da se uključe u raspravu o pročitanom i iznose svoja čitateljska iskustva; Irski kurikulum određuje da učenici moraju biti sposobni preporučiti drugomu knjigu za čitanje i obrazložiti zašto je vrijedna čitanja)</a:t>
            </a:r>
          </a:p>
          <a:p>
            <a:pPr marL="365760" indent="-256032" fontAlgn="auto">
              <a:spcAft>
                <a:spcPts val="0"/>
              </a:spcAft>
              <a:buFont typeface="Wingdings 3"/>
              <a:buChar char=""/>
              <a:defRPr/>
            </a:pPr>
            <a:endParaRPr lang="hr-HR" sz="2400" dirty="0">
              <a:solidFill>
                <a:srgbClr val="002060"/>
              </a:solidFill>
            </a:endParaRPr>
          </a:p>
          <a:p>
            <a:pPr marL="365760" indent="-256032" fontAlgn="auto">
              <a:spcAft>
                <a:spcPts val="0"/>
              </a:spcAft>
              <a:buFont typeface="Wingdings 3"/>
              <a:buChar char=""/>
              <a:defRPr/>
            </a:pPr>
            <a:r>
              <a:rPr lang="hr-HR" sz="2400" dirty="0">
                <a:solidFill>
                  <a:srgbClr val="002060"/>
                </a:solidFill>
              </a:rPr>
              <a:t>informacijska pismenost – pronalaženje, procjena i uporaba informacija iz različitih izvora, vrednovanje pouzdanosti izvora informacija, etički pristup informaciji</a:t>
            </a:r>
          </a:p>
        </p:txBody>
      </p:sp>
      <p:pic>
        <p:nvPicPr>
          <p:cNvPr id="24579" name="Naslov 3"/>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0850" y="268288"/>
            <a:ext cx="8242300" cy="1158875"/>
          </a:xfrm>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slov 1"/>
          <p:cNvSpPr>
            <a:spLocks noGrp="1"/>
          </p:cNvSpPr>
          <p:nvPr>
            <p:ph type="title"/>
          </p:nvPr>
        </p:nvSpPr>
        <p:spPr/>
        <p:txBody>
          <a:bodyPr/>
          <a:lstStyle/>
          <a:p>
            <a:r>
              <a:rPr lang="hr-HR" altLang="sr-Latn-RS" sz="2800" smtClean="0">
                <a:solidFill>
                  <a:srgbClr val="002060"/>
                </a:solidFill>
              </a:rPr>
              <a:t>Odabir teme za praktični dio ispita</a:t>
            </a:r>
          </a:p>
        </p:txBody>
      </p:sp>
      <p:sp>
        <p:nvSpPr>
          <p:cNvPr id="3" name="Rezervirano mjesto sadržaja 2"/>
          <p:cNvSpPr>
            <a:spLocks noGrp="1"/>
          </p:cNvSpPr>
          <p:nvPr>
            <p:ph idx="1"/>
          </p:nvPr>
        </p:nvSpPr>
        <p:spPr>
          <a:xfrm>
            <a:off x="457200" y="1417638"/>
            <a:ext cx="7962900" cy="4800600"/>
          </a:xfrm>
        </p:spPr>
        <p:txBody>
          <a:bodyPr>
            <a:normAutofit/>
          </a:bodyPr>
          <a:lstStyle/>
          <a:p>
            <a:pPr marL="365760" indent="-283464" fontAlgn="auto">
              <a:lnSpc>
                <a:spcPct val="150000"/>
              </a:lnSpc>
              <a:spcAft>
                <a:spcPts val="0"/>
              </a:spcAft>
              <a:buFont typeface="Wingdings 2"/>
              <a:buChar char=""/>
              <a:defRPr/>
            </a:pPr>
            <a:r>
              <a:rPr lang="hr-HR" sz="2400" dirty="0">
                <a:solidFill>
                  <a:srgbClr val="002060"/>
                </a:solidFill>
              </a:rPr>
              <a:t>Bilo koja tema iz programa KOO</a:t>
            </a:r>
          </a:p>
          <a:p>
            <a:pPr marL="365760" indent="-283464" fontAlgn="auto">
              <a:lnSpc>
                <a:spcPct val="150000"/>
              </a:lnSpc>
              <a:spcAft>
                <a:spcPts val="0"/>
              </a:spcAft>
              <a:buFont typeface="Wingdings 2"/>
              <a:buChar char=""/>
              <a:defRPr/>
            </a:pPr>
            <a:r>
              <a:rPr lang="hr-HR" sz="2400" dirty="0">
                <a:solidFill>
                  <a:srgbClr val="002060"/>
                </a:solidFill>
              </a:rPr>
              <a:t>Satovi motivacije – uvod u čitanje lektire</a:t>
            </a:r>
          </a:p>
          <a:p>
            <a:pPr marL="365760" indent="-283464" fontAlgn="auto">
              <a:lnSpc>
                <a:spcPct val="150000"/>
              </a:lnSpc>
              <a:spcAft>
                <a:spcPts val="0"/>
              </a:spcAft>
              <a:buFont typeface="Wingdings 2"/>
              <a:buChar char=""/>
              <a:defRPr/>
            </a:pPr>
            <a:r>
              <a:rPr lang="hr-HR" sz="2400" dirty="0">
                <a:solidFill>
                  <a:srgbClr val="002060"/>
                </a:solidFill>
              </a:rPr>
              <a:t>Satovi sinteze nakon nekih cjelina</a:t>
            </a:r>
          </a:p>
          <a:p>
            <a:pPr marL="365760" indent="-283464" fontAlgn="auto">
              <a:lnSpc>
                <a:spcPct val="150000"/>
              </a:lnSpc>
              <a:spcAft>
                <a:spcPts val="0"/>
              </a:spcAft>
              <a:buFont typeface="Wingdings 2"/>
              <a:buChar char=""/>
              <a:defRPr/>
            </a:pPr>
            <a:r>
              <a:rPr lang="hr-HR" sz="2400" dirty="0">
                <a:solidFill>
                  <a:srgbClr val="002060"/>
                </a:solidFill>
              </a:rPr>
              <a:t>Međupredmetna</a:t>
            </a:r>
          </a:p>
          <a:p>
            <a:pPr marL="82296" indent="0" fontAlgn="auto">
              <a:lnSpc>
                <a:spcPct val="150000"/>
              </a:lnSpc>
              <a:spcAft>
                <a:spcPts val="0"/>
              </a:spcAft>
              <a:buFont typeface="Wingdings 2"/>
              <a:buNone/>
              <a:defRPr/>
            </a:pPr>
            <a:r>
              <a:rPr lang="hr-HR" sz="2400" dirty="0">
                <a:solidFill>
                  <a:srgbClr val="002060"/>
                </a:solidFill>
              </a:rPr>
              <a:t>  korelacija-horizontalno</a:t>
            </a:r>
          </a:p>
          <a:p>
            <a:pPr marL="82296" indent="0" fontAlgn="auto">
              <a:lnSpc>
                <a:spcPct val="150000"/>
              </a:lnSpc>
              <a:spcAft>
                <a:spcPts val="0"/>
              </a:spcAft>
              <a:buFont typeface="Wingdings 2"/>
              <a:buNone/>
              <a:defRPr/>
            </a:pPr>
            <a:r>
              <a:rPr lang="hr-HR" sz="2400" dirty="0">
                <a:solidFill>
                  <a:srgbClr val="002060"/>
                </a:solidFill>
              </a:rPr>
              <a:t>  vertikalno</a:t>
            </a:r>
          </a:p>
        </p:txBody>
      </p:sp>
      <p:pic>
        <p:nvPicPr>
          <p:cNvPr id="4" name="Picture 3" descr="PB050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692525"/>
            <a:ext cx="3951288"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p:cNvSpPr>
            <a:spLocks noGrp="1"/>
          </p:cNvSpPr>
          <p:nvPr>
            <p:ph type="title"/>
          </p:nvPr>
        </p:nvSpPr>
        <p:spPr>
          <a:xfrm>
            <a:off x="457200" y="274638"/>
            <a:ext cx="8229600" cy="850900"/>
          </a:xfrm>
        </p:spPr>
        <p:txBody>
          <a:bodyPr/>
          <a:lstStyle/>
          <a:p>
            <a:pPr eaLnBrk="1" hangingPunct="1">
              <a:defRPr/>
            </a:pPr>
            <a:r>
              <a:rPr lang="hr-HR" altLang="sr-Latn-RS" sz="3200" dirty="0">
                <a:solidFill>
                  <a:srgbClr val="002060"/>
                </a:solidFill>
                <a:latin typeface="+mn-lt"/>
              </a:rPr>
              <a:t>Nastava u i sa školskom knjižnicom</a:t>
            </a:r>
          </a:p>
        </p:txBody>
      </p:sp>
      <p:sp>
        <p:nvSpPr>
          <p:cNvPr id="3" name="Pravokutnik 2"/>
          <p:cNvSpPr/>
          <p:nvPr/>
        </p:nvSpPr>
        <p:spPr>
          <a:xfrm>
            <a:off x="395288" y="1125538"/>
            <a:ext cx="8640762" cy="5140325"/>
          </a:xfrm>
          <a:prstGeom prst="rect">
            <a:avLst/>
          </a:prstGeom>
        </p:spPr>
        <p:txBody>
          <a:bodyPr>
            <a:spAutoFit/>
          </a:bodyPr>
          <a:lstStyle/>
          <a:p>
            <a:pPr marL="342900" indent="-342900">
              <a:buFont typeface="Arial" panose="020B0604020202020204" pitchFamily="34" charset="0"/>
              <a:buChar char="•"/>
              <a:defRPr/>
            </a:pPr>
            <a:r>
              <a:rPr lang="hr-HR" sz="2400" dirty="0">
                <a:solidFill>
                  <a:schemeClr val="accent4"/>
                </a:solidFill>
                <a:latin typeface="+mn-lt"/>
              </a:rPr>
              <a:t> </a:t>
            </a:r>
            <a:r>
              <a:rPr lang="hr-HR" sz="2800" i="1" dirty="0">
                <a:solidFill>
                  <a:srgbClr val="002060"/>
                </a:solidFill>
                <a:latin typeface="+mn-lt"/>
              </a:rPr>
              <a:t>realizacija programa knjižničnog-</a:t>
            </a:r>
          </a:p>
          <a:p>
            <a:pPr>
              <a:defRPr/>
            </a:pPr>
            <a:r>
              <a:rPr lang="hr-HR" sz="2800" i="1" dirty="0">
                <a:solidFill>
                  <a:srgbClr val="002060"/>
                </a:solidFill>
                <a:latin typeface="+mn-lt"/>
              </a:rPr>
              <a:t>    -odgoja i obrazovanja (KOO)</a:t>
            </a:r>
          </a:p>
          <a:p>
            <a:pPr>
              <a:defRPr/>
            </a:pPr>
            <a:endParaRPr lang="hr-HR" sz="2400" dirty="0">
              <a:solidFill>
                <a:srgbClr val="002060"/>
              </a:solidFill>
              <a:latin typeface="+mn-lt"/>
            </a:endParaRPr>
          </a:p>
          <a:p>
            <a:pPr marL="342900" indent="-342900">
              <a:buFont typeface="Arial" panose="020B0604020202020204" pitchFamily="34" charset="0"/>
              <a:buChar char="•"/>
              <a:defRPr/>
            </a:pPr>
            <a:r>
              <a:rPr lang="hr-HR" sz="2800" i="1" dirty="0">
                <a:solidFill>
                  <a:srgbClr val="002060"/>
                </a:solidFill>
                <a:latin typeface="+mn-lt"/>
              </a:rPr>
              <a:t>promjena strategija učenja:</a:t>
            </a:r>
          </a:p>
          <a:p>
            <a:pPr marL="342900" indent="-342900">
              <a:buFont typeface="Arial" panose="020B0604020202020204" pitchFamily="34" charset="0"/>
              <a:buChar char="•"/>
              <a:defRPr/>
            </a:pPr>
            <a:r>
              <a:rPr lang="hr-HR" sz="2400" dirty="0">
                <a:solidFill>
                  <a:srgbClr val="002060"/>
                </a:solidFill>
                <a:latin typeface="+mn-lt"/>
              </a:rPr>
              <a:t>problemsko, projektno, istraživačko </a:t>
            </a:r>
          </a:p>
          <a:p>
            <a:pPr marL="342900" indent="-342900">
              <a:buFont typeface="Arial" panose="020B0604020202020204" pitchFamily="34" charset="0"/>
              <a:buChar char="•"/>
              <a:defRPr/>
            </a:pPr>
            <a:r>
              <a:rPr lang="hr-HR" sz="2400" dirty="0">
                <a:solidFill>
                  <a:srgbClr val="002060"/>
                </a:solidFill>
                <a:latin typeface="+mn-lt"/>
              </a:rPr>
              <a:t>učenje na različitim  izvorima</a:t>
            </a:r>
          </a:p>
          <a:p>
            <a:pPr>
              <a:defRPr/>
            </a:pPr>
            <a:endParaRPr lang="hr-HR" sz="2400" dirty="0">
              <a:solidFill>
                <a:srgbClr val="002060"/>
              </a:solidFill>
              <a:latin typeface="+mn-lt"/>
            </a:endParaRPr>
          </a:p>
          <a:p>
            <a:pPr marL="342900" indent="-342900">
              <a:buFont typeface="Arial" panose="020B0604020202020204" pitchFamily="34" charset="0"/>
              <a:buChar char="•"/>
              <a:defRPr/>
            </a:pPr>
            <a:r>
              <a:rPr lang="hr-HR" sz="2400" dirty="0">
                <a:solidFill>
                  <a:srgbClr val="002060"/>
                </a:solidFill>
              </a:rPr>
              <a:t>nužno vođenje kroz proces</a:t>
            </a:r>
          </a:p>
          <a:p>
            <a:pPr>
              <a:defRPr/>
            </a:pPr>
            <a:r>
              <a:rPr lang="hr-HR" sz="2400" dirty="0">
                <a:solidFill>
                  <a:srgbClr val="002060"/>
                </a:solidFill>
              </a:rPr>
              <a:t>    učenja</a:t>
            </a:r>
          </a:p>
          <a:p>
            <a:pPr>
              <a:defRPr/>
            </a:pPr>
            <a:endParaRPr lang="hr-HR" sz="2800" dirty="0">
              <a:latin typeface="+mn-lt"/>
            </a:endParaRPr>
          </a:p>
          <a:p>
            <a:pPr marL="342900" indent="-342900">
              <a:buFont typeface="Arial" panose="020B0604020202020204" pitchFamily="34" charset="0"/>
              <a:buChar char="•"/>
              <a:defRPr/>
            </a:pPr>
            <a:r>
              <a:rPr lang="hr-HR" sz="2400" dirty="0" err="1">
                <a:solidFill>
                  <a:srgbClr val="002060"/>
                </a:solidFill>
                <a:latin typeface="+mn-lt"/>
              </a:rPr>
              <a:t>mulitmedijalnost</a:t>
            </a:r>
            <a:r>
              <a:rPr lang="hr-HR" sz="2400" dirty="0">
                <a:solidFill>
                  <a:srgbClr val="002060"/>
                </a:solidFill>
                <a:latin typeface="+mn-lt"/>
              </a:rPr>
              <a:t> i </a:t>
            </a:r>
          </a:p>
          <a:p>
            <a:pPr>
              <a:defRPr/>
            </a:pPr>
            <a:r>
              <a:rPr lang="hr-HR" sz="2400" dirty="0">
                <a:solidFill>
                  <a:srgbClr val="002060"/>
                </a:solidFill>
                <a:latin typeface="+mn-lt"/>
              </a:rPr>
              <a:t>   interdisciplinarnost-korelacija</a:t>
            </a:r>
          </a:p>
          <a:p>
            <a:pPr>
              <a:defRPr/>
            </a:pPr>
            <a:r>
              <a:rPr lang="hr-HR" sz="2400" dirty="0">
                <a:solidFill>
                  <a:srgbClr val="002060"/>
                </a:solidFill>
                <a:latin typeface="+mn-lt"/>
              </a:rPr>
              <a:t>   različitih predmeta</a:t>
            </a:r>
          </a:p>
        </p:txBody>
      </p:sp>
      <p:pic>
        <p:nvPicPr>
          <p:cNvPr id="7172" name="Slik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152900"/>
            <a:ext cx="3584575"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Slika 6" descr="Resource-175x17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1563" y="1627188"/>
            <a:ext cx="225425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slov 1"/>
          <p:cNvSpPr>
            <a:spLocks noGrp="1"/>
          </p:cNvSpPr>
          <p:nvPr>
            <p:ph type="title"/>
          </p:nvPr>
        </p:nvSpPr>
        <p:spPr/>
        <p:txBody>
          <a:bodyPr/>
          <a:lstStyle/>
          <a:p>
            <a:r>
              <a:rPr lang="hr-HR" altLang="sr-Latn-RS" sz="2800" smtClean="0">
                <a:solidFill>
                  <a:srgbClr val="002060"/>
                </a:solidFill>
              </a:rPr>
              <a:t>Tema “Sa Hlapićem upoznajemo dječja prava”? </a:t>
            </a:r>
          </a:p>
        </p:txBody>
      </p:sp>
      <p:sp>
        <p:nvSpPr>
          <p:cNvPr id="26627" name="TekstniOkvir 2"/>
          <p:cNvSpPr txBox="1">
            <a:spLocks noChangeArrowheads="1"/>
          </p:cNvSpPr>
          <p:nvPr/>
        </p:nvSpPr>
        <p:spPr bwMode="auto">
          <a:xfrm>
            <a:off x="1042988" y="1258888"/>
            <a:ext cx="786765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Hei" pitchFamily="49" charset="-122"/>
              </a:defRPr>
            </a:lvl1pPr>
            <a:lvl2pPr marL="742950" indent="-285750">
              <a:spcBef>
                <a:spcPct val="20000"/>
              </a:spcBef>
              <a:buChar char="–"/>
              <a:defRPr sz="2800">
                <a:solidFill>
                  <a:schemeClr val="tx1"/>
                </a:solidFill>
                <a:latin typeface="Arial" panose="020B0604020202020204" pitchFamily="34" charset="0"/>
                <a:ea typeface="SimHei" pitchFamily="49" charset="-122"/>
              </a:defRPr>
            </a:lvl2pPr>
            <a:lvl3pPr marL="1143000" indent="-228600">
              <a:spcBef>
                <a:spcPct val="20000"/>
              </a:spcBef>
              <a:buChar char="•"/>
              <a:defRPr sz="2400">
                <a:solidFill>
                  <a:schemeClr val="tx1"/>
                </a:solidFill>
                <a:latin typeface="Arial" panose="020B0604020202020204" pitchFamily="34" charset="0"/>
                <a:ea typeface="SimHei" pitchFamily="49" charset="-122"/>
              </a:defRPr>
            </a:lvl3pPr>
            <a:lvl4pPr marL="1600200" indent="-228600">
              <a:spcBef>
                <a:spcPct val="20000"/>
              </a:spcBef>
              <a:buChar char="–"/>
              <a:defRPr sz="2000">
                <a:solidFill>
                  <a:schemeClr val="tx1"/>
                </a:solidFill>
                <a:latin typeface="Arial" panose="020B0604020202020204" pitchFamily="34" charset="0"/>
                <a:ea typeface="SimHei" pitchFamily="49" charset="-122"/>
              </a:defRPr>
            </a:lvl4pPr>
            <a:lvl5pPr marL="2057400" indent="-228600">
              <a:spcBef>
                <a:spcPct val="20000"/>
              </a:spcBef>
              <a:buChar char="»"/>
              <a:defRPr sz="2000">
                <a:solidFill>
                  <a:schemeClr val="tx1"/>
                </a:solidFill>
                <a:latin typeface="Arial" panose="020B0604020202020204" pitchFamily="34" charset="0"/>
                <a:ea typeface="SimHei"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Hei"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Hei"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Hei"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Hei" pitchFamily="49" charset="-122"/>
              </a:defRPr>
            </a:lvl9pPr>
          </a:lstStyle>
          <a:p>
            <a:pPr>
              <a:lnSpc>
                <a:spcPct val="150000"/>
              </a:lnSpc>
              <a:spcBef>
                <a:spcPct val="0"/>
              </a:spcBef>
              <a:defRPr/>
            </a:pPr>
            <a:r>
              <a:rPr lang="hr-HR" altLang="sr-Latn-RS" sz="2000" dirty="0">
                <a:solidFill>
                  <a:srgbClr val="002060"/>
                </a:solidFill>
                <a:latin typeface="Lucida Sans Unicode" panose="020B0602030504020204" pitchFamily="34" charset="0"/>
                <a:ea typeface="宋体" panose="02010600030101010101" pitchFamily="2" charset="-122"/>
              </a:rPr>
              <a:t> </a:t>
            </a:r>
            <a:r>
              <a:rPr lang="hr-HR" altLang="sr-Latn-RS" sz="2400" b="1" dirty="0">
                <a:solidFill>
                  <a:srgbClr val="002060"/>
                </a:solidFill>
                <a:latin typeface="+mn-lt"/>
                <a:ea typeface="宋体" panose="02010600030101010101" pitchFamily="2" charset="-122"/>
              </a:rPr>
              <a:t>Kulturna i javna djelatnost školske knjižnice:  </a:t>
            </a:r>
          </a:p>
          <a:p>
            <a:pPr>
              <a:lnSpc>
                <a:spcPct val="150000"/>
              </a:lnSpc>
              <a:spcBef>
                <a:spcPct val="0"/>
              </a:spcBef>
              <a:buFontTx/>
              <a:buNone/>
              <a:defRPr/>
            </a:pPr>
            <a:r>
              <a:rPr lang="hr-HR" altLang="sr-Latn-RS" sz="2400" b="1" dirty="0">
                <a:solidFill>
                  <a:srgbClr val="002060"/>
                </a:solidFill>
                <a:latin typeface="+mn-lt"/>
                <a:ea typeface="宋体" panose="02010600030101010101" pitchFamily="2" charset="-122"/>
              </a:rPr>
              <a:t> </a:t>
            </a:r>
            <a:r>
              <a:rPr lang="hr-HR" altLang="sr-Latn-RS" sz="2400" dirty="0">
                <a:solidFill>
                  <a:srgbClr val="002060"/>
                </a:solidFill>
                <a:latin typeface="+mn-lt"/>
                <a:ea typeface="宋体" panose="02010600030101010101" pitchFamily="2" charset="-122"/>
              </a:rPr>
              <a:t>obilježavanje 100 godina od objave romana “Čudnovate</a:t>
            </a:r>
            <a:r>
              <a:rPr lang="hr-HR" altLang="sr-Latn-RS" sz="2400" b="1" dirty="0">
                <a:solidFill>
                  <a:srgbClr val="002060"/>
                </a:solidFill>
                <a:latin typeface="+mn-lt"/>
                <a:ea typeface="宋体" panose="02010600030101010101" pitchFamily="2" charset="-122"/>
              </a:rPr>
              <a:t> </a:t>
            </a:r>
            <a:r>
              <a:rPr lang="hr-HR" altLang="sr-Latn-RS" sz="2400" dirty="0">
                <a:solidFill>
                  <a:srgbClr val="002060"/>
                </a:solidFill>
                <a:latin typeface="+mn-lt"/>
                <a:ea typeface="宋体" panose="02010600030101010101" pitchFamily="2" charset="-122"/>
              </a:rPr>
              <a:t>zgode šegrta Hlapića”   </a:t>
            </a:r>
          </a:p>
          <a:p>
            <a:pPr>
              <a:lnSpc>
                <a:spcPct val="150000"/>
              </a:lnSpc>
              <a:spcBef>
                <a:spcPct val="0"/>
              </a:spcBef>
              <a:defRPr/>
            </a:pPr>
            <a:r>
              <a:rPr lang="hr-HR" altLang="sr-Latn-RS" sz="2400" dirty="0">
                <a:solidFill>
                  <a:srgbClr val="002060"/>
                </a:solidFill>
                <a:latin typeface="+mn-lt"/>
                <a:ea typeface="宋体" panose="02010600030101010101" pitchFamily="2" charset="-122"/>
              </a:rPr>
              <a:t> </a:t>
            </a:r>
            <a:r>
              <a:rPr lang="hr-HR" altLang="sr-Latn-RS" sz="2400" b="1" dirty="0">
                <a:solidFill>
                  <a:srgbClr val="002060"/>
                </a:solidFill>
                <a:latin typeface="+mn-lt"/>
                <a:ea typeface="宋体" panose="02010600030101010101" pitchFamily="2" charset="-122"/>
              </a:rPr>
              <a:t>Lektira u 3. razredu</a:t>
            </a:r>
          </a:p>
          <a:p>
            <a:pPr>
              <a:lnSpc>
                <a:spcPct val="150000"/>
              </a:lnSpc>
              <a:spcBef>
                <a:spcPct val="0"/>
              </a:spcBef>
              <a:defRPr/>
            </a:pPr>
            <a:r>
              <a:rPr lang="hr-HR" altLang="sr-Latn-RS" sz="2400" dirty="0">
                <a:solidFill>
                  <a:srgbClr val="002060"/>
                </a:solidFill>
                <a:latin typeface="+mn-lt"/>
                <a:ea typeface="宋体" panose="02010600030101010101" pitchFamily="2" charset="-122"/>
              </a:rPr>
              <a:t> </a:t>
            </a:r>
            <a:r>
              <a:rPr lang="hr-HR" altLang="sr-Latn-RS" sz="2400" b="1" dirty="0">
                <a:solidFill>
                  <a:srgbClr val="002060"/>
                </a:solidFill>
                <a:latin typeface="+mn-lt"/>
                <a:ea typeface="宋体" panose="02010600030101010101" pitchFamily="2" charset="-122"/>
              </a:rPr>
              <a:t>Nastavne teme PID: </a:t>
            </a:r>
            <a:r>
              <a:rPr lang="hr-HR" altLang="sr-Latn-RS" sz="2400" dirty="0">
                <a:solidFill>
                  <a:srgbClr val="002060"/>
                </a:solidFill>
                <a:latin typeface="+mn-lt"/>
                <a:ea typeface="宋体" panose="02010600030101010101" pitchFamily="2" charset="-122"/>
              </a:rPr>
              <a:t>Moj zavičaj u prošlosti, Naše zdravlje </a:t>
            </a:r>
          </a:p>
          <a:p>
            <a:pPr>
              <a:lnSpc>
                <a:spcPct val="150000"/>
              </a:lnSpc>
              <a:spcBef>
                <a:spcPct val="0"/>
              </a:spcBef>
              <a:defRPr/>
            </a:pPr>
            <a:r>
              <a:rPr lang="hr-HR" altLang="sr-Latn-RS" sz="2400" dirty="0">
                <a:solidFill>
                  <a:srgbClr val="002060"/>
                </a:solidFill>
                <a:latin typeface="+mn-lt"/>
                <a:ea typeface="宋体" panose="02010600030101010101" pitchFamily="2" charset="-122"/>
              </a:rPr>
              <a:t> </a:t>
            </a:r>
            <a:r>
              <a:rPr lang="hr-HR" altLang="sr-Latn-RS" sz="2400" b="1" dirty="0">
                <a:solidFill>
                  <a:srgbClr val="002060"/>
                </a:solidFill>
                <a:latin typeface="+mn-lt"/>
                <a:ea typeface="宋体" panose="02010600030101010101" pitchFamily="2" charset="-122"/>
              </a:rPr>
              <a:t>Građanski odgoj – </a:t>
            </a:r>
            <a:r>
              <a:rPr lang="hr-HR" altLang="sr-Latn-RS" sz="2400" dirty="0">
                <a:solidFill>
                  <a:srgbClr val="002060"/>
                </a:solidFill>
                <a:latin typeface="+mn-lt"/>
                <a:ea typeface="宋体" panose="02010600030101010101" pitchFamily="2" charset="-122"/>
              </a:rPr>
              <a:t>Dječja  prava</a:t>
            </a:r>
            <a:endParaRPr lang="hr-HR" altLang="sr-Latn-RS" sz="2400" b="1" dirty="0">
              <a:solidFill>
                <a:srgbClr val="002060"/>
              </a:solidFill>
              <a:latin typeface="+mn-lt"/>
              <a:ea typeface="宋体" panose="02010600030101010101" pitchFamily="2" charset="-122"/>
            </a:endParaRPr>
          </a:p>
          <a:p>
            <a:pPr>
              <a:lnSpc>
                <a:spcPct val="150000"/>
              </a:lnSpc>
              <a:spcBef>
                <a:spcPct val="0"/>
              </a:spcBef>
              <a:buFontTx/>
              <a:buNone/>
              <a:defRPr/>
            </a:pPr>
            <a:endParaRPr lang="hr-HR" altLang="sr-Latn-RS" sz="2000" dirty="0">
              <a:latin typeface="Lucida Sans Unicode" panose="020B0602030504020204" pitchFamily="34" charset="0"/>
              <a:ea typeface="宋体" panose="02010600030101010101" pitchFamily="2" charset="-122"/>
            </a:endParaRPr>
          </a:p>
          <a:p>
            <a:pPr>
              <a:spcBef>
                <a:spcPct val="0"/>
              </a:spcBef>
              <a:defRPr/>
            </a:pPr>
            <a:endParaRPr lang="hr-HR" altLang="sr-Latn-RS" sz="2000" dirty="0">
              <a:solidFill>
                <a:srgbClr val="474B78"/>
              </a:solidFill>
              <a:latin typeface="Lucida Sans Unicode" panose="020B0602030504020204" pitchFamily="34" charset="0"/>
              <a:ea typeface="宋体" panose="02010600030101010101" pitchFamily="2" charset="-122"/>
            </a:endParaRPr>
          </a:p>
          <a:p>
            <a:pPr>
              <a:spcBef>
                <a:spcPct val="0"/>
              </a:spcBef>
              <a:defRPr/>
            </a:pPr>
            <a:endParaRPr lang="hr-HR" altLang="sr-Latn-RS" sz="2000" dirty="0">
              <a:solidFill>
                <a:srgbClr val="474B78"/>
              </a:solidFill>
              <a:latin typeface="Lucida Sans Unicode" panose="020B0602030504020204" pitchFamily="34" charset="0"/>
              <a:ea typeface="宋体" panose="02010600030101010101" pitchFamily="2" charset="-122"/>
            </a:endParaRPr>
          </a:p>
        </p:txBody>
      </p:sp>
      <p:pic>
        <p:nvPicPr>
          <p:cNvPr id="26628" name="Slika 3" descr="http://sphotos-d.ak.fbcdn.net/hphotos-ak-ash3/577943_257221751073009_74135702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5133975"/>
            <a:ext cx="282575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p:cNvSpPr>
            <a:spLocks noGrp="1"/>
          </p:cNvSpPr>
          <p:nvPr>
            <p:ph type="title"/>
          </p:nvPr>
        </p:nvSpPr>
        <p:spPr>
          <a:xfrm>
            <a:off x="457200" y="274638"/>
            <a:ext cx="8229600" cy="715962"/>
          </a:xfrm>
        </p:spPr>
        <p:txBody>
          <a:bodyPr/>
          <a:lstStyle/>
          <a:p>
            <a:r>
              <a:rPr lang="hr-HR" altLang="sr-Latn-RS" sz="3200" smtClean="0">
                <a:solidFill>
                  <a:srgbClr val="002060"/>
                </a:solidFill>
              </a:rPr>
              <a:t>100 godina „Priča iz davnine” (2016.)</a:t>
            </a:r>
          </a:p>
        </p:txBody>
      </p:sp>
      <p:sp>
        <p:nvSpPr>
          <p:cNvPr id="18435" name="Rezervirano mjesto sadržaja 2"/>
          <p:cNvSpPr>
            <a:spLocks noGrp="1"/>
          </p:cNvSpPr>
          <p:nvPr>
            <p:ph idx="1"/>
          </p:nvPr>
        </p:nvSpPr>
        <p:spPr>
          <a:xfrm>
            <a:off x="228600" y="1066800"/>
            <a:ext cx="8458200" cy="5562600"/>
          </a:xfrm>
        </p:spPr>
        <p:txBody>
          <a:bodyPr/>
          <a:lstStyle/>
          <a:p>
            <a:pPr>
              <a:lnSpc>
                <a:spcPct val="150000"/>
              </a:lnSpc>
              <a:buFont typeface="Arial" charset="0"/>
              <a:buChar char="•"/>
              <a:defRPr/>
            </a:pPr>
            <a:r>
              <a:rPr lang="hr-HR" sz="2400" b="1" dirty="0">
                <a:solidFill>
                  <a:srgbClr val="002060"/>
                </a:solidFill>
                <a:cs typeface="Arial" panose="020B0604020202020204" pitchFamily="34" charset="0"/>
              </a:rPr>
              <a:t>Kulturna i javna djelatnost školske knjižnice:  </a:t>
            </a:r>
          </a:p>
          <a:p>
            <a:pPr>
              <a:lnSpc>
                <a:spcPct val="150000"/>
              </a:lnSpc>
              <a:defRPr/>
            </a:pPr>
            <a:r>
              <a:rPr lang="hr-HR" sz="2400" b="1" dirty="0">
                <a:solidFill>
                  <a:srgbClr val="002060"/>
                </a:solidFill>
                <a:cs typeface="Arial" panose="020B0604020202020204" pitchFamily="34" charset="0"/>
              </a:rPr>
              <a:t> </a:t>
            </a:r>
            <a:r>
              <a:rPr lang="hr-HR" sz="2400" dirty="0">
                <a:solidFill>
                  <a:srgbClr val="002060"/>
                </a:solidFill>
                <a:cs typeface="Arial" panose="020B0604020202020204" pitchFamily="34" charset="0"/>
              </a:rPr>
              <a:t>obilježavanje 100 godina od objave Priča iz davnine  </a:t>
            </a:r>
          </a:p>
          <a:p>
            <a:pPr>
              <a:lnSpc>
                <a:spcPct val="150000"/>
              </a:lnSpc>
              <a:buFont typeface="Arial" charset="0"/>
              <a:buChar char="•"/>
              <a:defRPr/>
            </a:pPr>
            <a:r>
              <a:rPr lang="hr-HR" sz="2400" dirty="0">
                <a:solidFill>
                  <a:srgbClr val="002060"/>
                </a:solidFill>
                <a:cs typeface="Arial" panose="020B0604020202020204" pitchFamily="34" charset="0"/>
              </a:rPr>
              <a:t> </a:t>
            </a:r>
            <a:r>
              <a:rPr lang="hr-HR" sz="2400" b="1" dirty="0">
                <a:solidFill>
                  <a:srgbClr val="002060"/>
                </a:solidFill>
                <a:cs typeface="Arial" panose="020B0604020202020204" pitchFamily="34" charset="0"/>
              </a:rPr>
              <a:t>Lektira u 4. i 6. razr.</a:t>
            </a:r>
          </a:p>
          <a:p>
            <a:pPr>
              <a:lnSpc>
                <a:spcPct val="150000"/>
              </a:lnSpc>
              <a:buFont typeface="Arial" charset="0"/>
              <a:buChar char="•"/>
              <a:defRPr/>
            </a:pPr>
            <a:r>
              <a:rPr lang="hr-HR" sz="2400" b="1" dirty="0">
                <a:solidFill>
                  <a:srgbClr val="002060"/>
                </a:solidFill>
                <a:cs typeface="Arial" panose="020B0604020202020204" pitchFamily="34" charset="0"/>
              </a:rPr>
              <a:t>PID 4.razr. </a:t>
            </a:r>
            <a:r>
              <a:rPr lang="hr-HR" sz="2400" dirty="0">
                <a:solidFill>
                  <a:srgbClr val="002060"/>
                </a:solidFill>
                <a:cs typeface="Arial" panose="020B0604020202020204" pitchFamily="34" charset="0"/>
              </a:rPr>
              <a:t>Hrvatska u prošlosti</a:t>
            </a:r>
          </a:p>
          <a:p>
            <a:pPr>
              <a:lnSpc>
                <a:spcPct val="150000"/>
              </a:lnSpc>
              <a:buFont typeface="Arial" charset="0"/>
              <a:buChar char="•"/>
              <a:defRPr/>
            </a:pPr>
            <a:r>
              <a:rPr lang="hr-HR" sz="2400" dirty="0">
                <a:solidFill>
                  <a:srgbClr val="002060"/>
                </a:solidFill>
                <a:cs typeface="Arial" panose="020B0604020202020204" pitchFamily="34" charset="0"/>
              </a:rPr>
              <a:t> H</a:t>
            </a:r>
            <a:r>
              <a:rPr lang="hr-HR" sz="2400" b="1" dirty="0">
                <a:solidFill>
                  <a:srgbClr val="002060"/>
                </a:solidFill>
                <a:cs typeface="Arial" panose="020B0604020202020204" pitchFamily="34" charset="0"/>
              </a:rPr>
              <a:t>J 7.: </a:t>
            </a:r>
            <a:r>
              <a:rPr lang="hr-HR" sz="2400" dirty="0">
                <a:solidFill>
                  <a:srgbClr val="002060"/>
                </a:solidFill>
                <a:cs typeface="Arial" panose="020B0604020202020204" pitchFamily="34" charset="0"/>
              </a:rPr>
              <a:t>Mitologija</a:t>
            </a:r>
          </a:p>
          <a:p>
            <a:pPr marL="0" indent="0">
              <a:lnSpc>
                <a:spcPct val="150000"/>
              </a:lnSpc>
              <a:buFontTx/>
              <a:buNone/>
              <a:defRPr/>
            </a:pPr>
            <a:r>
              <a:rPr lang="hr-HR" sz="2400" dirty="0">
                <a:solidFill>
                  <a:srgbClr val="002060"/>
                </a:solidFill>
                <a:cs typeface="Arial" panose="020B0604020202020204" pitchFamily="34" charset="0"/>
              </a:rPr>
              <a:t> Kviz o životu</a:t>
            </a:r>
          </a:p>
          <a:p>
            <a:pPr marL="0" indent="0">
              <a:lnSpc>
                <a:spcPct val="150000"/>
              </a:lnSpc>
              <a:buFontTx/>
              <a:buNone/>
              <a:defRPr/>
            </a:pPr>
            <a:r>
              <a:rPr lang="hr-HR" sz="2400" dirty="0">
                <a:solidFill>
                  <a:srgbClr val="002060"/>
                </a:solidFill>
                <a:cs typeface="Arial" panose="020B0604020202020204" pitchFamily="34" charset="0"/>
              </a:rPr>
              <a:t> i djelu IBM </a:t>
            </a:r>
            <a:endParaRPr lang="hr-HR" sz="2400" b="1" dirty="0">
              <a:solidFill>
                <a:srgbClr val="002060"/>
              </a:solidFill>
              <a:cs typeface="Arial" panose="020B0604020202020204" pitchFamily="34" charset="0"/>
            </a:endParaRPr>
          </a:p>
          <a:p>
            <a:pPr>
              <a:defRPr/>
            </a:pPr>
            <a:endParaRPr lang="hr-HR" altLang="sr-Latn-RS" dirty="0"/>
          </a:p>
        </p:txBody>
      </p:sp>
      <p:pic>
        <p:nvPicPr>
          <p:cNvPr id="27652" name="Picture 2" descr="C:\Users\BIBLIOTEKA\Documents\Kulturna i javna\2015.-6\Ivana Brlić M. Noć knjige\CIMG3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66950"/>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descr="C:\Users\BIBLIOTEKA\Documents\Kulturna i javna\2015.-6\Ivana Brlić M. Noć knjige\CIMG3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450" y="4114800"/>
            <a:ext cx="3503613"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slov 1"/>
          <p:cNvSpPr>
            <a:spLocks noGrp="1"/>
          </p:cNvSpPr>
          <p:nvPr>
            <p:ph type="title"/>
          </p:nvPr>
        </p:nvSpPr>
        <p:spPr>
          <a:xfrm>
            <a:off x="152400" y="274638"/>
            <a:ext cx="8534400" cy="639762"/>
          </a:xfrm>
        </p:spPr>
        <p:txBody>
          <a:bodyPr/>
          <a:lstStyle/>
          <a:p>
            <a:r>
              <a:rPr lang="hr-HR" altLang="sr-Latn-RS" sz="2800" smtClean="0">
                <a:solidFill>
                  <a:srgbClr val="002060"/>
                </a:solidFill>
              </a:rPr>
              <a:t>Planiranje i programiranje odgojno-obrazovnog rada</a:t>
            </a:r>
          </a:p>
        </p:txBody>
      </p:sp>
      <p:sp>
        <p:nvSpPr>
          <p:cNvPr id="3" name="Rezervirano mjesto sadržaja 2"/>
          <p:cNvSpPr>
            <a:spLocks noGrp="1"/>
          </p:cNvSpPr>
          <p:nvPr>
            <p:ph idx="1"/>
          </p:nvPr>
        </p:nvSpPr>
        <p:spPr>
          <a:xfrm>
            <a:off x="228600" y="1066800"/>
            <a:ext cx="8686800" cy="5791200"/>
          </a:xfrm>
        </p:spPr>
        <p:txBody>
          <a:bodyPr/>
          <a:lstStyle/>
          <a:p>
            <a:pPr>
              <a:defRPr/>
            </a:pPr>
            <a:r>
              <a:rPr lang="hr-HR" sz="2000" dirty="0">
                <a:solidFill>
                  <a:srgbClr val="002060"/>
                </a:solidFill>
              </a:rPr>
              <a:t>temelji se na kompetencijskom pristupu i ishodima učenja </a:t>
            </a:r>
          </a:p>
          <a:p>
            <a:pPr marL="0" indent="0" algn="ctr">
              <a:buFontTx/>
              <a:buNone/>
              <a:defRPr/>
            </a:pPr>
            <a:r>
              <a:rPr lang="hr-HR" sz="2000" dirty="0">
                <a:solidFill>
                  <a:srgbClr val="002060"/>
                </a:solidFill>
              </a:rPr>
              <a:t>Prema Hrvatskom kvalifikacijskom okviru (2009.):</a:t>
            </a:r>
          </a:p>
          <a:p>
            <a:pPr eaLnBrk="1" hangingPunct="1">
              <a:defRPr/>
            </a:pPr>
            <a:r>
              <a:rPr lang="en-US" altLang="sr-Latn-RS" sz="1600" b="1" dirty="0" err="1">
                <a:solidFill>
                  <a:srgbClr val="002060"/>
                </a:solidFill>
                <a:sym typeface="Arial" panose="020B0604020202020204" pitchFamily="34" charset="0"/>
              </a:rPr>
              <a:t>Znanje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engl.</a:t>
            </a:r>
            <a:r>
              <a:rPr lang="en-US" altLang="sr-Latn-RS" sz="1600" dirty="0">
                <a:solidFill>
                  <a:srgbClr val="002060"/>
                </a:solidFill>
                <a:sym typeface="Arial" panose="020B0604020202020204" pitchFamily="34" charset="0"/>
              </a:rPr>
              <a:t> Knowledge) </a:t>
            </a:r>
            <a:r>
              <a:rPr lang="en-US" altLang="sr-Latn-RS" sz="1600" dirty="0" err="1">
                <a:solidFill>
                  <a:srgbClr val="002060"/>
                </a:solidFill>
                <a:sym typeface="Arial" panose="020B0604020202020204" pitchFamily="34" charset="0"/>
              </a:rPr>
              <a:t>označava</a:t>
            </a:r>
            <a:r>
              <a:rPr lang="en-US" altLang="sr-Latn-RS" sz="1600" dirty="0">
                <a:solidFill>
                  <a:srgbClr val="002060"/>
                </a:solidFill>
                <a:sym typeface="Arial" panose="020B0604020202020204" pitchFamily="34" charset="0"/>
              </a:rPr>
              <a:t> </a:t>
            </a:r>
            <a:r>
              <a:rPr lang="en-US" altLang="sr-Latn-RS" sz="1600" u="sng" dirty="0" err="1">
                <a:solidFill>
                  <a:srgbClr val="002060"/>
                </a:solidFill>
                <a:sym typeface="Arial" panose="020B0604020202020204" pitchFamily="34" charset="0"/>
              </a:rPr>
              <a:t>skup</a:t>
            </a:r>
            <a:r>
              <a:rPr lang="en-US" altLang="sr-Latn-RS" sz="1600" u="sng" dirty="0">
                <a:solidFill>
                  <a:srgbClr val="002060"/>
                </a:solidFill>
                <a:sym typeface="Arial" panose="020B0604020202020204" pitchFamily="34" charset="0"/>
              </a:rPr>
              <a:t> </a:t>
            </a:r>
            <a:r>
              <a:rPr lang="en-US" altLang="sr-Latn-RS" sz="1600" u="sng" dirty="0" err="1">
                <a:solidFill>
                  <a:srgbClr val="002060"/>
                </a:solidFill>
                <a:sym typeface="Arial" panose="020B0604020202020204" pitchFamily="34" charset="0"/>
              </a:rPr>
              <a:t>stečenih</a:t>
            </a:r>
            <a:r>
              <a:rPr lang="en-US" altLang="sr-Latn-RS" sz="1600" u="sng" dirty="0">
                <a:solidFill>
                  <a:srgbClr val="002060"/>
                </a:solidFill>
                <a:sym typeface="Arial" panose="020B0604020202020204" pitchFamily="34" charset="0"/>
              </a:rPr>
              <a:t> </a:t>
            </a:r>
            <a:r>
              <a:rPr lang="en-US" altLang="sr-Latn-RS" sz="1600" u="sng" dirty="0" err="1">
                <a:solidFill>
                  <a:srgbClr val="002060"/>
                </a:solidFill>
                <a:sym typeface="Arial" panose="020B0604020202020204" pitchFamily="34" charset="0"/>
              </a:rPr>
              <a:t>i</a:t>
            </a:r>
            <a:r>
              <a:rPr lang="en-US" altLang="sr-Latn-RS" sz="1600" u="sng" dirty="0">
                <a:solidFill>
                  <a:srgbClr val="002060"/>
                </a:solidFill>
                <a:sym typeface="Arial" panose="020B0604020202020204" pitchFamily="34" charset="0"/>
              </a:rPr>
              <a:t> </a:t>
            </a:r>
            <a:r>
              <a:rPr lang="en-US" altLang="sr-Latn-RS" sz="1600" u="sng" dirty="0" err="1">
                <a:solidFill>
                  <a:srgbClr val="002060"/>
                </a:solidFill>
                <a:sym typeface="Arial" panose="020B0604020202020204" pitchFamily="34" charset="0"/>
              </a:rPr>
              <a:t>povezanih</a:t>
            </a:r>
            <a:r>
              <a:rPr lang="en-US" altLang="sr-Latn-RS" sz="1600" u="sng" dirty="0">
                <a:solidFill>
                  <a:srgbClr val="002060"/>
                </a:solidFill>
                <a:sym typeface="Arial" panose="020B0604020202020204" pitchFamily="34" charset="0"/>
              </a:rPr>
              <a:t> </a:t>
            </a:r>
            <a:r>
              <a:rPr lang="en-US" altLang="sr-Latn-RS" sz="1600" u="sng" dirty="0" err="1">
                <a:solidFill>
                  <a:srgbClr val="002060"/>
                </a:solidFill>
                <a:sym typeface="Arial" panose="020B0604020202020204" pitchFamily="34" charset="0"/>
              </a:rPr>
              <a:t>informacija</a:t>
            </a:r>
            <a:r>
              <a:rPr lang="hr-HR" altLang="sr-Latn-RS" sz="1600" u="sng" dirty="0">
                <a:solidFill>
                  <a:srgbClr val="002060"/>
                </a:solidFill>
                <a:sym typeface="Arial" panose="020B0604020202020204" pitchFamily="34" charset="0"/>
              </a:rPr>
              <a:t> - </a:t>
            </a:r>
            <a:r>
              <a:rPr lang="hr-HR" altLang="sr-Latn-RS" sz="1600" dirty="0">
                <a:solidFill>
                  <a:srgbClr val="002060"/>
                </a:solidFill>
                <a:sym typeface="Arial" panose="020B0604020202020204" pitchFamily="34" charset="0"/>
              </a:rPr>
              <a:t>č</a:t>
            </a:r>
            <a:r>
              <a:rPr lang="en-US" altLang="sr-Latn-RS" sz="1600" dirty="0" err="1">
                <a:solidFill>
                  <a:srgbClr val="002060"/>
                </a:solidFill>
                <a:sym typeface="Arial" panose="020B0604020202020204" pitchFamily="34" charset="0"/>
              </a:rPr>
              <a:t>injenično</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i</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teorijsko</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znanje</a:t>
            </a:r>
            <a:r>
              <a:rPr lang="en-US" altLang="sr-Latn-RS" sz="1600" dirty="0">
                <a:solidFill>
                  <a:srgbClr val="002060"/>
                </a:solidFill>
                <a:sym typeface="Arial" panose="020B0604020202020204" pitchFamily="34" charset="0"/>
              </a:rPr>
              <a:t>.</a:t>
            </a:r>
          </a:p>
          <a:p>
            <a:pPr eaLnBrk="1" hangingPunct="1">
              <a:defRPr/>
            </a:pPr>
            <a:endParaRPr lang="sr-Latn-CS" altLang="sr-Latn-RS" sz="1600" b="1" dirty="0">
              <a:solidFill>
                <a:srgbClr val="002060"/>
              </a:solidFill>
              <a:sym typeface="Arial" panose="020B0604020202020204" pitchFamily="34" charset="0"/>
            </a:endParaRPr>
          </a:p>
          <a:p>
            <a:pPr eaLnBrk="1" hangingPunct="1">
              <a:defRPr/>
            </a:pPr>
            <a:r>
              <a:rPr lang="en-US" altLang="sr-Latn-RS" sz="1600" b="1" dirty="0" err="1">
                <a:solidFill>
                  <a:srgbClr val="002060"/>
                </a:solidFill>
                <a:sym typeface="Arial" panose="020B0604020202020204" pitchFamily="34" charset="0"/>
              </a:rPr>
              <a:t>Vještine</a:t>
            </a:r>
            <a:r>
              <a:rPr lang="en-US" altLang="sr-Latn-RS" sz="1600" b="1" dirty="0">
                <a:solidFill>
                  <a:srgbClr val="002060"/>
                </a:solidFill>
                <a:sym typeface="Arial" panose="020B0604020202020204" pitchFamily="34" charset="0"/>
              </a:rPr>
              <a:t> </a:t>
            </a:r>
            <a:r>
              <a:rPr lang="en-US" altLang="sr-Latn-RS" sz="1600" dirty="0">
                <a:solidFill>
                  <a:srgbClr val="002060"/>
                </a:solidFill>
                <a:sym typeface="Arial" panose="020B0604020202020204" pitchFamily="34" charset="0"/>
              </a:rPr>
              <a:t>(</a:t>
            </a:r>
            <a:r>
              <a:rPr lang="en-US" altLang="sr-Latn-RS" sz="1600" dirty="0" err="1">
                <a:solidFill>
                  <a:srgbClr val="002060"/>
                </a:solidFill>
                <a:sym typeface="Arial" panose="020B0604020202020204" pitchFamily="34" charset="0"/>
              </a:rPr>
              <a:t>engl.</a:t>
            </a:r>
            <a:r>
              <a:rPr lang="en-US" altLang="sr-Latn-RS" sz="1600" dirty="0">
                <a:solidFill>
                  <a:srgbClr val="002060"/>
                </a:solidFill>
                <a:sym typeface="Arial" panose="020B0604020202020204" pitchFamily="34" charset="0"/>
              </a:rPr>
              <a:t> Skills) </a:t>
            </a:r>
            <a:r>
              <a:rPr lang="en-US" altLang="sr-Latn-RS" sz="1600" dirty="0" err="1">
                <a:solidFill>
                  <a:srgbClr val="002060"/>
                </a:solidFill>
                <a:sym typeface="Arial" panose="020B0604020202020204" pitchFamily="34" charset="0"/>
              </a:rPr>
              <a:t>označavaju</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skup</a:t>
            </a:r>
            <a:r>
              <a:rPr lang="en-US" altLang="sr-Latn-RS" sz="1600" dirty="0">
                <a:solidFill>
                  <a:srgbClr val="002060"/>
                </a:solidFill>
                <a:sym typeface="Arial" panose="020B0604020202020204" pitchFamily="34" charset="0"/>
              </a:rPr>
              <a:t> </a:t>
            </a:r>
            <a:r>
              <a:rPr lang="en-US" altLang="sr-Latn-RS" sz="1600" u="sng" dirty="0" err="1">
                <a:solidFill>
                  <a:srgbClr val="002060"/>
                </a:solidFill>
                <a:sym typeface="Arial" panose="020B0604020202020204" pitchFamily="34" charset="0"/>
              </a:rPr>
              <a:t>primjene</a:t>
            </a:r>
            <a:r>
              <a:rPr lang="en-US" altLang="sr-Latn-RS" sz="1600" u="sng" dirty="0">
                <a:solidFill>
                  <a:srgbClr val="002060"/>
                </a:solidFill>
                <a:sym typeface="Arial" panose="020B0604020202020204" pitchFamily="34" charset="0"/>
              </a:rPr>
              <a:t> </a:t>
            </a:r>
            <a:r>
              <a:rPr lang="en-US" altLang="sr-Latn-RS" sz="1600" u="sng" dirty="0" err="1">
                <a:solidFill>
                  <a:srgbClr val="002060"/>
                </a:solidFill>
                <a:sym typeface="Arial" panose="020B0604020202020204" pitchFamily="34" charset="0"/>
              </a:rPr>
              <a:t>znanja</a:t>
            </a:r>
            <a:r>
              <a:rPr lang="en-US" altLang="sr-Latn-RS" sz="1600" u="sng"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i</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upotrebe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unaprijed</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poznatih</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načina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rada</a:t>
            </a:r>
            <a:r>
              <a:rPr lang="en-US" altLang="sr-Latn-RS" sz="1600" dirty="0">
                <a:solidFill>
                  <a:srgbClr val="002060"/>
                </a:solidFill>
                <a:sym typeface="Arial" panose="020B0604020202020204" pitchFamily="34" charset="0"/>
              </a:rPr>
              <a:t> u </a:t>
            </a:r>
            <a:r>
              <a:rPr lang="en-US" altLang="sr-Latn-RS" sz="1600" dirty="0" err="1">
                <a:solidFill>
                  <a:srgbClr val="002060"/>
                </a:solidFill>
                <a:sym typeface="Arial" panose="020B0604020202020204" pitchFamily="34" charset="0"/>
              </a:rPr>
              <a:t>izvršenju</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zadaća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i</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rješavanju</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problema</a:t>
            </a:r>
            <a:r>
              <a:rPr lang="en-US" altLang="sr-Latn-RS" sz="1600" dirty="0">
                <a:solidFill>
                  <a:srgbClr val="002060"/>
                </a:solidFill>
                <a:sym typeface="Arial" panose="020B0604020202020204" pitchFamily="34" charset="0"/>
              </a:rPr>
              <a:t>. </a:t>
            </a:r>
            <a:r>
              <a:rPr lang="hr-HR" altLang="sr-Latn-RS" sz="1600" dirty="0">
                <a:solidFill>
                  <a:srgbClr val="002060"/>
                </a:solidFill>
                <a:sym typeface="Arial" panose="020B0604020202020204" pitchFamily="34" charset="0"/>
              </a:rPr>
              <a:t>V</a:t>
            </a:r>
            <a:r>
              <a:rPr lang="en-US" altLang="sr-Latn-RS" sz="1600" dirty="0" err="1">
                <a:solidFill>
                  <a:srgbClr val="002060"/>
                </a:solidFill>
                <a:sym typeface="Arial" panose="020B0604020202020204" pitchFamily="34" charset="0"/>
              </a:rPr>
              <a:t>ještine</a:t>
            </a:r>
            <a:r>
              <a:rPr lang="en-US" altLang="sr-Latn-RS" sz="1600" dirty="0">
                <a:solidFill>
                  <a:srgbClr val="002060"/>
                </a:solidFill>
                <a:sym typeface="Arial" panose="020B0604020202020204" pitchFamily="34" charset="0"/>
              </a:rPr>
              <a:t> se </a:t>
            </a:r>
            <a:r>
              <a:rPr lang="en-US" altLang="sr-Latn-RS" sz="1600" dirty="0" err="1">
                <a:solidFill>
                  <a:srgbClr val="002060"/>
                </a:solidFill>
                <a:sym typeface="Arial" panose="020B0604020202020204" pitchFamily="34" charset="0"/>
              </a:rPr>
              <a:t>odnose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na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spoznajne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logičko</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i</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kreativno</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razmišljanje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psihomotoričke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fizička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spretnost</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te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upotreba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metoda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instrumenata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alata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i</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materijala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i</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socijalne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stvaranje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i</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razvijanje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međuljudskih</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odnosa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vještine</a:t>
            </a:r>
            <a:r>
              <a:rPr lang="en-US" altLang="sr-Latn-RS" sz="1600" dirty="0">
                <a:solidFill>
                  <a:srgbClr val="002060"/>
                </a:solidFill>
                <a:sym typeface="Arial" panose="020B0604020202020204" pitchFamily="34" charset="0"/>
              </a:rPr>
              <a:t>.</a:t>
            </a:r>
          </a:p>
          <a:p>
            <a:pPr eaLnBrk="1" hangingPunct="1">
              <a:defRPr/>
            </a:pPr>
            <a:endParaRPr lang="sr-Latn-CS" altLang="sr-Latn-RS" sz="1600" dirty="0">
              <a:solidFill>
                <a:srgbClr val="002060"/>
              </a:solidFill>
              <a:sym typeface="Arial" panose="020B0604020202020204" pitchFamily="34" charset="0"/>
            </a:endParaRPr>
          </a:p>
          <a:p>
            <a:pPr eaLnBrk="1" hangingPunct="1">
              <a:defRPr/>
            </a:pPr>
            <a:r>
              <a:rPr lang="en-US" altLang="sr-Latn-RS" sz="1600" b="1" dirty="0" err="1">
                <a:solidFill>
                  <a:srgbClr val="002060"/>
                </a:solidFill>
                <a:sym typeface="Arial" panose="020B0604020202020204" pitchFamily="34" charset="0"/>
              </a:rPr>
              <a:t>Kompetencije</a:t>
            </a:r>
            <a:r>
              <a:rPr lang="en-US" altLang="sr-Latn-RS" sz="1600" b="1" dirty="0">
                <a:solidFill>
                  <a:srgbClr val="002060"/>
                </a:solidFill>
                <a:sym typeface="Arial" panose="020B0604020202020204" pitchFamily="34" charset="0"/>
              </a:rPr>
              <a:t> </a:t>
            </a:r>
            <a:r>
              <a:rPr lang="en-US" altLang="sr-Latn-RS" sz="1600" dirty="0">
                <a:solidFill>
                  <a:srgbClr val="002060"/>
                </a:solidFill>
                <a:sym typeface="Arial" panose="020B0604020202020204" pitchFamily="34" charset="0"/>
              </a:rPr>
              <a:t>(</a:t>
            </a:r>
            <a:r>
              <a:rPr lang="en-US" altLang="sr-Latn-RS" sz="1600" dirty="0" err="1">
                <a:solidFill>
                  <a:srgbClr val="002060"/>
                </a:solidFill>
                <a:sym typeface="Arial" panose="020B0604020202020204" pitchFamily="34" charset="0"/>
              </a:rPr>
              <a:t>engl.</a:t>
            </a:r>
            <a:r>
              <a:rPr lang="en-US" altLang="sr-Latn-RS" sz="1600" dirty="0">
                <a:solidFill>
                  <a:srgbClr val="002060"/>
                </a:solidFill>
                <a:sym typeface="Arial" panose="020B0604020202020204" pitchFamily="34" charset="0"/>
              </a:rPr>
              <a:t> Competences) </a:t>
            </a:r>
            <a:r>
              <a:rPr lang="en-US" altLang="sr-Latn-RS" sz="1600" dirty="0" err="1">
                <a:solidFill>
                  <a:srgbClr val="002060"/>
                </a:solidFill>
                <a:sym typeface="Arial" panose="020B0604020202020204" pitchFamily="34" charset="0"/>
              </a:rPr>
              <a:t>označavaju</a:t>
            </a:r>
            <a:r>
              <a:rPr lang="en-US" altLang="sr-Latn-RS" sz="1600" dirty="0">
                <a:solidFill>
                  <a:srgbClr val="002060"/>
                </a:solidFill>
                <a:sym typeface="Arial" panose="020B0604020202020204" pitchFamily="34" charset="0"/>
              </a:rPr>
              <a:t> </a:t>
            </a:r>
            <a:r>
              <a:rPr lang="en-US" altLang="sr-Latn-RS" sz="1600" u="sng" dirty="0" err="1">
                <a:solidFill>
                  <a:srgbClr val="002060"/>
                </a:solidFill>
                <a:sym typeface="Arial" panose="020B0604020202020204" pitchFamily="34" charset="0"/>
              </a:rPr>
              <a:t>skup</a:t>
            </a:r>
            <a:r>
              <a:rPr lang="en-US" altLang="sr-Latn-RS" sz="1600" u="sng" dirty="0">
                <a:solidFill>
                  <a:srgbClr val="002060"/>
                </a:solidFill>
                <a:sym typeface="Arial" panose="020B0604020202020204" pitchFamily="34" charset="0"/>
              </a:rPr>
              <a:t> </a:t>
            </a:r>
            <a:r>
              <a:rPr lang="en-US" altLang="sr-Latn-RS" sz="1600" u="sng" dirty="0" err="1">
                <a:solidFill>
                  <a:srgbClr val="002060"/>
                </a:solidFill>
                <a:sym typeface="Arial" panose="020B0604020202020204" pitchFamily="34" charset="0"/>
              </a:rPr>
              <a:t>znanja</a:t>
            </a:r>
            <a:r>
              <a:rPr lang="en-US" altLang="sr-Latn-RS" sz="1600" u="sng" dirty="0">
                <a:solidFill>
                  <a:srgbClr val="002060"/>
                </a:solidFill>
                <a:sym typeface="Arial" panose="020B0604020202020204" pitchFamily="34" charset="0"/>
              </a:rPr>
              <a:t> </a:t>
            </a:r>
            <a:r>
              <a:rPr lang="en-US" altLang="sr-Latn-RS" sz="1600" u="sng" dirty="0" err="1">
                <a:solidFill>
                  <a:srgbClr val="002060"/>
                </a:solidFill>
                <a:sym typeface="Arial" panose="020B0604020202020204" pitchFamily="34" charset="0"/>
              </a:rPr>
              <a:t>i</a:t>
            </a:r>
            <a:r>
              <a:rPr lang="en-US" altLang="sr-Latn-RS" sz="1600" u="sng" dirty="0">
                <a:solidFill>
                  <a:srgbClr val="002060"/>
                </a:solidFill>
                <a:sym typeface="Arial" panose="020B0604020202020204" pitchFamily="34" charset="0"/>
              </a:rPr>
              <a:t> </a:t>
            </a:r>
            <a:r>
              <a:rPr lang="en-US" altLang="sr-Latn-RS" sz="1600" u="sng" dirty="0" err="1">
                <a:solidFill>
                  <a:srgbClr val="002060"/>
                </a:solidFill>
                <a:sym typeface="Arial" panose="020B0604020202020204" pitchFamily="34" charset="0"/>
              </a:rPr>
              <a:t>vještina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te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pripadajuću</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samostalnost</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i</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odgovornost</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Kompetencije</a:t>
            </a:r>
            <a:r>
              <a:rPr lang="en-US" altLang="sr-Latn-RS" sz="1600" dirty="0">
                <a:solidFill>
                  <a:srgbClr val="002060"/>
                </a:solidFill>
                <a:sym typeface="Arial" panose="020B0604020202020204" pitchFamily="34" charset="0"/>
              </a:rPr>
              <a:t> se </a:t>
            </a:r>
            <a:r>
              <a:rPr lang="en-US" altLang="sr-Latn-RS" sz="1600" dirty="0" err="1">
                <a:solidFill>
                  <a:srgbClr val="002060"/>
                </a:solidFill>
                <a:sym typeface="Arial" panose="020B0604020202020204" pitchFamily="34" charset="0"/>
              </a:rPr>
              <a:t>prikazuju</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kroz</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znanja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primjenu</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tih</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znanja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te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njihovu</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postignutu</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primjenu</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Postignuta</a:t>
            </a:r>
            <a:r>
              <a:rPr lang="en-US" altLang="sr-Latn-RS" sz="1600" dirty="0">
                <a:solidFill>
                  <a:srgbClr val="002060"/>
                </a:solidFill>
                <a:sym typeface="Arial" panose="020B0604020202020204" pitchFamily="34" charset="0"/>
              </a:rPr>
              <a:t> se </a:t>
            </a:r>
            <a:r>
              <a:rPr lang="en-US" altLang="sr-Latn-RS" sz="1600" dirty="0" err="1">
                <a:solidFill>
                  <a:srgbClr val="002060"/>
                </a:solidFill>
                <a:sym typeface="Arial" panose="020B0604020202020204" pitchFamily="34" charset="0"/>
              </a:rPr>
              <a:t>primjena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odnosi</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na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uvjete</a:t>
            </a:r>
            <a:r>
              <a:rPr lang="en-US" altLang="sr-Latn-RS" sz="1600" dirty="0">
                <a:solidFill>
                  <a:srgbClr val="002060"/>
                </a:solidFill>
                <a:sym typeface="Arial" panose="020B0604020202020204" pitchFamily="34" charset="0"/>
              </a:rPr>
              <a:t> u </a:t>
            </a:r>
            <a:r>
              <a:rPr lang="en-US" altLang="sr-Latn-RS" sz="1600" dirty="0" err="1">
                <a:solidFill>
                  <a:srgbClr val="002060"/>
                </a:solidFill>
                <a:sym typeface="Arial" panose="020B0604020202020204" pitchFamily="34" charset="0"/>
              </a:rPr>
              <a:t>kojima</a:t>
            </a:r>
            <a:r>
              <a:rPr lang="en-US" altLang="sr-Latn-RS" sz="1600" dirty="0">
                <a:solidFill>
                  <a:srgbClr val="002060"/>
                </a:solidFill>
                <a:sym typeface="Arial" panose="020B0604020202020204" pitchFamily="34" charset="0"/>
              </a:rPr>
              <a:t> se </a:t>
            </a:r>
            <a:r>
              <a:rPr lang="en-US" altLang="sr-Latn-RS" sz="1600" dirty="0" err="1">
                <a:solidFill>
                  <a:srgbClr val="002060"/>
                </a:solidFill>
                <a:sym typeface="Arial" panose="020B0604020202020204" pitchFamily="34" charset="0"/>
              </a:rPr>
              <a:t>postiže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primjena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konkretnih</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znanja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i</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vještina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uključujući</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prostorne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vremenske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i</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druge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uvjete</a:t>
            </a:r>
            <a:r>
              <a:rPr lang="en-US" altLang="sr-Latn-RS" sz="1600" dirty="0">
                <a:solidFill>
                  <a:srgbClr val="002060"/>
                </a:solidFill>
                <a:sym typeface="Arial" panose="020B0604020202020204" pitchFamily="34" charset="0"/>
              </a:rPr>
              <a:t>.</a:t>
            </a:r>
          </a:p>
          <a:p>
            <a:pPr eaLnBrk="1" hangingPunct="1">
              <a:defRPr/>
            </a:pPr>
            <a:endParaRPr lang="sr-Latn-CS" altLang="sr-Latn-RS" sz="1600" dirty="0">
              <a:solidFill>
                <a:srgbClr val="002060"/>
              </a:solidFill>
              <a:sym typeface="Arial" panose="020B0604020202020204" pitchFamily="34" charset="0"/>
            </a:endParaRPr>
          </a:p>
          <a:p>
            <a:pPr eaLnBrk="1" hangingPunct="1">
              <a:defRPr/>
            </a:pPr>
            <a:r>
              <a:rPr lang="en-US" altLang="sr-Latn-RS" sz="1600" b="1" dirty="0" err="1">
                <a:solidFill>
                  <a:srgbClr val="002060"/>
                </a:solidFill>
                <a:sym typeface="Arial" panose="020B0604020202020204" pitchFamily="34" charset="0"/>
              </a:rPr>
              <a:t>Ishodi</a:t>
            </a:r>
            <a:r>
              <a:rPr lang="en-US" altLang="sr-Latn-RS" sz="1600" b="1" dirty="0">
                <a:solidFill>
                  <a:srgbClr val="002060"/>
                </a:solidFill>
                <a:sym typeface="Arial" panose="020B0604020202020204" pitchFamily="34" charset="0"/>
              </a:rPr>
              <a:t> / </a:t>
            </a:r>
            <a:r>
              <a:rPr lang="en-US" altLang="sr-Latn-RS" sz="1600" b="1" dirty="0" err="1">
                <a:solidFill>
                  <a:srgbClr val="002060"/>
                </a:solidFill>
                <a:sym typeface="Arial" panose="020B0604020202020204" pitchFamily="34" charset="0"/>
              </a:rPr>
              <a:t>rezultati</a:t>
            </a:r>
            <a:r>
              <a:rPr lang="en-US" altLang="sr-Latn-RS" sz="1600" b="1" dirty="0">
                <a:solidFill>
                  <a:srgbClr val="002060"/>
                </a:solidFill>
                <a:sym typeface="Arial" panose="020B0604020202020204" pitchFamily="34" charset="0"/>
              </a:rPr>
              <a:t> </a:t>
            </a:r>
            <a:r>
              <a:rPr lang="en-US" altLang="sr-Latn-RS" sz="1600" b="1" dirty="0" err="1">
                <a:solidFill>
                  <a:srgbClr val="002060"/>
                </a:solidFill>
                <a:sym typeface="Arial" panose="020B0604020202020204" pitchFamily="34" charset="0"/>
              </a:rPr>
              <a:t>učenja</a:t>
            </a:r>
            <a:r>
              <a:rPr lang="en-US" altLang="sr-Latn-RS" sz="1600" b="1" dirty="0">
                <a:solidFill>
                  <a:srgbClr val="002060"/>
                </a:solidFill>
                <a:sym typeface="Arial" panose="020B0604020202020204" pitchFamily="34" charset="0"/>
              </a:rPr>
              <a:t> </a:t>
            </a:r>
            <a:r>
              <a:rPr lang="en-US" altLang="sr-Latn-RS" sz="1600" dirty="0">
                <a:solidFill>
                  <a:srgbClr val="002060"/>
                </a:solidFill>
                <a:sym typeface="Arial" panose="020B0604020202020204" pitchFamily="34" charset="0"/>
              </a:rPr>
              <a:t>(</a:t>
            </a:r>
            <a:r>
              <a:rPr lang="en-US" altLang="sr-Latn-RS" sz="1600" dirty="0" err="1">
                <a:solidFill>
                  <a:srgbClr val="002060"/>
                </a:solidFill>
                <a:sym typeface="Arial" panose="020B0604020202020204" pitchFamily="34" charset="0"/>
              </a:rPr>
              <a:t>engl.</a:t>
            </a:r>
            <a:r>
              <a:rPr lang="en-US" altLang="sr-Latn-RS" sz="1600" dirty="0">
                <a:solidFill>
                  <a:srgbClr val="002060"/>
                </a:solidFill>
                <a:sym typeface="Arial" panose="020B0604020202020204" pitchFamily="34" charset="0"/>
              </a:rPr>
              <a:t> Learning Outcomes) </a:t>
            </a:r>
            <a:r>
              <a:rPr lang="en-US" altLang="sr-Latn-RS" sz="1600" dirty="0" err="1">
                <a:solidFill>
                  <a:srgbClr val="002060"/>
                </a:solidFill>
                <a:sym typeface="Arial" panose="020B0604020202020204" pitchFamily="34" charset="0"/>
              </a:rPr>
              <a:t>su</a:t>
            </a:r>
            <a:r>
              <a:rPr lang="en-US" altLang="sr-Latn-RS" sz="1600" dirty="0">
                <a:solidFill>
                  <a:srgbClr val="002060"/>
                </a:solidFill>
                <a:sym typeface="Arial" panose="020B0604020202020204" pitchFamily="34" charset="0"/>
              </a:rPr>
              <a:t> </a:t>
            </a:r>
            <a:r>
              <a:rPr lang="en-US" altLang="sr-Latn-RS" sz="1600" u="sng" dirty="0" err="1">
                <a:solidFill>
                  <a:srgbClr val="002060"/>
                </a:solidFill>
                <a:sym typeface="Arial" panose="020B0604020202020204" pitchFamily="34" charset="0"/>
              </a:rPr>
              <a:t>znanja</a:t>
            </a:r>
            <a:r>
              <a:rPr lang="en-US" altLang="sr-Latn-RS" sz="1600" u="sng" dirty="0">
                <a:solidFill>
                  <a:srgbClr val="002060"/>
                </a:solidFill>
                <a:sym typeface="Arial" panose="020B0604020202020204" pitchFamily="34" charset="0"/>
              </a:rPr>
              <a:t> </a:t>
            </a:r>
            <a:r>
              <a:rPr lang="en-US" altLang="sr-Latn-RS" sz="1600" u="sng" dirty="0" err="1">
                <a:solidFill>
                  <a:srgbClr val="002060"/>
                </a:solidFill>
                <a:sym typeface="Arial" panose="020B0604020202020204" pitchFamily="34" charset="0"/>
              </a:rPr>
              <a:t>i</a:t>
            </a:r>
            <a:r>
              <a:rPr lang="en-US" altLang="sr-Latn-RS" sz="1600" u="sng" dirty="0">
                <a:solidFill>
                  <a:srgbClr val="002060"/>
                </a:solidFill>
                <a:sym typeface="Arial" panose="020B0604020202020204" pitchFamily="34" charset="0"/>
              </a:rPr>
              <a:t> </a:t>
            </a:r>
            <a:r>
              <a:rPr lang="en-US" altLang="sr-Latn-RS" sz="1600" u="sng" dirty="0" err="1">
                <a:solidFill>
                  <a:srgbClr val="002060"/>
                </a:solidFill>
                <a:sym typeface="Arial" panose="020B0604020202020204" pitchFamily="34" charset="0"/>
              </a:rPr>
              <a:t>vještine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te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pripadajuća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samostalnost</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i</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odgovornost</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koje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je</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osoba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stekla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učenjem</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i</a:t>
            </a:r>
            <a:r>
              <a:rPr lang="en-US" altLang="sr-Latn-RS" sz="1600" dirty="0">
                <a:solidFill>
                  <a:srgbClr val="002060"/>
                </a:solidFill>
                <a:sym typeface="Arial" panose="020B0604020202020204" pitchFamily="34" charset="0"/>
              </a:rPr>
              <a:t> </a:t>
            </a:r>
            <a:r>
              <a:rPr lang="en-US" altLang="sr-Latn-RS" sz="1600" b="1" u="sng" dirty="0" err="1">
                <a:solidFill>
                  <a:srgbClr val="002060"/>
                </a:solidFill>
                <a:sym typeface="Arial" panose="020B0604020202020204" pitchFamily="34" charset="0"/>
              </a:rPr>
              <a:t>dokazuje</a:t>
            </a:r>
            <a:r>
              <a:rPr lang="en-US" altLang="sr-Latn-RS" sz="1600" b="1"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nakon</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postupka</a:t>
            </a:r>
            <a:r>
              <a:rPr lang="en-US" altLang="sr-Latn-RS" sz="1600" dirty="0">
                <a:solidFill>
                  <a:srgbClr val="002060"/>
                </a:solidFill>
                <a:sym typeface="Arial" panose="020B0604020202020204" pitchFamily="34" charset="0"/>
              </a:rPr>
              <a:t> </a:t>
            </a:r>
            <a:r>
              <a:rPr lang="en-US" altLang="sr-Latn-RS" sz="1600" dirty="0" err="1">
                <a:solidFill>
                  <a:srgbClr val="002060"/>
                </a:solidFill>
                <a:sym typeface="Arial" panose="020B0604020202020204" pitchFamily="34" charset="0"/>
              </a:rPr>
              <a:t>učenja</a:t>
            </a:r>
            <a:r>
              <a:rPr lang="en-US" altLang="sr-Latn-RS" sz="1600" dirty="0">
                <a:solidFill>
                  <a:srgbClr val="002060"/>
                </a:solidFill>
                <a:sym typeface="Arial" panose="020B0604020202020204" pitchFamily="34" charset="0"/>
              </a:rPr>
              <a:t>.</a:t>
            </a:r>
          </a:p>
          <a:p>
            <a:pPr marL="0" indent="0">
              <a:buFontTx/>
              <a:buNone/>
              <a:defRPr/>
            </a:pPr>
            <a:endParaRPr lang="hr-HR" sz="2400" dirty="0">
              <a:solidFill>
                <a:srgbClr val="002060"/>
              </a:solidFill>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slov 1"/>
          <p:cNvSpPr>
            <a:spLocks noGrp="1"/>
          </p:cNvSpPr>
          <p:nvPr>
            <p:ph type="title"/>
          </p:nvPr>
        </p:nvSpPr>
        <p:spPr>
          <a:xfrm>
            <a:off x="76200" y="274638"/>
            <a:ext cx="8610600" cy="639762"/>
          </a:xfrm>
        </p:spPr>
        <p:txBody>
          <a:bodyPr/>
          <a:lstStyle/>
          <a:p>
            <a:r>
              <a:rPr lang="hr-HR" altLang="sr-Latn-RS" sz="3200" smtClean="0">
                <a:solidFill>
                  <a:srgbClr val="002060"/>
                </a:solidFill>
              </a:rPr>
              <a:t>Taksonomija znanja i ishodi učenja - BLOOM</a:t>
            </a:r>
          </a:p>
        </p:txBody>
      </p:sp>
      <p:sp>
        <p:nvSpPr>
          <p:cNvPr id="29699" name="Rezervirano mjesto sadržaja 2"/>
          <p:cNvSpPr>
            <a:spLocks noGrp="1"/>
          </p:cNvSpPr>
          <p:nvPr>
            <p:ph idx="1"/>
          </p:nvPr>
        </p:nvSpPr>
        <p:spPr>
          <a:xfrm>
            <a:off x="304800" y="1143000"/>
            <a:ext cx="8229600" cy="4525963"/>
          </a:xfrm>
        </p:spPr>
        <p:txBody>
          <a:bodyPr/>
          <a:lstStyle/>
          <a:p>
            <a:r>
              <a:rPr lang="hr-HR" altLang="sr-Latn-RS" smtClean="0">
                <a:solidFill>
                  <a:srgbClr val="002060"/>
                </a:solidFill>
                <a:latin typeface="Times New Roman" panose="02020603050405020304" pitchFamily="18" charset="0"/>
                <a:cs typeface="Times New Roman" panose="02020603050405020304" pitchFamily="18" charset="0"/>
              </a:rPr>
              <a:t>ishodi učenja su jasni iskazi o tome što se od učenika očekuje da zna, razumije i/ili da je sposoban pokazati i učiniti nakon završenog procesa učenja</a:t>
            </a:r>
          </a:p>
          <a:p>
            <a:r>
              <a:rPr lang="hr-HR" altLang="sr-Latn-RS" smtClean="0">
                <a:solidFill>
                  <a:srgbClr val="002060"/>
                </a:solidFill>
                <a:latin typeface="Times New Roman" panose="02020603050405020304" pitchFamily="18" charset="0"/>
                <a:cs typeface="Times New Roman" panose="02020603050405020304" pitchFamily="18" charset="0"/>
              </a:rPr>
              <a:t>moraju biti mjerljivi</a:t>
            </a:r>
          </a:p>
          <a:p>
            <a:r>
              <a:rPr lang="hr-HR" altLang="sr-Latn-RS" smtClean="0">
                <a:solidFill>
                  <a:srgbClr val="002060"/>
                </a:solidFill>
                <a:latin typeface="Times New Roman" panose="02020603050405020304" pitchFamily="18" charset="0"/>
                <a:cs typeface="Times New Roman" panose="02020603050405020304" pitchFamily="18" charset="0"/>
              </a:rPr>
              <a:t>definiraju se aktivnim glagolima</a:t>
            </a:r>
          </a:p>
          <a:p>
            <a:r>
              <a:rPr lang="hr-HR" altLang="sr-Latn-RS" sz="2800" b="1" smtClean="0">
                <a:solidFill>
                  <a:srgbClr val="002060"/>
                </a:solidFill>
                <a:latin typeface="Times New Roman" panose="02020603050405020304" pitchFamily="18" charset="0"/>
                <a:cs typeface="Times New Roman" panose="02020603050405020304" pitchFamily="18" charset="0"/>
              </a:rPr>
              <a:t>kognitivni, afektivni i psihomotorički</a:t>
            </a:r>
            <a:r>
              <a:rPr lang="hr-HR" altLang="sr-Latn-RS" smtClean="0">
                <a:solidFill>
                  <a:srgbClr val="002060"/>
                </a:solidFill>
                <a:latin typeface="Times New Roman" panose="02020603050405020304" pitchFamily="18" charset="0"/>
                <a:cs typeface="Times New Roman" panose="02020603050405020304" pitchFamily="18" charset="0"/>
              </a:rPr>
              <a:t> ishodi (učenici će znati, moći…)</a:t>
            </a:r>
          </a:p>
          <a:p>
            <a:endParaRPr lang="hr-HR" altLang="sr-Latn-RS" smtClean="0">
              <a:solidFill>
                <a:srgbClr val="002060"/>
              </a:solidFill>
              <a:latin typeface="Times New Roman" panose="02020603050405020304" pitchFamily="18" charset="0"/>
              <a:cs typeface="Times New Roman" panose="02020603050405020304" pitchFamily="18" charset="0"/>
            </a:endParaRPr>
          </a:p>
          <a:p>
            <a:endParaRPr lang="hr-HR" altLang="sr-Latn-RS" smtClean="0">
              <a:solidFill>
                <a:srgbClr val="002060"/>
              </a:solidFill>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ica 3"/>
          <p:cNvGraphicFramePr>
            <a:graphicFrameLocks noGrp="1"/>
          </p:cNvGraphicFramePr>
          <p:nvPr/>
        </p:nvGraphicFramePr>
        <p:xfrm>
          <a:off x="228600" y="185738"/>
          <a:ext cx="8763000" cy="6653212"/>
        </p:xfrm>
        <a:graphic>
          <a:graphicData uri="http://schemas.openxmlformats.org/drawingml/2006/table">
            <a:tbl>
              <a:tblPr firstRow="1" firstCol="1" lastRow="1" lastCol="1" bandRow="1" bandCol="1">
                <a:tableStyleId>{5C22544A-7EE6-4342-B048-85BDC9FD1C3A}</a:tableStyleId>
              </a:tblPr>
              <a:tblGrid>
                <a:gridCol w="4381500">
                  <a:extLst>
                    <a:ext uri="{9D8B030D-6E8A-4147-A177-3AD203B41FA5}">
                      <a16:colId xmlns:a16="http://schemas.microsoft.com/office/drawing/2014/main" xmlns="" val="20000"/>
                    </a:ext>
                  </a:extLst>
                </a:gridCol>
                <a:gridCol w="4381500">
                  <a:extLst>
                    <a:ext uri="{9D8B030D-6E8A-4147-A177-3AD203B41FA5}">
                      <a16:colId xmlns:a16="http://schemas.microsoft.com/office/drawing/2014/main" xmlns="" val="20001"/>
                    </a:ext>
                  </a:extLst>
                </a:gridCol>
              </a:tblGrid>
              <a:tr h="213370">
                <a:tc gridSpan="2">
                  <a:txBody>
                    <a:bodyPr/>
                    <a:lstStyle/>
                    <a:p>
                      <a:pPr algn="ctr">
                        <a:spcAft>
                          <a:spcPts val="0"/>
                        </a:spcAft>
                      </a:pPr>
                      <a:r>
                        <a:rPr lang="hr-HR" sz="1400">
                          <a:solidFill>
                            <a:srgbClr val="002060"/>
                          </a:solidFill>
                          <a:effectLst/>
                        </a:rPr>
                        <a:t>KOGNITIVNO PODRUČJE</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40" marR="53040" marT="0" marB="0"/>
                </a:tc>
                <a:tc hMerge="1">
                  <a:txBody>
                    <a:bodyPr/>
                    <a:lstStyle/>
                    <a:p>
                      <a:endParaRPr lang="hr-HR"/>
                    </a:p>
                  </a:txBody>
                  <a:tcPr/>
                </a:tc>
                <a:extLst>
                  <a:ext uri="{0D108BD9-81ED-4DB2-BD59-A6C34878D82A}">
                    <a16:rowId xmlns:a16="http://schemas.microsoft.com/office/drawing/2014/main" xmlns="" val="10000"/>
                  </a:ext>
                </a:extLst>
              </a:tr>
              <a:tr h="426739">
                <a:tc>
                  <a:txBody>
                    <a:bodyPr/>
                    <a:lstStyle/>
                    <a:p>
                      <a:pPr algn="ctr">
                        <a:spcAft>
                          <a:spcPts val="0"/>
                        </a:spcAft>
                      </a:pPr>
                      <a:r>
                        <a:rPr lang="hr-HR" sz="1400">
                          <a:solidFill>
                            <a:srgbClr val="002060"/>
                          </a:solidFill>
                          <a:effectLst/>
                        </a:rPr>
                        <a:t>Ciljevi za pojedinu razinu opisani kao ciljevi (ishodi) učenja</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40" marR="53040" marT="0" marB="0"/>
                </a:tc>
                <a:tc>
                  <a:txBody>
                    <a:bodyPr/>
                    <a:lstStyle/>
                    <a:p>
                      <a:pPr algn="ctr">
                        <a:spcAft>
                          <a:spcPts val="0"/>
                        </a:spcAft>
                      </a:pPr>
                      <a:r>
                        <a:rPr lang="hr-HR" sz="1400">
                          <a:solidFill>
                            <a:srgbClr val="002060"/>
                          </a:solidFill>
                          <a:effectLst/>
                        </a:rPr>
                        <a:t>Glagoli kojima se opisuje očekivana izvedba!    Učenik će moći…</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40" marR="53040" marT="0" marB="0"/>
                </a:tc>
                <a:extLst>
                  <a:ext uri="{0D108BD9-81ED-4DB2-BD59-A6C34878D82A}">
                    <a16:rowId xmlns:a16="http://schemas.microsoft.com/office/drawing/2014/main" xmlns="" val="10001"/>
                  </a:ext>
                </a:extLst>
              </a:tr>
              <a:tr h="853478">
                <a:tc>
                  <a:txBody>
                    <a:bodyPr/>
                    <a:lstStyle/>
                    <a:p>
                      <a:pPr>
                        <a:spcAft>
                          <a:spcPts val="0"/>
                        </a:spcAft>
                      </a:pPr>
                      <a:r>
                        <a:rPr lang="hr-HR" sz="1400">
                          <a:solidFill>
                            <a:srgbClr val="002060"/>
                          </a:solidFill>
                          <a:effectLst/>
                        </a:rPr>
                        <a:t>I. razina </a:t>
                      </a:r>
                    </a:p>
                    <a:p>
                      <a:pPr>
                        <a:spcAft>
                          <a:spcPts val="0"/>
                        </a:spcAft>
                      </a:pPr>
                      <a:r>
                        <a:rPr lang="hr-HR" sz="1400">
                          <a:solidFill>
                            <a:srgbClr val="002060"/>
                          </a:solidFill>
                          <a:effectLst/>
                        </a:rPr>
                        <a:t>DOSJETITI SE (ZNANJE)</a:t>
                      </a:r>
                    </a:p>
                    <a:p>
                      <a:pPr>
                        <a:spcAft>
                          <a:spcPts val="0"/>
                        </a:spcAft>
                      </a:pPr>
                      <a:r>
                        <a:rPr lang="hr-HR" sz="1400">
                          <a:solidFill>
                            <a:srgbClr val="002060"/>
                          </a:solidFill>
                          <a:effectLst/>
                        </a:rPr>
                        <a:t>mogućnost  reprodukcije naučenog u izvornom obliku</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40" marR="53040" marT="0" marB="0"/>
                </a:tc>
                <a:tc>
                  <a:txBody>
                    <a:bodyPr/>
                    <a:lstStyle/>
                    <a:p>
                      <a:pPr>
                        <a:spcAft>
                          <a:spcPts val="0"/>
                        </a:spcAft>
                      </a:pPr>
                      <a:r>
                        <a:rPr lang="hr-HR" sz="1400">
                          <a:solidFill>
                            <a:srgbClr val="002060"/>
                          </a:solidFill>
                          <a:effectLst/>
                        </a:rPr>
                        <a:t> </a:t>
                      </a:r>
                    </a:p>
                    <a:p>
                      <a:pPr>
                        <a:spcAft>
                          <a:spcPts val="0"/>
                        </a:spcAft>
                      </a:pPr>
                      <a:r>
                        <a:rPr lang="hr-HR" sz="1400">
                          <a:solidFill>
                            <a:srgbClr val="002060"/>
                          </a:solidFill>
                          <a:effectLst/>
                        </a:rPr>
                        <a:t>definirati, nabrojati,opisati, poredati, ponoviti, imenovati, ispričati, zapamtiti, izvijestiti…</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40" marR="53040" marT="0" marB="0"/>
                </a:tc>
                <a:extLst>
                  <a:ext uri="{0D108BD9-81ED-4DB2-BD59-A6C34878D82A}">
                    <a16:rowId xmlns:a16="http://schemas.microsoft.com/office/drawing/2014/main" xmlns="" val="10002"/>
                  </a:ext>
                </a:extLst>
              </a:tr>
              <a:tr h="853478">
                <a:tc>
                  <a:txBody>
                    <a:bodyPr/>
                    <a:lstStyle/>
                    <a:p>
                      <a:pPr>
                        <a:spcAft>
                          <a:spcPts val="0"/>
                        </a:spcAft>
                      </a:pPr>
                      <a:r>
                        <a:rPr lang="hr-HR" sz="1400" dirty="0">
                          <a:solidFill>
                            <a:srgbClr val="002060"/>
                          </a:solidFill>
                          <a:effectLst/>
                        </a:rPr>
                        <a:t>II. razina</a:t>
                      </a:r>
                    </a:p>
                    <a:p>
                      <a:pPr>
                        <a:spcAft>
                          <a:spcPts val="0"/>
                        </a:spcAft>
                      </a:pPr>
                      <a:r>
                        <a:rPr lang="hr-HR" sz="1400" dirty="0">
                          <a:solidFill>
                            <a:srgbClr val="002060"/>
                          </a:solidFill>
                          <a:effectLst/>
                        </a:rPr>
                        <a:t>SHVATITI (RAZUMIJEVANJE) </a:t>
                      </a:r>
                    </a:p>
                    <a:p>
                      <a:pPr>
                        <a:spcAft>
                          <a:spcPts val="0"/>
                        </a:spcAft>
                      </a:pPr>
                      <a:r>
                        <a:rPr lang="hr-HR" sz="1400" dirty="0">
                          <a:solidFill>
                            <a:srgbClr val="002060"/>
                          </a:solidFill>
                          <a:effectLst/>
                        </a:rPr>
                        <a:t>uočavanje i povezivanje glavnih ideja, opisivanje tijeka događaja ili procesa                   </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53040" marR="53040" marT="0" marB="0"/>
                </a:tc>
                <a:tc>
                  <a:txBody>
                    <a:bodyPr/>
                    <a:lstStyle/>
                    <a:p>
                      <a:pPr>
                        <a:spcAft>
                          <a:spcPts val="0"/>
                        </a:spcAft>
                      </a:pPr>
                      <a:r>
                        <a:rPr lang="hr-HR" sz="1400">
                          <a:solidFill>
                            <a:srgbClr val="002060"/>
                          </a:solidFill>
                          <a:effectLst/>
                        </a:rPr>
                        <a:t> </a:t>
                      </a:r>
                    </a:p>
                    <a:p>
                      <a:pPr>
                        <a:spcAft>
                          <a:spcPts val="0"/>
                        </a:spcAft>
                      </a:pPr>
                      <a:r>
                        <a:rPr lang="hr-HR" sz="1400">
                          <a:solidFill>
                            <a:srgbClr val="002060"/>
                          </a:solidFill>
                          <a:effectLst/>
                        </a:rPr>
                        <a:t>klasificirati, prepoznati, izdvojiti, sažeti, preoblikovati, izraziti, objasniti, identificirati, izraziti, raspravljati</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40" marR="53040" marT="0" marB="0"/>
                </a:tc>
                <a:extLst>
                  <a:ext uri="{0D108BD9-81ED-4DB2-BD59-A6C34878D82A}">
                    <a16:rowId xmlns:a16="http://schemas.microsoft.com/office/drawing/2014/main" xmlns="" val="10003"/>
                  </a:ext>
                </a:extLst>
              </a:tr>
              <a:tr h="986806">
                <a:tc>
                  <a:txBody>
                    <a:bodyPr/>
                    <a:lstStyle/>
                    <a:p>
                      <a:pPr>
                        <a:spcAft>
                          <a:spcPts val="0"/>
                        </a:spcAft>
                      </a:pPr>
                      <a:r>
                        <a:rPr lang="hr-HR" sz="1400">
                          <a:solidFill>
                            <a:srgbClr val="002060"/>
                          </a:solidFill>
                          <a:effectLst/>
                        </a:rPr>
                        <a:t>III. razina </a:t>
                      </a:r>
                    </a:p>
                    <a:p>
                      <a:pPr>
                        <a:spcAft>
                          <a:spcPts val="0"/>
                        </a:spcAft>
                      </a:pPr>
                      <a:r>
                        <a:rPr lang="hr-HR" sz="1400">
                          <a:solidFill>
                            <a:srgbClr val="002060"/>
                          </a:solidFill>
                          <a:effectLst/>
                        </a:rPr>
                        <a:t>PRIMIJENITI (PRIMJENA)</a:t>
                      </a:r>
                    </a:p>
                    <a:p>
                      <a:pPr>
                        <a:spcAft>
                          <a:spcPts val="0"/>
                        </a:spcAft>
                      </a:pPr>
                      <a:r>
                        <a:rPr lang="hr-HR" sz="1400">
                          <a:solidFill>
                            <a:srgbClr val="002060"/>
                          </a:solidFill>
                          <a:effectLst/>
                        </a:rPr>
                        <a:t>rješavanje problema u novoj situaciji primjenom stečenog znanja i pravila na nov način</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40" marR="53040" marT="0" marB="0"/>
                </a:tc>
                <a:tc>
                  <a:txBody>
                    <a:bodyPr/>
                    <a:lstStyle/>
                    <a:p>
                      <a:pPr>
                        <a:spcAft>
                          <a:spcPts val="0"/>
                        </a:spcAft>
                      </a:pPr>
                      <a:r>
                        <a:rPr lang="hr-HR" sz="1400">
                          <a:solidFill>
                            <a:srgbClr val="002060"/>
                          </a:solidFill>
                          <a:effectLst/>
                        </a:rPr>
                        <a:t> </a:t>
                      </a:r>
                    </a:p>
                    <a:p>
                      <a:pPr>
                        <a:spcAft>
                          <a:spcPts val="0"/>
                        </a:spcAft>
                      </a:pPr>
                      <a:r>
                        <a:rPr lang="hr-HR" sz="1400">
                          <a:solidFill>
                            <a:srgbClr val="002060"/>
                          </a:solidFill>
                          <a:effectLst/>
                        </a:rPr>
                        <a:t>primijeniti, izabrati, pokazati, upotrijebiti, izvesti, riješiti, isplanirati, prikazati, protumačiti, ilustrirati, vježbati, izložiti, prevesti</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40" marR="53040" marT="0" marB="0"/>
                </a:tc>
                <a:extLst>
                  <a:ext uri="{0D108BD9-81ED-4DB2-BD59-A6C34878D82A}">
                    <a16:rowId xmlns:a16="http://schemas.microsoft.com/office/drawing/2014/main" xmlns="" val="10004"/>
                  </a:ext>
                </a:extLst>
              </a:tr>
              <a:tr h="1148365">
                <a:tc>
                  <a:txBody>
                    <a:bodyPr/>
                    <a:lstStyle/>
                    <a:p>
                      <a:pPr>
                        <a:spcAft>
                          <a:spcPts val="0"/>
                        </a:spcAft>
                      </a:pPr>
                      <a:r>
                        <a:rPr lang="hr-HR" sz="1400">
                          <a:solidFill>
                            <a:srgbClr val="002060"/>
                          </a:solidFill>
                          <a:effectLst/>
                        </a:rPr>
                        <a:t>IV. razina </a:t>
                      </a:r>
                    </a:p>
                    <a:p>
                      <a:pPr>
                        <a:spcAft>
                          <a:spcPts val="0"/>
                        </a:spcAft>
                      </a:pPr>
                      <a:r>
                        <a:rPr lang="hr-HR" sz="1400">
                          <a:solidFill>
                            <a:srgbClr val="002060"/>
                          </a:solidFill>
                          <a:effectLst/>
                        </a:rPr>
                        <a:t>ANALIZIRATI (ANALIZA)</a:t>
                      </a:r>
                    </a:p>
                    <a:p>
                      <a:pPr>
                        <a:spcAft>
                          <a:spcPts val="0"/>
                        </a:spcAft>
                      </a:pPr>
                      <a:r>
                        <a:rPr lang="hr-HR" sz="1400">
                          <a:solidFill>
                            <a:srgbClr val="002060"/>
                          </a:solidFill>
                          <a:effectLst/>
                        </a:rPr>
                        <a:t>raščlanjivanje informacija kako bi se utvrdili uzroci i posljedice, izveli dokazi i zaključci i podržale generalizacije</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40" marR="53040" marT="0" marB="0"/>
                </a:tc>
                <a:tc>
                  <a:txBody>
                    <a:bodyPr/>
                    <a:lstStyle/>
                    <a:p>
                      <a:pPr>
                        <a:spcAft>
                          <a:spcPts val="0"/>
                        </a:spcAft>
                      </a:pPr>
                      <a:r>
                        <a:rPr lang="hr-HR" sz="1400">
                          <a:solidFill>
                            <a:srgbClr val="002060"/>
                          </a:solidFill>
                          <a:effectLst/>
                        </a:rPr>
                        <a:t> </a:t>
                      </a:r>
                    </a:p>
                    <a:p>
                      <a:pPr>
                        <a:spcAft>
                          <a:spcPts val="0"/>
                        </a:spcAft>
                      </a:pPr>
                      <a:r>
                        <a:rPr lang="hr-HR" sz="1400">
                          <a:solidFill>
                            <a:srgbClr val="002060"/>
                          </a:solidFill>
                          <a:effectLst/>
                        </a:rPr>
                        <a:t>analizirati, procijeniti, usporediti, razlikovati, komentirati, zaključiti, proračunati, provjeriti, preispitati, usporediti, raspravljati, riješiti, diferencirati</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40" marR="53040" marT="0" marB="0"/>
                </a:tc>
                <a:extLst>
                  <a:ext uri="{0D108BD9-81ED-4DB2-BD59-A6C34878D82A}">
                    <a16:rowId xmlns:a16="http://schemas.microsoft.com/office/drawing/2014/main" xmlns="" val="10005"/>
                  </a:ext>
                </a:extLst>
              </a:tr>
              <a:tr h="1184168">
                <a:tc>
                  <a:txBody>
                    <a:bodyPr/>
                    <a:lstStyle/>
                    <a:p>
                      <a:pPr>
                        <a:spcAft>
                          <a:spcPts val="0"/>
                        </a:spcAft>
                      </a:pPr>
                      <a:r>
                        <a:rPr lang="hr-HR" sz="1400">
                          <a:solidFill>
                            <a:srgbClr val="002060"/>
                          </a:solidFill>
                          <a:effectLst/>
                        </a:rPr>
                        <a:t>V. razina</a:t>
                      </a:r>
                    </a:p>
                    <a:p>
                      <a:pPr>
                        <a:spcAft>
                          <a:spcPts val="0"/>
                        </a:spcAft>
                      </a:pPr>
                      <a:r>
                        <a:rPr lang="hr-HR" sz="1400">
                          <a:solidFill>
                            <a:srgbClr val="002060"/>
                          </a:solidFill>
                          <a:effectLst/>
                        </a:rPr>
                        <a:t>PROSUĐIVATI (EVALUACIJA, VREDNOVANJE)</a:t>
                      </a:r>
                    </a:p>
                    <a:p>
                      <a:pPr>
                        <a:spcAft>
                          <a:spcPts val="0"/>
                        </a:spcAft>
                      </a:pPr>
                      <a:r>
                        <a:rPr lang="hr-HR" sz="1400">
                          <a:solidFill>
                            <a:srgbClr val="002060"/>
                          </a:solidFill>
                          <a:effectLst/>
                        </a:rPr>
                        <a:t>mogućnost vrednovanja i kritičkog odnosa prema činjenicama, mogućnost procjene valjanosti ideja i/ili uratka                 </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40" marR="53040" marT="0" marB="0"/>
                </a:tc>
                <a:tc>
                  <a:txBody>
                    <a:bodyPr/>
                    <a:lstStyle/>
                    <a:p>
                      <a:pPr>
                        <a:spcAft>
                          <a:spcPts val="0"/>
                        </a:spcAft>
                      </a:pPr>
                      <a:r>
                        <a:rPr lang="hr-HR" sz="1400">
                          <a:solidFill>
                            <a:srgbClr val="002060"/>
                          </a:solidFill>
                          <a:effectLst/>
                        </a:rPr>
                        <a:t> </a:t>
                      </a:r>
                    </a:p>
                    <a:p>
                      <a:pPr>
                        <a:spcAft>
                          <a:spcPts val="0"/>
                        </a:spcAft>
                      </a:pPr>
                      <a:r>
                        <a:rPr lang="hr-HR" sz="1400">
                          <a:solidFill>
                            <a:srgbClr val="002060"/>
                          </a:solidFill>
                          <a:effectLst/>
                        </a:rPr>
                        <a:t> </a:t>
                      </a:r>
                    </a:p>
                    <a:p>
                      <a:pPr>
                        <a:spcAft>
                          <a:spcPts val="0"/>
                        </a:spcAft>
                      </a:pPr>
                      <a:r>
                        <a:rPr lang="hr-HR" sz="1400">
                          <a:solidFill>
                            <a:srgbClr val="002060"/>
                          </a:solidFill>
                          <a:effectLst/>
                        </a:rPr>
                        <a:t>procijeniti, zastupati mišljenje, izabrati opciju, poduprijeti, vrednovati, obraniti stav,  prosuditi, rangirati, predvidjeti, odrediti prioritet</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40" marR="53040" marT="0" marB="0"/>
                </a:tc>
                <a:extLst>
                  <a:ext uri="{0D108BD9-81ED-4DB2-BD59-A6C34878D82A}">
                    <a16:rowId xmlns:a16="http://schemas.microsoft.com/office/drawing/2014/main" xmlns="" val="10006"/>
                  </a:ext>
                </a:extLst>
              </a:tr>
              <a:tr h="986806">
                <a:tc>
                  <a:txBody>
                    <a:bodyPr/>
                    <a:lstStyle/>
                    <a:p>
                      <a:pPr>
                        <a:spcAft>
                          <a:spcPts val="0"/>
                        </a:spcAft>
                      </a:pPr>
                      <a:r>
                        <a:rPr lang="hr-HR" sz="1400">
                          <a:solidFill>
                            <a:srgbClr val="002060"/>
                          </a:solidFill>
                          <a:effectLst/>
                        </a:rPr>
                        <a:t>VI. razina </a:t>
                      </a:r>
                    </a:p>
                    <a:p>
                      <a:pPr>
                        <a:spcAft>
                          <a:spcPts val="0"/>
                        </a:spcAft>
                      </a:pPr>
                      <a:r>
                        <a:rPr lang="hr-HR" sz="1400">
                          <a:solidFill>
                            <a:srgbClr val="002060"/>
                          </a:solidFill>
                          <a:effectLst/>
                        </a:rPr>
                        <a:t>STVARATI (SINTEZA)</a:t>
                      </a:r>
                    </a:p>
                    <a:p>
                      <a:pPr>
                        <a:spcAft>
                          <a:spcPts val="0"/>
                        </a:spcAft>
                      </a:pPr>
                      <a:r>
                        <a:rPr lang="hr-HR" sz="1400">
                          <a:solidFill>
                            <a:srgbClr val="002060"/>
                          </a:solidFill>
                          <a:effectLst/>
                        </a:rPr>
                        <a:t>mogućnost stvaranja novih ideja, rješenja, sintetiziranje bitnoga, uočavanje novih obrazaca</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40" marR="53040" marT="0" marB="0"/>
                </a:tc>
                <a:tc>
                  <a:txBody>
                    <a:bodyPr/>
                    <a:lstStyle/>
                    <a:p>
                      <a:pPr>
                        <a:spcAft>
                          <a:spcPts val="0"/>
                        </a:spcAft>
                      </a:pPr>
                      <a:r>
                        <a:rPr lang="hr-HR" sz="1400" dirty="0">
                          <a:solidFill>
                            <a:srgbClr val="002060"/>
                          </a:solidFill>
                          <a:effectLst/>
                        </a:rPr>
                        <a:t> </a:t>
                      </a:r>
                    </a:p>
                    <a:p>
                      <a:pPr>
                        <a:spcAft>
                          <a:spcPts val="0"/>
                        </a:spcAft>
                      </a:pPr>
                      <a:r>
                        <a:rPr lang="hr-HR" sz="1400" dirty="0">
                          <a:solidFill>
                            <a:srgbClr val="002060"/>
                          </a:solidFill>
                          <a:effectLst/>
                        </a:rPr>
                        <a:t>preurediti,  skupiti, stvoriti, predložiti, planirati, organizirati, razviti, formulirati, predložiti, kreirati, sastaviti, klasificirati, povezati</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53040" marR="53040" marT="0" marB="0"/>
                </a:tc>
                <a:extLst>
                  <a:ext uri="{0D108BD9-81ED-4DB2-BD59-A6C34878D82A}">
                    <a16:rowId xmlns:a16="http://schemas.microsoft.com/office/drawing/2014/main" xmlns="" val="10007"/>
                  </a:ext>
                </a:extLst>
              </a:tr>
            </a:tbl>
          </a:graphicData>
        </a:graphic>
      </p:graphicFrame>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ica 3"/>
          <p:cNvGraphicFramePr>
            <a:graphicFrameLocks noGrp="1"/>
          </p:cNvGraphicFramePr>
          <p:nvPr/>
        </p:nvGraphicFramePr>
        <p:xfrm>
          <a:off x="228600" y="33338"/>
          <a:ext cx="8729663" cy="6783387"/>
        </p:xfrm>
        <a:graphic>
          <a:graphicData uri="http://schemas.openxmlformats.org/drawingml/2006/table">
            <a:tbl>
              <a:tblPr/>
              <a:tblGrid>
                <a:gridCol w="4365625">
                  <a:extLst>
                    <a:ext uri="{9D8B030D-6E8A-4147-A177-3AD203B41FA5}">
                      <a16:colId xmlns:a16="http://schemas.microsoft.com/office/drawing/2014/main" xmlns="" val="20000"/>
                    </a:ext>
                  </a:extLst>
                </a:gridCol>
                <a:gridCol w="4364038">
                  <a:extLst>
                    <a:ext uri="{9D8B030D-6E8A-4147-A177-3AD203B41FA5}">
                      <a16:colId xmlns:a16="http://schemas.microsoft.com/office/drawing/2014/main" xmlns="" val="20001"/>
                    </a:ext>
                  </a:extLst>
                </a:gridCol>
              </a:tblGrid>
              <a:tr h="346091">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rPr>
                        <a:t>Razine postignuća na PSIHOMOTORIČKOM</a:t>
                      </a: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rPr>
                        <a:t>PODRUČJU</a:t>
                      </a: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26740">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Ciljevi za pojedinu razinu opisani kao ciljevi (ishodi) učenja</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Glagoli kojima se opisuje očekivana izvedba!    Učenik će moći…</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853480">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1.razina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PERCEPCIJA / MOĆ ZAPAŽANJA</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učenik upotrebljava osjetila kao vodstvo u motoričkim aktivnostima</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izabrati, prepoznati,  izdvojiti, povezati, čuti, slušati, primijeniti, vidjeti, osjetiti, gledati, pratiti</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2"/>
                  </a:ext>
                </a:extLst>
              </a:tr>
              <a:tr h="853480">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II. razina</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SPREMNOST</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učenik je mentalno, emotivno i fizički spreman za aktivnost</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početi, objasniti, pokrenuti, nastaviti, reagirati, odgovoriti</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3"/>
                  </a:ext>
                </a:extLst>
              </a:tr>
              <a:tr h="853480">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III. razina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VOĐENI RAZGOVOR</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učenik oponaša i razvija vještine (vježba), često diskretnim koracima</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oponašati, kopirati, izvršiti uz nadzor, vježbati, pokušati , ponoviti, prirediti, rastaviti, sastaviti</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4"/>
                  </a:ext>
                </a:extLst>
              </a:tr>
              <a:tr h="871579">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IV.razina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AUTOMATIZIRANI ODGOVOR</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učenik s povećanom efikasnošću, sigurnošću i okretnošću izvršava radnje</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izvesti, konstruirati, podići, provesti, voditi, izvršiti, ubrzati, proizvesti</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 </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5"/>
                  </a:ext>
                </a:extLst>
              </a:tr>
              <a:tr h="871579">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V. razina</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SLOŽENA OPERACIJA-AUTOMATIZACIJA</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učenik automatizirano izvršava radnje</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popraviti, izgraditi. Upravljati, demonstrirati, kontrolirati, upravljati, voditi, ovladati</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 </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6"/>
                  </a:ext>
                </a:extLst>
              </a:tr>
              <a:tr h="853480">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VI. razina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PRILAGODBA</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učenik prilagođava vještine problemskoj situaciji</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prilagoditi, uskladiti, preokrenuti, revidirati, promijeniti</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7"/>
                  </a:ext>
                </a:extLst>
              </a:tr>
              <a:tr h="853480">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VII. razina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ORGANIZACIJA/STVARANJE</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Učenik stvara nove obrasce za posebne situacije ili slučajeve</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izgraditi, konstruirati, urediti, sastaviti, izumiti, kombinirati, inovirati</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75" marR="56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8"/>
                  </a:ext>
                </a:extLst>
              </a:tr>
            </a:tbl>
          </a:graphicData>
        </a:graphic>
      </p:graphicFrame>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ica 3"/>
          <p:cNvGraphicFramePr>
            <a:graphicFrameLocks noGrp="1"/>
          </p:cNvGraphicFramePr>
          <p:nvPr/>
        </p:nvGraphicFramePr>
        <p:xfrm>
          <a:off x="0" y="0"/>
          <a:ext cx="9120188" cy="6883400"/>
        </p:xfrm>
        <a:graphic>
          <a:graphicData uri="http://schemas.openxmlformats.org/drawingml/2006/table">
            <a:tbl>
              <a:tblPr firstRow="1" firstCol="1" lastRow="1" lastCol="1" bandRow="1" bandCol="1">
                <a:tableStyleId>{5C22544A-7EE6-4342-B048-85BDC9FD1C3A}</a:tableStyleId>
              </a:tblPr>
              <a:tblGrid>
                <a:gridCol w="4560094">
                  <a:extLst>
                    <a:ext uri="{9D8B030D-6E8A-4147-A177-3AD203B41FA5}">
                      <a16:colId xmlns:a16="http://schemas.microsoft.com/office/drawing/2014/main" xmlns="" val="20000"/>
                    </a:ext>
                  </a:extLst>
                </a:gridCol>
                <a:gridCol w="4560094">
                  <a:extLst>
                    <a:ext uri="{9D8B030D-6E8A-4147-A177-3AD203B41FA5}">
                      <a16:colId xmlns:a16="http://schemas.microsoft.com/office/drawing/2014/main" xmlns="" val="20001"/>
                    </a:ext>
                  </a:extLst>
                </a:gridCol>
              </a:tblGrid>
              <a:tr h="426763">
                <a:tc>
                  <a:txBody>
                    <a:bodyPr/>
                    <a:lstStyle/>
                    <a:p>
                      <a:pPr algn="ctr">
                        <a:spcAft>
                          <a:spcPts val="0"/>
                        </a:spcAft>
                      </a:pPr>
                      <a:r>
                        <a:rPr lang="hr-HR" sz="1400" dirty="0">
                          <a:solidFill>
                            <a:srgbClr val="002060"/>
                          </a:solidFill>
                          <a:effectLst/>
                        </a:rPr>
                        <a:t>AFEKTIVNO PODRUČJE: Ciljevi za pojedinu razinu opisani kao ciljevi (ishodi) učenja</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48488" marR="48488" marT="0" marB="0"/>
                </a:tc>
                <a:tc>
                  <a:txBody>
                    <a:bodyPr/>
                    <a:lstStyle/>
                    <a:p>
                      <a:pPr algn="ctr">
                        <a:spcAft>
                          <a:spcPts val="0"/>
                        </a:spcAft>
                      </a:pPr>
                      <a:r>
                        <a:rPr lang="hr-HR" sz="1400" dirty="0">
                          <a:solidFill>
                            <a:srgbClr val="002060"/>
                          </a:solidFill>
                          <a:effectLst/>
                        </a:rPr>
                        <a:t>Glagoli kojima se opisuje očekivana izvedba!    Učenik će moći…</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48488" marR="48488" marT="0" marB="0"/>
                </a:tc>
                <a:extLst>
                  <a:ext uri="{0D108BD9-81ED-4DB2-BD59-A6C34878D82A}">
                    <a16:rowId xmlns:a16="http://schemas.microsoft.com/office/drawing/2014/main" xmlns="" val="10000"/>
                  </a:ext>
                </a:extLst>
              </a:tr>
              <a:tr h="1066908">
                <a:tc>
                  <a:txBody>
                    <a:bodyPr/>
                    <a:lstStyle/>
                    <a:p>
                      <a:pPr>
                        <a:spcAft>
                          <a:spcPts val="0"/>
                        </a:spcAft>
                      </a:pPr>
                      <a:r>
                        <a:rPr lang="hr-HR" sz="1400" dirty="0" err="1">
                          <a:solidFill>
                            <a:srgbClr val="002060"/>
                          </a:solidFill>
                          <a:effectLst/>
                        </a:rPr>
                        <a:t>I.razina</a:t>
                      </a:r>
                      <a:r>
                        <a:rPr lang="hr-HR" sz="1400" dirty="0">
                          <a:solidFill>
                            <a:srgbClr val="002060"/>
                          </a:solidFill>
                          <a:effectLst/>
                        </a:rPr>
                        <a:t> </a:t>
                      </a:r>
                    </a:p>
                    <a:p>
                      <a:pPr>
                        <a:spcAft>
                          <a:spcPts val="0"/>
                        </a:spcAft>
                      </a:pPr>
                      <a:r>
                        <a:rPr lang="hr-HR" sz="1400" dirty="0">
                          <a:solidFill>
                            <a:srgbClr val="002060"/>
                          </a:solidFill>
                          <a:effectLst/>
                        </a:rPr>
                        <a:t>PRIHVAĆANJE</a:t>
                      </a:r>
                    </a:p>
                    <a:p>
                      <a:pPr>
                        <a:spcAft>
                          <a:spcPts val="0"/>
                        </a:spcAft>
                      </a:pPr>
                      <a:r>
                        <a:rPr lang="hr-HR" sz="1400" dirty="0">
                          <a:solidFill>
                            <a:srgbClr val="002060"/>
                          </a:solidFill>
                          <a:effectLst/>
                        </a:rPr>
                        <a:t>pažljivo praćenje nastave, uviđanje važnosti učenja, osjetljivost za socijalne probleme, prihvaćanje različitosti i tolerancija</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48488" marR="48488" marT="0" marB="0"/>
                </a:tc>
                <a:tc>
                  <a:txBody>
                    <a:bodyPr/>
                    <a:lstStyle/>
                    <a:p>
                      <a:pPr>
                        <a:spcAft>
                          <a:spcPts val="0"/>
                        </a:spcAft>
                      </a:pPr>
                      <a:r>
                        <a:rPr lang="hr-HR" sz="1400" dirty="0">
                          <a:solidFill>
                            <a:srgbClr val="002060"/>
                          </a:solidFill>
                          <a:effectLst/>
                        </a:rPr>
                        <a:t> </a:t>
                      </a:r>
                    </a:p>
                    <a:p>
                      <a:pPr>
                        <a:spcAft>
                          <a:spcPts val="0"/>
                        </a:spcAft>
                      </a:pPr>
                      <a:r>
                        <a:rPr lang="hr-HR" sz="1400" dirty="0">
                          <a:solidFill>
                            <a:srgbClr val="002060"/>
                          </a:solidFill>
                          <a:effectLst/>
                        </a:rPr>
                        <a:t>pitati, izabrati, opisati, slijediti, dati, prepoznati, imenovati, pokazati, upotrijebiti, odabrati, identificirati, ukazati, izabrati, odgovoriti, koristiti</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48488" marR="48488" marT="0" marB="0"/>
                </a:tc>
                <a:extLst>
                  <a:ext uri="{0D108BD9-81ED-4DB2-BD59-A6C34878D82A}">
                    <a16:rowId xmlns:a16="http://schemas.microsoft.com/office/drawing/2014/main" xmlns="" val="10001"/>
                  </a:ext>
                </a:extLst>
              </a:tr>
              <a:tr h="1280289">
                <a:tc>
                  <a:txBody>
                    <a:bodyPr/>
                    <a:lstStyle/>
                    <a:p>
                      <a:pPr>
                        <a:spcAft>
                          <a:spcPts val="0"/>
                        </a:spcAft>
                      </a:pPr>
                      <a:r>
                        <a:rPr lang="hr-HR" sz="1400" dirty="0">
                          <a:solidFill>
                            <a:srgbClr val="002060"/>
                          </a:solidFill>
                          <a:effectLst/>
                        </a:rPr>
                        <a:t>II. razina</a:t>
                      </a:r>
                    </a:p>
                    <a:p>
                      <a:pPr>
                        <a:spcAft>
                          <a:spcPts val="0"/>
                        </a:spcAft>
                      </a:pPr>
                      <a:r>
                        <a:rPr lang="hr-HR" sz="1400" dirty="0">
                          <a:solidFill>
                            <a:srgbClr val="002060"/>
                          </a:solidFill>
                          <a:effectLst/>
                        </a:rPr>
                        <a:t>REAGIRANJE</a:t>
                      </a:r>
                    </a:p>
                    <a:p>
                      <a:pPr>
                        <a:spcAft>
                          <a:spcPts val="0"/>
                        </a:spcAft>
                      </a:pPr>
                      <a:r>
                        <a:rPr lang="hr-HR" sz="1400" dirty="0">
                          <a:solidFill>
                            <a:srgbClr val="002060"/>
                          </a:solidFill>
                          <a:effectLst/>
                        </a:rPr>
                        <a:t>izvršavanje obveza, poštovanje školskih pravila, sudjelovanje u razrednoj raspravi, dobrovoljno javljanje za zadatke, pomaganje drugima, zanimanje za predmete               </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48488" marR="48488" marT="0" marB="0"/>
                </a:tc>
                <a:tc>
                  <a:txBody>
                    <a:bodyPr/>
                    <a:lstStyle/>
                    <a:p>
                      <a:pPr>
                        <a:spcAft>
                          <a:spcPts val="0"/>
                        </a:spcAft>
                      </a:pPr>
                      <a:r>
                        <a:rPr lang="hr-HR" sz="1400" dirty="0">
                          <a:solidFill>
                            <a:srgbClr val="002060"/>
                          </a:solidFill>
                          <a:effectLst/>
                        </a:rPr>
                        <a:t> </a:t>
                      </a:r>
                    </a:p>
                    <a:p>
                      <a:pPr>
                        <a:spcAft>
                          <a:spcPts val="0"/>
                        </a:spcAft>
                      </a:pPr>
                      <a:r>
                        <a:rPr lang="hr-HR" sz="1400" dirty="0">
                          <a:solidFill>
                            <a:srgbClr val="002060"/>
                          </a:solidFill>
                          <a:effectLst/>
                        </a:rPr>
                        <a:t> </a:t>
                      </a:r>
                    </a:p>
                    <a:p>
                      <a:pPr>
                        <a:spcAft>
                          <a:spcPts val="0"/>
                        </a:spcAft>
                      </a:pPr>
                      <a:r>
                        <a:rPr lang="hr-HR" sz="1400" dirty="0">
                          <a:solidFill>
                            <a:srgbClr val="002060"/>
                          </a:solidFill>
                          <a:effectLst/>
                        </a:rPr>
                        <a:t>odgovoriti, pomoći, složiti se, pozdraviti, raspraviti, pročitati, izvijestiti, reći, napisati, izvesti, označiti, izvoditi, prakticirati, predstaviti, čitati, izdvojiti</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48488" marR="48488" marT="0" marB="0"/>
                </a:tc>
                <a:extLst>
                  <a:ext uri="{0D108BD9-81ED-4DB2-BD59-A6C34878D82A}">
                    <a16:rowId xmlns:a16="http://schemas.microsoft.com/office/drawing/2014/main" xmlns="" val="10002"/>
                  </a:ext>
                </a:extLst>
              </a:tr>
              <a:tr h="1280289">
                <a:tc>
                  <a:txBody>
                    <a:bodyPr/>
                    <a:lstStyle/>
                    <a:p>
                      <a:pPr>
                        <a:spcAft>
                          <a:spcPts val="0"/>
                        </a:spcAft>
                      </a:pPr>
                      <a:r>
                        <a:rPr lang="hr-HR" sz="1400" dirty="0">
                          <a:solidFill>
                            <a:srgbClr val="002060"/>
                          </a:solidFill>
                          <a:effectLst/>
                        </a:rPr>
                        <a:t>III. razina </a:t>
                      </a:r>
                    </a:p>
                    <a:p>
                      <a:pPr>
                        <a:spcAft>
                          <a:spcPts val="0"/>
                        </a:spcAft>
                      </a:pPr>
                      <a:r>
                        <a:rPr lang="hr-HR" sz="1400" dirty="0">
                          <a:solidFill>
                            <a:srgbClr val="002060"/>
                          </a:solidFill>
                          <a:effectLst/>
                        </a:rPr>
                        <a:t>KRITIČKO VREDNOVANJE</a:t>
                      </a:r>
                    </a:p>
                    <a:p>
                      <a:pPr>
                        <a:spcAft>
                          <a:spcPts val="0"/>
                        </a:spcAft>
                      </a:pPr>
                      <a:r>
                        <a:rPr lang="hr-HR" sz="1400" dirty="0">
                          <a:solidFill>
                            <a:srgbClr val="002060"/>
                          </a:solidFill>
                          <a:effectLst/>
                        </a:rPr>
                        <a:t>podržavanje demokratskih procesa, sklonost dobroj literaturi, prihvaćanje znanstvenih načela u svakodnevnom životu, uvažavanje potrebe za društvenim napretkom</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48488" marR="48488" marT="0" marB="0"/>
                </a:tc>
                <a:tc>
                  <a:txBody>
                    <a:bodyPr/>
                    <a:lstStyle/>
                    <a:p>
                      <a:pPr>
                        <a:spcAft>
                          <a:spcPts val="0"/>
                        </a:spcAft>
                      </a:pPr>
                      <a:r>
                        <a:rPr lang="hr-HR" sz="1400" dirty="0">
                          <a:solidFill>
                            <a:srgbClr val="002060"/>
                          </a:solidFill>
                          <a:effectLst/>
                        </a:rPr>
                        <a:t> </a:t>
                      </a:r>
                    </a:p>
                    <a:p>
                      <a:pPr>
                        <a:spcAft>
                          <a:spcPts val="0"/>
                        </a:spcAft>
                      </a:pPr>
                      <a:r>
                        <a:rPr lang="hr-HR" sz="1400" dirty="0">
                          <a:solidFill>
                            <a:srgbClr val="002060"/>
                          </a:solidFill>
                          <a:effectLst/>
                        </a:rPr>
                        <a:t> </a:t>
                      </a:r>
                    </a:p>
                    <a:p>
                      <a:pPr>
                        <a:spcAft>
                          <a:spcPts val="0"/>
                        </a:spcAft>
                      </a:pPr>
                      <a:r>
                        <a:rPr lang="hr-HR" sz="1400" dirty="0">
                          <a:solidFill>
                            <a:srgbClr val="002060"/>
                          </a:solidFill>
                          <a:effectLst/>
                        </a:rPr>
                        <a:t>dovršiti, opisati, razlikovati, objasniti, oblikovati, započeti, potaknuti, pridružiti se, opravdati, pročitati, izvijestiti, proučiti, </a:t>
                      </a:r>
                      <a:r>
                        <a:rPr lang="hr-HR" sz="1400" dirty="0" err="1">
                          <a:solidFill>
                            <a:srgbClr val="002060"/>
                          </a:solidFill>
                          <a:effectLst/>
                        </a:rPr>
                        <a:t>raditi,uključiti</a:t>
                      </a:r>
                      <a:r>
                        <a:rPr lang="hr-HR" sz="1400" dirty="0">
                          <a:solidFill>
                            <a:srgbClr val="002060"/>
                          </a:solidFill>
                          <a:effectLst/>
                        </a:rPr>
                        <a:t>, prosuditi, predložiti, izraditi</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48488" marR="48488" marT="0" marB="0"/>
                </a:tc>
                <a:extLst>
                  <a:ext uri="{0D108BD9-81ED-4DB2-BD59-A6C34878D82A}">
                    <a16:rowId xmlns:a16="http://schemas.microsoft.com/office/drawing/2014/main" xmlns="" val="10003"/>
                  </a:ext>
                </a:extLst>
              </a:tr>
              <a:tr h="1493671">
                <a:tc>
                  <a:txBody>
                    <a:bodyPr/>
                    <a:lstStyle/>
                    <a:p>
                      <a:pPr>
                        <a:spcAft>
                          <a:spcPts val="0"/>
                        </a:spcAft>
                      </a:pPr>
                      <a:r>
                        <a:rPr lang="hr-HR" sz="1400" dirty="0">
                          <a:solidFill>
                            <a:srgbClr val="002060"/>
                          </a:solidFill>
                          <a:effectLst/>
                        </a:rPr>
                        <a:t>IV. razina </a:t>
                      </a:r>
                    </a:p>
                    <a:p>
                      <a:pPr>
                        <a:spcAft>
                          <a:spcPts val="0"/>
                        </a:spcAft>
                      </a:pPr>
                      <a:r>
                        <a:rPr lang="hr-HR" sz="1400" dirty="0">
                          <a:solidFill>
                            <a:srgbClr val="002060"/>
                          </a:solidFill>
                          <a:effectLst/>
                        </a:rPr>
                        <a:t>ORGANIZIRANJE</a:t>
                      </a:r>
                    </a:p>
                    <a:p>
                      <a:pPr>
                        <a:spcAft>
                          <a:spcPts val="0"/>
                        </a:spcAft>
                      </a:pPr>
                      <a:r>
                        <a:rPr lang="hr-HR" sz="1400" dirty="0">
                          <a:solidFill>
                            <a:srgbClr val="002060"/>
                          </a:solidFill>
                          <a:effectLst/>
                        </a:rPr>
                        <a:t>uvažavanje ravnoteže između slobode i odgovornosti, prepoznavanje potrebe za sustavnim rješavanjem problema, preuzimanje odgovornosti, prihvaćanje vlastitih jakih i slabih strana</a:t>
                      </a:r>
                    </a:p>
                  </a:txBody>
                  <a:tcPr marL="48488" marR="48488" marT="0" marB="0"/>
                </a:tc>
                <a:tc>
                  <a:txBody>
                    <a:bodyPr/>
                    <a:lstStyle/>
                    <a:p>
                      <a:pPr>
                        <a:spcAft>
                          <a:spcPts val="0"/>
                        </a:spcAft>
                      </a:pPr>
                      <a:r>
                        <a:rPr lang="hr-HR" sz="1400" dirty="0">
                          <a:solidFill>
                            <a:srgbClr val="002060"/>
                          </a:solidFill>
                          <a:effectLst/>
                        </a:rPr>
                        <a:t> </a:t>
                      </a:r>
                    </a:p>
                    <a:p>
                      <a:pPr>
                        <a:spcAft>
                          <a:spcPts val="0"/>
                        </a:spcAft>
                      </a:pPr>
                      <a:r>
                        <a:rPr lang="hr-HR" sz="1400" dirty="0">
                          <a:solidFill>
                            <a:srgbClr val="002060"/>
                          </a:solidFill>
                          <a:effectLst/>
                        </a:rPr>
                        <a:t> </a:t>
                      </a:r>
                    </a:p>
                    <a:p>
                      <a:pPr>
                        <a:spcAft>
                          <a:spcPts val="0"/>
                        </a:spcAft>
                      </a:pPr>
                      <a:r>
                        <a:rPr lang="hr-HR" sz="1400" dirty="0">
                          <a:solidFill>
                            <a:srgbClr val="002060"/>
                          </a:solidFill>
                          <a:effectLst/>
                        </a:rPr>
                        <a:t>objediniti, sakupiti, urediti, prirediti, obraniti, objasniti, zastupati, prilagoditi, organizirati, sintetizirati, usporediti, integrirati, slijediti, prihvatiti, mijenjati, dopuniti, generalizirati, integrirati, modificirati, staviti u odnos</a:t>
                      </a:r>
                    </a:p>
                  </a:txBody>
                  <a:tcPr marL="48488" marR="48488" marT="0" marB="0"/>
                </a:tc>
                <a:extLst>
                  <a:ext uri="{0D108BD9-81ED-4DB2-BD59-A6C34878D82A}">
                    <a16:rowId xmlns:a16="http://schemas.microsoft.com/office/drawing/2014/main" xmlns="" val="10004"/>
                  </a:ext>
                </a:extLst>
              </a:tr>
              <a:tr h="1335480">
                <a:tc>
                  <a:txBody>
                    <a:bodyPr/>
                    <a:lstStyle/>
                    <a:p>
                      <a:pPr>
                        <a:spcAft>
                          <a:spcPts val="0"/>
                        </a:spcAft>
                      </a:pPr>
                      <a:r>
                        <a:rPr lang="hr-HR" sz="1400" dirty="0">
                          <a:solidFill>
                            <a:srgbClr val="002060"/>
                          </a:solidFill>
                          <a:effectLst/>
                        </a:rPr>
                        <a:t>V. razina</a:t>
                      </a:r>
                    </a:p>
                    <a:p>
                      <a:pPr>
                        <a:spcAft>
                          <a:spcPts val="0"/>
                        </a:spcAft>
                      </a:pPr>
                      <a:r>
                        <a:rPr lang="hr-HR" sz="1400" dirty="0">
                          <a:solidFill>
                            <a:srgbClr val="002060"/>
                          </a:solidFill>
                          <a:effectLst/>
                        </a:rPr>
                        <a:t>VRIJEDNOSNO PROSUĐIVANJE</a:t>
                      </a:r>
                    </a:p>
                    <a:p>
                      <a:pPr>
                        <a:spcAft>
                          <a:spcPts val="0"/>
                        </a:spcAft>
                      </a:pPr>
                      <a:r>
                        <a:rPr lang="hr-HR" sz="1400" dirty="0">
                          <a:solidFill>
                            <a:srgbClr val="002060"/>
                          </a:solidFill>
                          <a:effectLst/>
                        </a:rPr>
                        <a:t>izražavanje samopoštovanja i poštovanja prema drugima, spremnost za suradnju, mogućnost utvrđivanja objektivnih kriterija procjene, marljivost i samodisciplina, pozitivna slika o sebi</a:t>
                      </a:r>
                    </a:p>
                  </a:txBody>
                  <a:tcPr marL="48488" marR="48488" marT="0" marB="0"/>
                </a:tc>
                <a:tc>
                  <a:txBody>
                    <a:bodyPr/>
                    <a:lstStyle/>
                    <a:p>
                      <a:pPr>
                        <a:spcAft>
                          <a:spcPts val="0"/>
                        </a:spcAft>
                      </a:pPr>
                      <a:r>
                        <a:rPr lang="hr-HR" sz="1400" dirty="0">
                          <a:solidFill>
                            <a:srgbClr val="002060"/>
                          </a:solidFill>
                          <a:effectLst/>
                        </a:rPr>
                        <a:t> </a:t>
                      </a:r>
                    </a:p>
                    <a:p>
                      <a:pPr>
                        <a:spcAft>
                          <a:spcPts val="0"/>
                        </a:spcAft>
                      </a:pPr>
                      <a:r>
                        <a:rPr lang="hr-HR" sz="1400" dirty="0">
                          <a:solidFill>
                            <a:srgbClr val="002060"/>
                          </a:solidFill>
                          <a:effectLst/>
                        </a:rPr>
                        <a:t> </a:t>
                      </a:r>
                    </a:p>
                    <a:p>
                      <a:pPr>
                        <a:spcAft>
                          <a:spcPts val="0"/>
                        </a:spcAft>
                      </a:pPr>
                      <a:r>
                        <a:rPr lang="hr-HR" sz="1400" dirty="0">
                          <a:solidFill>
                            <a:srgbClr val="002060"/>
                          </a:solidFill>
                          <a:effectLst/>
                        </a:rPr>
                        <a:t>djelovati, razlikovati, poštovati, utjecati, pokazivati, izvesti, predložiti, procijeniti, riješiti, upotrijebiti, potvrditi, provjeriti, prikazati, utjecati, slušati, modificirati, ispitati, koristiti, vrednovati</a:t>
                      </a:r>
                    </a:p>
                  </a:txBody>
                  <a:tcPr marL="48488" marR="48488" marT="0" marB="0"/>
                </a:tc>
                <a:extLst>
                  <a:ext uri="{0D108BD9-81ED-4DB2-BD59-A6C34878D82A}">
                    <a16:rowId xmlns:a16="http://schemas.microsoft.com/office/drawing/2014/main" xmlns="" val="10005"/>
                  </a:ext>
                </a:extLst>
              </a:tr>
            </a:tbl>
          </a:graphicData>
        </a:graphic>
      </p:graphicFrame>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slov 1"/>
          <p:cNvSpPr>
            <a:spLocks noGrp="1"/>
          </p:cNvSpPr>
          <p:nvPr>
            <p:ph type="title"/>
          </p:nvPr>
        </p:nvSpPr>
        <p:spPr/>
        <p:txBody>
          <a:bodyPr/>
          <a:lstStyle/>
          <a:p>
            <a:r>
              <a:rPr lang="hr-HR" altLang="sr-Latn-RS" sz="2800" smtClean="0">
                <a:solidFill>
                  <a:srgbClr val="002060"/>
                </a:solidFill>
              </a:rPr>
              <a:t>Priprema za nastavni sat u školskoj knjižnici</a:t>
            </a:r>
          </a:p>
        </p:txBody>
      </p:sp>
      <p:sp>
        <p:nvSpPr>
          <p:cNvPr id="3" name="Rezervirano mjesto sadržaja 2"/>
          <p:cNvSpPr>
            <a:spLocks noGrp="1"/>
          </p:cNvSpPr>
          <p:nvPr>
            <p:ph idx="1"/>
          </p:nvPr>
        </p:nvSpPr>
        <p:spPr/>
        <p:txBody>
          <a:bodyPr/>
          <a:lstStyle/>
          <a:p>
            <a:pPr marL="609600" indent="-609600" eaLnBrk="1" hangingPunct="1">
              <a:defRPr/>
            </a:pPr>
            <a:r>
              <a:rPr lang="hr-HR" altLang="sr-Latn-RS" sz="2400" dirty="0">
                <a:solidFill>
                  <a:srgbClr val="002060"/>
                </a:solidFill>
                <a:cs typeface="Arial" panose="020B0604020202020204" pitchFamily="34" charset="0"/>
              </a:rPr>
              <a:t>Priprema sadrži sve predviđene aktivnosti u vremenskom i metodičkom slijedu (uvodni dio, središnji dio, završni dio; zaliha)</a:t>
            </a:r>
          </a:p>
          <a:p>
            <a:pPr marL="609600" indent="-609600" eaLnBrk="1" hangingPunct="1">
              <a:defRPr/>
            </a:pPr>
            <a:r>
              <a:rPr lang="hr-HR" altLang="sr-Latn-RS" sz="2400" dirty="0">
                <a:solidFill>
                  <a:srgbClr val="002060"/>
                </a:solidFill>
                <a:cs typeface="Arial" panose="020B0604020202020204" pitchFamily="34" charset="0"/>
              </a:rPr>
              <a:t>Cilj sata i ishode učenja, učeničke aktivnosti, aktivnosti knjižničara, nastavne metode </a:t>
            </a:r>
            <a:r>
              <a:rPr lang="hr-HR" altLang="sr-Latn-RS" sz="2400">
                <a:solidFill>
                  <a:srgbClr val="002060"/>
                </a:solidFill>
                <a:cs typeface="Arial" panose="020B0604020202020204" pitchFamily="34" charset="0"/>
              </a:rPr>
              <a:t>i </a:t>
            </a:r>
            <a:r>
              <a:rPr lang="hr-HR" altLang="sr-Latn-RS" sz="2400" smtClean="0">
                <a:solidFill>
                  <a:srgbClr val="002060"/>
                </a:solidFill>
                <a:cs typeface="Arial" panose="020B0604020202020204" pitchFamily="34" charset="0"/>
              </a:rPr>
              <a:t>oblike </a:t>
            </a:r>
            <a:r>
              <a:rPr lang="hr-HR" altLang="sr-Latn-RS" sz="2400" dirty="0">
                <a:solidFill>
                  <a:srgbClr val="002060"/>
                </a:solidFill>
                <a:cs typeface="Arial" panose="020B0604020202020204" pitchFamily="34" charset="0"/>
              </a:rPr>
              <a:t>rada, nastavna sredstva i pomagala</a:t>
            </a:r>
            <a:endParaRPr lang="en-GB" altLang="sr-Latn-RS" sz="2400" dirty="0">
              <a:solidFill>
                <a:srgbClr val="002060"/>
              </a:solidFill>
            </a:endParaRPr>
          </a:p>
          <a:p>
            <a:pPr marL="609600" indent="-609600" eaLnBrk="1" hangingPunct="1">
              <a:defRPr/>
            </a:pPr>
            <a:r>
              <a:rPr lang="hr-HR" altLang="sr-Latn-RS" sz="2400" dirty="0">
                <a:solidFill>
                  <a:srgbClr val="002060"/>
                </a:solidFill>
                <a:cs typeface="Arial" panose="020B0604020202020204" pitchFamily="34" charset="0"/>
              </a:rPr>
              <a:t>Prilozi: pripremljen radni materijal (plan plakata, pitanja, listići, slike, sadržaj </a:t>
            </a:r>
            <a:r>
              <a:rPr lang="hr-HR" altLang="sr-Latn-RS" sz="2400" dirty="0" err="1">
                <a:solidFill>
                  <a:srgbClr val="002060"/>
                </a:solidFill>
                <a:cs typeface="Arial" panose="020B0604020202020204" pitchFamily="34" charset="0"/>
              </a:rPr>
              <a:t>ppt</a:t>
            </a:r>
            <a:r>
              <a:rPr lang="hr-HR" altLang="sr-Latn-RS" sz="2400" dirty="0">
                <a:solidFill>
                  <a:srgbClr val="002060"/>
                </a:solidFill>
                <a:cs typeface="Arial" panose="020B0604020202020204" pitchFamily="34" charset="0"/>
              </a:rPr>
              <a:t>...)</a:t>
            </a:r>
          </a:p>
          <a:p>
            <a:pPr>
              <a:defRPr/>
            </a:pPr>
            <a:r>
              <a:rPr lang="hr-HR" altLang="sr-Latn-RS" sz="2400" dirty="0">
                <a:solidFill>
                  <a:srgbClr val="002060"/>
                </a:solidFill>
                <a:cs typeface="Arial" panose="020B0604020202020204" pitchFamily="34" charset="0"/>
              </a:rPr>
              <a:t>   Popis korištenih izvora za učenike i za pripremanje </a:t>
            </a:r>
          </a:p>
          <a:p>
            <a:pPr marL="0" indent="0">
              <a:buFontTx/>
              <a:buNone/>
              <a:defRPr/>
            </a:pPr>
            <a:r>
              <a:rPr lang="hr-HR" altLang="sr-Latn-RS" sz="2400" dirty="0">
                <a:solidFill>
                  <a:srgbClr val="002060"/>
                </a:solidFill>
                <a:cs typeface="Arial" panose="020B0604020202020204" pitchFamily="34" charset="0"/>
              </a:rPr>
              <a:t>       knjižničara </a:t>
            </a:r>
            <a:endParaRPr lang="hr-HR" altLang="sr-Latn-RS" sz="2400" dirty="0">
              <a:solidFill>
                <a:srgbClr val="002060"/>
              </a:solidFill>
              <a:cs typeface="Times New Roman" panose="02020603050405020304" pitchFamily="18" charset="0"/>
            </a:endParaRPr>
          </a:p>
          <a:p>
            <a:pPr>
              <a:defRPr/>
            </a:pPr>
            <a:endParaRPr lang="hr-HR"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5088" y="25400"/>
            <a:ext cx="7497762" cy="736600"/>
          </a:xfrm>
        </p:spPr>
        <p:txBody>
          <a:bodyPr/>
          <a:lstStyle/>
          <a:p>
            <a:pPr fontAlgn="auto">
              <a:spcAft>
                <a:spcPts val="0"/>
              </a:spcAft>
              <a:defRPr/>
            </a:pPr>
            <a:r>
              <a:rPr lang="hr-HR" sz="2800" dirty="0">
                <a:solidFill>
                  <a:schemeClr val="tx2">
                    <a:satMod val="130000"/>
                  </a:schemeClr>
                </a:solidFill>
              </a:rPr>
              <a:t>Korišteni izvori</a:t>
            </a:r>
          </a:p>
        </p:txBody>
      </p:sp>
      <p:sp>
        <p:nvSpPr>
          <p:cNvPr id="3" name="Rectangle 3"/>
          <p:cNvSpPr txBox="1">
            <a:spLocks noChangeArrowheads="1"/>
          </p:cNvSpPr>
          <p:nvPr/>
        </p:nvSpPr>
        <p:spPr bwMode="auto">
          <a:xfrm>
            <a:off x="26988" y="762000"/>
            <a:ext cx="9117012" cy="5359400"/>
          </a:xfrm>
          <a:prstGeom prst="rect">
            <a:avLst/>
          </a:prstGeom>
          <a:noFill/>
          <a:ln w="9525">
            <a:noFill/>
            <a:miter lim="800000"/>
            <a:headEnd/>
            <a:tailEnd/>
          </a:ln>
        </p:spPr>
        <p:txBody>
          <a:bodyPr/>
          <a:lstStyle/>
          <a:p>
            <a:pPr>
              <a:spcBef>
                <a:spcPts val="400"/>
              </a:spcBef>
              <a:buClr>
                <a:schemeClr val="accent1"/>
              </a:buClr>
              <a:buSzPct val="68000"/>
              <a:defRPr/>
            </a:pPr>
            <a:r>
              <a:rPr lang="hr-HR" sz="1600" dirty="0">
                <a:latin typeface="Lucida Sans Unicode" pitchFamily="34" charset="0"/>
              </a:rPr>
              <a:t>1. </a:t>
            </a:r>
            <a:r>
              <a:rPr lang="hr-HR" sz="1600" dirty="0">
                <a:latin typeface="+mn-lt"/>
              </a:rPr>
              <a:t>Cindrić, Mijo i dr. 2010. </a:t>
            </a:r>
            <a:r>
              <a:rPr lang="hr-HR" sz="1600" b="1" i="1" dirty="0">
                <a:latin typeface="+mn-lt"/>
              </a:rPr>
              <a:t>Didaktika i kurikulum</a:t>
            </a:r>
            <a:r>
              <a:rPr lang="hr-HR" sz="1600" dirty="0">
                <a:latin typeface="+mn-lt"/>
              </a:rPr>
              <a:t>..  IEP. Zagreb .</a:t>
            </a:r>
          </a:p>
          <a:p>
            <a:pPr>
              <a:spcBef>
                <a:spcPts val="400"/>
              </a:spcBef>
              <a:buClr>
                <a:schemeClr val="accent1"/>
              </a:buClr>
              <a:buSzPct val="68000"/>
              <a:defRPr/>
            </a:pPr>
            <a:r>
              <a:rPr lang="hr-HR" sz="1600" dirty="0">
                <a:latin typeface="+mn-lt"/>
              </a:rPr>
              <a:t>2. Grosman, Meta. 2010. </a:t>
            </a:r>
            <a:r>
              <a:rPr lang="hr-HR" sz="1600" b="1" i="1" dirty="0">
                <a:latin typeface="+mn-lt"/>
              </a:rPr>
              <a:t>U obranu čitanja: čitatelj i književnost u 21. stoljeću. </a:t>
            </a:r>
          </a:p>
          <a:p>
            <a:pPr>
              <a:spcBef>
                <a:spcPts val="400"/>
              </a:spcBef>
              <a:buClr>
                <a:schemeClr val="accent1"/>
              </a:buClr>
              <a:buSzPct val="68000"/>
              <a:defRPr/>
            </a:pPr>
            <a:r>
              <a:rPr lang="hr-HR" sz="1600" b="1" i="1" dirty="0">
                <a:latin typeface="+mn-lt"/>
              </a:rPr>
              <a:t>    </a:t>
            </a:r>
            <a:r>
              <a:rPr lang="hr-HR" sz="1600" dirty="0">
                <a:latin typeface="+mn-lt"/>
              </a:rPr>
              <a:t>Algoritam. Zagreb.</a:t>
            </a:r>
          </a:p>
          <a:p>
            <a:pPr marL="609600" indent="-609600">
              <a:spcBef>
                <a:spcPts val="400"/>
              </a:spcBef>
              <a:buClr>
                <a:schemeClr val="accent1"/>
              </a:buClr>
              <a:buSzPct val="68000"/>
              <a:defRPr/>
            </a:pPr>
            <a:r>
              <a:rPr lang="hr-HR" sz="1600" dirty="0">
                <a:latin typeface="+mn-lt"/>
              </a:rPr>
              <a:t>2. Kovačević, Dinka i dr. 2004. </a:t>
            </a:r>
            <a:r>
              <a:rPr lang="hr-HR" sz="1600" b="1" i="1" dirty="0">
                <a:latin typeface="+mn-lt"/>
              </a:rPr>
              <a:t>Školska knjižnica–korak dalje</a:t>
            </a:r>
            <a:r>
              <a:rPr lang="hr-HR" sz="1600" dirty="0">
                <a:latin typeface="+mn-lt"/>
              </a:rPr>
              <a:t>.. Filozofski fakultet. Zagreb .</a:t>
            </a:r>
          </a:p>
          <a:p>
            <a:pPr marL="609600" indent="-609600">
              <a:spcBef>
                <a:spcPts val="400"/>
              </a:spcBef>
              <a:buClr>
                <a:schemeClr val="accent1"/>
              </a:buClr>
              <a:buSzPct val="68000"/>
              <a:defRPr/>
            </a:pPr>
            <a:r>
              <a:rPr lang="hr-HR" sz="1600" dirty="0">
                <a:latin typeface="+mn-lt"/>
              </a:rPr>
              <a:t>3. Lovrinčević, Jasmina i dr. 2005. </a:t>
            </a:r>
            <a:r>
              <a:rPr lang="hr-HR" sz="1600" b="1" i="1" dirty="0">
                <a:latin typeface="+mn-lt"/>
              </a:rPr>
              <a:t>Znanjem do znanja: Prilog metodici rada školskog knjižničara</a:t>
            </a:r>
            <a:r>
              <a:rPr lang="hr-HR" sz="1600" i="1" dirty="0">
                <a:latin typeface="+mn-lt"/>
              </a:rPr>
              <a:t>. </a:t>
            </a:r>
            <a:r>
              <a:rPr lang="hr-HR" sz="1600" dirty="0">
                <a:latin typeface="+mn-lt"/>
              </a:rPr>
              <a:t>Zagreb.</a:t>
            </a:r>
          </a:p>
          <a:p>
            <a:pPr marL="609600" indent="-609600">
              <a:spcBef>
                <a:spcPts val="400"/>
              </a:spcBef>
              <a:buClr>
                <a:schemeClr val="accent1"/>
              </a:buClr>
              <a:buSzPct val="68000"/>
              <a:defRPr/>
            </a:pPr>
            <a:r>
              <a:rPr lang="hr-HR" sz="1600" dirty="0">
                <a:latin typeface="+mn-lt"/>
              </a:rPr>
              <a:t>4. Nađ, Branko. 2010. </a:t>
            </a:r>
            <a:r>
              <a:rPr lang="hr-HR" sz="1600" b="1" dirty="0">
                <a:latin typeface="+mn-lt"/>
              </a:rPr>
              <a:t>Naši osnovci štrebaju nepotrebne stvari</a:t>
            </a:r>
            <a:r>
              <a:rPr lang="hr-HR" sz="1600" dirty="0">
                <a:latin typeface="+mn-lt"/>
              </a:rPr>
              <a:t>. </a:t>
            </a:r>
            <a:r>
              <a:rPr lang="hr-HR" sz="1600" i="1" dirty="0">
                <a:latin typeface="+mn-lt"/>
              </a:rPr>
              <a:t>Školske novine 41-42. 5-6.</a:t>
            </a:r>
          </a:p>
          <a:p>
            <a:pPr marL="609600" indent="-609600">
              <a:spcBef>
                <a:spcPts val="400"/>
              </a:spcBef>
              <a:buClr>
                <a:schemeClr val="accent1"/>
              </a:buClr>
              <a:buSzPct val="68000"/>
              <a:defRPr/>
            </a:pPr>
            <a:r>
              <a:rPr lang="hr-HR" sz="1600" i="1" dirty="0">
                <a:latin typeface="+mn-lt"/>
              </a:rPr>
              <a:t>5. </a:t>
            </a:r>
            <a:r>
              <a:rPr lang="hr-HR" sz="1600" dirty="0">
                <a:latin typeface="+mn-lt"/>
              </a:rPr>
              <a:t>Nađ, Branko; Šimeg, Marijan. 2011. </a:t>
            </a:r>
            <a:r>
              <a:rPr lang="hr-HR" sz="1600" b="1" dirty="0">
                <a:latin typeface="+mn-lt"/>
              </a:rPr>
              <a:t>Prilika za zaokret u poimanju znanja, vještina, pameti</a:t>
            </a:r>
            <a:r>
              <a:rPr lang="hr-HR" sz="1600" dirty="0">
                <a:latin typeface="+mn-lt"/>
              </a:rPr>
              <a:t>. </a:t>
            </a:r>
            <a:r>
              <a:rPr lang="hr-HR" sz="1600" i="1" dirty="0">
                <a:latin typeface="+mn-lt"/>
              </a:rPr>
              <a:t>Školske novine 1-2. 15-19.</a:t>
            </a:r>
            <a:endParaRPr lang="hr-HR" sz="1600" dirty="0">
              <a:latin typeface="+mn-lt"/>
            </a:endParaRPr>
          </a:p>
          <a:p>
            <a:pPr marL="609600" indent="-609600">
              <a:spcBef>
                <a:spcPts val="400"/>
              </a:spcBef>
              <a:buClr>
                <a:schemeClr val="accent1"/>
              </a:buClr>
              <a:buSzPct val="68000"/>
              <a:defRPr/>
            </a:pPr>
            <a:r>
              <a:rPr lang="hr-HR" sz="1600" dirty="0">
                <a:latin typeface="+mn-lt"/>
              </a:rPr>
              <a:t>6. </a:t>
            </a:r>
            <a:r>
              <a:rPr lang="hr-HR" sz="1600" b="1" i="1" dirty="0">
                <a:latin typeface="+mn-lt"/>
              </a:rPr>
              <a:t>Nastavni plan i program za OŠ</a:t>
            </a:r>
            <a:r>
              <a:rPr lang="hr-HR" sz="1600" dirty="0">
                <a:latin typeface="+mn-lt"/>
              </a:rPr>
              <a:t>. 2006. Zagreb.</a:t>
            </a:r>
          </a:p>
          <a:p>
            <a:pPr marL="609600" indent="-609600">
              <a:spcBef>
                <a:spcPts val="400"/>
              </a:spcBef>
              <a:buClr>
                <a:schemeClr val="accent1"/>
              </a:buClr>
              <a:buSzPct val="68000"/>
              <a:defRPr/>
            </a:pPr>
            <a:r>
              <a:rPr lang="hr-HR" sz="1600" dirty="0">
                <a:latin typeface="+mn-lt"/>
                <a:hlinkClick r:id="rId2"/>
              </a:rPr>
              <a:t>   http://public.mzos.hr/Default.aspx?sec=2197</a:t>
            </a:r>
            <a:r>
              <a:rPr lang="hr-HR" sz="1600" dirty="0">
                <a:latin typeface="+mn-lt"/>
              </a:rPr>
              <a:t> (</a:t>
            </a:r>
            <a:r>
              <a:rPr lang="hr-HR" sz="1600" dirty="0" err="1">
                <a:latin typeface="+mn-lt"/>
              </a:rPr>
              <a:t>pristupljeno</a:t>
            </a:r>
            <a:r>
              <a:rPr lang="hr-HR" sz="1600" dirty="0">
                <a:latin typeface="+mn-lt"/>
              </a:rPr>
              <a:t> 15. 1. 2017.)</a:t>
            </a:r>
          </a:p>
          <a:p>
            <a:pPr marL="609600" indent="-609600">
              <a:spcBef>
                <a:spcPts val="400"/>
              </a:spcBef>
              <a:buClr>
                <a:schemeClr val="accent1"/>
              </a:buClr>
              <a:buSzPct val="68000"/>
              <a:defRPr/>
            </a:pPr>
            <a:r>
              <a:rPr lang="hr-HR" sz="1600" dirty="0">
                <a:latin typeface="+mn-lt"/>
              </a:rPr>
              <a:t>7. </a:t>
            </a:r>
            <a:r>
              <a:rPr lang="hr-HR" sz="1600" b="1" i="1" dirty="0">
                <a:latin typeface="+mn-lt"/>
              </a:rPr>
              <a:t>Nacionalni okvirni kurikulum  predškolski odgoj i obrazovanje te opće  obvezno i </a:t>
            </a:r>
            <a:r>
              <a:rPr lang="hr-HR" sz="1600" b="1" i="1" dirty="0" err="1">
                <a:latin typeface="+mn-lt"/>
              </a:rPr>
              <a:t>srednjojškolsko</a:t>
            </a:r>
            <a:r>
              <a:rPr lang="hr-HR" sz="1600" b="1" i="1" dirty="0">
                <a:latin typeface="+mn-lt"/>
              </a:rPr>
              <a:t> obrazovanje.</a:t>
            </a:r>
            <a:r>
              <a:rPr lang="hr-HR" sz="1600" i="1" dirty="0">
                <a:latin typeface="+mn-lt"/>
              </a:rPr>
              <a:t>  </a:t>
            </a:r>
            <a:r>
              <a:rPr lang="hr-HR" sz="1600" dirty="0">
                <a:latin typeface="+mn-lt"/>
              </a:rPr>
              <a:t>2010. Zagreb. </a:t>
            </a:r>
            <a:r>
              <a:rPr lang="hr-HR" sz="1600" dirty="0">
                <a:latin typeface="+mn-lt"/>
                <a:hlinkClick r:id="rId3"/>
              </a:rPr>
              <a:t>http://public.mzos.hr/Default.aspx?sec=2685</a:t>
            </a:r>
            <a:r>
              <a:rPr lang="hr-HR" sz="1600" dirty="0">
                <a:latin typeface="+mn-lt"/>
              </a:rPr>
              <a:t> (</a:t>
            </a:r>
            <a:r>
              <a:rPr lang="hr-HR" sz="1600" dirty="0" err="1">
                <a:latin typeface="+mn-lt"/>
              </a:rPr>
              <a:t>pristupljemo</a:t>
            </a:r>
            <a:r>
              <a:rPr lang="hr-HR" sz="1600" dirty="0">
                <a:latin typeface="+mn-lt"/>
              </a:rPr>
              <a:t> 15. 1. 2017.)</a:t>
            </a:r>
          </a:p>
          <a:p>
            <a:pPr marL="609600" indent="-609600">
              <a:spcBef>
                <a:spcPts val="400"/>
              </a:spcBef>
              <a:buClr>
                <a:schemeClr val="accent1"/>
              </a:buClr>
              <a:buSzPct val="68000"/>
              <a:defRPr/>
            </a:pPr>
            <a:r>
              <a:rPr lang="hr-HR" sz="1600" dirty="0">
                <a:latin typeface="+mn-lt"/>
              </a:rPr>
              <a:t>8. Stričević, Ivanka. 2011. </a:t>
            </a:r>
            <a:r>
              <a:rPr lang="hr-HR" sz="1600" b="1" dirty="0">
                <a:latin typeface="+mn-lt"/>
              </a:rPr>
              <a:t>Pismenosti 21. stoljeća: učenje i poučavanje u informacijskom okruženju</a:t>
            </a:r>
            <a:r>
              <a:rPr lang="hr-HR" sz="1600" i="1" dirty="0">
                <a:latin typeface="+mn-lt"/>
              </a:rPr>
              <a:t>. </a:t>
            </a:r>
            <a:r>
              <a:rPr lang="hr-HR" sz="1600" dirty="0">
                <a:latin typeface="+mn-lt"/>
              </a:rPr>
              <a:t>Zrno. 123-124. 2-5.</a:t>
            </a:r>
          </a:p>
          <a:p>
            <a:pPr marL="609600" indent="-609600">
              <a:spcBef>
                <a:spcPts val="400"/>
              </a:spcBef>
              <a:buClr>
                <a:schemeClr val="accent1"/>
              </a:buClr>
              <a:buSzPct val="68000"/>
              <a:defRPr/>
            </a:pPr>
            <a:r>
              <a:rPr lang="hr-HR" sz="1600" dirty="0">
                <a:latin typeface="+mn-lt"/>
              </a:rPr>
              <a:t>9. </a:t>
            </a:r>
            <a:r>
              <a:rPr lang="hr-HR" sz="1600" dirty="0" err="1">
                <a:latin typeface="+mn-lt"/>
              </a:rPr>
              <a:t>Špiranec</a:t>
            </a:r>
            <a:r>
              <a:rPr lang="hr-HR" sz="1600" dirty="0">
                <a:latin typeface="+mn-lt"/>
              </a:rPr>
              <a:t>, Sonja; </a:t>
            </a:r>
            <a:r>
              <a:rPr lang="hr-HR" sz="1600" dirty="0" err="1">
                <a:latin typeface="+mn-lt"/>
              </a:rPr>
              <a:t>Banek</a:t>
            </a:r>
            <a:r>
              <a:rPr lang="hr-HR" sz="1600" dirty="0">
                <a:latin typeface="+mn-lt"/>
              </a:rPr>
              <a:t> Zorica, Mihaela. 2008</a:t>
            </a:r>
            <a:r>
              <a:rPr lang="hr-HR" sz="1600" b="1" dirty="0">
                <a:latin typeface="+mn-lt"/>
              </a:rPr>
              <a:t>. </a:t>
            </a:r>
            <a:r>
              <a:rPr lang="hr-HR" sz="1600" b="1" i="1" dirty="0">
                <a:latin typeface="+mn-lt"/>
              </a:rPr>
              <a:t>Informacijska pismenost</a:t>
            </a:r>
            <a:r>
              <a:rPr lang="hr-HR" sz="1600" dirty="0">
                <a:latin typeface="+mn-lt"/>
              </a:rPr>
              <a:t>. Filozofski fakultet. Zg</a:t>
            </a:r>
          </a:p>
          <a:p>
            <a:pPr marL="609600" indent="-609600">
              <a:spcBef>
                <a:spcPts val="400"/>
              </a:spcBef>
              <a:buClr>
                <a:schemeClr val="accent1"/>
              </a:buClr>
              <a:buSzPct val="68000"/>
              <a:defRPr/>
            </a:pPr>
            <a:r>
              <a:rPr lang="hr-HR" sz="1600" dirty="0">
                <a:latin typeface="+mn-lt"/>
              </a:rPr>
              <a:t>10. </a:t>
            </a:r>
            <a:r>
              <a:rPr lang="hr-HR" sz="1600" dirty="0" err="1">
                <a:latin typeface="+mn-lt"/>
              </a:rPr>
              <a:t>Vizek</a:t>
            </a:r>
            <a:r>
              <a:rPr lang="hr-HR" sz="1600" dirty="0">
                <a:latin typeface="+mn-lt"/>
              </a:rPr>
              <a:t>-Vidović, </a:t>
            </a:r>
            <a:r>
              <a:rPr lang="hr-HR" sz="1600" dirty="0" err="1">
                <a:latin typeface="+mn-lt"/>
              </a:rPr>
              <a:t>V.lasta</a:t>
            </a:r>
            <a:r>
              <a:rPr lang="hr-HR" sz="1600" dirty="0">
                <a:latin typeface="+mn-lt"/>
              </a:rPr>
              <a:t> i dr. 2003.  </a:t>
            </a:r>
            <a:r>
              <a:rPr lang="hr-HR" sz="1600" b="1" i="1" dirty="0">
                <a:latin typeface="+mn-lt"/>
              </a:rPr>
              <a:t>Psihologija obrazovanja</a:t>
            </a:r>
            <a:r>
              <a:rPr lang="hr-HR" sz="1600" b="1" dirty="0">
                <a:latin typeface="+mn-lt"/>
              </a:rPr>
              <a:t>.</a:t>
            </a:r>
            <a:r>
              <a:rPr lang="hr-HR" sz="1600" dirty="0">
                <a:latin typeface="+mn-lt"/>
              </a:rPr>
              <a:t> IEP-VERN. Zagreb.(</a:t>
            </a:r>
            <a:r>
              <a:rPr lang="hr-HR" dirty="0"/>
              <a:t>Planiranje i evaluacija obrazovnog procesa.  (str. 405-468).</a:t>
            </a:r>
          </a:p>
          <a:p>
            <a:pPr marL="609600" indent="-609600">
              <a:spcBef>
                <a:spcPts val="400"/>
              </a:spcBef>
              <a:buClr>
                <a:schemeClr val="accent1"/>
              </a:buClr>
              <a:buSzPct val="68000"/>
              <a:defRPr/>
            </a:pPr>
            <a:r>
              <a:rPr lang="hr-HR" sz="1600" dirty="0">
                <a:latin typeface="+mn-lt"/>
              </a:rPr>
              <a:t>11. </a:t>
            </a:r>
            <a:r>
              <a:rPr lang="hr-HR" altLang="sr-Latn-RS" sz="1600" dirty="0" err="1"/>
              <a:t>Vizek</a:t>
            </a:r>
            <a:r>
              <a:rPr lang="hr-HR" altLang="sr-Latn-RS" sz="1600" dirty="0"/>
              <a:t> Vidović, Vlasta. 2008. </a:t>
            </a:r>
            <a:r>
              <a:rPr lang="hr-HR" altLang="sr-Latn-RS" sz="1600" b="1" i="1" dirty="0"/>
              <a:t>Ishodi učenja u obrazovanju učitelja i nastavnika </a:t>
            </a:r>
            <a:r>
              <a:rPr lang="hr-HR" altLang="sr-Latn-RS" sz="1600" i="1" dirty="0"/>
              <a:t>– konceptualni okvir</a:t>
            </a:r>
            <a:r>
              <a:rPr lang="hr-HR" altLang="sr-Latn-RS" sz="1600" dirty="0"/>
              <a:t>,</a:t>
            </a:r>
            <a:r>
              <a:rPr lang="hr-HR" altLang="sr-Latn-RS" sz="1600" i="1" dirty="0"/>
              <a:t> AZOO, </a:t>
            </a:r>
            <a:r>
              <a:rPr lang="hr-HR" altLang="sr-Latn-RS" sz="1600" dirty="0"/>
              <a:t>Zagreb.</a:t>
            </a:r>
            <a:endParaRPr lang="hr-HR" sz="1600" dirty="0">
              <a:latin typeface="+mn-lt"/>
            </a:endParaRPr>
          </a:p>
          <a:p>
            <a:pPr marL="609600" indent="-609600">
              <a:spcBef>
                <a:spcPts val="400"/>
              </a:spcBef>
              <a:buClr>
                <a:schemeClr val="accent1"/>
              </a:buClr>
              <a:buSzPct val="68000"/>
              <a:defRPr/>
            </a:pPr>
            <a:endParaRPr lang="hr-HR" sz="1600" dirty="0">
              <a:latin typeface="+mn-lt"/>
            </a:endParaRPr>
          </a:p>
          <a:p>
            <a:pPr marL="609600" indent="-609600">
              <a:lnSpc>
                <a:spcPct val="150000"/>
              </a:lnSpc>
              <a:spcBef>
                <a:spcPts val="400"/>
              </a:spcBef>
              <a:buClr>
                <a:schemeClr val="accent1"/>
              </a:buClr>
              <a:buSzPct val="68000"/>
              <a:defRPr/>
            </a:pPr>
            <a:endParaRPr lang="hr-HR" sz="1600" i="1"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2438400"/>
            <a:ext cx="8229600" cy="1143000"/>
          </a:xfrm>
        </p:spPr>
        <p:txBody>
          <a:bodyPr/>
          <a:lstStyle/>
          <a:p>
            <a:pPr eaLnBrk="1" hangingPunct="1"/>
            <a:r>
              <a:rPr lang="hr-HR" altLang="zh-CN" sz="4000" smtClean="0">
                <a:solidFill>
                  <a:srgbClr val="002060"/>
                </a:solidFill>
              </a:rPr>
              <a:t>Sretno</a:t>
            </a:r>
            <a:r>
              <a:rPr lang="zh-CN" altLang="en-US" sz="4000" smtClean="0">
                <a:solidFill>
                  <a:srgbClr val="002060"/>
                </a:solidFill>
              </a:rPr>
              <a:t>!!</a:t>
            </a:r>
            <a:r>
              <a:rPr lang="hr-HR" altLang="zh-CN" sz="4000" smtClean="0">
                <a:solidFill>
                  <a:srgbClr val="002060"/>
                </a:solidFill>
              </a:rPr>
              <a:t>!</a:t>
            </a:r>
            <a:endParaRPr lang="zh-CN" altLang="en-US" sz="4000" smtClean="0">
              <a:solidFill>
                <a:srgbClr val="002060"/>
              </a:solidFill>
            </a:endParaRPr>
          </a:p>
        </p:txBody>
      </p:sp>
      <p:pic>
        <p:nvPicPr>
          <p:cNvPr id="35843" name="Picture 3" descr="图片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图片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图片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图片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defRPr/>
            </a:pPr>
            <a:r>
              <a:rPr lang="hr-HR" altLang="sr-Latn-RS" sz="3200" dirty="0">
                <a:solidFill>
                  <a:srgbClr val="002060"/>
                </a:solidFill>
                <a:latin typeface="+mn-lt"/>
              </a:rPr>
              <a:t>Nastava u i sa školskom knjižnicom</a:t>
            </a:r>
          </a:p>
        </p:txBody>
      </p:sp>
      <p:pic>
        <p:nvPicPr>
          <p:cNvPr id="8195" name="Picture 2" descr="C:\Users\BIBLIOTEKA\Documents\Kulturna i javna\2015.-6\Ivana Brlić M. Noć knjige\CIMG3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400" y="39624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7938" y="1143000"/>
            <a:ext cx="54102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Hei"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SimHei"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SimHei"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SimHei"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9pPr>
          </a:lstStyle>
          <a:p>
            <a:pPr>
              <a:spcBef>
                <a:spcPct val="0"/>
              </a:spcBef>
              <a:buFontTx/>
              <a:buNone/>
            </a:pPr>
            <a:endParaRPr lang="hr-HR" altLang="sr-Latn-RS" sz="2800">
              <a:solidFill>
                <a:srgbClr val="002060"/>
              </a:solidFill>
              <a:ea typeface="宋体" panose="02010600030101010101" pitchFamily="2" charset="-122"/>
            </a:endParaRPr>
          </a:p>
          <a:p>
            <a:pPr>
              <a:lnSpc>
                <a:spcPct val="150000"/>
              </a:lnSpc>
              <a:spcBef>
                <a:spcPct val="0"/>
              </a:spcBef>
            </a:pPr>
            <a:r>
              <a:rPr lang="hr-HR" altLang="sr-Latn-RS" sz="2400">
                <a:solidFill>
                  <a:srgbClr val="002060"/>
                </a:solidFill>
                <a:ea typeface="宋体" panose="02010600030101010101" pitchFamily="2" charset="-122"/>
              </a:rPr>
              <a:t>mogućnost rada u grupama, rad u    paru, INA</a:t>
            </a:r>
          </a:p>
          <a:p>
            <a:pPr>
              <a:lnSpc>
                <a:spcPct val="150000"/>
              </a:lnSpc>
              <a:spcBef>
                <a:spcPct val="0"/>
              </a:spcBef>
            </a:pPr>
            <a:r>
              <a:rPr lang="hr-HR" altLang="sr-Latn-RS" sz="2400">
                <a:solidFill>
                  <a:srgbClr val="002060"/>
                </a:solidFill>
                <a:ea typeface="宋体" panose="02010600030101010101" pitchFamily="2" charset="-122"/>
              </a:rPr>
              <a:t>poticajno okruženje</a:t>
            </a:r>
          </a:p>
          <a:p>
            <a:pPr>
              <a:lnSpc>
                <a:spcPct val="150000"/>
              </a:lnSpc>
              <a:spcBef>
                <a:spcPct val="0"/>
              </a:spcBef>
            </a:pPr>
            <a:r>
              <a:rPr lang="hr-HR" altLang="sr-Latn-RS" sz="2400">
                <a:solidFill>
                  <a:srgbClr val="002060"/>
                </a:solidFill>
                <a:ea typeface="宋体" panose="02010600030101010101" pitchFamily="2" charset="-122"/>
              </a:rPr>
              <a:t>integrirani nastavni dan </a:t>
            </a:r>
          </a:p>
          <a:p>
            <a:pPr>
              <a:lnSpc>
                <a:spcPct val="150000"/>
              </a:lnSpc>
              <a:spcBef>
                <a:spcPct val="0"/>
              </a:spcBef>
            </a:pPr>
            <a:r>
              <a:rPr lang="hr-HR" altLang="sr-Latn-RS" sz="2400">
                <a:solidFill>
                  <a:srgbClr val="002060"/>
                </a:solidFill>
                <a:ea typeface="宋体" panose="02010600030101010101" pitchFamily="2" charset="-122"/>
              </a:rPr>
              <a:t>projektna nastava</a:t>
            </a:r>
          </a:p>
          <a:p>
            <a:pPr>
              <a:lnSpc>
                <a:spcPct val="150000"/>
              </a:lnSpc>
              <a:spcBef>
                <a:spcPct val="0"/>
              </a:spcBef>
            </a:pPr>
            <a:r>
              <a:rPr lang="hr-HR" altLang="sr-Latn-RS" sz="2400">
                <a:solidFill>
                  <a:srgbClr val="002060"/>
                </a:solidFill>
                <a:ea typeface="宋体" panose="02010600030101010101" pitchFamily="2" charset="-122"/>
              </a:rPr>
              <a:t>timski rad – učitelj i knjižničar </a:t>
            </a:r>
          </a:p>
          <a:p>
            <a:pPr>
              <a:lnSpc>
                <a:spcPct val="150000"/>
              </a:lnSpc>
              <a:spcBef>
                <a:spcPct val="0"/>
              </a:spcBef>
              <a:buFontTx/>
              <a:buNone/>
            </a:pPr>
            <a:r>
              <a:rPr lang="hr-HR" altLang="sr-Latn-RS" sz="2400">
                <a:solidFill>
                  <a:srgbClr val="002060"/>
                </a:solidFill>
                <a:ea typeface="宋体" panose="02010600030101010101" pitchFamily="2" charset="-122"/>
              </a:rPr>
              <a:t> surađuju u realizaciji međupredmetnih tema, različitim pristupima i strategijama osuvremenjuju nastavu</a:t>
            </a:r>
          </a:p>
          <a:p>
            <a:pPr>
              <a:spcBef>
                <a:spcPct val="0"/>
              </a:spcBef>
              <a:buFontTx/>
              <a:buNone/>
            </a:pPr>
            <a:endParaRPr lang="hr-HR" altLang="sr-Latn-RS" sz="2800">
              <a:solidFill>
                <a:srgbClr val="002060"/>
              </a:solidFill>
              <a:ea typeface="宋体" panose="02010600030101010101" pitchFamily="2" charset="-122"/>
            </a:endParaRPr>
          </a:p>
        </p:txBody>
      </p:sp>
      <p:pic>
        <p:nvPicPr>
          <p:cNvPr id="8197" name="Slik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1788" y="1143000"/>
            <a:ext cx="3529012"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p:cNvSpPr>
            <a:spLocks noGrp="1"/>
          </p:cNvSpPr>
          <p:nvPr>
            <p:ph type="title"/>
          </p:nvPr>
        </p:nvSpPr>
        <p:spPr/>
        <p:txBody>
          <a:bodyPr/>
          <a:lstStyle/>
          <a:p>
            <a:r>
              <a:rPr lang="hr-HR" altLang="sr-Latn-RS" sz="2800" smtClean="0">
                <a:solidFill>
                  <a:srgbClr val="002060"/>
                </a:solidFill>
              </a:rPr>
              <a:t>Temeljne  kompetencije za cjeloživotno obrazovanje prema EU preuzeo je NOK</a:t>
            </a:r>
          </a:p>
        </p:txBody>
      </p:sp>
      <p:sp>
        <p:nvSpPr>
          <p:cNvPr id="3" name="Pravokutnik 2"/>
          <p:cNvSpPr/>
          <p:nvPr/>
        </p:nvSpPr>
        <p:spPr>
          <a:xfrm>
            <a:off x="1042988" y="1484313"/>
            <a:ext cx="7920037" cy="5032375"/>
          </a:xfrm>
          <a:prstGeom prst="rect">
            <a:avLst/>
          </a:prstGeom>
        </p:spPr>
        <p:txBody>
          <a:bodyPr>
            <a:spAutoFit/>
          </a:bodyPr>
          <a:lstStyle/>
          <a:p>
            <a:pPr>
              <a:lnSpc>
                <a:spcPct val="150000"/>
              </a:lnSpc>
              <a:buFont typeface="Arial" pitchFamily="34" charset="0"/>
              <a:buChar char="•"/>
              <a:defRPr/>
            </a:pPr>
            <a:r>
              <a:rPr lang="hr-HR" sz="2400" dirty="0">
                <a:solidFill>
                  <a:srgbClr val="002060"/>
                </a:solidFill>
                <a:latin typeface="+mj-lt"/>
                <a:cs typeface="Lucida Sans Unicode" pitchFamily="34" charset="0"/>
              </a:rPr>
              <a:t>komunikacija na materinskomu jeziku</a:t>
            </a:r>
          </a:p>
          <a:p>
            <a:pPr>
              <a:lnSpc>
                <a:spcPct val="150000"/>
              </a:lnSpc>
              <a:buFont typeface="Arial" pitchFamily="34" charset="0"/>
              <a:buChar char="•"/>
              <a:defRPr/>
            </a:pPr>
            <a:r>
              <a:rPr lang="hr-HR" sz="2400" dirty="0">
                <a:solidFill>
                  <a:srgbClr val="002060"/>
                </a:solidFill>
                <a:latin typeface="+mj-lt"/>
                <a:cs typeface="Lucida Sans Unicode" pitchFamily="34" charset="0"/>
              </a:rPr>
              <a:t>komunikacija na stranim jezicima</a:t>
            </a:r>
          </a:p>
          <a:p>
            <a:pPr>
              <a:lnSpc>
                <a:spcPct val="150000"/>
              </a:lnSpc>
              <a:buFont typeface="Arial" pitchFamily="34" charset="0"/>
              <a:buChar char="•"/>
              <a:defRPr/>
            </a:pPr>
            <a:r>
              <a:rPr lang="hr-HR" sz="2400" dirty="0">
                <a:solidFill>
                  <a:srgbClr val="002060"/>
                </a:solidFill>
                <a:latin typeface="+mj-lt"/>
                <a:cs typeface="Lucida Sans Unicode" pitchFamily="34" charset="0"/>
              </a:rPr>
              <a:t>matematička kompetencija i osnovne kompetencije u prirodoslovlju i tehnologiji </a:t>
            </a:r>
          </a:p>
          <a:p>
            <a:pPr>
              <a:lnSpc>
                <a:spcPct val="150000"/>
              </a:lnSpc>
              <a:buFont typeface="Arial" pitchFamily="34" charset="0"/>
              <a:buChar char="•"/>
              <a:defRPr/>
            </a:pPr>
            <a:r>
              <a:rPr lang="hr-HR" sz="2400" dirty="0">
                <a:solidFill>
                  <a:srgbClr val="002060"/>
                </a:solidFill>
                <a:latin typeface="+mj-lt"/>
                <a:cs typeface="Lucida Sans Unicode" pitchFamily="34" charset="0"/>
              </a:rPr>
              <a:t>digitalna kompetencija </a:t>
            </a:r>
          </a:p>
          <a:p>
            <a:pPr>
              <a:lnSpc>
                <a:spcPct val="150000"/>
              </a:lnSpc>
              <a:buFont typeface="Arial" pitchFamily="34" charset="0"/>
              <a:buChar char="•"/>
              <a:defRPr/>
            </a:pPr>
            <a:r>
              <a:rPr lang="hr-HR" sz="2400" dirty="0">
                <a:solidFill>
                  <a:srgbClr val="002060"/>
                </a:solidFill>
                <a:latin typeface="+mj-lt"/>
                <a:cs typeface="Lucida Sans Unicode" pitchFamily="34" charset="0"/>
              </a:rPr>
              <a:t>učiti kako učiti</a:t>
            </a:r>
            <a:r>
              <a:rPr lang="vi-VN" sz="2400" dirty="0">
                <a:solidFill>
                  <a:srgbClr val="002060"/>
                </a:solidFill>
                <a:latin typeface="+mj-lt"/>
                <a:cs typeface="Lucida Sans Unicode" pitchFamily="34" charset="0"/>
              </a:rPr>
              <a:t> </a:t>
            </a:r>
            <a:endParaRPr lang="hr-HR" sz="2400" dirty="0">
              <a:solidFill>
                <a:srgbClr val="002060"/>
              </a:solidFill>
              <a:latin typeface="+mj-lt"/>
              <a:cs typeface="Lucida Sans Unicode" pitchFamily="34" charset="0"/>
            </a:endParaRPr>
          </a:p>
          <a:p>
            <a:pPr>
              <a:lnSpc>
                <a:spcPct val="150000"/>
              </a:lnSpc>
              <a:buFont typeface="Arial" pitchFamily="34" charset="0"/>
              <a:buChar char="•"/>
              <a:defRPr/>
            </a:pPr>
            <a:r>
              <a:rPr lang="vi-VN" sz="2400" dirty="0">
                <a:solidFill>
                  <a:srgbClr val="002060"/>
                </a:solidFill>
                <a:latin typeface="+mj-lt"/>
                <a:cs typeface="Lucida Sans Unicode" pitchFamily="34" charset="0"/>
              </a:rPr>
              <a:t>socijalna i građanska kompetencija</a:t>
            </a:r>
            <a:endParaRPr lang="hr-HR" sz="2400" dirty="0">
              <a:solidFill>
                <a:srgbClr val="002060"/>
              </a:solidFill>
              <a:latin typeface="+mj-lt"/>
              <a:cs typeface="Lucida Sans Unicode" pitchFamily="34" charset="0"/>
            </a:endParaRPr>
          </a:p>
          <a:p>
            <a:pPr>
              <a:lnSpc>
                <a:spcPct val="150000"/>
              </a:lnSpc>
              <a:buFont typeface="Arial" pitchFamily="34" charset="0"/>
              <a:buChar char="•"/>
              <a:defRPr/>
            </a:pPr>
            <a:r>
              <a:rPr lang="hr-HR" sz="2400" dirty="0" err="1">
                <a:solidFill>
                  <a:srgbClr val="002060"/>
                </a:solidFill>
                <a:latin typeface="+mj-lt"/>
                <a:cs typeface="Lucida Sans Unicode" pitchFamily="34" charset="0"/>
              </a:rPr>
              <a:t>inicijativnost</a:t>
            </a:r>
            <a:r>
              <a:rPr lang="hr-HR" sz="2400" dirty="0">
                <a:solidFill>
                  <a:srgbClr val="002060"/>
                </a:solidFill>
                <a:latin typeface="+mj-lt"/>
                <a:cs typeface="Lucida Sans Unicode" pitchFamily="34" charset="0"/>
              </a:rPr>
              <a:t> i poduzetnost </a:t>
            </a:r>
          </a:p>
          <a:p>
            <a:pPr>
              <a:lnSpc>
                <a:spcPct val="150000"/>
              </a:lnSpc>
              <a:buFont typeface="Arial" pitchFamily="34" charset="0"/>
              <a:buChar char="•"/>
              <a:defRPr/>
            </a:pPr>
            <a:r>
              <a:rPr lang="hr-HR" sz="2400" dirty="0">
                <a:solidFill>
                  <a:srgbClr val="002060"/>
                </a:solidFill>
                <a:latin typeface="+mj-lt"/>
                <a:cs typeface="Lucida Sans Unicode" pitchFamily="34" charset="0"/>
              </a:rPr>
              <a:t>kulturna svijest i izražavanje</a:t>
            </a:r>
          </a:p>
        </p:txBody>
      </p:sp>
      <p:pic>
        <p:nvPicPr>
          <p:cNvPr id="92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963" y="3716338"/>
            <a:ext cx="219075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p:cNvSpPr>
            <a:spLocks noGrp="1"/>
          </p:cNvSpPr>
          <p:nvPr>
            <p:ph type="title"/>
          </p:nvPr>
        </p:nvSpPr>
        <p:spPr/>
        <p:txBody>
          <a:bodyPr/>
          <a:lstStyle/>
          <a:p>
            <a:r>
              <a:rPr lang="hr-HR" altLang="sr-Latn-RS" sz="2800" smtClean="0">
                <a:solidFill>
                  <a:srgbClr val="002060"/>
                </a:solidFill>
              </a:rPr>
              <a:t>Zadaće praktičnoga rada na stručnom ispitu</a:t>
            </a:r>
          </a:p>
        </p:txBody>
      </p:sp>
      <p:sp>
        <p:nvSpPr>
          <p:cNvPr id="10243" name="Rezervirano mjesto sadržaja 2"/>
          <p:cNvSpPr>
            <a:spLocks noGrp="1"/>
          </p:cNvSpPr>
          <p:nvPr>
            <p:ph idx="1"/>
          </p:nvPr>
        </p:nvSpPr>
        <p:spPr>
          <a:xfrm>
            <a:off x="457200" y="1600200"/>
            <a:ext cx="8229600" cy="5257800"/>
          </a:xfrm>
        </p:spPr>
        <p:txBody>
          <a:bodyPr/>
          <a:lstStyle/>
          <a:p>
            <a:r>
              <a:rPr lang="hr-HR" altLang="sr-Latn-RS" sz="2400" smtClean="0">
                <a:solidFill>
                  <a:srgbClr val="002060"/>
                </a:solidFill>
              </a:rPr>
              <a:t>stvoriti poticajno okruženje za učenje</a:t>
            </a:r>
          </a:p>
          <a:p>
            <a:r>
              <a:rPr lang="hr-HR" altLang="sr-Latn-RS" sz="2400" smtClean="0">
                <a:solidFill>
                  <a:srgbClr val="002060"/>
                </a:solidFill>
              </a:rPr>
              <a:t>multimedijski i interdisciplinarno stvoriti atmosferu koja potiče radoznalost i želju za znanjem i učenjem</a:t>
            </a:r>
          </a:p>
          <a:p>
            <a:r>
              <a:rPr lang="hr-HR" altLang="sr-Latn-RS" sz="2400" smtClean="0">
                <a:solidFill>
                  <a:srgbClr val="002060"/>
                </a:solidFill>
              </a:rPr>
              <a:t>pitanja i razgovor usmjereni na slobodno iznošenje i sučeljavanje različitih mišljenja i stavova</a:t>
            </a:r>
          </a:p>
          <a:p>
            <a:endParaRPr lang="hr-HR" altLang="sr-Latn-RS" sz="2400" smtClean="0">
              <a:solidFill>
                <a:srgbClr val="002060"/>
              </a:solidFill>
            </a:endParaRPr>
          </a:p>
        </p:txBody>
      </p:sp>
      <p:pic>
        <p:nvPicPr>
          <p:cNvPr id="10244" name="Picture 3" descr="G:\SEECEL\seecel majda\100NIKON\DSCN0157.JPG"/>
          <p:cNvPicPr>
            <a:picLocks noChangeAspect="1" noChangeArrowheads="1"/>
          </p:cNvPicPr>
          <p:nvPr/>
        </p:nvPicPr>
        <p:blipFill>
          <a:blip r:embed="rId2">
            <a:extLst>
              <a:ext uri="{28A0092B-C50C-407E-A947-70E740481C1C}">
                <a14:useLocalDpi xmlns:a14="http://schemas.microsoft.com/office/drawing/2010/main" val="0"/>
              </a:ext>
            </a:extLst>
          </a:blip>
          <a:srcRect b="13693"/>
          <a:stretch>
            <a:fillRect/>
          </a:stretch>
        </p:blipFill>
        <p:spPr bwMode="auto">
          <a:xfrm>
            <a:off x="1752600" y="3657600"/>
            <a:ext cx="4702175"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p:cNvSpPr>
            <a:spLocks noGrp="1"/>
          </p:cNvSpPr>
          <p:nvPr>
            <p:ph type="title"/>
          </p:nvPr>
        </p:nvSpPr>
        <p:spPr>
          <a:xfrm>
            <a:off x="152400" y="152400"/>
            <a:ext cx="8229600" cy="609600"/>
          </a:xfrm>
        </p:spPr>
        <p:txBody>
          <a:bodyPr/>
          <a:lstStyle/>
          <a:p>
            <a:r>
              <a:rPr lang="hr-HR" altLang="sr-Latn-RS" sz="3200" smtClean="0">
                <a:solidFill>
                  <a:srgbClr val="002060"/>
                </a:solidFill>
              </a:rPr>
              <a:t>Procjena praktičnog rada</a:t>
            </a:r>
          </a:p>
        </p:txBody>
      </p:sp>
      <p:sp>
        <p:nvSpPr>
          <p:cNvPr id="3" name="Rezervirano mjesto sadržaja 2"/>
          <p:cNvSpPr>
            <a:spLocks noGrp="1"/>
          </p:cNvSpPr>
          <p:nvPr>
            <p:ph idx="1"/>
          </p:nvPr>
        </p:nvSpPr>
        <p:spPr>
          <a:xfrm>
            <a:off x="304800" y="1143000"/>
            <a:ext cx="8229600" cy="4525963"/>
          </a:xfrm>
        </p:spPr>
        <p:txBody>
          <a:bodyPr/>
          <a:lstStyle/>
          <a:p>
            <a:pPr marL="0" indent="0">
              <a:buFontTx/>
              <a:buNone/>
              <a:defRPr/>
            </a:pPr>
            <a:r>
              <a:rPr lang="hr-HR" sz="2400" dirty="0">
                <a:solidFill>
                  <a:srgbClr val="002060"/>
                </a:solidFill>
              </a:rPr>
              <a:t>Procjena pedagoško-psiholoških kompetencija pripravnika na temelju:</a:t>
            </a:r>
          </a:p>
          <a:p>
            <a:pPr>
              <a:defRPr/>
            </a:pPr>
            <a:r>
              <a:rPr lang="hr-HR" sz="2400" dirty="0">
                <a:solidFill>
                  <a:srgbClr val="002060"/>
                </a:solidFill>
              </a:rPr>
              <a:t>ostvarenih planiranih ishoda učenja putem različitih aktivnosti učenika na satu</a:t>
            </a:r>
          </a:p>
          <a:p>
            <a:pPr>
              <a:defRPr/>
            </a:pPr>
            <a:r>
              <a:rPr lang="hr-HR" sz="2400" dirty="0">
                <a:solidFill>
                  <a:srgbClr val="002060"/>
                </a:solidFill>
              </a:rPr>
              <a:t>uspješnosti situacijskih poticaja za realizaciju pojedinih aktivnosti (kvaliteta postavljenih pitanja, odabranih tekstova i vrsta aktivnosti)</a:t>
            </a:r>
          </a:p>
          <a:p>
            <a:pPr>
              <a:defRPr/>
            </a:pPr>
            <a:r>
              <a:rPr lang="hr-HR" sz="2400" dirty="0">
                <a:solidFill>
                  <a:srgbClr val="002060"/>
                </a:solidFill>
              </a:rPr>
              <a:t>procjene interakcije na </a:t>
            </a:r>
          </a:p>
          <a:p>
            <a:pPr>
              <a:defRPr/>
            </a:pPr>
            <a:r>
              <a:rPr lang="hr-HR" sz="2400" dirty="0">
                <a:solidFill>
                  <a:srgbClr val="002060"/>
                </a:solidFill>
              </a:rPr>
              <a:t>satu: knjižničar-učenici, </a:t>
            </a:r>
          </a:p>
          <a:p>
            <a:pPr marL="0" indent="0">
              <a:buFontTx/>
              <a:buNone/>
              <a:defRPr/>
            </a:pPr>
            <a:r>
              <a:rPr lang="hr-HR" sz="2400" dirty="0">
                <a:solidFill>
                  <a:srgbClr val="002060"/>
                </a:solidFill>
              </a:rPr>
              <a:t>    učenici-učenici</a:t>
            </a:r>
          </a:p>
          <a:p>
            <a:pPr>
              <a:defRPr/>
            </a:pPr>
            <a:endParaRPr lang="hr-HR" sz="2400" dirty="0">
              <a:solidFill>
                <a:srgbClr val="002060"/>
              </a:solidFill>
            </a:endParaRPr>
          </a:p>
          <a:p>
            <a:pPr marL="0" indent="0">
              <a:buFontTx/>
              <a:buNone/>
              <a:defRPr/>
            </a:pPr>
            <a:endParaRPr lang="hr-HR" sz="2400" dirty="0">
              <a:solidFill>
                <a:srgbClr val="002060"/>
              </a:solidFill>
            </a:endParaRPr>
          </a:p>
        </p:txBody>
      </p:sp>
      <p:pic>
        <p:nvPicPr>
          <p:cNvPr id="11268" name="Picture 4" descr="http://3.bp.blogspot.com/-gaRKgsm_iIg/UjY9M7WewvI/AAAAAAAAAGc/8vh8gzL7m14/s1600/A-Classroom-Of-enthusiastic-stud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581400"/>
            <a:ext cx="470535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87450" y="274638"/>
            <a:ext cx="7499350" cy="777875"/>
          </a:xfrm>
        </p:spPr>
        <p:txBody>
          <a:bodyPr/>
          <a:lstStyle/>
          <a:p>
            <a:r>
              <a:rPr lang="hr-HR" altLang="sr-Latn-RS" sz="2400" smtClean="0">
                <a:solidFill>
                  <a:srgbClr val="002060"/>
                </a:solidFill>
              </a:rPr>
              <a:t>Školska knjižnica u nastavnom i školskom kurikulumu  </a:t>
            </a:r>
          </a:p>
        </p:txBody>
      </p:sp>
      <p:pic>
        <p:nvPicPr>
          <p:cNvPr id="12291" name="Slika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32588" y="3357563"/>
            <a:ext cx="2324100" cy="3395662"/>
          </a:xfrm>
        </p:spPr>
      </p:pic>
      <p:sp>
        <p:nvSpPr>
          <p:cNvPr id="5" name="Pravokutnik 4"/>
          <p:cNvSpPr/>
          <p:nvPr/>
        </p:nvSpPr>
        <p:spPr>
          <a:xfrm>
            <a:off x="1187450" y="1125538"/>
            <a:ext cx="7632700" cy="5262562"/>
          </a:xfrm>
          <a:prstGeom prst="rect">
            <a:avLst/>
          </a:prstGeom>
        </p:spPr>
        <p:txBody>
          <a:bodyPr>
            <a:spAutoFit/>
          </a:bodyPr>
          <a:lstStyle/>
          <a:p>
            <a:pPr>
              <a:buFont typeface="Arial" pitchFamily="34" charset="0"/>
              <a:buChar char="•"/>
              <a:defRPr/>
            </a:pPr>
            <a:r>
              <a:rPr lang="hr-HR" sz="2400" dirty="0">
                <a:latin typeface="+mn-lt"/>
              </a:rPr>
              <a:t> </a:t>
            </a:r>
            <a:r>
              <a:rPr lang="hr-HR" sz="2400" dirty="0">
                <a:solidFill>
                  <a:srgbClr val="002060"/>
                </a:solidFill>
                <a:latin typeface="+mn-lt"/>
              </a:rPr>
              <a:t>U osnovne škole ulazi  kroz program knjižničnog odgoja i obrazovanja koji je sastavni dio Nastavnog plana i programa za OŠ</a:t>
            </a:r>
          </a:p>
          <a:p>
            <a:pPr>
              <a:buFont typeface="Arial" pitchFamily="34" charset="0"/>
              <a:buChar char="•"/>
              <a:defRPr/>
            </a:pPr>
            <a:endParaRPr lang="hr-HR" sz="2400" dirty="0">
              <a:solidFill>
                <a:srgbClr val="002060"/>
              </a:solidFill>
              <a:latin typeface="+mn-lt"/>
            </a:endParaRPr>
          </a:p>
          <a:p>
            <a:pPr>
              <a:buFont typeface="Arial" pitchFamily="34" charset="0"/>
              <a:buChar char="•"/>
              <a:defRPr/>
            </a:pPr>
            <a:r>
              <a:rPr lang="hr-HR" sz="2400" dirty="0">
                <a:solidFill>
                  <a:srgbClr val="002060"/>
                </a:solidFill>
                <a:latin typeface="+mn-lt"/>
              </a:rPr>
              <a:t> Program Knjižničnog odgoja i obrazovanja u NPP je na početku, nije vezana uz određeni nastavni predmet</a:t>
            </a:r>
          </a:p>
          <a:p>
            <a:pPr>
              <a:buFont typeface="Arial" pitchFamily="34" charset="0"/>
              <a:buChar char="•"/>
              <a:defRPr/>
            </a:pPr>
            <a:endParaRPr lang="hr-HR" sz="2400" dirty="0">
              <a:solidFill>
                <a:srgbClr val="002060"/>
              </a:solidFill>
              <a:latin typeface="+mn-lt"/>
            </a:endParaRPr>
          </a:p>
          <a:p>
            <a:pPr>
              <a:buFont typeface="Arial" pitchFamily="34" charset="0"/>
              <a:buChar char="•"/>
              <a:defRPr/>
            </a:pPr>
            <a:r>
              <a:rPr lang="hr-HR" sz="2400" dirty="0">
                <a:solidFill>
                  <a:srgbClr val="002060"/>
                </a:solidFill>
                <a:latin typeface="+mn-lt"/>
                <a:hlinkClick r:id="rId4"/>
              </a:rPr>
              <a:t>http://public.mzos.hr/Default.aspx?sec=2197</a:t>
            </a:r>
            <a:r>
              <a:rPr lang="hr-HR" sz="2400" dirty="0">
                <a:solidFill>
                  <a:srgbClr val="002060"/>
                </a:solidFill>
                <a:latin typeface="+mn-lt"/>
              </a:rPr>
              <a:t> </a:t>
            </a:r>
          </a:p>
          <a:p>
            <a:pPr>
              <a:buFont typeface="Arial" pitchFamily="34" charset="0"/>
              <a:buChar char="•"/>
              <a:defRPr/>
            </a:pPr>
            <a:endParaRPr lang="hr-HR" sz="2400" dirty="0">
              <a:solidFill>
                <a:srgbClr val="002060"/>
              </a:solidFill>
              <a:latin typeface="+mn-lt"/>
            </a:endParaRPr>
          </a:p>
          <a:p>
            <a:pPr>
              <a:buFont typeface="Arial" pitchFamily="34" charset="0"/>
              <a:buChar char="•"/>
              <a:defRPr/>
            </a:pPr>
            <a:r>
              <a:rPr lang="hr-HR" sz="2400" dirty="0">
                <a:solidFill>
                  <a:srgbClr val="002060"/>
                </a:solidFill>
                <a:latin typeface="+mn-lt"/>
              </a:rPr>
              <a:t> Program KOO – poticanje čitanja</a:t>
            </a:r>
          </a:p>
          <a:p>
            <a:pPr>
              <a:defRPr/>
            </a:pPr>
            <a:r>
              <a:rPr lang="hr-HR" sz="2400" dirty="0">
                <a:solidFill>
                  <a:srgbClr val="002060"/>
                </a:solidFill>
                <a:latin typeface="+mn-lt"/>
              </a:rPr>
              <a:t>  i informacijske pismenosti ostvaruje</a:t>
            </a:r>
          </a:p>
          <a:p>
            <a:pPr>
              <a:defRPr/>
            </a:pPr>
            <a:r>
              <a:rPr lang="hr-HR" sz="2400" dirty="0">
                <a:solidFill>
                  <a:srgbClr val="002060"/>
                </a:solidFill>
                <a:latin typeface="+mn-lt"/>
              </a:rPr>
              <a:t> se kroz međupredmetnu korelaciju</a:t>
            </a:r>
          </a:p>
          <a:p>
            <a:pPr>
              <a:defRPr/>
            </a:pPr>
            <a:endParaRPr lang="hr-HR" sz="2400" dirty="0">
              <a:solidFill>
                <a:srgbClr val="002060"/>
              </a:solidFill>
              <a:latin typeface="+mn-lt"/>
            </a:endParaRPr>
          </a:p>
          <a:p>
            <a:pPr>
              <a:buFontTx/>
              <a:buChar char="-"/>
              <a:defRPr/>
            </a:pPr>
            <a:endParaRPr lang="hr-HR" sz="2400" dirty="0">
              <a:solidFill>
                <a:schemeClr val="accent5"/>
              </a:solidFill>
              <a:latin typeface="+mn-lt"/>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633412"/>
          </a:xfrm>
        </p:spPr>
        <p:txBody>
          <a:bodyPr/>
          <a:lstStyle/>
          <a:p>
            <a:pPr fontAlgn="auto">
              <a:spcAft>
                <a:spcPts val="0"/>
              </a:spcAft>
              <a:defRPr/>
            </a:pPr>
            <a:r>
              <a:rPr lang="hr-HR" sz="2800" dirty="0">
                <a:solidFill>
                  <a:schemeClr val="tx2">
                    <a:satMod val="130000"/>
                  </a:schemeClr>
                </a:solidFill>
              </a:rPr>
              <a:t>Školska knjižnica u NPP    /       </a:t>
            </a:r>
            <a:r>
              <a:rPr lang="hr-HR" sz="2800" dirty="0">
                <a:solidFill>
                  <a:schemeClr val="accent1"/>
                </a:solidFill>
              </a:rPr>
              <a:t>KOO </a:t>
            </a:r>
          </a:p>
        </p:txBody>
      </p:sp>
      <p:sp>
        <p:nvSpPr>
          <p:cNvPr id="3" name="TekstniOkvir 2"/>
          <p:cNvSpPr txBox="1"/>
          <p:nvPr/>
        </p:nvSpPr>
        <p:spPr>
          <a:xfrm>
            <a:off x="381000" y="1196975"/>
            <a:ext cx="4119563" cy="6248400"/>
          </a:xfrm>
          <a:prstGeom prst="rect">
            <a:avLst/>
          </a:prstGeom>
          <a:noFill/>
          <a:ln>
            <a:solidFill>
              <a:schemeClr val="accent1"/>
            </a:solidFill>
          </a:ln>
        </p:spPr>
        <p:txBody>
          <a:bodyPr>
            <a:spAutoFit/>
          </a:bodyPr>
          <a:lstStyle/>
          <a:p>
            <a:pPr>
              <a:defRPr/>
            </a:pPr>
            <a:r>
              <a:rPr lang="hr-HR" sz="2000" dirty="0">
                <a:solidFill>
                  <a:schemeClr val="tx2"/>
                </a:solidFill>
                <a:latin typeface="+mn-lt"/>
              </a:rPr>
              <a:t>U III. razredu učenik treba znati imenovati osobe koje </a:t>
            </a:r>
            <a:r>
              <a:rPr lang="es-ES" sz="2000" dirty="0">
                <a:solidFill>
                  <a:schemeClr val="tx2"/>
                </a:solidFill>
                <a:latin typeface="+mn-lt"/>
              </a:rPr>
              <a:t>su va</a:t>
            </a:r>
            <a:r>
              <a:rPr lang="hr-HR" sz="2000" dirty="0">
                <a:solidFill>
                  <a:schemeClr val="tx2"/>
                </a:solidFill>
                <a:latin typeface="+mn-lt"/>
              </a:rPr>
              <a:t>ž</a:t>
            </a:r>
            <a:r>
              <a:rPr lang="es-ES" sz="2000" dirty="0" err="1">
                <a:solidFill>
                  <a:schemeClr val="tx2"/>
                </a:solidFill>
                <a:latin typeface="+mn-lt"/>
              </a:rPr>
              <a:t>ne</a:t>
            </a:r>
            <a:r>
              <a:rPr lang="es-ES" sz="2000" dirty="0">
                <a:solidFill>
                  <a:schemeClr val="tx2"/>
                </a:solidFill>
                <a:latin typeface="+mn-lt"/>
              </a:rPr>
              <a:t> </a:t>
            </a:r>
            <a:r>
              <a:rPr lang="es-ES" sz="2000" dirty="0" err="1">
                <a:solidFill>
                  <a:schemeClr val="tx2"/>
                </a:solidFill>
                <a:latin typeface="+mn-lt"/>
              </a:rPr>
              <a:t>za</a:t>
            </a:r>
            <a:r>
              <a:rPr lang="es-ES" sz="2000" dirty="0">
                <a:solidFill>
                  <a:schemeClr val="tx2"/>
                </a:solidFill>
                <a:latin typeface="+mn-lt"/>
              </a:rPr>
              <a:t> </a:t>
            </a:r>
            <a:r>
              <a:rPr lang="es-ES" sz="2000" dirty="0" err="1">
                <a:solidFill>
                  <a:schemeClr val="tx2"/>
                </a:solidFill>
                <a:latin typeface="+mn-lt"/>
              </a:rPr>
              <a:t>nastanak</a:t>
            </a:r>
            <a:r>
              <a:rPr lang="es-ES" sz="2000" dirty="0">
                <a:solidFill>
                  <a:schemeClr val="tx2"/>
                </a:solidFill>
                <a:latin typeface="+mn-lt"/>
              </a:rPr>
              <a:t> </a:t>
            </a:r>
            <a:r>
              <a:rPr lang="hr-HR" sz="2000" dirty="0">
                <a:solidFill>
                  <a:schemeClr val="tx2"/>
                </a:solidFill>
                <a:latin typeface="+mn-lt"/>
              </a:rPr>
              <a:t> </a:t>
            </a:r>
            <a:r>
              <a:rPr lang="es-ES" sz="2000" dirty="0" err="1">
                <a:solidFill>
                  <a:schemeClr val="tx2"/>
                </a:solidFill>
                <a:latin typeface="+mn-lt"/>
              </a:rPr>
              <a:t>knjige</a:t>
            </a:r>
            <a:r>
              <a:rPr lang="es-ES" sz="2000" dirty="0">
                <a:solidFill>
                  <a:schemeClr val="tx2"/>
                </a:solidFill>
                <a:latin typeface="+mn-lt"/>
              </a:rPr>
              <a:t> (autor, </a:t>
            </a:r>
            <a:r>
              <a:rPr lang="es-ES" sz="2000" dirty="0" err="1">
                <a:solidFill>
                  <a:schemeClr val="tx2"/>
                </a:solidFill>
                <a:latin typeface="+mn-lt"/>
              </a:rPr>
              <a:t>ilustrator</a:t>
            </a:r>
            <a:r>
              <a:rPr lang="es-ES" sz="2000" dirty="0">
                <a:solidFill>
                  <a:schemeClr val="tx2"/>
                </a:solidFill>
                <a:latin typeface="+mn-lt"/>
              </a:rPr>
              <a:t>, </a:t>
            </a:r>
            <a:r>
              <a:rPr lang="es-ES" sz="2000" dirty="0" err="1">
                <a:solidFill>
                  <a:schemeClr val="tx2"/>
                </a:solidFill>
                <a:latin typeface="+mn-lt"/>
              </a:rPr>
              <a:t>prevoditelj</a:t>
            </a:r>
            <a:r>
              <a:rPr lang="es-ES" sz="2000" dirty="0">
                <a:solidFill>
                  <a:schemeClr val="tx2"/>
                </a:solidFill>
                <a:latin typeface="+mn-lt"/>
              </a:rPr>
              <a:t>),</a:t>
            </a:r>
            <a:r>
              <a:rPr lang="hr-HR" sz="2000" dirty="0">
                <a:solidFill>
                  <a:schemeClr val="tx2"/>
                </a:solidFill>
                <a:latin typeface="+mn-lt"/>
              </a:rPr>
              <a:t> te prepoznati dijelove knjige (naslovna stranica, sadržaj,</a:t>
            </a:r>
          </a:p>
          <a:p>
            <a:pPr>
              <a:defRPr/>
            </a:pPr>
            <a:r>
              <a:rPr lang="pl-PL" sz="2000" dirty="0">
                <a:solidFill>
                  <a:schemeClr val="tx2"/>
                </a:solidFill>
                <a:latin typeface="+mn-lt"/>
              </a:rPr>
              <a:t>bilješka o piscu, izdanje, nakladnik) i podatke u knjizi.</a:t>
            </a:r>
          </a:p>
          <a:p>
            <a:pPr>
              <a:defRPr/>
            </a:pPr>
            <a:r>
              <a:rPr lang="hr-HR" sz="2000" dirty="0">
                <a:solidFill>
                  <a:schemeClr val="tx2"/>
                </a:solidFill>
                <a:latin typeface="+mn-lt"/>
              </a:rPr>
              <a:t>Učenici trebaju svladati samostalno čitanje književno-umjetničkih tekstova i poznavati aktivnosti knjižnice radi </a:t>
            </a:r>
            <a:r>
              <a:rPr lang="pt-BR" sz="2000" dirty="0">
                <a:solidFill>
                  <a:schemeClr val="tx2"/>
                </a:solidFill>
                <a:latin typeface="+mn-lt"/>
              </a:rPr>
              <a:t>poticanja </a:t>
            </a:r>
            <a:r>
              <a:rPr lang="hr-HR" sz="2000" dirty="0">
                <a:solidFill>
                  <a:schemeClr val="tx2"/>
                </a:solidFill>
                <a:latin typeface="+mn-lt"/>
              </a:rPr>
              <a:t>č</a:t>
            </a:r>
            <a:r>
              <a:rPr lang="pt-BR" sz="2000" dirty="0">
                <a:solidFill>
                  <a:schemeClr val="tx2"/>
                </a:solidFill>
                <a:latin typeface="+mn-lt"/>
              </a:rPr>
              <a:t>itanja i uporabe knji</a:t>
            </a:r>
            <a:r>
              <a:rPr lang="hr-HR" sz="2000" dirty="0">
                <a:solidFill>
                  <a:schemeClr val="tx2"/>
                </a:solidFill>
                <a:latin typeface="+mn-lt"/>
              </a:rPr>
              <a:t>ž</a:t>
            </a:r>
            <a:r>
              <a:rPr lang="pt-BR" sz="2000" dirty="0">
                <a:solidFill>
                  <a:schemeClr val="tx2"/>
                </a:solidFill>
                <a:latin typeface="+mn-lt"/>
              </a:rPr>
              <a:t>nice u u</a:t>
            </a:r>
            <a:r>
              <a:rPr lang="hr-HR" sz="2000" dirty="0">
                <a:solidFill>
                  <a:schemeClr val="tx2"/>
                </a:solidFill>
                <a:latin typeface="+mn-lt"/>
              </a:rPr>
              <a:t>č</a:t>
            </a:r>
            <a:r>
              <a:rPr lang="pt-BR" sz="2000" dirty="0">
                <a:solidFill>
                  <a:schemeClr val="tx2"/>
                </a:solidFill>
                <a:latin typeface="+mn-lt"/>
              </a:rPr>
              <a:t>enju i kreativnom</a:t>
            </a:r>
            <a:r>
              <a:rPr lang="hr-HR" sz="2000" dirty="0">
                <a:solidFill>
                  <a:schemeClr val="tx2"/>
                </a:solidFill>
                <a:latin typeface="+mn-lt"/>
              </a:rPr>
              <a:t> korištenju slobodnoga vremena.</a:t>
            </a:r>
          </a:p>
          <a:p>
            <a:pPr>
              <a:defRPr/>
            </a:pPr>
            <a:r>
              <a:rPr lang="hr-HR" sz="2000" dirty="0">
                <a:solidFill>
                  <a:srgbClr val="FF0000"/>
                </a:solidFill>
                <a:cs typeface="Arial" charset="0"/>
              </a:rPr>
              <a:t>3. razr.  Hrvatski jezik – medijska kultura </a:t>
            </a:r>
          </a:p>
          <a:p>
            <a:pPr>
              <a:defRPr/>
            </a:pPr>
            <a:r>
              <a:rPr lang="hr-HR" sz="2000" b="1" dirty="0">
                <a:solidFill>
                  <a:srgbClr val="FF0000"/>
                </a:solidFill>
                <a:cs typeface="Arial" charset="0"/>
              </a:rPr>
              <a:t>Tema:</a:t>
            </a:r>
            <a:r>
              <a:rPr lang="hr-HR" sz="2000" b="1" dirty="0">
                <a:solidFill>
                  <a:srgbClr val="FF0000"/>
                </a:solidFill>
              </a:rPr>
              <a:t> Korištenje enciklopedije</a:t>
            </a:r>
          </a:p>
          <a:p>
            <a:pPr>
              <a:defRPr/>
            </a:pPr>
            <a:endParaRPr lang="hr-HR" sz="2000" dirty="0">
              <a:solidFill>
                <a:schemeClr val="tx2"/>
              </a:solidFill>
              <a:latin typeface="+mn-lt"/>
            </a:endParaRPr>
          </a:p>
          <a:p>
            <a:pPr>
              <a:defRPr/>
            </a:pPr>
            <a:endParaRPr lang="hr-HR" sz="2000" dirty="0">
              <a:solidFill>
                <a:schemeClr val="tx2"/>
              </a:solidFill>
              <a:latin typeface="+mn-lt"/>
            </a:endParaRPr>
          </a:p>
          <a:p>
            <a:pPr>
              <a:defRPr/>
            </a:pPr>
            <a:endParaRPr lang="hr-HR" sz="2000" dirty="0">
              <a:solidFill>
                <a:srgbClr val="FF0000"/>
              </a:solidFill>
              <a:latin typeface="+mn-lt"/>
            </a:endParaRPr>
          </a:p>
        </p:txBody>
      </p:sp>
      <p:sp>
        <p:nvSpPr>
          <p:cNvPr id="4" name="TekstniOkvir 3"/>
          <p:cNvSpPr txBox="1"/>
          <p:nvPr/>
        </p:nvSpPr>
        <p:spPr>
          <a:xfrm>
            <a:off x="4572000" y="949325"/>
            <a:ext cx="4572000" cy="5632450"/>
          </a:xfrm>
          <a:prstGeom prst="rect">
            <a:avLst/>
          </a:prstGeom>
          <a:noFill/>
          <a:ln>
            <a:solidFill>
              <a:schemeClr val="accent1"/>
            </a:solidFill>
          </a:ln>
        </p:spPr>
        <p:txBody>
          <a:bodyPr>
            <a:spAutoFit/>
          </a:bodyPr>
          <a:lstStyle/>
          <a:p>
            <a:pPr>
              <a:defRPr/>
            </a:pPr>
            <a:r>
              <a:rPr lang="hr-HR" b="1" dirty="0">
                <a:solidFill>
                  <a:srgbClr val="0070C0"/>
                </a:solidFill>
                <a:latin typeface="+mn-lt"/>
              </a:rPr>
              <a:t>3. razred </a:t>
            </a:r>
          </a:p>
          <a:p>
            <a:pPr>
              <a:defRPr/>
            </a:pPr>
            <a:r>
              <a:rPr lang="hr-HR" b="1" dirty="0">
                <a:solidFill>
                  <a:srgbClr val="0070C0"/>
                </a:solidFill>
                <a:latin typeface="+mn-lt"/>
              </a:rPr>
              <a:t>1. Tema: </a:t>
            </a:r>
            <a:r>
              <a:rPr lang="hr-HR" u="sng" dirty="0">
                <a:solidFill>
                  <a:srgbClr val="0070C0"/>
                </a:solidFill>
                <a:latin typeface="+mn-lt"/>
              </a:rPr>
              <a:t>Put od autora do čitatelja</a:t>
            </a:r>
            <a:r>
              <a:rPr lang="hr-HR" dirty="0">
                <a:solidFill>
                  <a:srgbClr val="0070C0"/>
                </a:solidFill>
                <a:latin typeface="+mn-lt"/>
              </a:rPr>
              <a:t/>
            </a:r>
            <a:br>
              <a:rPr lang="hr-HR" dirty="0">
                <a:solidFill>
                  <a:srgbClr val="0070C0"/>
                </a:solidFill>
                <a:latin typeface="+mn-lt"/>
              </a:rPr>
            </a:br>
            <a:r>
              <a:rPr lang="hr-HR" b="1" dirty="0">
                <a:solidFill>
                  <a:srgbClr val="0070C0"/>
                </a:solidFill>
                <a:latin typeface="+mn-lt"/>
              </a:rPr>
              <a:t>Ključni pojmovi: </a:t>
            </a:r>
            <a:r>
              <a:rPr lang="hr-HR" dirty="0">
                <a:solidFill>
                  <a:srgbClr val="0070C0"/>
                </a:solidFill>
                <a:latin typeface="+mn-lt"/>
              </a:rPr>
              <a:t>knjiga, autor, ilustrator, prevoditelj </a:t>
            </a:r>
            <a:br>
              <a:rPr lang="hr-HR" dirty="0">
                <a:solidFill>
                  <a:srgbClr val="0070C0"/>
                </a:solidFill>
                <a:latin typeface="+mn-lt"/>
              </a:rPr>
            </a:br>
            <a:r>
              <a:rPr lang="hr-HR" b="1" dirty="0">
                <a:solidFill>
                  <a:srgbClr val="0070C0"/>
                </a:solidFill>
                <a:latin typeface="+mn-lt"/>
              </a:rPr>
              <a:t>Obrazovna postignuća: </a:t>
            </a:r>
            <a:r>
              <a:rPr lang="hr-HR" dirty="0">
                <a:solidFill>
                  <a:srgbClr val="0070C0"/>
                </a:solidFill>
                <a:latin typeface="+mn-lt"/>
              </a:rPr>
              <a:t>imenovati osobe koje su važne za nastanak knjige; prepoznati dijelove knjige (naslovna stranica, sadržaj, bilješka o piscu, izdanje, nakladnik); znati pronaći podatke u knjizi; samostalno čitati književno-umjetničke tekstove </a:t>
            </a:r>
          </a:p>
          <a:p>
            <a:pPr>
              <a:defRPr/>
            </a:pPr>
            <a:r>
              <a:rPr lang="hr-HR" b="1" dirty="0">
                <a:solidFill>
                  <a:srgbClr val="0070C0"/>
                </a:solidFill>
                <a:latin typeface="+mn-lt"/>
              </a:rPr>
              <a:t>2. Tema: </a:t>
            </a:r>
            <a:r>
              <a:rPr lang="hr-HR" u="sng" dirty="0">
                <a:solidFill>
                  <a:srgbClr val="0070C0"/>
                </a:solidFill>
                <a:latin typeface="+mn-lt"/>
              </a:rPr>
              <a:t>Mjesna (gradska/narodna) knjižnica </a:t>
            </a:r>
            <a:r>
              <a:rPr lang="hr-HR" dirty="0">
                <a:solidFill>
                  <a:srgbClr val="0070C0"/>
                </a:solidFill>
                <a:latin typeface="+mn-lt"/>
              </a:rPr>
              <a:t/>
            </a:r>
            <a:br>
              <a:rPr lang="hr-HR" dirty="0">
                <a:solidFill>
                  <a:srgbClr val="0070C0"/>
                </a:solidFill>
                <a:latin typeface="+mn-lt"/>
              </a:rPr>
            </a:br>
            <a:r>
              <a:rPr lang="hr-HR" b="1" dirty="0">
                <a:solidFill>
                  <a:srgbClr val="0070C0"/>
                </a:solidFill>
                <a:latin typeface="+mn-lt"/>
              </a:rPr>
              <a:t>Ključni pojmovi</a:t>
            </a:r>
            <a:r>
              <a:rPr lang="hr-HR" dirty="0">
                <a:solidFill>
                  <a:srgbClr val="0070C0"/>
                </a:solidFill>
                <a:latin typeface="+mn-lt"/>
              </a:rPr>
              <a:t>: mjesna knjižnica</a:t>
            </a:r>
            <a:br>
              <a:rPr lang="hr-HR" dirty="0">
                <a:solidFill>
                  <a:srgbClr val="0070C0"/>
                </a:solidFill>
                <a:latin typeface="+mn-lt"/>
              </a:rPr>
            </a:br>
            <a:r>
              <a:rPr lang="hr-HR" b="1" dirty="0">
                <a:solidFill>
                  <a:srgbClr val="0070C0"/>
                </a:solidFill>
                <a:latin typeface="+mn-lt"/>
              </a:rPr>
              <a:t>Obrazovna postignuća</a:t>
            </a:r>
            <a:r>
              <a:rPr lang="hr-HR" dirty="0">
                <a:solidFill>
                  <a:srgbClr val="0070C0"/>
                </a:solidFill>
                <a:latin typeface="+mn-lt"/>
              </a:rPr>
              <a:t>: posjetom knjižnici izvan škole razlikovati odjele mjesne knjižnice; poznavati aktivnosti knjižnice s ciljem poticanja čitanja i uporabe knjižnice u učenju i kreativnom korištenju slobodnog vremena </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274638"/>
            <a:ext cx="7962900" cy="944562"/>
          </a:xfrm>
        </p:spPr>
        <p:txBody>
          <a:bodyPr>
            <a:noAutofit/>
          </a:bodyPr>
          <a:lstStyle/>
          <a:p>
            <a:pPr>
              <a:defRPr/>
            </a:pPr>
            <a:r>
              <a:rPr lang="hr-HR" sz="2800" dirty="0">
                <a:solidFill>
                  <a:srgbClr val="002060"/>
                </a:solidFill>
                <a:latin typeface="+mn-lt"/>
              </a:rPr>
              <a:t>HJ - medijska kultura: Dječja enciklopedija </a:t>
            </a:r>
            <a:br>
              <a:rPr lang="hr-HR" sz="2800" dirty="0">
                <a:solidFill>
                  <a:srgbClr val="002060"/>
                </a:solidFill>
                <a:latin typeface="+mn-lt"/>
              </a:rPr>
            </a:br>
            <a:r>
              <a:rPr lang="hr-HR" sz="2800" dirty="0">
                <a:solidFill>
                  <a:srgbClr val="002060"/>
                </a:solidFill>
                <a:latin typeface="+mn-lt"/>
              </a:rPr>
              <a:t>Tema: Hrvatski izumi, 3. c razred</a:t>
            </a:r>
          </a:p>
        </p:txBody>
      </p:sp>
      <p:sp>
        <p:nvSpPr>
          <p:cNvPr id="15363" name="Rezervirano mjesto podnožja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SimHei"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SimHei"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SimHei"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SimHei"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Hei" panose="02010609060101010101" pitchFamily="49" charset="-122"/>
              </a:defRPr>
            </a:lvl9pPr>
          </a:lstStyle>
          <a:p>
            <a:pPr>
              <a:spcBef>
                <a:spcPct val="0"/>
              </a:spcBef>
              <a:buFontTx/>
              <a:buNone/>
            </a:pPr>
            <a:r>
              <a:rPr lang="hr-HR" altLang="sr-Latn-RS" sz="1400" smtClean="0">
                <a:ea typeface="宋体" panose="02010600030101010101" pitchFamily="2" charset="-122"/>
              </a:rPr>
              <a:t>    </a:t>
            </a:r>
          </a:p>
        </p:txBody>
      </p:sp>
      <p:pic>
        <p:nvPicPr>
          <p:cNvPr id="15364" name="Picture 2" descr="G:\SEECEL\seecel majda\100NIKON\DSCN01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605213"/>
            <a:ext cx="405765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43050"/>
            <a:ext cx="8599488" cy="5105400"/>
          </a:xfrm>
        </p:spPr>
        <p:txBody>
          <a:bodyPr/>
          <a:lstStyle/>
          <a:p>
            <a:pPr marL="0" indent="0">
              <a:buFontTx/>
              <a:buNone/>
              <a:defRPr/>
            </a:pPr>
            <a:r>
              <a:rPr lang="hr-HR" sz="1600" dirty="0">
                <a:solidFill>
                  <a:srgbClr val="002060"/>
                </a:solidFill>
              </a:rPr>
              <a:t>Ishodi učenja: Učenici će moći</a:t>
            </a:r>
          </a:p>
          <a:p>
            <a:pPr>
              <a:defRPr/>
            </a:pPr>
            <a:r>
              <a:rPr lang="hr-HR" sz="1600" dirty="0">
                <a:solidFill>
                  <a:srgbClr val="002060"/>
                </a:solidFill>
              </a:rPr>
              <a:t>prepoznati referentnu-priručnu zbirku u ŠK</a:t>
            </a:r>
          </a:p>
          <a:p>
            <a:pPr>
              <a:defRPr/>
            </a:pPr>
            <a:r>
              <a:rPr lang="hr-HR" sz="1600" dirty="0">
                <a:solidFill>
                  <a:srgbClr val="002060"/>
                </a:solidFill>
              </a:rPr>
              <a:t>koristiti dječju enciklopediju - pomoću sadržaja i </a:t>
            </a:r>
          </a:p>
          <a:p>
            <a:pPr>
              <a:defRPr/>
            </a:pPr>
            <a:r>
              <a:rPr lang="hr-HR" sz="1600" dirty="0">
                <a:solidFill>
                  <a:srgbClr val="002060"/>
                </a:solidFill>
              </a:rPr>
              <a:t>kazala rješavati postavljene zadatke</a:t>
            </a:r>
          </a:p>
          <a:p>
            <a:pPr>
              <a:defRPr/>
            </a:pPr>
            <a:r>
              <a:rPr lang="hr-HR" sz="1600" dirty="0">
                <a:solidFill>
                  <a:srgbClr val="002060"/>
                </a:solidFill>
              </a:rPr>
              <a:t>opisati što je to natuknica</a:t>
            </a:r>
          </a:p>
          <a:p>
            <a:pPr>
              <a:defRPr/>
            </a:pPr>
            <a:r>
              <a:rPr lang="hr-HR" sz="1600" dirty="0">
                <a:solidFill>
                  <a:srgbClr val="002060"/>
                </a:solidFill>
              </a:rPr>
              <a:t>prepoznati hrvatske izume i ulogu </a:t>
            </a:r>
          </a:p>
          <a:p>
            <a:pPr marL="0" indent="0">
              <a:buFontTx/>
              <a:buNone/>
              <a:defRPr/>
            </a:pPr>
            <a:r>
              <a:rPr lang="hr-HR" sz="1600" dirty="0">
                <a:solidFill>
                  <a:srgbClr val="002060"/>
                </a:solidFill>
              </a:rPr>
              <a:t>       koju su odigrali u razvoju civilizacije</a:t>
            </a:r>
          </a:p>
        </p:txBody>
      </p:sp>
      <p:pic>
        <p:nvPicPr>
          <p:cNvPr id="15366" name="Picture 3" descr="G:\SEECEL\seecel majda\100NIKON\DSCN0157.JPG"/>
          <p:cNvPicPr>
            <a:picLocks noChangeAspect="1" noChangeArrowheads="1"/>
          </p:cNvPicPr>
          <p:nvPr/>
        </p:nvPicPr>
        <p:blipFill>
          <a:blip r:embed="rId3">
            <a:extLst>
              <a:ext uri="{28A0092B-C50C-407E-A947-70E740481C1C}">
                <a14:useLocalDpi xmlns:a14="http://schemas.microsoft.com/office/drawing/2010/main" val="0"/>
              </a:ext>
            </a:extLst>
          </a:blip>
          <a:srcRect b="13693"/>
          <a:stretch>
            <a:fillRect/>
          </a:stretch>
        </p:blipFill>
        <p:spPr bwMode="auto">
          <a:xfrm>
            <a:off x="-60325" y="3605213"/>
            <a:ext cx="4702175"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descr="G:\SEECEL\seecel majda\100NIKON\DSCN0168.JPG"/>
          <p:cNvPicPr>
            <a:picLocks noChangeAspect="1" noChangeArrowheads="1"/>
          </p:cNvPicPr>
          <p:nvPr/>
        </p:nvPicPr>
        <p:blipFill>
          <a:blip r:embed="rId4">
            <a:extLst>
              <a:ext uri="{28A0092B-C50C-407E-A947-70E740481C1C}">
                <a14:useLocalDpi xmlns:a14="http://schemas.microsoft.com/office/drawing/2010/main" val="0"/>
              </a:ext>
            </a:extLst>
          </a:blip>
          <a:srcRect l="4742" t="15671" r="5980" b="23024"/>
          <a:stretch>
            <a:fillRect/>
          </a:stretch>
        </p:blipFill>
        <p:spPr bwMode="auto">
          <a:xfrm>
            <a:off x="4816475" y="1314450"/>
            <a:ext cx="372110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1266</TotalTime>
  <Pages>0</Pages>
  <Words>2481</Words>
  <Characters>0</Characters>
  <Application>Microsoft Office PowerPoint</Application>
  <DocSecurity>0</DocSecurity>
  <PresentationFormat>Prikaz na zaslonu (4:3)</PresentationFormat>
  <Lines>0</Lines>
  <Paragraphs>369</Paragraphs>
  <Slides>29</Slides>
  <Notes>1</Notes>
  <HiddenSlides>0</HiddenSlides>
  <MMClips>0</MMClips>
  <ScaleCrop>false</ScaleCrop>
  <HeadingPairs>
    <vt:vector size="6" baseType="variant">
      <vt:variant>
        <vt:lpstr>Korišteni fontovi</vt:lpstr>
      </vt:variant>
      <vt:variant>
        <vt:i4>12</vt:i4>
      </vt:variant>
      <vt:variant>
        <vt:lpstr>Tema</vt:lpstr>
      </vt:variant>
      <vt:variant>
        <vt:i4>1</vt:i4>
      </vt:variant>
      <vt:variant>
        <vt:lpstr>Naslovi slajdova</vt:lpstr>
      </vt:variant>
      <vt:variant>
        <vt:i4>29</vt:i4>
      </vt:variant>
    </vt:vector>
  </HeadingPairs>
  <TitlesOfParts>
    <vt:vector size="42" baseType="lpstr">
      <vt:lpstr>Arial</vt:lpstr>
      <vt:lpstr>宋体</vt:lpstr>
      <vt:lpstr>SimHei</vt:lpstr>
      <vt:lpstr>Calibri</vt:lpstr>
      <vt:lpstr>等线</vt:lpstr>
      <vt:lpstr>Lucida Sans Unicode</vt:lpstr>
      <vt:lpstr>Times New Roman</vt:lpstr>
      <vt:lpstr>Wingdings 3</vt:lpstr>
      <vt:lpstr>Gill Sans MT</vt:lpstr>
      <vt:lpstr>Wingdings</vt:lpstr>
      <vt:lpstr>Arial Narrow</vt:lpstr>
      <vt:lpstr>Wingdings 2</vt:lpstr>
      <vt:lpstr>默认设计模板</vt:lpstr>
      <vt:lpstr>Praktični rad na stručnom ispitu za školske knjižničare </vt:lpstr>
      <vt:lpstr>Nastava u i sa školskom knjižnicom</vt:lpstr>
      <vt:lpstr>Nastava u i sa školskom knjižnicom</vt:lpstr>
      <vt:lpstr>Temeljne  kompetencije za cjeloživotno obrazovanje prema EU preuzeo je NOK</vt:lpstr>
      <vt:lpstr>Zadaće praktičnoga rada na stručnom ispitu</vt:lpstr>
      <vt:lpstr>Procjena praktičnog rada</vt:lpstr>
      <vt:lpstr>Školska knjižnica u nastavnom i školskom kurikulumu  </vt:lpstr>
      <vt:lpstr>Školska knjižnica u NPP    /       KOO </vt:lpstr>
      <vt:lpstr>HJ - medijska kultura: Dječja enciklopedija  Tema: Hrvatski izumi, 3. c razred</vt:lpstr>
      <vt:lpstr>Program KOO  4.- 8. razr. Informacijska pismenost</vt:lpstr>
      <vt:lpstr>Informacijska pismenost 5. i  6.razr.</vt:lpstr>
      <vt:lpstr>Informacijska pismenost 7. razr.</vt:lpstr>
      <vt:lpstr>Informacijska pismenost 8. razr.</vt:lpstr>
      <vt:lpstr>PowerPointova prezentacija</vt:lpstr>
      <vt:lpstr>Čitalačka pismenost 2009.</vt:lpstr>
      <vt:lpstr>PowerPointova prezentacija</vt:lpstr>
      <vt:lpstr>PowerPointova prezentacija</vt:lpstr>
      <vt:lpstr>PowerPointova prezentacija</vt:lpstr>
      <vt:lpstr>Odabir teme za praktični dio ispita</vt:lpstr>
      <vt:lpstr>Tema “Sa Hlapićem upoznajemo dječja prava”? </vt:lpstr>
      <vt:lpstr>100 godina „Priča iz davnine” (2016.)</vt:lpstr>
      <vt:lpstr>Planiranje i programiranje odgojno-obrazovnog rada</vt:lpstr>
      <vt:lpstr>Taksonomija znanja i ishodi učenja - BLOOM</vt:lpstr>
      <vt:lpstr>PowerPointova prezentacija</vt:lpstr>
      <vt:lpstr>PowerPointova prezentacija</vt:lpstr>
      <vt:lpstr>PowerPointova prezentacija</vt:lpstr>
      <vt:lpstr>Priprema za nastavni sat u školskoj knjižnici</vt:lpstr>
      <vt:lpstr>Korišteni izvori</vt:lpstr>
      <vt:lpstr>Sretno!!!</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ŠKOLSKE KNJIŽNICE</dc:title>
  <dc:creator>BIBLIOTEKA</dc:creator>
  <cp:lastModifiedBy>Adela Granić</cp:lastModifiedBy>
  <cp:revision>89</cp:revision>
  <cp:lastPrinted>1601-01-01T00:00:00Z</cp:lastPrinted>
  <dcterms:created xsi:type="dcterms:W3CDTF">1601-01-01T00:00:00Z</dcterms:created>
  <dcterms:modified xsi:type="dcterms:W3CDTF">2017-02-10T12:16:44Z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1033-8.1.0.3018</vt:lpwstr>
  </property>
</Properties>
</file>