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5"/>
  </p:notesMasterIdLst>
  <p:sldIdLst>
    <p:sldId id="256" r:id="rId2"/>
    <p:sldId id="257" r:id="rId3"/>
    <p:sldId id="305" r:id="rId4"/>
    <p:sldId id="258" r:id="rId5"/>
    <p:sldId id="262" r:id="rId6"/>
    <p:sldId id="268" r:id="rId7"/>
    <p:sldId id="288" r:id="rId8"/>
    <p:sldId id="290" r:id="rId9"/>
    <p:sldId id="300" r:id="rId10"/>
    <p:sldId id="301" r:id="rId11"/>
    <p:sldId id="302" r:id="rId12"/>
    <p:sldId id="304" r:id="rId13"/>
    <p:sldId id="303" r:id="rId14"/>
    <p:sldId id="270" r:id="rId15"/>
    <p:sldId id="273" r:id="rId16"/>
    <p:sldId id="293" r:id="rId17"/>
    <p:sldId id="294" r:id="rId18"/>
    <p:sldId id="295" r:id="rId19"/>
    <p:sldId id="274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97" r:id="rId31"/>
    <p:sldId id="298" r:id="rId32"/>
    <p:sldId id="299" r:id="rId33"/>
    <p:sldId id="306" r:id="rId3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0" autoAdjust="0"/>
    <p:restoredTop sz="94660"/>
  </p:normalViewPr>
  <p:slideViewPr>
    <p:cSldViewPr>
      <p:cViewPr varScale="1">
        <p:scale>
          <a:sx n="106" d="100"/>
          <a:sy n="106" d="100"/>
        </p:scale>
        <p:origin x="95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noProof="0" smtClean="0"/>
              <a:t>Click to edit Master text styles</a:t>
            </a:r>
          </a:p>
          <a:p>
            <a:pPr lvl="1"/>
            <a:r>
              <a:rPr lang="hr-HR" altLang="sr-Latn-RS" noProof="0" smtClean="0"/>
              <a:t>Second level</a:t>
            </a:r>
          </a:p>
          <a:p>
            <a:pPr lvl="2"/>
            <a:r>
              <a:rPr lang="hr-HR" altLang="sr-Latn-RS" noProof="0" smtClean="0"/>
              <a:t>Third level</a:t>
            </a:r>
          </a:p>
          <a:p>
            <a:pPr lvl="3"/>
            <a:r>
              <a:rPr lang="hr-HR" altLang="sr-Latn-RS" noProof="0" smtClean="0"/>
              <a:t>Fourth level</a:t>
            </a:r>
          </a:p>
          <a:p>
            <a:pPr lvl="4"/>
            <a:r>
              <a:rPr lang="hr-HR" altLang="sr-Latn-RS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B38AB094-EBD0-465F-9E9C-563FF409DCC2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9519763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zervirano mjesto slike slajd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Rezervirano mjesto bilježaka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r-HR" altLang="sr-Latn-RS" smtClean="0"/>
          </a:p>
        </p:txBody>
      </p:sp>
      <p:sp>
        <p:nvSpPr>
          <p:cNvPr id="35844" name="Rezervirano mjesto broja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fld id="{4FE9669C-8120-4ED4-8030-BCC960BA7D6F}" type="slidenum">
              <a:rPr lang="hr-HR" altLang="sr-Latn-RS">
                <a:latin typeface="Times New Roman" panose="02020603050405020304" pitchFamily="18" charset="0"/>
              </a:rPr>
              <a:pPr/>
              <a:t>31</a:t>
            </a:fld>
            <a:endParaRPr lang="hr-HR" altLang="sr-Latn-R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06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147483646 w 3985"/>
              <a:gd name="T1" fmla="*/ 0 h 3619"/>
              <a:gd name="T2" fmla="*/ 0 w 3985"/>
              <a:gd name="T3" fmla="*/ 2147483646 h 3619"/>
              <a:gd name="T4" fmla="*/ 2147483646 w 3985"/>
              <a:gd name="T5" fmla="*/ 2147483646 h 3619"/>
              <a:gd name="T6" fmla="*/ 2147483646 w 3985"/>
              <a:gd name="T7" fmla="*/ 2147483646 h 3619"/>
              <a:gd name="T8" fmla="*/ 2147483646 w 3985"/>
              <a:gd name="T9" fmla="*/ 0 h 3619"/>
              <a:gd name="T10" fmla="*/ 2147483646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1709583146 w 794"/>
                <a:gd name="T1" fmla="*/ 115072248 h 414"/>
                <a:gd name="T2" fmla="*/ 1528876213 w 794"/>
                <a:gd name="T3" fmla="*/ 92666539 h 414"/>
                <a:gd name="T4" fmla="*/ 1197511090 w 794"/>
                <a:gd name="T5" fmla="*/ 61231109 h 414"/>
                <a:gd name="T6" fmla="*/ 152827569 w 794"/>
                <a:gd name="T7" fmla="*/ 0 h 414"/>
                <a:gd name="T8" fmla="*/ 49289971 w 794"/>
                <a:gd name="T9" fmla="*/ 5801295 h 414"/>
                <a:gd name="T10" fmla="*/ 0 w 794"/>
                <a:gd name="T11" fmla="*/ 24200972 h 414"/>
                <a:gd name="T12" fmla="*/ 60067782 w 794"/>
                <a:gd name="T13" fmla="*/ 45194728 h 414"/>
                <a:gd name="T14" fmla="*/ 1227229359 w 794"/>
                <a:gd name="T15" fmla="*/ 119225010 h 414"/>
                <a:gd name="T16" fmla="*/ 1482956490 w 794"/>
                <a:gd name="T17" fmla="*/ 114484439 h 414"/>
                <a:gd name="T18" fmla="*/ 1689715221 w 794"/>
                <a:gd name="T19" fmla="*/ 120616028 h 414"/>
                <a:gd name="T20" fmla="*/ 1709583146 w 794"/>
                <a:gd name="T21" fmla="*/ 115072248 h 414"/>
                <a:gd name="T22" fmla="*/ 1709583146 w 794"/>
                <a:gd name="T23" fmla="*/ 115072248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7655 w 1586"/>
                <a:gd name="T1" fmla="*/ 0 h 821"/>
                <a:gd name="T2" fmla="*/ 171483 w 1586"/>
                <a:gd name="T3" fmla="*/ 9051 h 821"/>
                <a:gd name="T4" fmla="*/ 183970 w 1586"/>
                <a:gd name="T5" fmla="*/ 11127 h 821"/>
                <a:gd name="T6" fmla="*/ 204354 w 1586"/>
                <a:gd name="T7" fmla="*/ 13811 h 821"/>
                <a:gd name="T8" fmla="*/ 201650 w 1586"/>
                <a:gd name="T9" fmla="*/ 14319 h 821"/>
                <a:gd name="T10" fmla="*/ 173900 w 1586"/>
                <a:gd name="T11" fmla="*/ 13724 h 821"/>
                <a:gd name="T12" fmla="*/ 147498 w 1586"/>
                <a:gd name="T13" fmla="*/ 14145 h 821"/>
                <a:gd name="T14" fmla="*/ 5333 w 1586"/>
                <a:gd name="T15" fmla="*/ 5212 h 821"/>
                <a:gd name="T16" fmla="*/ 0 w 1586"/>
                <a:gd name="T17" fmla="*/ 2617 h 821"/>
                <a:gd name="T18" fmla="*/ 5914 w 1586"/>
                <a:gd name="T19" fmla="*/ 552 h 821"/>
                <a:gd name="T20" fmla="*/ 17655 w 1586"/>
                <a:gd name="T21" fmla="*/ 0 h 821"/>
                <a:gd name="T22" fmla="*/ 17655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5909 h 747"/>
                <a:gd name="T2" fmla="*/ 123098 w 1049"/>
                <a:gd name="T3" fmla="*/ 13593 h 747"/>
                <a:gd name="T4" fmla="*/ 125388 w 1049"/>
                <a:gd name="T5" fmla="*/ 9718 h 747"/>
                <a:gd name="T6" fmla="*/ 140072 w 1049"/>
                <a:gd name="T7" fmla="*/ 7683 h 747"/>
                <a:gd name="T8" fmla="*/ 10413 w 1049"/>
                <a:gd name="T9" fmla="*/ 0 h 747"/>
                <a:gd name="T10" fmla="*/ 0 w 1049"/>
                <a:gd name="T11" fmla="*/ 2302 h 747"/>
                <a:gd name="T12" fmla="*/ 0 w 1049"/>
                <a:gd name="T13" fmla="*/ 5909 h 747"/>
                <a:gd name="T14" fmla="*/ 0 w 1049"/>
                <a:gd name="T15" fmla="*/ 5909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3933 w 150"/>
                  <a:gd name="T1" fmla="*/ 0 h 173"/>
                  <a:gd name="T2" fmla="*/ 5128 w 150"/>
                  <a:gd name="T3" fmla="*/ 1304 h 173"/>
                  <a:gd name="T4" fmla="*/ 0 w 150"/>
                  <a:gd name="T5" fmla="*/ 3402 h 173"/>
                  <a:gd name="T6" fmla="*/ 10138 w 150"/>
                  <a:gd name="T7" fmla="*/ 3144 h 173"/>
                  <a:gd name="T8" fmla="*/ 13059 w 150"/>
                  <a:gd name="T9" fmla="*/ 1661 h 173"/>
                  <a:gd name="T10" fmla="*/ 19056 w 150"/>
                  <a:gd name="T11" fmla="*/ 527 h 173"/>
                  <a:gd name="T12" fmla="*/ 13933 w 150"/>
                  <a:gd name="T13" fmla="*/ 0 h 173"/>
                  <a:gd name="T14" fmla="*/ 13933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20489 w 1684"/>
                  <a:gd name="T1" fmla="*/ 0 h 880"/>
                  <a:gd name="T2" fmla="*/ 8284 w 1684"/>
                  <a:gd name="T3" fmla="*/ 927 h 880"/>
                  <a:gd name="T4" fmla="*/ 0 w 1684"/>
                  <a:gd name="T5" fmla="*/ 3707 h 880"/>
                  <a:gd name="T6" fmla="*/ 8836 w 1684"/>
                  <a:gd name="T7" fmla="*/ 6394 h 880"/>
                  <a:gd name="T8" fmla="*/ 155303 w 1684"/>
                  <a:gd name="T9" fmla="*/ 15445 h 880"/>
                  <a:gd name="T10" fmla="*/ 186855 w 1684"/>
                  <a:gd name="T11" fmla="*/ 14882 h 880"/>
                  <a:gd name="T12" fmla="*/ 212422 w 1684"/>
                  <a:gd name="T13" fmla="*/ 15679 h 880"/>
                  <a:gd name="T14" fmla="*/ 221293 w 1684"/>
                  <a:gd name="T15" fmla="*/ 14413 h 880"/>
                  <a:gd name="T16" fmla="*/ 197354 w 1684"/>
                  <a:gd name="T17" fmla="*/ 11826 h 880"/>
                  <a:gd name="T18" fmla="*/ 187627 w 1684"/>
                  <a:gd name="T19" fmla="*/ 9132 h 880"/>
                  <a:gd name="T20" fmla="*/ 179950 w 1684"/>
                  <a:gd name="T21" fmla="*/ 9390 h 880"/>
                  <a:gd name="T22" fmla="*/ 189071 w 1684"/>
                  <a:gd name="T23" fmla="*/ 11826 h 880"/>
                  <a:gd name="T24" fmla="*/ 207357 w 1684"/>
                  <a:gd name="T25" fmla="*/ 14423 h 880"/>
                  <a:gd name="T26" fmla="*/ 185696 w 1684"/>
                  <a:gd name="T27" fmla="*/ 14024 h 880"/>
                  <a:gd name="T28" fmla="*/ 160155 w 1684"/>
                  <a:gd name="T29" fmla="*/ 14488 h 880"/>
                  <a:gd name="T30" fmla="*/ 164882 w 1684"/>
                  <a:gd name="T31" fmla="*/ 11573 h 880"/>
                  <a:gd name="T32" fmla="*/ 175833 w 1684"/>
                  <a:gd name="T33" fmla="*/ 9587 h 880"/>
                  <a:gd name="T34" fmla="*/ 163013 w 1684"/>
                  <a:gd name="T35" fmla="*/ 9835 h 880"/>
                  <a:gd name="T36" fmla="*/ 153074 w 1684"/>
                  <a:gd name="T37" fmla="*/ 11733 h 880"/>
                  <a:gd name="T38" fmla="*/ 149696 w 1684"/>
                  <a:gd name="T39" fmla="*/ 14098 h 880"/>
                  <a:gd name="T40" fmla="*/ 14077 w 1684"/>
                  <a:gd name="T41" fmla="*/ 5522 h 880"/>
                  <a:gd name="T42" fmla="*/ 10481 w 1684"/>
                  <a:gd name="T43" fmla="*/ 3825 h 880"/>
                  <a:gd name="T44" fmla="*/ 13528 w 1684"/>
                  <a:gd name="T45" fmla="*/ 1703 h 880"/>
                  <a:gd name="T46" fmla="*/ 28469 w 1684"/>
                  <a:gd name="T47" fmla="*/ 0 h 880"/>
                  <a:gd name="T48" fmla="*/ 20489 w 1684"/>
                  <a:gd name="T49" fmla="*/ 0 h 880"/>
                  <a:gd name="T50" fmla="*/ 20489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3151 w 1190"/>
                  <a:gd name="T1" fmla="*/ 0 h 500"/>
                  <a:gd name="T2" fmla="*/ 156309 w 1190"/>
                  <a:gd name="T3" fmla="*/ 8688 h 500"/>
                  <a:gd name="T4" fmla="*/ 141239 w 1190"/>
                  <a:gd name="T5" fmla="*/ 8864 h 500"/>
                  <a:gd name="T6" fmla="*/ 0 w 1190"/>
                  <a:gd name="T7" fmla="*/ 478 h 500"/>
                  <a:gd name="T8" fmla="*/ 13151 w 1190"/>
                  <a:gd name="T9" fmla="*/ 0 h 500"/>
                  <a:gd name="T10" fmla="*/ 13151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5561 w 160"/>
                  <a:gd name="T1" fmla="*/ 0 h 335"/>
                  <a:gd name="T2" fmla="*/ 2548 w 160"/>
                  <a:gd name="T3" fmla="*/ 1804 h 335"/>
                  <a:gd name="T4" fmla="*/ 0 w 160"/>
                  <a:gd name="T5" fmla="*/ 3885 h 335"/>
                  <a:gd name="T6" fmla="*/ 4465 w 160"/>
                  <a:gd name="T7" fmla="*/ 5312 h 335"/>
                  <a:gd name="T8" fmla="*/ 12547 w 160"/>
                  <a:gd name="T9" fmla="*/ 5663 h 335"/>
                  <a:gd name="T10" fmla="*/ 10187 w 160"/>
                  <a:gd name="T11" fmla="*/ 2593 h 335"/>
                  <a:gd name="T12" fmla="*/ 21405 w 160"/>
                  <a:gd name="T13" fmla="*/ 296 h 335"/>
                  <a:gd name="T14" fmla="*/ 15561 w 160"/>
                  <a:gd name="T15" fmla="*/ 0 h 335"/>
                  <a:gd name="T16" fmla="*/ 15561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814 w 489"/>
                  <a:gd name="T1" fmla="*/ 621 h 296"/>
                  <a:gd name="T2" fmla="*/ 20214 w 489"/>
                  <a:gd name="T3" fmla="*/ 1200 h 296"/>
                  <a:gd name="T4" fmla="*/ 41016 w 489"/>
                  <a:gd name="T5" fmla="*/ 2483 h 296"/>
                  <a:gd name="T6" fmla="*/ 55704 w 489"/>
                  <a:gd name="T7" fmla="*/ 4402 h 296"/>
                  <a:gd name="T8" fmla="*/ 41264 w 489"/>
                  <a:gd name="T9" fmla="*/ 4163 h 296"/>
                  <a:gd name="T10" fmla="*/ 17546 w 489"/>
                  <a:gd name="T11" fmla="*/ 2645 h 296"/>
                  <a:gd name="T12" fmla="*/ 6314 w 489"/>
                  <a:gd name="T13" fmla="*/ 1447 h 296"/>
                  <a:gd name="T14" fmla="*/ 13505 w 489"/>
                  <a:gd name="T15" fmla="*/ 2949 h 296"/>
                  <a:gd name="T16" fmla="*/ 34421 w 489"/>
                  <a:gd name="T17" fmla="*/ 4880 h 296"/>
                  <a:gd name="T18" fmla="*/ 58958 w 489"/>
                  <a:gd name="T19" fmla="*/ 5369 h 296"/>
                  <a:gd name="T20" fmla="*/ 61882 w 489"/>
                  <a:gd name="T21" fmla="*/ 4053 h 296"/>
                  <a:gd name="T22" fmla="*/ 49876 w 489"/>
                  <a:gd name="T23" fmla="*/ 2179 h 296"/>
                  <a:gd name="T24" fmla="*/ 21492 w 489"/>
                  <a:gd name="T25" fmla="*/ 314 h 296"/>
                  <a:gd name="T26" fmla="*/ 0 w 489"/>
                  <a:gd name="T27" fmla="*/ 0 h 296"/>
                  <a:gd name="T28" fmla="*/ 1814 w 489"/>
                  <a:gd name="T29" fmla="*/ 621 h 296"/>
                  <a:gd name="T30" fmla="*/ 1814 w 489"/>
                  <a:gd name="T31" fmla="*/ 621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30 w 794"/>
                <a:gd name="T1" fmla="*/ 3 h 414"/>
                <a:gd name="T2" fmla="*/ 28 w 794"/>
                <a:gd name="T3" fmla="*/ 3 h 414"/>
                <a:gd name="T4" fmla="*/ 21 w 794"/>
                <a:gd name="T5" fmla="*/ 1 h 414"/>
                <a:gd name="T6" fmla="*/ 2 w 794"/>
                <a:gd name="T7" fmla="*/ 0 h 414"/>
                <a:gd name="T8" fmla="*/ 2 w 794"/>
                <a:gd name="T9" fmla="*/ 1 h 414"/>
                <a:gd name="T10" fmla="*/ 0 w 794"/>
                <a:gd name="T11" fmla="*/ 1 h 414"/>
                <a:gd name="T12" fmla="*/ 2 w 794"/>
                <a:gd name="T13" fmla="*/ 1 h 414"/>
                <a:gd name="T14" fmla="*/ 22 w 794"/>
                <a:gd name="T15" fmla="*/ 3 h 414"/>
                <a:gd name="T16" fmla="*/ 26 w 794"/>
                <a:gd name="T17" fmla="*/ 3 h 414"/>
                <a:gd name="T18" fmla="*/ 30 w 794"/>
                <a:gd name="T19" fmla="*/ 3 h 414"/>
                <a:gd name="T20" fmla="*/ 30 w 794"/>
                <a:gd name="T21" fmla="*/ 3 h 414"/>
                <a:gd name="T22" fmla="*/ 30 w 794"/>
                <a:gd name="T23" fmla="*/ 3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0 w 1586"/>
                <a:gd name="T1" fmla="*/ 0 h 821"/>
                <a:gd name="T2" fmla="*/ 0 w 1586"/>
                <a:gd name="T3" fmla="*/ 0 h 821"/>
                <a:gd name="T4" fmla="*/ 0 w 1586"/>
                <a:gd name="T5" fmla="*/ 0 h 821"/>
                <a:gd name="T6" fmla="*/ 0 w 1586"/>
                <a:gd name="T7" fmla="*/ 0 h 821"/>
                <a:gd name="T8" fmla="*/ 0 w 1586"/>
                <a:gd name="T9" fmla="*/ 0 h 821"/>
                <a:gd name="T10" fmla="*/ 0 w 1586"/>
                <a:gd name="T11" fmla="*/ 0 h 821"/>
                <a:gd name="T12" fmla="*/ 0 w 1586"/>
                <a:gd name="T13" fmla="*/ 0 h 821"/>
                <a:gd name="T14" fmla="*/ 0 w 1586"/>
                <a:gd name="T15" fmla="*/ 0 h 821"/>
                <a:gd name="T16" fmla="*/ 0 w 1586"/>
                <a:gd name="T17" fmla="*/ 0 h 821"/>
                <a:gd name="T18" fmla="*/ 0 w 1586"/>
                <a:gd name="T19" fmla="*/ 0 h 821"/>
                <a:gd name="T20" fmla="*/ 0 w 1586"/>
                <a:gd name="T21" fmla="*/ 0 h 821"/>
                <a:gd name="T22" fmla="*/ 0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0 h 747"/>
                <a:gd name="T2" fmla="*/ 0 w 1049"/>
                <a:gd name="T3" fmla="*/ 0 h 747"/>
                <a:gd name="T4" fmla="*/ 0 w 1049"/>
                <a:gd name="T5" fmla="*/ 0 h 747"/>
                <a:gd name="T6" fmla="*/ 0 w 1049"/>
                <a:gd name="T7" fmla="*/ 0 h 747"/>
                <a:gd name="T8" fmla="*/ 0 w 1049"/>
                <a:gd name="T9" fmla="*/ 0 h 747"/>
                <a:gd name="T10" fmla="*/ 0 w 1049"/>
                <a:gd name="T11" fmla="*/ 0 h 747"/>
                <a:gd name="T12" fmla="*/ 0 w 1049"/>
                <a:gd name="T13" fmla="*/ 0 h 747"/>
                <a:gd name="T14" fmla="*/ 0 w 1049"/>
                <a:gd name="T15" fmla="*/ 0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0 w 150"/>
                  <a:gd name="T1" fmla="*/ 0 h 173"/>
                  <a:gd name="T2" fmla="*/ 0 w 150"/>
                  <a:gd name="T3" fmla="*/ 0 h 173"/>
                  <a:gd name="T4" fmla="*/ 0 w 150"/>
                  <a:gd name="T5" fmla="*/ 0 h 173"/>
                  <a:gd name="T6" fmla="*/ 0 w 150"/>
                  <a:gd name="T7" fmla="*/ 0 h 173"/>
                  <a:gd name="T8" fmla="*/ 0 w 150"/>
                  <a:gd name="T9" fmla="*/ 0 h 173"/>
                  <a:gd name="T10" fmla="*/ 0 w 150"/>
                  <a:gd name="T11" fmla="*/ 0 h 173"/>
                  <a:gd name="T12" fmla="*/ 0 w 150"/>
                  <a:gd name="T13" fmla="*/ 0 h 173"/>
                  <a:gd name="T14" fmla="*/ 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0 w 1684"/>
                  <a:gd name="T1" fmla="*/ 0 h 880"/>
                  <a:gd name="T2" fmla="*/ 0 w 1684"/>
                  <a:gd name="T3" fmla="*/ 0 h 880"/>
                  <a:gd name="T4" fmla="*/ 0 w 1684"/>
                  <a:gd name="T5" fmla="*/ 0 h 880"/>
                  <a:gd name="T6" fmla="*/ 0 w 1684"/>
                  <a:gd name="T7" fmla="*/ 0 h 880"/>
                  <a:gd name="T8" fmla="*/ 0 w 1684"/>
                  <a:gd name="T9" fmla="*/ 0 h 880"/>
                  <a:gd name="T10" fmla="*/ 0 w 1684"/>
                  <a:gd name="T11" fmla="*/ 0 h 880"/>
                  <a:gd name="T12" fmla="*/ 0 w 1684"/>
                  <a:gd name="T13" fmla="*/ 0 h 880"/>
                  <a:gd name="T14" fmla="*/ 0 w 1684"/>
                  <a:gd name="T15" fmla="*/ 0 h 880"/>
                  <a:gd name="T16" fmla="*/ 0 w 1684"/>
                  <a:gd name="T17" fmla="*/ 0 h 880"/>
                  <a:gd name="T18" fmla="*/ 0 w 1684"/>
                  <a:gd name="T19" fmla="*/ 0 h 880"/>
                  <a:gd name="T20" fmla="*/ 0 w 1684"/>
                  <a:gd name="T21" fmla="*/ 0 h 880"/>
                  <a:gd name="T22" fmla="*/ 0 w 1684"/>
                  <a:gd name="T23" fmla="*/ 0 h 880"/>
                  <a:gd name="T24" fmla="*/ 0 w 1684"/>
                  <a:gd name="T25" fmla="*/ 0 h 880"/>
                  <a:gd name="T26" fmla="*/ 0 w 1684"/>
                  <a:gd name="T27" fmla="*/ 0 h 880"/>
                  <a:gd name="T28" fmla="*/ 0 w 1684"/>
                  <a:gd name="T29" fmla="*/ 0 h 880"/>
                  <a:gd name="T30" fmla="*/ 0 w 1684"/>
                  <a:gd name="T31" fmla="*/ 0 h 880"/>
                  <a:gd name="T32" fmla="*/ 0 w 1684"/>
                  <a:gd name="T33" fmla="*/ 0 h 880"/>
                  <a:gd name="T34" fmla="*/ 0 w 1684"/>
                  <a:gd name="T35" fmla="*/ 0 h 880"/>
                  <a:gd name="T36" fmla="*/ 0 w 1684"/>
                  <a:gd name="T37" fmla="*/ 0 h 880"/>
                  <a:gd name="T38" fmla="*/ 0 w 1684"/>
                  <a:gd name="T39" fmla="*/ 0 h 880"/>
                  <a:gd name="T40" fmla="*/ 0 w 1684"/>
                  <a:gd name="T41" fmla="*/ 0 h 880"/>
                  <a:gd name="T42" fmla="*/ 0 w 1684"/>
                  <a:gd name="T43" fmla="*/ 0 h 880"/>
                  <a:gd name="T44" fmla="*/ 0 w 1684"/>
                  <a:gd name="T45" fmla="*/ 0 h 880"/>
                  <a:gd name="T46" fmla="*/ 0 w 1684"/>
                  <a:gd name="T47" fmla="*/ 0 h 880"/>
                  <a:gd name="T48" fmla="*/ 0 w 1684"/>
                  <a:gd name="T49" fmla="*/ 0 h 880"/>
                  <a:gd name="T50" fmla="*/ 0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0 w 1190"/>
                  <a:gd name="T1" fmla="*/ 0 h 500"/>
                  <a:gd name="T2" fmla="*/ 0 w 1190"/>
                  <a:gd name="T3" fmla="*/ 0 h 500"/>
                  <a:gd name="T4" fmla="*/ 0 w 1190"/>
                  <a:gd name="T5" fmla="*/ 0 h 500"/>
                  <a:gd name="T6" fmla="*/ 0 w 1190"/>
                  <a:gd name="T7" fmla="*/ 0 h 500"/>
                  <a:gd name="T8" fmla="*/ 0 w 1190"/>
                  <a:gd name="T9" fmla="*/ 0 h 500"/>
                  <a:gd name="T10" fmla="*/ 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0 w 160"/>
                  <a:gd name="T1" fmla="*/ 0 h 335"/>
                  <a:gd name="T2" fmla="*/ 0 w 160"/>
                  <a:gd name="T3" fmla="*/ 0 h 335"/>
                  <a:gd name="T4" fmla="*/ 0 w 160"/>
                  <a:gd name="T5" fmla="*/ 0 h 335"/>
                  <a:gd name="T6" fmla="*/ 0 w 160"/>
                  <a:gd name="T7" fmla="*/ 0 h 335"/>
                  <a:gd name="T8" fmla="*/ 0 w 160"/>
                  <a:gd name="T9" fmla="*/ 0 h 335"/>
                  <a:gd name="T10" fmla="*/ 0 w 160"/>
                  <a:gd name="T11" fmla="*/ 0 h 335"/>
                  <a:gd name="T12" fmla="*/ 0 w 160"/>
                  <a:gd name="T13" fmla="*/ 0 h 335"/>
                  <a:gd name="T14" fmla="*/ 0 w 160"/>
                  <a:gd name="T15" fmla="*/ 0 h 335"/>
                  <a:gd name="T16" fmla="*/ 0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0 w 489"/>
                  <a:gd name="T1" fmla="*/ 0 h 296"/>
                  <a:gd name="T2" fmla="*/ 0 w 489"/>
                  <a:gd name="T3" fmla="*/ 0 h 296"/>
                  <a:gd name="T4" fmla="*/ 0 w 489"/>
                  <a:gd name="T5" fmla="*/ 0 h 296"/>
                  <a:gd name="T6" fmla="*/ 0 w 489"/>
                  <a:gd name="T7" fmla="*/ 0 h 296"/>
                  <a:gd name="T8" fmla="*/ 0 w 489"/>
                  <a:gd name="T9" fmla="*/ 0 h 296"/>
                  <a:gd name="T10" fmla="*/ 0 w 489"/>
                  <a:gd name="T11" fmla="*/ 0 h 296"/>
                  <a:gd name="T12" fmla="*/ 0 w 489"/>
                  <a:gd name="T13" fmla="*/ 0 h 296"/>
                  <a:gd name="T14" fmla="*/ 0 w 489"/>
                  <a:gd name="T15" fmla="*/ 0 h 296"/>
                  <a:gd name="T16" fmla="*/ 0 w 489"/>
                  <a:gd name="T17" fmla="*/ 0 h 296"/>
                  <a:gd name="T18" fmla="*/ 0 w 489"/>
                  <a:gd name="T19" fmla="*/ 0 h 296"/>
                  <a:gd name="T20" fmla="*/ 0 w 489"/>
                  <a:gd name="T21" fmla="*/ 0 h 296"/>
                  <a:gd name="T22" fmla="*/ 0 w 489"/>
                  <a:gd name="T23" fmla="*/ 0 h 296"/>
                  <a:gd name="T24" fmla="*/ 0 w 489"/>
                  <a:gd name="T25" fmla="*/ 0 h 296"/>
                  <a:gd name="T26" fmla="*/ 0 w 489"/>
                  <a:gd name="T27" fmla="*/ 0 h 296"/>
                  <a:gd name="T28" fmla="*/ 0 w 489"/>
                  <a:gd name="T29" fmla="*/ 0 h 296"/>
                  <a:gd name="T30" fmla="*/ 0 w 489"/>
                  <a:gd name="T31" fmla="*/ 0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2147483646 w 4288"/>
              <a:gd name="T3" fmla="*/ 2147483646 h 459"/>
              <a:gd name="T4" fmla="*/ 2147483646 w 4288"/>
              <a:gd name="T5" fmla="*/ 2147483646 h 459"/>
              <a:gd name="T6" fmla="*/ 2147483646 w 4288"/>
              <a:gd name="T7" fmla="*/ 2147483646 h 459"/>
              <a:gd name="T8" fmla="*/ 2147483646 w 4288"/>
              <a:gd name="T9" fmla="*/ 2147483646 h 459"/>
              <a:gd name="T10" fmla="*/ 2147483646 w 4288"/>
              <a:gd name="T11" fmla="*/ 2147483646 h 459"/>
              <a:gd name="T12" fmla="*/ 2147483646 w 4288"/>
              <a:gd name="T13" fmla="*/ 2147483646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2147483646 h 240"/>
              <a:gd name="T2" fmla="*/ 2147483646 w 560"/>
              <a:gd name="T3" fmla="*/ 2147483646 h 240"/>
              <a:gd name="T4" fmla="*/ 2147483646 w 560"/>
              <a:gd name="T5" fmla="*/ 2147483646 h 240"/>
              <a:gd name="T6" fmla="*/ 2147483646 w 560"/>
              <a:gd name="T7" fmla="*/ 2147483646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hr-HR" altLang="sr-Latn-RS" noProof="0" smtClean="0"/>
              <a:t>Click to edit Master title style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36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lvl="0"/>
            <a:r>
              <a:rPr lang="hr-HR" altLang="sr-Latn-RS" noProof="0" smtClean="0"/>
              <a:t>Click to edit Master subtitle style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BD67C54-D512-4F58-975F-426ADC6BCBA2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646936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FAFAB-5514-4247-91C3-BD19A595D89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219099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7C136-3514-4FF4-BC58-477E6115A58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7096096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152400"/>
            <a:ext cx="7696200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BFF47-B6D6-456E-839E-F781B8329597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524835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B0D85-7B87-46A4-8851-F2B0125EF1F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866435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F0E522-0186-4324-9EBD-26043F5F2490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288987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31CA0-0EEE-42C9-AEA6-D8A8E9E583C1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851961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9F6D7-273D-46C5-ADC7-526F6D6038A7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83385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75E17D-CD1F-46A0-A2F4-8C0069AE3603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556106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A3C699-AD81-49C3-955E-4A7019C58ED7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12559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CE0D3-0A76-4787-9E60-6A912156E79B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470906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9D9B8-4D54-4E88-A0B9-54BB4266414A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405555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147483646 w 2903"/>
              <a:gd name="T1" fmla="*/ 2147483646 h 3686"/>
              <a:gd name="T2" fmla="*/ 2147483646 w 2903"/>
              <a:gd name="T3" fmla="*/ 2147483646 h 3686"/>
              <a:gd name="T4" fmla="*/ 2147483646 w 2903"/>
              <a:gd name="T5" fmla="*/ 0 h 3686"/>
              <a:gd name="T6" fmla="*/ 2147483646 w 2903"/>
              <a:gd name="T7" fmla="*/ 2147483646 h 3686"/>
              <a:gd name="T8" fmla="*/ 2147483646 w 2903"/>
              <a:gd name="T9" fmla="*/ 2147483646 h 3686"/>
              <a:gd name="T10" fmla="*/ 0 w 2903"/>
              <a:gd name="T11" fmla="*/ 2147483646 h 3686"/>
              <a:gd name="T12" fmla="*/ 2147483646 w 2903"/>
              <a:gd name="T13" fmla="*/ 2147483646 h 3686"/>
              <a:gd name="T14" fmla="*/ 2147483646 w 2903"/>
              <a:gd name="T15" fmla="*/ 2147483646 h 3686"/>
              <a:gd name="T16" fmla="*/ 2147483646 w 2903"/>
              <a:gd name="T17" fmla="*/ 2147483646 h 3686"/>
              <a:gd name="T18" fmla="*/ 2147483646 w 2903"/>
              <a:gd name="T19" fmla="*/ 2147483646 h 3686"/>
              <a:gd name="T20" fmla="*/ 2147483646 w 2903"/>
              <a:gd name="T21" fmla="*/ 2147483646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Click to edit Master text styles</a:t>
            </a:r>
          </a:p>
          <a:p>
            <a:pPr lvl="1"/>
            <a:r>
              <a:rPr lang="hr-HR" altLang="sr-Latn-RS" smtClean="0"/>
              <a:t>Second level</a:t>
            </a:r>
          </a:p>
          <a:p>
            <a:pPr lvl="2"/>
            <a:r>
              <a:rPr lang="hr-HR" altLang="sr-Latn-RS" smtClean="0"/>
              <a:t>Third level</a:t>
            </a:r>
          </a:p>
          <a:p>
            <a:pPr lvl="3"/>
            <a:r>
              <a:rPr lang="hr-HR" altLang="sr-Latn-RS" smtClean="0"/>
              <a:t>Fourth level</a:t>
            </a:r>
          </a:p>
          <a:p>
            <a:pPr lvl="4"/>
            <a:r>
              <a:rPr lang="hr-HR" altLang="sr-Latn-RS" smtClean="0"/>
              <a:t>Fifth level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25FEA3A5-8798-4BF8-824E-C0A77F878C6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147483646 w 2911"/>
              <a:gd name="T1" fmla="*/ 0 h 3703"/>
              <a:gd name="T2" fmla="*/ 2147483646 w 2911"/>
              <a:gd name="T3" fmla="*/ 2147483646 h 3703"/>
              <a:gd name="T4" fmla="*/ 2147483646 w 2911"/>
              <a:gd name="T5" fmla="*/ 2147483646 h 3703"/>
              <a:gd name="T6" fmla="*/ 0 w 2911"/>
              <a:gd name="T7" fmla="*/ 2147483646 h 3703"/>
              <a:gd name="T8" fmla="*/ 2147483646 w 2911"/>
              <a:gd name="T9" fmla="*/ 2147483646 h 3703"/>
              <a:gd name="T10" fmla="*/ 2147483646 w 2911"/>
              <a:gd name="T11" fmla="*/ 2147483646 h 3703"/>
              <a:gd name="T12" fmla="*/ 2147483646 w 2911"/>
              <a:gd name="T13" fmla="*/ 2147483646 h 3703"/>
              <a:gd name="T14" fmla="*/ 2147483646 w 2911"/>
              <a:gd name="T15" fmla="*/ 2147483646 h 3703"/>
              <a:gd name="T16" fmla="*/ 2147483646 w 2911"/>
              <a:gd name="T17" fmla="*/ 2147483646 h 3703"/>
              <a:gd name="T18" fmla="*/ 2147483646 w 2911"/>
              <a:gd name="T19" fmla="*/ 0 h 3703"/>
              <a:gd name="T20" fmla="*/ 2147483646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147483646 h 2777"/>
              <a:gd name="T2" fmla="*/ 2147483646 w 2561"/>
              <a:gd name="T3" fmla="*/ 2147483646 h 2777"/>
              <a:gd name="T4" fmla="*/ 2147483646 w 2561"/>
              <a:gd name="T5" fmla="*/ 2147483646 h 2777"/>
              <a:gd name="T6" fmla="*/ 2147483646 w 2561"/>
              <a:gd name="T7" fmla="*/ 2147483646 h 2777"/>
              <a:gd name="T8" fmla="*/ 2147483646 w 2561"/>
              <a:gd name="T9" fmla="*/ 2147483646 h 2777"/>
              <a:gd name="T10" fmla="*/ 2147483646 w 2561"/>
              <a:gd name="T11" fmla="*/ 0 h 2777"/>
              <a:gd name="T12" fmla="*/ 0 w 2561"/>
              <a:gd name="T13" fmla="*/ 2147483646 h 2777"/>
              <a:gd name="T14" fmla="*/ 0 w 2561"/>
              <a:gd name="T15" fmla="*/ 2147483646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 w 2177"/>
                <a:gd name="T1" fmla="*/ 1 h 1298"/>
                <a:gd name="T2" fmla="*/ 1 w 2177"/>
                <a:gd name="T3" fmla="*/ 1 h 1298"/>
                <a:gd name="T4" fmla="*/ 1 w 2177"/>
                <a:gd name="T5" fmla="*/ 1 h 1298"/>
                <a:gd name="T6" fmla="*/ 1 w 2177"/>
                <a:gd name="T7" fmla="*/ 1 h 1298"/>
                <a:gd name="T8" fmla="*/ 1 w 2177"/>
                <a:gd name="T9" fmla="*/ 1 h 1298"/>
                <a:gd name="T10" fmla="*/ 1 w 2177"/>
                <a:gd name="T11" fmla="*/ 1 h 1298"/>
                <a:gd name="T12" fmla="*/ 1 w 2177"/>
                <a:gd name="T13" fmla="*/ 1 h 1298"/>
                <a:gd name="T14" fmla="*/ 1 w 2177"/>
                <a:gd name="T15" fmla="*/ 1 h 1298"/>
                <a:gd name="T16" fmla="*/ 1 w 2177"/>
                <a:gd name="T17" fmla="*/ 0 h 1298"/>
                <a:gd name="T18" fmla="*/ 1 w 2177"/>
                <a:gd name="T19" fmla="*/ 1 h 1298"/>
                <a:gd name="T20" fmla="*/ 1 w 2177"/>
                <a:gd name="T21" fmla="*/ 1 h 1298"/>
                <a:gd name="T22" fmla="*/ 1 w 2177"/>
                <a:gd name="T23" fmla="*/ 1 h 1298"/>
                <a:gd name="T24" fmla="*/ 1 w 2177"/>
                <a:gd name="T25" fmla="*/ 1 h 1298"/>
                <a:gd name="T26" fmla="*/ 1 w 2177"/>
                <a:gd name="T27" fmla="*/ 1 h 1298"/>
                <a:gd name="T28" fmla="*/ 1 w 2177"/>
                <a:gd name="T29" fmla="*/ 1 h 1298"/>
                <a:gd name="T30" fmla="*/ 1 w 2177"/>
                <a:gd name="T31" fmla="*/ 1 h 1298"/>
                <a:gd name="T32" fmla="*/ 1 w 2177"/>
                <a:gd name="T33" fmla="*/ 1 h 1298"/>
                <a:gd name="T34" fmla="*/ 0 w 2177"/>
                <a:gd name="T35" fmla="*/ 1 h 1298"/>
                <a:gd name="T36" fmla="*/ 1 w 2177"/>
                <a:gd name="T37" fmla="*/ 1 h 1298"/>
                <a:gd name="T38" fmla="*/ 1 w 2177"/>
                <a:gd name="T39" fmla="*/ 1 h 1298"/>
                <a:gd name="T40" fmla="*/ 1 w 2177"/>
                <a:gd name="T41" fmla="*/ 1 h 1298"/>
                <a:gd name="T42" fmla="*/ 1 w 2177"/>
                <a:gd name="T43" fmla="*/ 1 h 1298"/>
                <a:gd name="T44" fmla="*/ 1 w 2177"/>
                <a:gd name="T45" fmla="*/ 1 h 1298"/>
                <a:gd name="T46" fmla="*/ 1 w 2177"/>
                <a:gd name="T47" fmla="*/ 1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5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1 h 258"/>
                <a:gd name="T2" fmla="*/ 0 w 143"/>
                <a:gd name="T3" fmla="*/ 0 h 258"/>
                <a:gd name="T4" fmla="*/ 0 w 143"/>
                <a:gd name="T5" fmla="*/ 1 h 258"/>
                <a:gd name="T6" fmla="*/ 0 w 143"/>
                <a:gd name="T7" fmla="*/ 1 h 258"/>
                <a:gd name="T8" fmla="*/ 0 w 143"/>
                <a:gd name="T9" fmla="*/ 1 h 258"/>
                <a:gd name="T10" fmla="*/ 0 w 143"/>
                <a:gd name="T11" fmla="*/ 1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5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0 w 1586"/>
                <a:gd name="T1" fmla="*/ 0 h 821"/>
                <a:gd name="T2" fmla="*/ 0 w 1586"/>
                <a:gd name="T3" fmla="*/ 0 h 821"/>
                <a:gd name="T4" fmla="*/ 0 w 1586"/>
                <a:gd name="T5" fmla="*/ 0 h 821"/>
                <a:gd name="T6" fmla="*/ 0 w 1586"/>
                <a:gd name="T7" fmla="*/ 0 h 821"/>
                <a:gd name="T8" fmla="*/ 0 w 1586"/>
                <a:gd name="T9" fmla="*/ 0 h 821"/>
                <a:gd name="T10" fmla="*/ 0 w 1586"/>
                <a:gd name="T11" fmla="*/ 0 h 821"/>
                <a:gd name="T12" fmla="*/ 0 w 1586"/>
                <a:gd name="T13" fmla="*/ 0 h 821"/>
                <a:gd name="T14" fmla="*/ 0 w 1586"/>
                <a:gd name="T15" fmla="*/ 0 h 821"/>
                <a:gd name="T16" fmla="*/ 0 w 1586"/>
                <a:gd name="T17" fmla="*/ 0 h 821"/>
                <a:gd name="T18" fmla="*/ 0 w 1586"/>
                <a:gd name="T19" fmla="*/ 0 h 821"/>
                <a:gd name="T20" fmla="*/ 0 w 1586"/>
                <a:gd name="T21" fmla="*/ 0 h 821"/>
                <a:gd name="T22" fmla="*/ 0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5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1 h 747"/>
                <a:gd name="T2" fmla="*/ 1 w 1049"/>
                <a:gd name="T3" fmla="*/ 1 h 747"/>
                <a:gd name="T4" fmla="*/ 1 w 1049"/>
                <a:gd name="T5" fmla="*/ 1 h 747"/>
                <a:gd name="T6" fmla="*/ 1 w 1049"/>
                <a:gd name="T7" fmla="*/ 1 h 747"/>
                <a:gd name="T8" fmla="*/ 1 w 1049"/>
                <a:gd name="T9" fmla="*/ 0 h 747"/>
                <a:gd name="T10" fmla="*/ 0 w 1049"/>
                <a:gd name="T11" fmla="*/ 1 h 747"/>
                <a:gd name="T12" fmla="*/ 0 w 1049"/>
                <a:gd name="T13" fmla="*/ 1 h 747"/>
                <a:gd name="T14" fmla="*/ 0 w 1049"/>
                <a:gd name="T15" fmla="*/ 1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5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1 h 241"/>
                <a:gd name="T2" fmla="*/ 0 w 272"/>
                <a:gd name="T3" fmla="*/ 0 h 241"/>
                <a:gd name="T4" fmla="*/ 0 w 272"/>
                <a:gd name="T5" fmla="*/ 1 h 241"/>
                <a:gd name="T6" fmla="*/ 0 w 272"/>
                <a:gd name="T7" fmla="*/ 1 h 241"/>
                <a:gd name="T8" fmla="*/ 0 w 272"/>
                <a:gd name="T9" fmla="*/ 1 h 241"/>
                <a:gd name="T10" fmla="*/ 0 w 272"/>
                <a:gd name="T11" fmla="*/ 1 h 241"/>
                <a:gd name="T12" fmla="*/ 0 w 272"/>
                <a:gd name="T13" fmla="*/ 1 h 241"/>
                <a:gd name="T14" fmla="*/ 0 w 272"/>
                <a:gd name="T15" fmla="*/ 1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5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 w 152"/>
                <a:gd name="T1" fmla="*/ 1 h 224"/>
                <a:gd name="T2" fmla="*/ 1 w 152"/>
                <a:gd name="T3" fmla="*/ 1 h 224"/>
                <a:gd name="T4" fmla="*/ 0 w 152"/>
                <a:gd name="T5" fmla="*/ 1 h 224"/>
                <a:gd name="T6" fmla="*/ 1 w 152"/>
                <a:gd name="T7" fmla="*/ 0 h 224"/>
                <a:gd name="T8" fmla="*/ 1 w 152"/>
                <a:gd name="T9" fmla="*/ 1 h 224"/>
                <a:gd name="T10" fmla="*/ 1 w 152"/>
                <a:gd name="T11" fmla="*/ 1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5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1 h 764"/>
                <a:gd name="T2" fmla="*/ 1 w 386"/>
                <a:gd name="T3" fmla="*/ 0 h 764"/>
                <a:gd name="T4" fmla="*/ 1 w 386"/>
                <a:gd name="T5" fmla="*/ 1 h 764"/>
                <a:gd name="T6" fmla="*/ 1 w 386"/>
                <a:gd name="T7" fmla="*/ 1 h 764"/>
                <a:gd name="T8" fmla="*/ 1 w 386"/>
                <a:gd name="T9" fmla="*/ 1 h 764"/>
                <a:gd name="T10" fmla="*/ 1 w 386"/>
                <a:gd name="T11" fmla="*/ 1 h 764"/>
                <a:gd name="T12" fmla="*/ 0 w 386"/>
                <a:gd name="T13" fmla="*/ 1 h 764"/>
                <a:gd name="T14" fmla="*/ 0 w 386"/>
                <a:gd name="T15" fmla="*/ 1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5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1 w 728"/>
                <a:gd name="T1" fmla="*/ 0 h 348"/>
                <a:gd name="T2" fmla="*/ 0 w 728"/>
                <a:gd name="T3" fmla="*/ 1 h 348"/>
                <a:gd name="T4" fmla="*/ 1 w 728"/>
                <a:gd name="T5" fmla="*/ 1 h 348"/>
                <a:gd name="T6" fmla="*/ 1 w 728"/>
                <a:gd name="T7" fmla="*/ 1 h 348"/>
                <a:gd name="T8" fmla="*/ 1 w 728"/>
                <a:gd name="T9" fmla="*/ 1 h 348"/>
                <a:gd name="T10" fmla="*/ 1 w 728"/>
                <a:gd name="T11" fmla="*/ 0 h 348"/>
                <a:gd name="T12" fmla="*/ 1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5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1 w 312"/>
                <a:gd name="T1" fmla="*/ 0 h 135"/>
                <a:gd name="T2" fmla="*/ 0 w 312"/>
                <a:gd name="T3" fmla="*/ 0 h 135"/>
                <a:gd name="T4" fmla="*/ 1 w 312"/>
                <a:gd name="T5" fmla="*/ 0 h 135"/>
                <a:gd name="T6" fmla="*/ 1 w 312"/>
                <a:gd name="T7" fmla="*/ 0 h 135"/>
                <a:gd name="T8" fmla="*/ 1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0 h 175"/>
                    <a:gd name="T2" fmla="*/ 1 w 313"/>
                    <a:gd name="T3" fmla="*/ 0 h 175"/>
                    <a:gd name="T4" fmla="*/ 1 w 313"/>
                    <a:gd name="T5" fmla="*/ 0 h 175"/>
                    <a:gd name="T6" fmla="*/ 1 w 313"/>
                    <a:gd name="T7" fmla="*/ 0 h 175"/>
                    <a:gd name="T8" fmla="*/ 1 w 313"/>
                    <a:gd name="T9" fmla="*/ 0 h 175"/>
                    <a:gd name="T10" fmla="*/ 1 w 313"/>
                    <a:gd name="T11" fmla="*/ 0 h 175"/>
                    <a:gd name="T12" fmla="*/ 1 w 313"/>
                    <a:gd name="T13" fmla="*/ 0 h 175"/>
                    <a:gd name="T14" fmla="*/ 1 w 313"/>
                    <a:gd name="T15" fmla="*/ 0 h 175"/>
                    <a:gd name="T16" fmla="*/ 0 w 313"/>
                    <a:gd name="T17" fmla="*/ 0 h 175"/>
                    <a:gd name="T18" fmla="*/ 0 w 313"/>
                    <a:gd name="T19" fmla="*/ 0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07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1 h 266"/>
                    <a:gd name="T2" fmla="*/ 1 w 230"/>
                    <a:gd name="T3" fmla="*/ 1 h 266"/>
                    <a:gd name="T4" fmla="*/ 1 w 230"/>
                    <a:gd name="T5" fmla="*/ 1 h 266"/>
                    <a:gd name="T6" fmla="*/ 1 w 230"/>
                    <a:gd name="T7" fmla="*/ 1 h 266"/>
                    <a:gd name="T8" fmla="*/ 1 w 230"/>
                    <a:gd name="T9" fmla="*/ 0 h 266"/>
                    <a:gd name="T10" fmla="*/ 1 w 230"/>
                    <a:gd name="T11" fmla="*/ 1 h 266"/>
                    <a:gd name="T12" fmla="*/ 1 w 230"/>
                    <a:gd name="T13" fmla="*/ 1 h 266"/>
                    <a:gd name="T14" fmla="*/ 0 w 230"/>
                    <a:gd name="T15" fmla="*/ 1 h 266"/>
                    <a:gd name="T16" fmla="*/ 0 w 230"/>
                    <a:gd name="T17" fmla="*/ 1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07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 h 234"/>
                    <a:gd name="T2" fmla="*/ 0 w 87"/>
                    <a:gd name="T3" fmla="*/ 1 h 234"/>
                    <a:gd name="T4" fmla="*/ 0 w 87"/>
                    <a:gd name="T5" fmla="*/ 1 h 234"/>
                    <a:gd name="T6" fmla="*/ 0 w 87"/>
                    <a:gd name="T7" fmla="*/ 1 h 234"/>
                    <a:gd name="T8" fmla="*/ 0 w 87"/>
                    <a:gd name="T9" fmla="*/ 1 h 234"/>
                    <a:gd name="T10" fmla="*/ 0 w 87"/>
                    <a:gd name="T11" fmla="*/ 1 h 234"/>
                    <a:gd name="T12" fmla="*/ 0 w 87"/>
                    <a:gd name="T13" fmla="*/ 0 h 234"/>
                    <a:gd name="T14" fmla="*/ 0 w 87"/>
                    <a:gd name="T15" fmla="*/ 1 h 234"/>
                    <a:gd name="T16" fmla="*/ 0 w 87"/>
                    <a:gd name="T17" fmla="*/ 1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</p:grpSp>
          <p:sp>
            <p:nvSpPr>
              <p:cNvPr id="1062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 w 1190"/>
                  <a:gd name="T1" fmla="*/ 0 h 500"/>
                  <a:gd name="T2" fmla="*/ 1 w 1190"/>
                  <a:gd name="T3" fmla="*/ 1 h 500"/>
                  <a:gd name="T4" fmla="*/ 1 w 1190"/>
                  <a:gd name="T5" fmla="*/ 1 h 500"/>
                  <a:gd name="T6" fmla="*/ 0 w 1190"/>
                  <a:gd name="T7" fmla="*/ 1 h 500"/>
                  <a:gd name="T8" fmla="*/ 1 w 1190"/>
                  <a:gd name="T9" fmla="*/ 0 h 500"/>
                  <a:gd name="T10" fmla="*/ 1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063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0 w 489"/>
                  <a:gd name="T1" fmla="*/ 1 h 296"/>
                  <a:gd name="T2" fmla="*/ 0 w 489"/>
                  <a:gd name="T3" fmla="*/ 1 h 296"/>
                  <a:gd name="T4" fmla="*/ 0 w 489"/>
                  <a:gd name="T5" fmla="*/ 1 h 296"/>
                  <a:gd name="T6" fmla="*/ 0 w 489"/>
                  <a:gd name="T7" fmla="*/ 1 h 296"/>
                  <a:gd name="T8" fmla="*/ 0 w 489"/>
                  <a:gd name="T9" fmla="*/ 1 h 296"/>
                  <a:gd name="T10" fmla="*/ 0 w 489"/>
                  <a:gd name="T11" fmla="*/ 1 h 296"/>
                  <a:gd name="T12" fmla="*/ 0 w 489"/>
                  <a:gd name="T13" fmla="*/ 1 h 296"/>
                  <a:gd name="T14" fmla="*/ 0 w 489"/>
                  <a:gd name="T15" fmla="*/ 1 h 296"/>
                  <a:gd name="T16" fmla="*/ 0 w 489"/>
                  <a:gd name="T17" fmla="*/ 1 h 296"/>
                  <a:gd name="T18" fmla="*/ 0 w 489"/>
                  <a:gd name="T19" fmla="*/ 1 h 296"/>
                  <a:gd name="T20" fmla="*/ 0 w 489"/>
                  <a:gd name="T21" fmla="*/ 1 h 296"/>
                  <a:gd name="T22" fmla="*/ 0 w 489"/>
                  <a:gd name="T23" fmla="*/ 1 h 296"/>
                  <a:gd name="T24" fmla="*/ 0 w 489"/>
                  <a:gd name="T25" fmla="*/ 1 h 296"/>
                  <a:gd name="T26" fmla="*/ 0 w 489"/>
                  <a:gd name="T27" fmla="*/ 0 h 296"/>
                  <a:gd name="T28" fmla="*/ 0 w 489"/>
                  <a:gd name="T29" fmla="*/ 1 h 296"/>
                  <a:gd name="T30" fmla="*/ 0 w 489"/>
                  <a:gd name="T31" fmla="*/ 1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064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1 w 213"/>
                  <a:gd name="T1" fmla="*/ 0 h 478"/>
                  <a:gd name="T2" fmla="*/ 1 w 213"/>
                  <a:gd name="T3" fmla="*/ 0 h 478"/>
                  <a:gd name="T4" fmla="*/ 1 w 213"/>
                  <a:gd name="T5" fmla="*/ 0 h 478"/>
                  <a:gd name="T6" fmla="*/ 1 w 213"/>
                  <a:gd name="T7" fmla="*/ 0 h 478"/>
                  <a:gd name="T8" fmla="*/ 1 w 213"/>
                  <a:gd name="T9" fmla="*/ 0 h 478"/>
                  <a:gd name="T10" fmla="*/ 1 w 213"/>
                  <a:gd name="T11" fmla="*/ 0 h 478"/>
                  <a:gd name="T12" fmla="*/ 1 w 213"/>
                  <a:gd name="T13" fmla="*/ 0 h 478"/>
                  <a:gd name="T14" fmla="*/ 0 w 213"/>
                  <a:gd name="T15" fmla="*/ 0 h 478"/>
                  <a:gd name="T16" fmla="*/ 1 w 213"/>
                  <a:gd name="T17" fmla="*/ 0 h 478"/>
                  <a:gd name="T18" fmla="*/ 1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 w 150"/>
                    <a:gd name="T1" fmla="*/ 0 h 173"/>
                    <a:gd name="T2" fmla="*/ 1 w 150"/>
                    <a:gd name="T3" fmla="*/ 1 h 173"/>
                    <a:gd name="T4" fmla="*/ 0 w 150"/>
                    <a:gd name="T5" fmla="*/ 1 h 173"/>
                    <a:gd name="T6" fmla="*/ 1 w 150"/>
                    <a:gd name="T7" fmla="*/ 1 h 173"/>
                    <a:gd name="T8" fmla="*/ 1 w 150"/>
                    <a:gd name="T9" fmla="*/ 1 h 173"/>
                    <a:gd name="T10" fmla="*/ 1 w 150"/>
                    <a:gd name="T11" fmla="*/ 1 h 173"/>
                    <a:gd name="T12" fmla="*/ 1 w 150"/>
                    <a:gd name="T13" fmla="*/ 0 h 173"/>
                    <a:gd name="T14" fmla="*/ 1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067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 w 1684"/>
                    <a:gd name="T1" fmla="*/ 0 h 880"/>
                    <a:gd name="T2" fmla="*/ 1 w 1684"/>
                    <a:gd name="T3" fmla="*/ 1 h 880"/>
                    <a:gd name="T4" fmla="*/ 0 w 1684"/>
                    <a:gd name="T5" fmla="*/ 1 h 880"/>
                    <a:gd name="T6" fmla="*/ 1 w 1684"/>
                    <a:gd name="T7" fmla="*/ 1 h 880"/>
                    <a:gd name="T8" fmla="*/ 1 w 1684"/>
                    <a:gd name="T9" fmla="*/ 1 h 880"/>
                    <a:gd name="T10" fmla="*/ 1 w 1684"/>
                    <a:gd name="T11" fmla="*/ 1 h 880"/>
                    <a:gd name="T12" fmla="*/ 1 w 1684"/>
                    <a:gd name="T13" fmla="*/ 1 h 880"/>
                    <a:gd name="T14" fmla="*/ 1 w 1684"/>
                    <a:gd name="T15" fmla="*/ 1 h 880"/>
                    <a:gd name="T16" fmla="*/ 1 w 1684"/>
                    <a:gd name="T17" fmla="*/ 1 h 880"/>
                    <a:gd name="T18" fmla="*/ 1 w 1684"/>
                    <a:gd name="T19" fmla="*/ 1 h 880"/>
                    <a:gd name="T20" fmla="*/ 1 w 1684"/>
                    <a:gd name="T21" fmla="*/ 1 h 880"/>
                    <a:gd name="T22" fmla="*/ 1 w 1684"/>
                    <a:gd name="T23" fmla="*/ 1 h 880"/>
                    <a:gd name="T24" fmla="*/ 1 w 1684"/>
                    <a:gd name="T25" fmla="*/ 1 h 880"/>
                    <a:gd name="T26" fmla="*/ 1 w 1684"/>
                    <a:gd name="T27" fmla="*/ 1 h 880"/>
                    <a:gd name="T28" fmla="*/ 1 w 1684"/>
                    <a:gd name="T29" fmla="*/ 1 h 880"/>
                    <a:gd name="T30" fmla="*/ 1 w 1684"/>
                    <a:gd name="T31" fmla="*/ 1 h 880"/>
                    <a:gd name="T32" fmla="*/ 1 w 1684"/>
                    <a:gd name="T33" fmla="*/ 1 h 880"/>
                    <a:gd name="T34" fmla="*/ 1 w 1684"/>
                    <a:gd name="T35" fmla="*/ 1 h 880"/>
                    <a:gd name="T36" fmla="*/ 1 w 1684"/>
                    <a:gd name="T37" fmla="*/ 1 h 880"/>
                    <a:gd name="T38" fmla="*/ 1 w 1684"/>
                    <a:gd name="T39" fmla="*/ 1 h 880"/>
                    <a:gd name="T40" fmla="*/ 1 w 1684"/>
                    <a:gd name="T41" fmla="*/ 1 h 880"/>
                    <a:gd name="T42" fmla="*/ 1 w 1684"/>
                    <a:gd name="T43" fmla="*/ 1 h 880"/>
                    <a:gd name="T44" fmla="*/ 1 w 1684"/>
                    <a:gd name="T45" fmla="*/ 1 h 880"/>
                    <a:gd name="T46" fmla="*/ 1 w 1684"/>
                    <a:gd name="T47" fmla="*/ 0 h 880"/>
                    <a:gd name="T48" fmla="*/ 1 w 1684"/>
                    <a:gd name="T49" fmla="*/ 0 h 880"/>
                    <a:gd name="T50" fmla="*/ 1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068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 w 160"/>
                    <a:gd name="T1" fmla="*/ 0 h 335"/>
                    <a:gd name="T2" fmla="*/ 1 w 160"/>
                    <a:gd name="T3" fmla="*/ 0 h 335"/>
                    <a:gd name="T4" fmla="*/ 0 w 160"/>
                    <a:gd name="T5" fmla="*/ 0 h 335"/>
                    <a:gd name="T6" fmla="*/ 1 w 160"/>
                    <a:gd name="T7" fmla="*/ 0 h 335"/>
                    <a:gd name="T8" fmla="*/ 1 w 160"/>
                    <a:gd name="T9" fmla="*/ 0 h 335"/>
                    <a:gd name="T10" fmla="*/ 1 w 160"/>
                    <a:gd name="T11" fmla="*/ 0 h 335"/>
                    <a:gd name="T12" fmla="*/ 1 w 160"/>
                    <a:gd name="T13" fmla="*/ 0 h 335"/>
                    <a:gd name="T14" fmla="*/ 1 w 160"/>
                    <a:gd name="T15" fmla="*/ 0 h 335"/>
                    <a:gd name="T16" fmla="*/ 1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069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1 w 642"/>
                    <a:gd name="T1" fmla="*/ 1 h 1188"/>
                    <a:gd name="T2" fmla="*/ 0 w 642"/>
                    <a:gd name="T3" fmla="*/ 1 h 1188"/>
                    <a:gd name="T4" fmla="*/ 1 w 642"/>
                    <a:gd name="T5" fmla="*/ 1 h 1188"/>
                    <a:gd name="T6" fmla="*/ 1 w 642"/>
                    <a:gd name="T7" fmla="*/ 0 h 1188"/>
                    <a:gd name="T8" fmla="*/ 1 w 642"/>
                    <a:gd name="T9" fmla="*/ 1 h 1188"/>
                    <a:gd name="T10" fmla="*/ 1 w 642"/>
                    <a:gd name="T11" fmla="*/ 1 h 1188"/>
                    <a:gd name="T12" fmla="*/ 1 w 642"/>
                    <a:gd name="T13" fmla="*/ 1 h 1188"/>
                    <a:gd name="T14" fmla="*/ 1 w 642"/>
                    <a:gd name="T15" fmla="*/ 1 h 1188"/>
                    <a:gd name="T16" fmla="*/ 1 w 642"/>
                    <a:gd name="T17" fmla="*/ 1 h 1188"/>
                    <a:gd name="T18" fmla="*/ 1 w 642"/>
                    <a:gd name="T19" fmla="*/ 1 h 1188"/>
                    <a:gd name="T20" fmla="*/ 1 w 642"/>
                    <a:gd name="T21" fmla="*/ 1 h 1188"/>
                    <a:gd name="T22" fmla="*/ 1 w 642"/>
                    <a:gd name="T23" fmla="*/ 1 h 1188"/>
                    <a:gd name="T24" fmla="*/ 1 w 642"/>
                    <a:gd name="T25" fmla="*/ 1 h 1188"/>
                    <a:gd name="T26" fmla="*/ 1 w 642"/>
                    <a:gd name="T27" fmla="*/ 1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070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1 h 504"/>
                    <a:gd name="T2" fmla="*/ 1 w 192"/>
                    <a:gd name="T3" fmla="*/ 1 h 504"/>
                    <a:gd name="T4" fmla="*/ 1 w 192"/>
                    <a:gd name="T5" fmla="*/ 1 h 504"/>
                    <a:gd name="T6" fmla="*/ 1 w 192"/>
                    <a:gd name="T7" fmla="*/ 1 h 504"/>
                    <a:gd name="T8" fmla="*/ 1 w 192"/>
                    <a:gd name="T9" fmla="*/ 1 h 504"/>
                    <a:gd name="T10" fmla="*/ 1 w 192"/>
                    <a:gd name="T11" fmla="*/ 1 h 504"/>
                    <a:gd name="T12" fmla="*/ 1 w 192"/>
                    <a:gd name="T13" fmla="*/ 1 h 504"/>
                    <a:gd name="T14" fmla="*/ 1 w 192"/>
                    <a:gd name="T15" fmla="*/ 1 h 504"/>
                    <a:gd name="T16" fmla="*/ 1 w 192"/>
                    <a:gd name="T17" fmla="*/ 0 h 504"/>
                    <a:gd name="T18" fmla="*/ 0 w 192"/>
                    <a:gd name="T19" fmla="*/ 1 h 504"/>
                    <a:gd name="T20" fmla="*/ 0 w 192"/>
                    <a:gd name="T21" fmla="*/ 1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071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1 w 390"/>
                    <a:gd name="T1" fmla="*/ 0 h 269"/>
                    <a:gd name="T2" fmla="*/ 1 w 390"/>
                    <a:gd name="T3" fmla="*/ 1 h 269"/>
                    <a:gd name="T4" fmla="*/ 1 w 390"/>
                    <a:gd name="T5" fmla="*/ 1 h 269"/>
                    <a:gd name="T6" fmla="*/ 0 w 390"/>
                    <a:gd name="T7" fmla="*/ 1 h 269"/>
                    <a:gd name="T8" fmla="*/ 0 w 390"/>
                    <a:gd name="T9" fmla="*/ 1 h 269"/>
                    <a:gd name="T10" fmla="*/ 1 w 390"/>
                    <a:gd name="T11" fmla="*/ 1 h 269"/>
                    <a:gd name="T12" fmla="*/ 1 w 390"/>
                    <a:gd name="T13" fmla="*/ 1 h 269"/>
                    <a:gd name="T14" fmla="*/ 1 w 390"/>
                    <a:gd name="T15" fmla="*/ 1 h 269"/>
                    <a:gd name="T16" fmla="*/ 1 w 390"/>
                    <a:gd name="T17" fmla="*/ 1 h 269"/>
                    <a:gd name="T18" fmla="*/ 1 w 390"/>
                    <a:gd name="T19" fmla="*/ 1 h 269"/>
                    <a:gd name="T20" fmla="*/ 1 w 390"/>
                    <a:gd name="T21" fmla="*/ 1 h 269"/>
                    <a:gd name="T22" fmla="*/ 1 w 390"/>
                    <a:gd name="T23" fmla="*/ 0 h 269"/>
                    <a:gd name="T24" fmla="*/ 1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072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 h 424"/>
                    <a:gd name="T2" fmla="*/ 1 w 941"/>
                    <a:gd name="T3" fmla="*/ 0 h 424"/>
                    <a:gd name="T4" fmla="*/ 1 w 941"/>
                    <a:gd name="T5" fmla="*/ 1 h 424"/>
                    <a:gd name="T6" fmla="*/ 1 w 941"/>
                    <a:gd name="T7" fmla="*/ 1 h 424"/>
                    <a:gd name="T8" fmla="*/ 1 w 941"/>
                    <a:gd name="T9" fmla="*/ 1 h 424"/>
                    <a:gd name="T10" fmla="*/ 1 w 941"/>
                    <a:gd name="T11" fmla="*/ 1 h 424"/>
                    <a:gd name="T12" fmla="*/ 1 w 941"/>
                    <a:gd name="T13" fmla="*/ 1 h 424"/>
                    <a:gd name="T14" fmla="*/ 1 w 941"/>
                    <a:gd name="T15" fmla="*/ 1 h 424"/>
                    <a:gd name="T16" fmla="*/ 1 w 941"/>
                    <a:gd name="T17" fmla="*/ 1 h 424"/>
                    <a:gd name="T18" fmla="*/ 1 w 941"/>
                    <a:gd name="T19" fmla="*/ 1 h 424"/>
                    <a:gd name="T20" fmla="*/ 0 w 941"/>
                    <a:gd name="T21" fmla="*/ 1 h 424"/>
                    <a:gd name="T22" fmla="*/ 0 w 941"/>
                    <a:gd name="T23" fmla="*/ 1 h 424"/>
                    <a:gd name="T24" fmla="*/ 0 w 941"/>
                    <a:gd name="T25" fmla="*/ 1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073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0 h 173"/>
                    <a:gd name="T2" fmla="*/ 1 w 488"/>
                    <a:gd name="T3" fmla="*/ 0 h 173"/>
                    <a:gd name="T4" fmla="*/ 1 w 488"/>
                    <a:gd name="T5" fmla="*/ 0 h 173"/>
                    <a:gd name="T6" fmla="*/ 1 w 488"/>
                    <a:gd name="T7" fmla="*/ 0 h 173"/>
                    <a:gd name="T8" fmla="*/ 1 w 488"/>
                    <a:gd name="T9" fmla="*/ 0 h 173"/>
                    <a:gd name="T10" fmla="*/ 1 w 488"/>
                    <a:gd name="T11" fmla="*/ 0 h 173"/>
                    <a:gd name="T12" fmla="*/ 1 w 488"/>
                    <a:gd name="T13" fmla="*/ 0 h 173"/>
                    <a:gd name="T14" fmla="*/ 1 w 488"/>
                    <a:gd name="T15" fmla="*/ 0 h 173"/>
                    <a:gd name="T16" fmla="*/ 1 w 488"/>
                    <a:gd name="T17" fmla="*/ 0 h 173"/>
                    <a:gd name="T18" fmla="*/ 1 w 488"/>
                    <a:gd name="T19" fmla="*/ 0 h 173"/>
                    <a:gd name="T20" fmla="*/ 1 w 488"/>
                    <a:gd name="T21" fmla="*/ 0 h 173"/>
                    <a:gd name="T22" fmla="*/ 1 w 488"/>
                    <a:gd name="T23" fmla="*/ 0 h 173"/>
                    <a:gd name="T24" fmla="*/ 1 w 488"/>
                    <a:gd name="T25" fmla="*/ 0 h 173"/>
                    <a:gd name="T26" fmla="*/ 1 w 488"/>
                    <a:gd name="T27" fmla="*/ 0 h 173"/>
                    <a:gd name="T28" fmla="*/ 0 w 488"/>
                    <a:gd name="T29" fmla="*/ 0 h 173"/>
                    <a:gd name="T30" fmla="*/ 0 w 488"/>
                    <a:gd name="T31" fmla="*/ 0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0 w 772"/>
                <a:gd name="T1" fmla="*/ 0 h 3266"/>
                <a:gd name="T2" fmla="*/ 0 w 772"/>
                <a:gd name="T3" fmla="*/ 0 h 3266"/>
                <a:gd name="T4" fmla="*/ 0 w 772"/>
                <a:gd name="T5" fmla="*/ 0 h 3266"/>
                <a:gd name="T6" fmla="*/ 0 w 772"/>
                <a:gd name="T7" fmla="*/ 0 h 3266"/>
                <a:gd name="T8" fmla="*/ 0 w 772"/>
                <a:gd name="T9" fmla="*/ 0 h 3266"/>
                <a:gd name="T10" fmla="*/ 0 w 772"/>
                <a:gd name="T11" fmla="*/ 0 h 3266"/>
                <a:gd name="T12" fmla="*/ 0 w 772"/>
                <a:gd name="T13" fmla="*/ 0 h 3266"/>
                <a:gd name="T14" fmla="*/ 0 w 772"/>
                <a:gd name="T15" fmla="*/ 0 h 3266"/>
                <a:gd name="T16" fmla="*/ 0 w 772"/>
                <a:gd name="T17" fmla="*/ 0 h 3266"/>
                <a:gd name="T18" fmla="*/ 0 w 772"/>
                <a:gd name="T19" fmla="*/ 0 h 3266"/>
                <a:gd name="T20" fmla="*/ 0 w 772"/>
                <a:gd name="T21" fmla="*/ 0 h 3266"/>
                <a:gd name="T22" fmla="*/ 0 w 772"/>
                <a:gd name="T23" fmla="*/ 0 h 3266"/>
                <a:gd name="T24" fmla="*/ 0 w 772"/>
                <a:gd name="T25" fmla="*/ 0 h 3266"/>
                <a:gd name="T26" fmla="*/ 0 w 772"/>
                <a:gd name="T27" fmla="*/ 0 h 3266"/>
                <a:gd name="T28" fmla="*/ 0 w 772"/>
                <a:gd name="T29" fmla="*/ 0 h 3266"/>
                <a:gd name="T30" fmla="*/ 0 w 772"/>
                <a:gd name="T31" fmla="*/ 0 h 3266"/>
                <a:gd name="T32" fmla="*/ 0 w 772"/>
                <a:gd name="T33" fmla="*/ 0 h 3266"/>
                <a:gd name="T34" fmla="*/ 0 w 772"/>
                <a:gd name="T35" fmla="*/ 0 h 3266"/>
                <a:gd name="T36" fmla="*/ 0 w 772"/>
                <a:gd name="T37" fmla="*/ 0 h 3266"/>
                <a:gd name="T38" fmla="*/ 0 w 772"/>
                <a:gd name="T39" fmla="*/ 0 h 3266"/>
                <a:gd name="T40" fmla="*/ 0 w 772"/>
                <a:gd name="T41" fmla="*/ 0 h 3266"/>
                <a:gd name="T42" fmla="*/ 0 w 772"/>
                <a:gd name="T43" fmla="*/ 0 h 3266"/>
                <a:gd name="T44" fmla="*/ 0 w 772"/>
                <a:gd name="T45" fmla="*/ 0 h 3266"/>
                <a:gd name="T46" fmla="*/ 0 w 772"/>
                <a:gd name="T47" fmla="*/ 0 h 3266"/>
                <a:gd name="T48" fmla="*/ 0 w 772"/>
                <a:gd name="T49" fmla="*/ 0 h 3266"/>
                <a:gd name="T50" fmla="*/ 0 w 772"/>
                <a:gd name="T51" fmla="*/ 0 h 3266"/>
                <a:gd name="T52" fmla="*/ 0 w 772"/>
                <a:gd name="T53" fmla="*/ 0 h 3266"/>
                <a:gd name="T54" fmla="*/ 0 w 772"/>
                <a:gd name="T55" fmla="*/ 0 h 3266"/>
                <a:gd name="T56" fmla="*/ 0 w 772"/>
                <a:gd name="T57" fmla="*/ 0 h 3266"/>
                <a:gd name="T58" fmla="*/ 0 w 772"/>
                <a:gd name="T59" fmla="*/ 0 h 3266"/>
                <a:gd name="T60" fmla="*/ 0 w 772"/>
                <a:gd name="T61" fmla="*/ 0 h 3266"/>
                <a:gd name="T62" fmla="*/ 0 w 772"/>
                <a:gd name="T63" fmla="*/ 0 h 3266"/>
                <a:gd name="T64" fmla="*/ 0 w 772"/>
                <a:gd name="T65" fmla="*/ 0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50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0 w 772"/>
                <a:gd name="T1" fmla="*/ 1 h 3266"/>
                <a:gd name="T2" fmla="*/ 0 w 772"/>
                <a:gd name="T3" fmla="*/ 1 h 3266"/>
                <a:gd name="T4" fmla="*/ 0 w 772"/>
                <a:gd name="T5" fmla="*/ 1 h 3266"/>
                <a:gd name="T6" fmla="*/ 0 w 772"/>
                <a:gd name="T7" fmla="*/ 1 h 3266"/>
                <a:gd name="T8" fmla="*/ 0 w 772"/>
                <a:gd name="T9" fmla="*/ 1 h 3266"/>
                <a:gd name="T10" fmla="*/ 0 w 772"/>
                <a:gd name="T11" fmla="*/ 1 h 3266"/>
                <a:gd name="T12" fmla="*/ 0 w 772"/>
                <a:gd name="T13" fmla="*/ 1 h 3266"/>
                <a:gd name="T14" fmla="*/ 0 w 772"/>
                <a:gd name="T15" fmla="*/ 1 h 3266"/>
                <a:gd name="T16" fmla="*/ 0 w 772"/>
                <a:gd name="T17" fmla="*/ 1 h 3266"/>
                <a:gd name="T18" fmla="*/ 0 w 772"/>
                <a:gd name="T19" fmla="*/ 1 h 3266"/>
                <a:gd name="T20" fmla="*/ 0 w 772"/>
                <a:gd name="T21" fmla="*/ 1 h 3266"/>
                <a:gd name="T22" fmla="*/ 0 w 772"/>
                <a:gd name="T23" fmla="*/ 1 h 3266"/>
                <a:gd name="T24" fmla="*/ 0 w 772"/>
                <a:gd name="T25" fmla="*/ 1 h 3266"/>
                <a:gd name="T26" fmla="*/ 0 w 772"/>
                <a:gd name="T27" fmla="*/ 1 h 3266"/>
                <a:gd name="T28" fmla="*/ 0 w 772"/>
                <a:gd name="T29" fmla="*/ 1 h 3266"/>
                <a:gd name="T30" fmla="*/ 0 w 772"/>
                <a:gd name="T31" fmla="*/ 0 h 3266"/>
                <a:gd name="T32" fmla="*/ 0 w 772"/>
                <a:gd name="T33" fmla="*/ 1 h 3266"/>
                <a:gd name="T34" fmla="*/ 0 w 772"/>
                <a:gd name="T35" fmla="*/ 1 h 3266"/>
                <a:gd name="T36" fmla="*/ 0 w 772"/>
                <a:gd name="T37" fmla="*/ 1 h 3266"/>
                <a:gd name="T38" fmla="*/ 0 w 772"/>
                <a:gd name="T39" fmla="*/ 1 h 3266"/>
                <a:gd name="T40" fmla="*/ 0 w 772"/>
                <a:gd name="T41" fmla="*/ 1 h 3266"/>
                <a:gd name="T42" fmla="*/ 0 w 772"/>
                <a:gd name="T43" fmla="*/ 1 h 3266"/>
                <a:gd name="T44" fmla="*/ 0 w 772"/>
                <a:gd name="T45" fmla="*/ 1 h 3266"/>
                <a:gd name="T46" fmla="*/ 0 w 772"/>
                <a:gd name="T47" fmla="*/ 1 h 3266"/>
                <a:gd name="T48" fmla="*/ 0 w 772"/>
                <a:gd name="T49" fmla="*/ 1 h 3266"/>
                <a:gd name="T50" fmla="*/ 0 w 772"/>
                <a:gd name="T51" fmla="*/ 1 h 3266"/>
                <a:gd name="T52" fmla="*/ 0 w 772"/>
                <a:gd name="T53" fmla="*/ 1 h 3266"/>
                <a:gd name="T54" fmla="*/ 0 w 772"/>
                <a:gd name="T55" fmla="*/ 1 h 3266"/>
                <a:gd name="T56" fmla="*/ 0 w 772"/>
                <a:gd name="T57" fmla="*/ 1 h 3266"/>
                <a:gd name="T58" fmla="*/ 0 w 772"/>
                <a:gd name="T59" fmla="*/ 1 h 3266"/>
                <a:gd name="T60" fmla="*/ 0 w 772"/>
                <a:gd name="T61" fmla="*/ 1 h 3266"/>
                <a:gd name="T62" fmla="*/ 0 w 772"/>
                <a:gd name="T63" fmla="*/ 1 h 3266"/>
                <a:gd name="T64" fmla="*/ 0 w 772"/>
                <a:gd name="T65" fmla="*/ 1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0 w 245"/>
                  <a:gd name="T1" fmla="*/ 0 h 806"/>
                  <a:gd name="T2" fmla="*/ 0 w 245"/>
                  <a:gd name="T3" fmla="*/ 0 h 806"/>
                  <a:gd name="T4" fmla="*/ 0 w 245"/>
                  <a:gd name="T5" fmla="*/ 0 h 806"/>
                  <a:gd name="T6" fmla="*/ 0 w 245"/>
                  <a:gd name="T7" fmla="*/ 0 h 806"/>
                  <a:gd name="T8" fmla="*/ 0 w 245"/>
                  <a:gd name="T9" fmla="*/ 0 h 806"/>
                  <a:gd name="T10" fmla="*/ 0 w 245"/>
                  <a:gd name="T11" fmla="*/ 0 h 806"/>
                  <a:gd name="T12" fmla="*/ 0 w 245"/>
                  <a:gd name="T13" fmla="*/ 0 h 806"/>
                  <a:gd name="T14" fmla="*/ 0 w 245"/>
                  <a:gd name="T15" fmla="*/ 0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0 w 604"/>
                    <a:gd name="T3" fmla="*/ 0 h 349"/>
                    <a:gd name="T4" fmla="*/ 0 w 604"/>
                    <a:gd name="T5" fmla="*/ 0 h 349"/>
                    <a:gd name="T6" fmla="*/ 0 w 604"/>
                    <a:gd name="T7" fmla="*/ 0 h 349"/>
                    <a:gd name="T8" fmla="*/ 0 w 604"/>
                    <a:gd name="T9" fmla="*/ 0 h 349"/>
                    <a:gd name="T10" fmla="*/ 0 w 604"/>
                    <a:gd name="T11" fmla="*/ 0 h 349"/>
                    <a:gd name="T12" fmla="*/ 0 w 604"/>
                    <a:gd name="T13" fmla="*/ 0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042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0 w 1064"/>
                    <a:gd name="T1" fmla="*/ 0 h 1230"/>
                    <a:gd name="T2" fmla="*/ 0 w 1064"/>
                    <a:gd name="T3" fmla="*/ 0 h 1230"/>
                    <a:gd name="T4" fmla="*/ 0 w 1064"/>
                    <a:gd name="T5" fmla="*/ 0 h 1230"/>
                    <a:gd name="T6" fmla="*/ 0 w 1064"/>
                    <a:gd name="T7" fmla="*/ 0 h 1230"/>
                    <a:gd name="T8" fmla="*/ 0 w 1064"/>
                    <a:gd name="T9" fmla="*/ 0 h 1230"/>
                    <a:gd name="T10" fmla="*/ 0 w 1064"/>
                    <a:gd name="T11" fmla="*/ 0 h 1230"/>
                    <a:gd name="T12" fmla="*/ 0 w 1064"/>
                    <a:gd name="T13" fmla="*/ 0 h 1230"/>
                    <a:gd name="T14" fmla="*/ 0 w 1064"/>
                    <a:gd name="T15" fmla="*/ 0 h 1230"/>
                    <a:gd name="T16" fmla="*/ 0 w 1064"/>
                    <a:gd name="T17" fmla="*/ 0 h 1230"/>
                    <a:gd name="T18" fmla="*/ 0 w 1064"/>
                    <a:gd name="T19" fmla="*/ 0 h 1230"/>
                    <a:gd name="T20" fmla="*/ 0 w 1064"/>
                    <a:gd name="T21" fmla="*/ 0 h 1230"/>
                    <a:gd name="T22" fmla="*/ 0 w 1064"/>
                    <a:gd name="T23" fmla="*/ 0 h 1230"/>
                    <a:gd name="T24" fmla="*/ 0 w 1064"/>
                    <a:gd name="T25" fmla="*/ 0 h 1230"/>
                    <a:gd name="T26" fmla="*/ 0 w 1064"/>
                    <a:gd name="T27" fmla="*/ 0 h 1230"/>
                    <a:gd name="T28" fmla="*/ 0 w 1064"/>
                    <a:gd name="T29" fmla="*/ 0 h 1230"/>
                    <a:gd name="T30" fmla="*/ 0 w 1064"/>
                    <a:gd name="T31" fmla="*/ 0 h 1230"/>
                    <a:gd name="T32" fmla="*/ 0 w 1064"/>
                    <a:gd name="T33" fmla="*/ 0 h 1230"/>
                    <a:gd name="T34" fmla="*/ 0 w 1064"/>
                    <a:gd name="T35" fmla="*/ 0 h 1230"/>
                    <a:gd name="T36" fmla="*/ 0 w 1064"/>
                    <a:gd name="T37" fmla="*/ 0 h 1230"/>
                    <a:gd name="T38" fmla="*/ 0 w 1064"/>
                    <a:gd name="T39" fmla="*/ 0 h 1230"/>
                    <a:gd name="T40" fmla="*/ 0 w 1064"/>
                    <a:gd name="T41" fmla="*/ 0 h 1230"/>
                    <a:gd name="T42" fmla="*/ 0 w 1064"/>
                    <a:gd name="T43" fmla="*/ 0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043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0 w 2002"/>
                    <a:gd name="T1" fmla="*/ 0 h 2521"/>
                    <a:gd name="T2" fmla="*/ 0 w 2002"/>
                    <a:gd name="T3" fmla="*/ 0 h 2521"/>
                    <a:gd name="T4" fmla="*/ 0 w 2002"/>
                    <a:gd name="T5" fmla="*/ 0 h 2521"/>
                    <a:gd name="T6" fmla="*/ 0 w 2002"/>
                    <a:gd name="T7" fmla="*/ 0 h 2521"/>
                    <a:gd name="T8" fmla="*/ 0 w 2002"/>
                    <a:gd name="T9" fmla="*/ 0 h 2521"/>
                    <a:gd name="T10" fmla="*/ 0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044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0 w 3007"/>
                    <a:gd name="T1" fmla="*/ 0 h 3771"/>
                    <a:gd name="T2" fmla="*/ 0 w 3007"/>
                    <a:gd name="T3" fmla="*/ 0 h 3771"/>
                    <a:gd name="T4" fmla="*/ 0 w 3007"/>
                    <a:gd name="T5" fmla="*/ 0 h 3771"/>
                    <a:gd name="T6" fmla="*/ 0 w 3007"/>
                    <a:gd name="T7" fmla="*/ 0 h 3771"/>
                    <a:gd name="T8" fmla="*/ 0 w 3007"/>
                    <a:gd name="T9" fmla="*/ 0 h 3771"/>
                    <a:gd name="T10" fmla="*/ 0 w 3007"/>
                    <a:gd name="T11" fmla="*/ 0 h 3771"/>
                    <a:gd name="T12" fmla="*/ 0 w 3007"/>
                    <a:gd name="T13" fmla="*/ 0 h 3771"/>
                    <a:gd name="T14" fmla="*/ 0 w 3007"/>
                    <a:gd name="T15" fmla="*/ 0 h 3771"/>
                    <a:gd name="T16" fmla="*/ 0 w 3007"/>
                    <a:gd name="T17" fmla="*/ 0 h 3771"/>
                    <a:gd name="T18" fmla="*/ 0 w 3007"/>
                    <a:gd name="T19" fmla="*/ 0 h 3771"/>
                    <a:gd name="T20" fmla="*/ 0 w 3007"/>
                    <a:gd name="T21" fmla="*/ 0 h 3771"/>
                    <a:gd name="T22" fmla="*/ 0 w 3007"/>
                    <a:gd name="T23" fmla="*/ 0 h 3771"/>
                    <a:gd name="T24" fmla="*/ 0 w 3007"/>
                    <a:gd name="T25" fmla="*/ 0 h 3771"/>
                    <a:gd name="T26" fmla="*/ 0 w 3007"/>
                    <a:gd name="T27" fmla="*/ 0 h 3771"/>
                    <a:gd name="T28" fmla="*/ 0 w 3007"/>
                    <a:gd name="T29" fmla="*/ 0 h 3771"/>
                    <a:gd name="T30" fmla="*/ 0 w 3007"/>
                    <a:gd name="T31" fmla="*/ 0 h 3771"/>
                    <a:gd name="T32" fmla="*/ 0 w 3007"/>
                    <a:gd name="T33" fmla="*/ 0 h 3771"/>
                    <a:gd name="T34" fmla="*/ 0 w 3007"/>
                    <a:gd name="T35" fmla="*/ 0 h 3771"/>
                    <a:gd name="T36" fmla="*/ 0 w 3007"/>
                    <a:gd name="T37" fmla="*/ 0 h 3771"/>
                    <a:gd name="T38" fmla="*/ 0 w 3007"/>
                    <a:gd name="T39" fmla="*/ 0 h 3771"/>
                    <a:gd name="T40" fmla="*/ 0 w 3007"/>
                    <a:gd name="T41" fmla="*/ 0 h 3771"/>
                    <a:gd name="T42" fmla="*/ 0 w 3007"/>
                    <a:gd name="T43" fmla="*/ 0 h 3771"/>
                    <a:gd name="T44" fmla="*/ 0 w 3007"/>
                    <a:gd name="T45" fmla="*/ 0 h 3771"/>
                    <a:gd name="T46" fmla="*/ 0 w 3007"/>
                    <a:gd name="T47" fmla="*/ 0 h 3771"/>
                    <a:gd name="T48" fmla="*/ 0 w 3007"/>
                    <a:gd name="T49" fmla="*/ 0 h 3771"/>
                    <a:gd name="T50" fmla="*/ 0 w 3007"/>
                    <a:gd name="T51" fmla="*/ 0 h 3771"/>
                    <a:gd name="T52" fmla="*/ 0 w 3007"/>
                    <a:gd name="T53" fmla="*/ 0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045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0 h 342"/>
                    <a:gd name="T2" fmla="*/ 0 w 673"/>
                    <a:gd name="T3" fmla="*/ 0 h 342"/>
                    <a:gd name="T4" fmla="*/ 0 w 673"/>
                    <a:gd name="T5" fmla="*/ 0 h 342"/>
                    <a:gd name="T6" fmla="*/ 0 w 673"/>
                    <a:gd name="T7" fmla="*/ 0 h 342"/>
                    <a:gd name="T8" fmla="*/ 0 w 673"/>
                    <a:gd name="T9" fmla="*/ 0 h 342"/>
                    <a:gd name="T10" fmla="*/ 0 w 673"/>
                    <a:gd name="T11" fmla="*/ 0 h 342"/>
                    <a:gd name="T12" fmla="*/ 0 w 673"/>
                    <a:gd name="T13" fmla="*/ 0 h 342"/>
                    <a:gd name="T14" fmla="*/ 0 w 673"/>
                    <a:gd name="T15" fmla="*/ 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046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0 h 403"/>
                    <a:gd name="T2" fmla="*/ 0 w 716"/>
                    <a:gd name="T3" fmla="*/ 0 h 403"/>
                    <a:gd name="T4" fmla="*/ 0 w 716"/>
                    <a:gd name="T5" fmla="*/ 0 h 403"/>
                    <a:gd name="T6" fmla="*/ 0 w 716"/>
                    <a:gd name="T7" fmla="*/ 0 h 403"/>
                    <a:gd name="T8" fmla="*/ 0 w 716"/>
                    <a:gd name="T9" fmla="*/ 0 h 403"/>
                    <a:gd name="T10" fmla="*/ 0 w 716"/>
                    <a:gd name="T11" fmla="*/ 0 h 403"/>
                    <a:gd name="T12" fmla="*/ 0 w 716"/>
                    <a:gd name="T13" fmla="*/ 0 h 403"/>
                    <a:gd name="T14" fmla="*/ 0 w 716"/>
                    <a:gd name="T15" fmla="*/ 0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047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0 h 411"/>
                    <a:gd name="T2" fmla="*/ 0 w 717"/>
                    <a:gd name="T3" fmla="*/ 0 h 411"/>
                    <a:gd name="T4" fmla="*/ 0 w 717"/>
                    <a:gd name="T5" fmla="*/ 0 h 411"/>
                    <a:gd name="T6" fmla="*/ 0 w 717"/>
                    <a:gd name="T7" fmla="*/ 0 h 411"/>
                    <a:gd name="T8" fmla="*/ 0 w 717"/>
                    <a:gd name="T9" fmla="*/ 0 h 411"/>
                    <a:gd name="T10" fmla="*/ 0 w 717"/>
                    <a:gd name="T11" fmla="*/ 0 h 411"/>
                    <a:gd name="T12" fmla="*/ 0 w 717"/>
                    <a:gd name="T13" fmla="*/ 0 h 411"/>
                    <a:gd name="T14" fmla="*/ 0 w 717"/>
                    <a:gd name="T15" fmla="*/ 0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048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0 h 386"/>
                    <a:gd name="T2" fmla="*/ 0 w 709"/>
                    <a:gd name="T3" fmla="*/ 0 h 386"/>
                    <a:gd name="T4" fmla="*/ 0 w 709"/>
                    <a:gd name="T5" fmla="*/ 0 h 386"/>
                    <a:gd name="T6" fmla="*/ 0 w 709"/>
                    <a:gd name="T7" fmla="*/ 0 h 386"/>
                    <a:gd name="T8" fmla="*/ 0 w 709"/>
                    <a:gd name="T9" fmla="*/ 0 h 386"/>
                    <a:gd name="T10" fmla="*/ 0 w 709"/>
                    <a:gd name="T11" fmla="*/ 0 h 386"/>
                    <a:gd name="T12" fmla="*/ 0 w 709"/>
                    <a:gd name="T13" fmla="*/ 0 h 386"/>
                    <a:gd name="T14" fmla="*/ 0 w 709"/>
                    <a:gd name="T15" fmla="*/ 0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</p:grpSp>
        </p:grpSp>
        <p:sp>
          <p:nvSpPr>
            <p:cNvPr id="103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  <p:sldLayoutId id="214748384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4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2276475"/>
            <a:ext cx="8064500" cy="2160588"/>
          </a:xfrm>
        </p:spPr>
        <p:txBody>
          <a:bodyPr/>
          <a:lstStyle/>
          <a:p>
            <a:pPr algn="ctr" eaLnBrk="1" hangingPunct="1">
              <a:defRPr/>
            </a:pPr>
            <a:r>
              <a:rPr lang="hr-HR" altLang="sr-Latn-RS" sz="3200" dirty="0" smtClean="0"/>
              <a:t/>
            </a:r>
            <a:br>
              <a:rPr lang="hr-HR" altLang="sr-Latn-RS" sz="3200" dirty="0" smtClean="0"/>
            </a:br>
            <a:r>
              <a:rPr lang="hr-HR" altLang="sr-Latn-RS" sz="3200" dirty="0" smtClean="0"/>
              <a:t/>
            </a:r>
            <a:br>
              <a:rPr lang="hr-HR" altLang="sr-Latn-RS" sz="3200" dirty="0" smtClean="0"/>
            </a:br>
            <a:r>
              <a:rPr lang="hr-HR" altLang="sr-Latn-RS" sz="3200" dirty="0" smtClean="0"/>
              <a:t/>
            </a:r>
            <a:br>
              <a:rPr lang="hr-HR" altLang="sr-Latn-RS" sz="3200" dirty="0" smtClean="0"/>
            </a:br>
            <a:r>
              <a:rPr lang="hr-HR" altLang="sr-Latn-RS" sz="3200" dirty="0" smtClean="0"/>
              <a:t/>
            </a:r>
            <a:br>
              <a:rPr lang="hr-HR" altLang="sr-Latn-RS" sz="3200" dirty="0" smtClean="0"/>
            </a:br>
            <a:r>
              <a:rPr lang="hr-HR" altLang="sr-Latn-RS" sz="3200" dirty="0" smtClean="0"/>
              <a:t/>
            </a:r>
            <a:br>
              <a:rPr lang="hr-HR" altLang="sr-Latn-RS" sz="3200" dirty="0" smtClean="0"/>
            </a:br>
            <a:r>
              <a:rPr lang="hr-HR" altLang="sr-Latn-RS" sz="3200" dirty="0" smtClean="0"/>
              <a:t/>
            </a:r>
            <a:br>
              <a:rPr lang="hr-HR" altLang="sr-Latn-RS" sz="3200" dirty="0" smtClean="0"/>
            </a:br>
            <a:r>
              <a:rPr lang="hr-HR" altLang="sr-Latn-RS" sz="3200" dirty="0" smtClean="0"/>
              <a:t/>
            </a:r>
            <a:br>
              <a:rPr lang="hr-HR" altLang="sr-Latn-RS" sz="3200" dirty="0" smtClean="0"/>
            </a:br>
            <a:r>
              <a:rPr lang="hr-HR" altLang="sr-Latn-RS" sz="3200" dirty="0" smtClean="0">
                <a:solidFill>
                  <a:schemeClr val="tx1"/>
                </a:solidFill>
              </a:rPr>
              <a:t/>
            </a:r>
            <a:br>
              <a:rPr lang="hr-HR" altLang="sr-Latn-RS" sz="3200" dirty="0" smtClean="0">
                <a:solidFill>
                  <a:schemeClr val="tx1"/>
                </a:solidFill>
              </a:rPr>
            </a:br>
            <a:r>
              <a:rPr lang="hr-HR" altLang="sr-Latn-RS" sz="3200" dirty="0" smtClean="0">
                <a:solidFill>
                  <a:schemeClr val="tx1"/>
                </a:solidFill>
                <a:latin typeface="+mn-lt"/>
              </a:rPr>
              <a:t>PISANJE ESEJA NA STRUČNOM ISPITU</a:t>
            </a:r>
            <a:br>
              <a:rPr lang="hr-HR" altLang="sr-Latn-RS" sz="3200" dirty="0" smtClean="0">
                <a:solidFill>
                  <a:schemeClr val="tx1"/>
                </a:solidFill>
                <a:latin typeface="+mn-lt"/>
              </a:rPr>
            </a:br>
            <a:r>
              <a:rPr lang="hr-HR" altLang="sr-Latn-RS" sz="32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hr-HR" altLang="sr-Latn-RS" sz="3200" dirty="0" smtClean="0">
                <a:solidFill>
                  <a:schemeClr val="tx1"/>
                </a:solidFill>
                <a:latin typeface="+mn-lt"/>
              </a:rPr>
            </a:br>
            <a:r>
              <a:rPr lang="hr-HR" altLang="sr-Latn-RS" sz="1800" dirty="0" smtClean="0">
                <a:solidFill>
                  <a:schemeClr val="tx1"/>
                </a:solidFill>
                <a:latin typeface="+mn-lt"/>
              </a:rPr>
              <a:t>Seminar za školske knjižničare pripravnike</a:t>
            </a:r>
            <a:br>
              <a:rPr lang="hr-HR" altLang="sr-Latn-RS" sz="1800" dirty="0" smtClean="0">
                <a:solidFill>
                  <a:schemeClr val="tx1"/>
                </a:solidFill>
                <a:latin typeface="+mn-lt"/>
              </a:rPr>
            </a:br>
            <a:r>
              <a:rPr lang="hr-HR" altLang="sr-Latn-RS" sz="1800" dirty="0" smtClean="0">
                <a:solidFill>
                  <a:schemeClr val="tx1"/>
                </a:solidFill>
                <a:latin typeface="+mn-lt"/>
              </a:rPr>
              <a:t>Zagreb, OŠ Bartola Kašića, 19. siječnja 2017.</a:t>
            </a:r>
            <a:endParaRPr lang="hr-HR" altLang="sr-Latn-RS" sz="32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250" y="5805488"/>
            <a:ext cx="6032500" cy="647700"/>
          </a:xfrm>
        </p:spPr>
        <p:txBody>
          <a:bodyPr/>
          <a:lstStyle/>
          <a:p>
            <a:pPr eaLnBrk="1" hangingPunct="1">
              <a:defRPr/>
            </a:pPr>
            <a:r>
              <a:rPr lang="hr-HR" sz="1600" dirty="0" smtClean="0"/>
              <a:t>Štefanija Turković, prof.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utnik 2"/>
          <p:cNvSpPr/>
          <p:nvPr/>
        </p:nvSpPr>
        <p:spPr>
          <a:xfrm>
            <a:off x="73025" y="836613"/>
            <a:ext cx="2881313" cy="5803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vi-VN" sz="1600" dirty="0">
                <a:solidFill>
                  <a:schemeClr val="tx1"/>
                </a:solidFill>
              </a:rPr>
              <a:t>Neodređene zamjenice tvorene s pomoću sastavnica ni i i</a:t>
            </a:r>
            <a:r>
              <a:rPr lang="hr-HR" sz="1600" dirty="0">
                <a:solidFill>
                  <a:schemeClr val="tx1"/>
                </a:solidFill>
              </a:rPr>
              <a:t> </a:t>
            </a:r>
            <a:r>
              <a:rPr lang="pl-PL" sz="1600" dirty="0">
                <a:solidFill>
                  <a:schemeClr val="tx1"/>
                </a:solidFill>
              </a:rPr>
              <a:t>u izrazima s prijedlozima na, o, od, po, pred, s, u, za pišu se:</a:t>
            </a:r>
          </a:p>
          <a:p>
            <a:pPr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pl-PL" sz="1600" dirty="0">
                <a:solidFill>
                  <a:schemeClr val="tx1"/>
                </a:solidFill>
              </a:rPr>
              <a:t> ni </a:t>
            </a:r>
            <a:r>
              <a:rPr lang="pl-PL" sz="1600" dirty="0">
                <a:solidFill>
                  <a:srgbClr val="C00000"/>
                </a:solidFill>
              </a:rPr>
              <a:t>za </a:t>
            </a:r>
            <a:r>
              <a:rPr lang="pl-PL" sz="1600" dirty="0">
                <a:solidFill>
                  <a:schemeClr val="tx1"/>
                </a:solidFill>
              </a:rPr>
              <a:t>što, ni </a:t>
            </a:r>
            <a:r>
              <a:rPr lang="pl-PL" sz="1600" dirty="0">
                <a:solidFill>
                  <a:srgbClr val="C00000"/>
                </a:solidFill>
              </a:rPr>
              <a:t>s</a:t>
            </a:r>
            <a:r>
              <a:rPr lang="pl-PL" sz="1600" dirty="0">
                <a:solidFill>
                  <a:schemeClr val="tx1"/>
                </a:solidFill>
              </a:rPr>
              <a:t> čim ...</a:t>
            </a:r>
          </a:p>
          <a:p>
            <a:pPr fontAlgn="auto">
              <a:spcAft>
                <a:spcPts val="0"/>
              </a:spcAft>
              <a:buClr>
                <a:schemeClr val="accent3"/>
              </a:buClr>
              <a:defRPr/>
            </a:pPr>
            <a:endParaRPr lang="hr-HR" sz="16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hr-HR" sz="1600" i="1" dirty="0">
                <a:solidFill>
                  <a:schemeClr val="tx1"/>
                </a:solidFill>
              </a:rPr>
              <a:t>svoj </a:t>
            </a:r>
            <a:r>
              <a:rPr lang="hr-HR" sz="1600" dirty="0">
                <a:solidFill>
                  <a:schemeClr val="tx1"/>
                </a:solidFill>
              </a:rPr>
              <a:t>– pripadnost subjektu </a:t>
            </a:r>
          </a:p>
          <a:p>
            <a:pPr fontAlgn="auto">
              <a:spcAft>
                <a:spcPts val="0"/>
              </a:spcAft>
              <a:buClr>
                <a:schemeClr val="accent3"/>
              </a:buClr>
              <a:defRPr/>
            </a:pPr>
            <a:endParaRPr lang="hr-HR" sz="16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hr-HR" sz="1600" i="1" dirty="0">
                <a:solidFill>
                  <a:schemeClr val="tx1"/>
                </a:solidFill>
              </a:rPr>
              <a:t>njegov, njihov  </a:t>
            </a:r>
            <a:r>
              <a:rPr lang="hr-HR" sz="1600" dirty="0">
                <a:solidFill>
                  <a:schemeClr val="tx1"/>
                </a:solidFill>
              </a:rPr>
              <a:t>(sklonidba kao posvojni pridjev na –</a:t>
            </a:r>
            <a:r>
              <a:rPr lang="hr-HR" sz="1600" dirty="0" err="1">
                <a:solidFill>
                  <a:schemeClr val="tx1"/>
                </a:solidFill>
              </a:rPr>
              <a:t>ov</a:t>
            </a:r>
            <a:r>
              <a:rPr lang="hr-HR" sz="1600" dirty="0">
                <a:solidFill>
                  <a:schemeClr val="tx1"/>
                </a:solidFill>
              </a:rPr>
              <a:t>, -ev, -</a:t>
            </a:r>
            <a:r>
              <a:rPr lang="hr-HR" sz="1600" dirty="0" err="1">
                <a:solidFill>
                  <a:schemeClr val="tx1"/>
                </a:solidFill>
              </a:rPr>
              <a:t>in</a:t>
            </a:r>
            <a:r>
              <a:rPr lang="hr-HR" sz="1600" dirty="0">
                <a:solidFill>
                  <a:schemeClr val="tx1"/>
                </a:solidFill>
              </a:rPr>
              <a:t>)</a:t>
            </a:r>
          </a:p>
          <a:p>
            <a:pPr fontAlgn="auto">
              <a:spcAft>
                <a:spcPts val="0"/>
              </a:spcAft>
              <a:buClr>
                <a:schemeClr val="accent3"/>
              </a:buClr>
              <a:defRPr/>
            </a:pPr>
            <a:endParaRPr lang="hr-HR" sz="16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hr-HR" sz="1600" i="1" dirty="0">
                <a:solidFill>
                  <a:schemeClr val="tx1"/>
                </a:solidFill>
              </a:rPr>
              <a:t>ovaj, taj, onaj </a:t>
            </a:r>
            <a:r>
              <a:rPr lang="hr-HR" sz="1600" dirty="0">
                <a:solidFill>
                  <a:schemeClr val="tx1"/>
                </a:solidFill>
              </a:rPr>
              <a:t>(pokazne zamjenice)</a:t>
            </a:r>
          </a:p>
          <a:p>
            <a:pPr fontAlgn="auto">
              <a:spcAft>
                <a:spcPts val="0"/>
              </a:spcAft>
              <a:buClr>
                <a:schemeClr val="accent3"/>
              </a:buClr>
              <a:defRPr/>
            </a:pPr>
            <a:endParaRPr lang="hr-HR" sz="16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hr-HR" sz="1600" i="1" dirty="0">
                <a:solidFill>
                  <a:schemeClr val="tx1"/>
                </a:solidFill>
              </a:rPr>
              <a:t>koji/kojega</a:t>
            </a:r>
            <a:r>
              <a:rPr lang="hr-HR" sz="1600" dirty="0">
                <a:solidFill>
                  <a:schemeClr val="tx1"/>
                </a:solidFill>
              </a:rPr>
              <a:t> (živo, neživo)</a:t>
            </a:r>
          </a:p>
          <a:p>
            <a:pPr fontAlgn="auto">
              <a:spcAft>
                <a:spcPts val="0"/>
              </a:spcAft>
              <a:buClr>
                <a:schemeClr val="accent3"/>
              </a:buClr>
              <a:defRPr/>
            </a:pPr>
            <a:endParaRPr lang="hr-HR" sz="1600" i="1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hr-HR" sz="1600" i="1" dirty="0">
                <a:solidFill>
                  <a:schemeClr val="tx1"/>
                </a:solidFill>
              </a:rPr>
              <a:t>sav, sva, </a:t>
            </a:r>
            <a:r>
              <a:rPr lang="hr-HR" sz="1600" i="1" dirty="0" err="1">
                <a:solidFill>
                  <a:schemeClr val="tx1"/>
                </a:solidFill>
              </a:rPr>
              <a:t>sve</a:t>
            </a:r>
            <a:r>
              <a:rPr lang="hr-HR" sz="1600" i="1" dirty="0">
                <a:solidFill>
                  <a:schemeClr val="tx1"/>
                </a:solidFill>
              </a:rPr>
              <a:t>; </a:t>
            </a:r>
            <a:r>
              <a:rPr lang="hr-HR" sz="1600" i="1" dirty="0" err="1">
                <a:solidFill>
                  <a:schemeClr val="tx1"/>
                </a:solidFill>
              </a:rPr>
              <a:t>svi</a:t>
            </a:r>
            <a:r>
              <a:rPr lang="hr-HR" sz="1600" i="1" dirty="0">
                <a:solidFill>
                  <a:schemeClr val="tx1"/>
                </a:solidFill>
              </a:rPr>
              <a:t>, </a:t>
            </a:r>
            <a:r>
              <a:rPr lang="hr-HR" sz="1600" i="1" dirty="0" err="1">
                <a:solidFill>
                  <a:schemeClr val="tx1"/>
                </a:solidFill>
              </a:rPr>
              <a:t>sve</a:t>
            </a:r>
            <a:r>
              <a:rPr lang="hr-HR" sz="1600" i="1" dirty="0">
                <a:solidFill>
                  <a:schemeClr val="tx1"/>
                </a:solidFill>
              </a:rPr>
              <a:t>, </a:t>
            </a:r>
            <a:r>
              <a:rPr lang="hr-HR" sz="1600" i="1" dirty="0" err="1">
                <a:solidFill>
                  <a:schemeClr val="tx1"/>
                </a:solidFill>
              </a:rPr>
              <a:t>sva</a:t>
            </a:r>
            <a:r>
              <a:rPr lang="hr-HR" sz="1600" i="1" dirty="0">
                <a:solidFill>
                  <a:schemeClr val="tx1"/>
                </a:solidFill>
              </a:rPr>
              <a:t> </a:t>
            </a:r>
            <a:r>
              <a:rPr lang="hr-HR" sz="1600" dirty="0">
                <a:solidFill>
                  <a:schemeClr val="tx1"/>
                </a:solidFill>
              </a:rPr>
              <a:t>(zamjenički pridjev)</a:t>
            </a:r>
          </a:p>
        </p:txBody>
      </p:sp>
      <p:sp>
        <p:nvSpPr>
          <p:cNvPr id="4" name="Pravokutnik 3"/>
          <p:cNvSpPr/>
          <p:nvPr/>
        </p:nvSpPr>
        <p:spPr>
          <a:xfrm>
            <a:off x="3033713" y="836613"/>
            <a:ext cx="2881312" cy="58324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hr-HR" sz="2000" i="1" dirty="0">
                <a:solidFill>
                  <a:schemeClr val="tx1"/>
                </a:solidFill>
              </a:rPr>
              <a:t>gdje, kamo, kuda </a:t>
            </a:r>
            <a:r>
              <a:rPr lang="hr-HR" sz="2000" dirty="0">
                <a:solidFill>
                  <a:schemeClr val="tx1"/>
                </a:solidFill>
              </a:rPr>
              <a:t>(mjesto, cilj, pravac kretanja)</a:t>
            </a:r>
          </a:p>
          <a:p>
            <a:pPr>
              <a:defRPr/>
            </a:pPr>
            <a:endParaRPr lang="hr-HR" sz="20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hr-HR" sz="2000" i="1" dirty="0">
                <a:solidFill>
                  <a:schemeClr val="tx1"/>
                </a:solidFill>
              </a:rPr>
              <a:t>ovdje, tu, ondje </a:t>
            </a:r>
            <a:r>
              <a:rPr lang="hr-HR" sz="2000" dirty="0">
                <a:solidFill>
                  <a:schemeClr val="tx1"/>
                </a:solidFill>
              </a:rPr>
              <a:t>(mjesni prilozi)</a:t>
            </a:r>
          </a:p>
          <a:p>
            <a:pPr>
              <a:defRPr/>
            </a:pPr>
            <a:endParaRPr lang="hr-HR" sz="20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hr-HR" sz="2000" i="1" dirty="0">
                <a:solidFill>
                  <a:schemeClr val="tx1"/>
                </a:solidFill>
              </a:rPr>
              <a:t>s mjesta/smjesta </a:t>
            </a:r>
            <a:r>
              <a:rPr lang="hr-HR" sz="2000" dirty="0">
                <a:solidFill>
                  <a:schemeClr val="tx1"/>
                </a:solidFill>
              </a:rPr>
              <a:t>(sastavljeno i rastavljeno pisanje)</a:t>
            </a:r>
          </a:p>
          <a:p>
            <a:pPr>
              <a:defRPr/>
            </a:pPr>
            <a:endParaRPr lang="hr-HR" sz="20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hr-HR" sz="2000" i="1" dirty="0">
                <a:solidFill>
                  <a:schemeClr val="tx1"/>
                </a:solidFill>
              </a:rPr>
              <a:t>na žalost </a:t>
            </a:r>
            <a:r>
              <a:rPr lang="hr-HR" sz="2000" dirty="0">
                <a:solidFill>
                  <a:schemeClr val="tx1"/>
                </a:solidFill>
              </a:rPr>
              <a:t>(piše se rastavljeno)</a:t>
            </a:r>
          </a:p>
          <a:p>
            <a:pPr>
              <a:defRPr/>
            </a:pPr>
            <a:endParaRPr lang="hr-HR" sz="20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hr-HR" sz="2000" i="1" dirty="0">
                <a:solidFill>
                  <a:schemeClr val="tx1"/>
                </a:solidFill>
              </a:rPr>
              <a:t>više-manje,       koliko--toliko </a:t>
            </a:r>
            <a:r>
              <a:rPr lang="hr-HR" sz="2000" dirty="0">
                <a:solidFill>
                  <a:schemeClr val="tx1"/>
                </a:solidFill>
              </a:rPr>
              <a:t>(</a:t>
            </a:r>
            <a:r>
              <a:rPr lang="hr-HR" sz="2000" dirty="0" err="1">
                <a:solidFill>
                  <a:schemeClr val="tx1"/>
                </a:solidFill>
              </a:rPr>
              <a:t>polusloženice</a:t>
            </a:r>
            <a:r>
              <a:rPr lang="hr-HR" sz="2000" dirty="0">
                <a:solidFill>
                  <a:schemeClr val="tx1"/>
                </a:solidFill>
              </a:rPr>
              <a:t>) </a:t>
            </a:r>
          </a:p>
        </p:txBody>
      </p:sp>
      <p:sp>
        <p:nvSpPr>
          <p:cNvPr id="5" name="Pravokutnik 4"/>
          <p:cNvSpPr/>
          <p:nvPr/>
        </p:nvSpPr>
        <p:spPr>
          <a:xfrm>
            <a:off x="6011863" y="879475"/>
            <a:ext cx="2992437" cy="57610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hr-HR" sz="2000" i="1" dirty="0">
                <a:solidFill>
                  <a:schemeClr val="tx1"/>
                </a:solidFill>
              </a:rPr>
              <a:t>jedan, dva/dvije, tri, četiri </a:t>
            </a:r>
            <a:r>
              <a:rPr lang="hr-HR" sz="2000" dirty="0">
                <a:solidFill>
                  <a:schemeClr val="tx1"/>
                </a:solidFill>
              </a:rPr>
              <a:t>(sklonidba)</a:t>
            </a:r>
          </a:p>
          <a:p>
            <a:pPr>
              <a:defRPr/>
            </a:pPr>
            <a:r>
              <a:rPr lang="hr-HR" sz="2000" i="1" dirty="0">
                <a:solidFill>
                  <a:schemeClr val="tx1"/>
                </a:solidFill>
              </a:rPr>
              <a:t>dvojica, dvije, dvoje </a:t>
            </a:r>
            <a:r>
              <a:rPr lang="hr-HR" sz="2000" dirty="0">
                <a:solidFill>
                  <a:schemeClr val="tx1"/>
                </a:solidFill>
              </a:rPr>
              <a:t>(brojevne imenice)</a:t>
            </a:r>
          </a:p>
          <a:p>
            <a:pPr>
              <a:defRPr/>
            </a:pPr>
            <a:r>
              <a:rPr lang="hr-HR" sz="2000" i="1" dirty="0">
                <a:solidFill>
                  <a:schemeClr val="tx1"/>
                </a:solidFill>
              </a:rPr>
              <a:t>oba, obje </a:t>
            </a:r>
            <a:r>
              <a:rPr lang="hr-HR" sz="2000" dirty="0">
                <a:solidFill>
                  <a:schemeClr val="tx1"/>
                </a:solidFill>
              </a:rPr>
              <a:t>(brojevne imenice)</a:t>
            </a:r>
          </a:p>
          <a:p>
            <a:pPr>
              <a:defRPr/>
            </a:pPr>
            <a:r>
              <a:rPr lang="hr-HR" sz="2000" i="1" dirty="0">
                <a:solidFill>
                  <a:schemeClr val="tx1"/>
                </a:solidFill>
              </a:rPr>
              <a:t>Kasni modernizam traje od 40.-ih do 70.-ih godina 20. st. </a:t>
            </a:r>
            <a:r>
              <a:rPr lang="hr-HR" sz="2000" dirty="0">
                <a:solidFill>
                  <a:schemeClr val="tx1"/>
                </a:solidFill>
              </a:rPr>
              <a:t>(pisanje brojeva)</a:t>
            </a:r>
          </a:p>
          <a:p>
            <a:pPr>
              <a:defRPr/>
            </a:pPr>
            <a:r>
              <a:rPr lang="hr-HR" sz="2000" i="1" dirty="0">
                <a:solidFill>
                  <a:schemeClr val="tx1"/>
                </a:solidFill>
              </a:rPr>
              <a:t>dvadesetak</a:t>
            </a:r>
            <a:r>
              <a:rPr lang="hr-HR" sz="2000" dirty="0">
                <a:solidFill>
                  <a:schemeClr val="tx1"/>
                </a:solidFill>
              </a:rPr>
              <a:t> (brojevni prilozi: </a:t>
            </a:r>
            <a:r>
              <a:rPr lang="hr-HR" sz="2000" u="sng" dirty="0">
                <a:solidFill>
                  <a:schemeClr val="tx1"/>
                </a:solidFill>
              </a:rPr>
              <a:t>pleonazam</a:t>
            </a:r>
            <a:r>
              <a:rPr lang="hr-HR" sz="2000" dirty="0">
                <a:solidFill>
                  <a:schemeClr val="tx1"/>
                </a:solidFill>
              </a:rPr>
              <a:t> – </a:t>
            </a:r>
            <a:r>
              <a:rPr lang="hr-HR" sz="2000" i="1" dirty="0">
                <a:solidFill>
                  <a:schemeClr val="tx1"/>
                </a:solidFill>
              </a:rPr>
              <a:t>oko dvadesetak</a:t>
            </a:r>
            <a:r>
              <a:rPr lang="hr-HR" sz="20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6" name="Pravokutnik 5"/>
          <p:cNvSpPr/>
          <p:nvPr/>
        </p:nvSpPr>
        <p:spPr>
          <a:xfrm>
            <a:off x="323850" y="115888"/>
            <a:ext cx="2232025" cy="3603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dirty="0">
                <a:solidFill>
                  <a:schemeClr val="tx1"/>
                </a:solidFill>
              </a:rPr>
              <a:t>Zamjenice</a:t>
            </a:r>
          </a:p>
        </p:txBody>
      </p:sp>
      <p:sp>
        <p:nvSpPr>
          <p:cNvPr id="7" name="Pravokutnik 6"/>
          <p:cNvSpPr/>
          <p:nvPr/>
        </p:nvSpPr>
        <p:spPr>
          <a:xfrm>
            <a:off x="3276600" y="476250"/>
            <a:ext cx="2232025" cy="288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dirty="0">
                <a:solidFill>
                  <a:schemeClr val="tx1"/>
                </a:solidFill>
              </a:rPr>
              <a:t>Prilozi</a:t>
            </a:r>
          </a:p>
        </p:txBody>
      </p:sp>
      <p:sp>
        <p:nvSpPr>
          <p:cNvPr id="8" name="Pravokutnik 7"/>
          <p:cNvSpPr/>
          <p:nvPr/>
        </p:nvSpPr>
        <p:spPr>
          <a:xfrm>
            <a:off x="6042025" y="485775"/>
            <a:ext cx="2232025" cy="287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dirty="0">
                <a:solidFill>
                  <a:schemeClr val="tx1"/>
                </a:solidFill>
              </a:rPr>
              <a:t>Brojevi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jeni pravokutnik 1"/>
          <p:cNvSpPr/>
          <p:nvPr/>
        </p:nvSpPr>
        <p:spPr>
          <a:xfrm>
            <a:off x="1547813" y="341313"/>
            <a:ext cx="5616575" cy="107156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 sz="28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hr-HR" sz="2800" b="1" dirty="0">
                <a:solidFill>
                  <a:schemeClr val="tx1"/>
                </a:solidFill>
              </a:rPr>
              <a:t>Sintaktičke</a:t>
            </a:r>
          </a:p>
          <a:p>
            <a:pPr marL="0" lvl="1" algn="ctr">
              <a:defRPr/>
            </a:pPr>
            <a:r>
              <a:rPr lang="hr-HR" dirty="0">
                <a:solidFill>
                  <a:srgbClr val="7030A0"/>
                </a:solidFill>
              </a:rPr>
              <a:t>(zakonitosti povezivanja jezičnih jedinica u sintagmu, rečenicu i tekst)</a:t>
            </a:r>
          </a:p>
          <a:p>
            <a:pPr algn="ctr">
              <a:defRPr/>
            </a:pPr>
            <a:endParaRPr lang="hr-HR" sz="2800" b="1" dirty="0">
              <a:solidFill>
                <a:schemeClr val="tx1"/>
              </a:solidFill>
            </a:endParaRPr>
          </a:p>
        </p:txBody>
      </p:sp>
      <p:sp>
        <p:nvSpPr>
          <p:cNvPr id="12291" name="Pravokutnik 2"/>
          <p:cNvSpPr>
            <a:spLocks noChangeArrowheads="1"/>
          </p:cNvSpPr>
          <p:nvPr/>
        </p:nvSpPr>
        <p:spPr bwMode="auto">
          <a:xfrm>
            <a:off x="395288" y="1412875"/>
            <a:ext cx="7993062" cy="477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40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457200" lvl="1" indent="-4572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hr-HR" sz="2000" dirty="0" smtClean="0"/>
              <a:t>Red riječi u našem jeziku prilično je slobodan. </a:t>
            </a:r>
          </a:p>
          <a:p>
            <a:pPr marL="457200" lvl="1" indent="-4572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hr-HR" sz="2000" dirty="0" smtClean="0"/>
          </a:p>
          <a:p>
            <a:pPr marL="457200" lvl="1" indent="-4572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hr-HR" sz="2400" dirty="0" smtClean="0"/>
              <a:t>Stilski neobilježenim redom riječi smatra se poredak: </a:t>
            </a:r>
            <a:r>
              <a:rPr lang="hr-HR" sz="2400" dirty="0" smtClean="0">
                <a:solidFill>
                  <a:srgbClr val="7030A0"/>
                </a:solidFill>
              </a:rPr>
              <a:t>subjekt – predikat – objekt</a:t>
            </a:r>
            <a:r>
              <a:rPr lang="hr-HR" sz="2400" dirty="0" smtClean="0"/>
              <a:t>; </a:t>
            </a:r>
          </a:p>
          <a:p>
            <a:pPr marL="0" lvl="1" indent="0">
              <a:spcBef>
                <a:spcPct val="0"/>
              </a:spcBef>
              <a:buFontTx/>
              <a:buNone/>
              <a:defRPr/>
            </a:pPr>
            <a:endParaRPr lang="hr-HR" sz="2400" dirty="0" smtClean="0"/>
          </a:p>
          <a:p>
            <a:pPr marL="457200" lvl="1" indent="-4572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hr-HR" sz="2400" dirty="0" smtClean="0"/>
              <a:t>dodaci u rečenici stoje što bliže riječima koje su im otvorile mjesto. </a:t>
            </a:r>
          </a:p>
          <a:p>
            <a:pPr marL="457200" lvl="1" indent="-4572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hr-HR" sz="2400" dirty="0" smtClean="0"/>
          </a:p>
          <a:p>
            <a:pPr marL="457200" lvl="1" indent="-4572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hr-HR" sz="2400" dirty="0" smtClean="0">
                <a:solidFill>
                  <a:srgbClr val="7030A0"/>
                </a:solidFill>
              </a:rPr>
              <a:t>Obvezatan red </a:t>
            </a:r>
            <a:r>
              <a:rPr lang="hr-HR" sz="2400" dirty="0" smtClean="0"/>
              <a:t>riječi  se </a:t>
            </a:r>
            <a:r>
              <a:rPr lang="hr-HR" sz="2400" dirty="0" smtClean="0">
                <a:solidFill>
                  <a:srgbClr val="7030A0"/>
                </a:solidFill>
              </a:rPr>
              <a:t>primjenjuje na nenaglašene riječi</a:t>
            </a:r>
            <a:r>
              <a:rPr lang="hr-HR" sz="2400" dirty="0" smtClean="0"/>
              <a:t> (prednaglasnice i </a:t>
            </a:r>
            <a:r>
              <a:rPr lang="hr-HR" sz="2400" dirty="0" err="1" smtClean="0"/>
              <a:t>zanaglasnice</a:t>
            </a:r>
            <a:r>
              <a:rPr lang="hr-HR" sz="2400" dirty="0" smtClean="0"/>
              <a:t>);</a:t>
            </a:r>
          </a:p>
          <a:p>
            <a:pPr marL="457200" lvl="1" indent="-4572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hr-HR" sz="2400" dirty="0" smtClean="0"/>
          </a:p>
          <a:p>
            <a:pPr marL="457200" lvl="1" indent="-4572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hr-HR" sz="2400" dirty="0" smtClean="0">
                <a:solidFill>
                  <a:srgbClr val="7030A0"/>
                </a:solidFill>
              </a:rPr>
              <a:t>predugačke i nejasne rečenice.</a:t>
            </a:r>
            <a:endParaRPr lang="hr-HR" altLang="sr-Latn-RS" sz="2400" i="1" dirty="0" smtClean="0"/>
          </a:p>
          <a:p>
            <a:pPr marL="457200" lvl="1" indent="-4572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hr-H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Pravokutnik 1"/>
          <p:cNvSpPr>
            <a:spLocks noChangeArrowheads="1"/>
          </p:cNvSpPr>
          <p:nvPr/>
        </p:nvSpPr>
        <p:spPr bwMode="auto">
          <a:xfrm>
            <a:off x="576263" y="1844675"/>
            <a:ext cx="75596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4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hr-HR" altLang="sr-Latn-RS" sz="2400" b="0"/>
              <a:t>Izbjegavati administrativni stil, preneseno značenje, ponavljanje, izbjegavanje nepotrebnoga pasiva</a:t>
            </a:r>
          </a:p>
        </p:txBody>
      </p:sp>
      <p:sp>
        <p:nvSpPr>
          <p:cNvPr id="3" name="Zaobljeni pravokutnik 2"/>
          <p:cNvSpPr/>
          <p:nvPr/>
        </p:nvSpPr>
        <p:spPr>
          <a:xfrm>
            <a:off x="1547813" y="341313"/>
            <a:ext cx="5616575" cy="107156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 sz="28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hr-HR" sz="2800" b="1" dirty="0">
                <a:solidFill>
                  <a:schemeClr val="tx1"/>
                </a:solidFill>
              </a:rPr>
              <a:t>Stilističke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jeni pravokutnik 1"/>
          <p:cNvSpPr/>
          <p:nvPr/>
        </p:nvSpPr>
        <p:spPr>
          <a:xfrm>
            <a:off x="2852738" y="44450"/>
            <a:ext cx="3167062" cy="8636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sz="2800" b="1" dirty="0">
                <a:solidFill>
                  <a:schemeClr val="tx1"/>
                </a:solidFill>
              </a:rPr>
              <a:t>Pravopisne</a:t>
            </a:r>
          </a:p>
        </p:txBody>
      </p:sp>
      <p:sp>
        <p:nvSpPr>
          <p:cNvPr id="15363" name="Pravokutnik 2"/>
          <p:cNvSpPr>
            <a:spLocks noChangeArrowheads="1"/>
          </p:cNvSpPr>
          <p:nvPr/>
        </p:nvSpPr>
        <p:spPr bwMode="auto">
          <a:xfrm>
            <a:off x="611188" y="981075"/>
            <a:ext cx="8424862" cy="711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40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hr-HR" altLang="sr-Latn-RS" sz="2000" b="0" dirty="0" smtClean="0"/>
              <a:t>Među </a:t>
            </a:r>
            <a:r>
              <a:rPr lang="hr-HR" altLang="sr-Latn-RS" sz="2000" b="0" i="1" dirty="0" smtClean="0"/>
              <a:t>pravopisnim pogreškama ističu se: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hr-HR" altLang="sr-Latn-RS" sz="2800" b="0" i="1" dirty="0" smtClean="0"/>
              <a:t> </a:t>
            </a:r>
          </a:p>
          <a:p>
            <a:pPr marL="457200" indent="-457200">
              <a:spcBef>
                <a:spcPct val="0"/>
              </a:spcBef>
              <a:defRPr/>
            </a:pPr>
            <a:r>
              <a:rPr lang="vi-VN" sz="2000" dirty="0"/>
              <a:t>Pravopisne pogreške: - dvoglas -ije, -je, -i (</a:t>
            </a:r>
            <a:r>
              <a:rPr lang="vi-VN" sz="2000" u="sng" dirty="0"/>
              <a:t>uvijet</a:t>
            </a:r>
            <a:r>
              <a:rPr lang="vi-VN" sz="2000" dirty="0"/>
              <a:t> – uvjet, </a:t>
            </a:r>
            <a:r>
              <a:rPr lang="vi-VN" sz="2000" u="sng" dirty="0"/>
              <a:t>riješenja</a:t>
            </a:r>
            <a:r>
              <a:rPr lang="vi-VN" sz="2000" dirty="0"/>
              <a:t> - rješenja</a:t>
            </a:r>
            <a:r>
              <a:rPr lang="vi-VN" sz="2000" dirty="0" smtClean="0"/>
              <a:t>);</a:t>
            </a:r>
            <a:endParaRPr lang="hr-HR" sz="2000" dirty="0" smtClean="0"/>
          </a:p>
          <a:p>
            <a:pPr marL="457200" indent="-457200">
              <a:spcBef>
                <a:spcPct val="0"/>
              </a:spcBef>
              <a:defRPr/>
            </a:pPr>
            <a:endParaRPr lang="hr-HR" altLang="sr-Latn-RS" sz="2000" b="0" i="1" dirty="0" smtClean="0"/>
          </a:p>
          <a:p>
            <a:pPr marL="457200" indent="-457200">
              <a:spcBef>
                <a:spcPct val="0"/>
              </a:spcBef>
              <a:defRPr/>
            </a:pPr>
            <a:r>
              <a:rPr lang="hr-HR" altLang="sr-Latn-RS" sz="2000" i="1" dirty="0" smtClean="0"/>
              <a:t>nedosljednost u bilježenju</a:t>
            </a:r>
            <a:r>
              <a:rPr lang="hr-HR" altLang="sr-Latn-RS" sz="2000" dirty="0" smtClean="0"/>
              <a:t> Č i Ć (ne -);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hr-HR" altLang="sr-Latn-RS" sz="2000" dirty="0" smtClean="0"/>
          </a:p>
          <a:p>
            <a:pPr marL="457200" indent="-457200">
              <a:spcBef>
                <a:spcPct val="0"/>
              </a:spcBef>
              <a:defRPr/>
            </a:pPr>
            <a:r>
              <a:rPr lang="vi-VN" sz="2000" dirty="0" smtClean="0"/>
              <a:t>glasovi </a:t>
            </a:r>
            <a:r>
              <a:rPr lang="vi-VN" sz="2000" dirty="0"/>
              <a:t>č, ć, dž, đ (postignuti – postignuće, oko – uočiti</a:t>
            </a:r>
            <a:r>
              <a:rPr lang="vi-VN" sz="2000" dirty="0" smtClean="0"/>
              <a:t>)</a:t>
            </a:r>
            <a:r>
              <a:rPr lang="hr-HR" sz="2000" dirty="0" smtClean="0"/>
              <a:t>;</a:t>
            </a:r>
          </a:p>
          <a:p>
            <a:pPr marL="457200" indent="-457200">
              <a:spcBef>
                <a:spcPct val="0"/>
              </a:spcBef>
              <a:defRPr/>
            </a:pPr>
            <a:endParaRPr lang="hr-HR" sz="2000" dirty="0" smtClean="0"/>
          </a:p>
          <a:p>
            <a:pPr marL="457200" indent="-457200">
              <a:spcBef>
                <a:spcPct val="0"/>
              </a:spcBef>
              <a:defRPr/>
            </a:pPr>
            <a:r>
              <a:rPr lang="pl-PL" sz="2000" dirty="0"/>
              <a:t>veliko slovo (osobito imena ustanova, zakona, pravilnika</a:t>
            </a:r>
            <a:r>
              <a:rPr lang="pl-PL" sz="2000" dirty="0" smtClean="0"/>
              <a:t>);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pl-PL" sz="2000" dirty="0" smtClean="0"/>
          </a:p>
          <a:p>
            <a:pPr marL="457200" indent="-457200">
              <a:spcBef>
                <a:spcPct val="0"/>
              </a:spcBef>
              <a:defRPr/>
            </a:pPr>
            <a:r>
              <a:rPr lang="hr-HR" sz="2000" dirty="0"/>
              <a:t>pravopisni znakovi (najčešće pisanje </a:t>
            </a:r>
            <a:r>
              <a:rPr lang="hr-HR" sz="2000" dirty="0" smtClean="0"/>
              <a:t>zareza, točke iza rednoga broja);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hr-HR" sz="2000" dirty="0" smtClean="0"/>
              <a:t> </a:t>
            </a:r>
            <a:endParaRPr lang="hr-HR" sz="2000" dirty="0"/>
          </a:p>
          <a:p>
            <a:pPr marL="457200" indent="-457200">
              <a:spcBef>
                <a:spcPct val="0"/>
              </a:spcBef>
              <a:defRPr/>
            </a:pPr>
            <a:r>
              <a:rPr lang="hr-HR" sz="2000" dirty="0" smtClean="0"/>
              <a:t>         složenice </a:t>
            </a:r>
            <a:r>
              <a:rPr lang="hr-HR" sz="2000" dirty="0"/>
              <a:t>i </a:t>
            </a:r>
            <a:r>
              <a:rPr lang="hr-HR" sz="2000" dirty="0" err="1"/>
              <a:t>plusloženice</a:t>
            </a:r>
            <a:r>
              <a:rPr lang="hr-HR" sz="2000" dirty="0"/>
              <a:t> te njihovo </a:t>
            </a:r>
            <a:r>
              <a:rPr lang="hr-HR" sz="2000" dirty="0" smtClean="0"/>
              <a:t>rastavljanje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hr-HR" sz="2000" dirty="0" smtClean="0"/>
              <a:t>             (odgojno-obrazovno</a:t>
            </a:r>
            <a:r>
              <a:rPr lang="hr-HR" sz="2000" dirty="0"/>
              <a:t>, </a:t>
            </a:r>
            <a:r>
              <a:rPr lang="hr-HR" sz="2000" dirty="0" smtClean="0"/>
              <a:t>osnovnoškolski)</a:t>
            </a:r>
            <a:endParaRPr lang="hr-HR" sz="2000" dirty="0"/>
          </a:p>
          <a:p>
            <a:pPr marL="457200" indent="-457200">
              <a:spcBef>
                <a:spcPct val="0"/>
              </a:spcBef>
              <a:defRPr/>
            </a:pPr>
            <a:endParaRPr lang="pl-PL" sz="2000" dirty="0"/>
          </a:p>
          <a:p>
            <a:pPr marL="457200" indent="-457200">
              <a:spcBef>
                <a:spcPct val="0"/>
              </a:spcBef>
              <a:defRPr/>
            </a:pPr>
            <a:endParaRPr lang="vi-VN" sz="2400" dirty="0"/>
          </a:p>
          <a:p>
            <a:pPr marL="457200" indent="-457200">
              <a:spcBef>
                <a:spcPct val="0"/>
              </a:spcBef>
              <a:defRPr/>
            </a:pPr>
            <a:endParaRPr lang="hr-HR" altLang="sr-Latn-RS" sz="2800" b="0" dirty="0" smtClean="0"/>
          </a:p>
          <a:p>
            <a:pPr marL="457200" indent="-457200">
              <a:spcBef>
                <a:spcPct val="0"/>
              </a:spcBef>
              <a:defRPr/>
            </a:pPr>
            <a:endParaRPr lang="hr-HR" altLang="sr-Latn-RS" sz="2800" b="0" dirty="0" smtClean="0"/>
          </a:p>
          <a:p>
            <a:pPr>
              <a:spcBef>
                <a:spcPct val="0"/>
              </a:spcBef>
              <a:buFontTx/>
              <a:buNone/>
              <a:defRPr/>
            </a:pPr>
            <a:endParaRPr lang="hr-HR" altLang="sr-Latn-RS" sz="2800" b="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slov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135937" cy="865188"/>
          </a:xfrm>
        </p:spPr>
        <p:txBody>
          <a:bodyPr/>
          <a:lstStyle/>
          <a:p>
            <a:pPr algn="ctr"/>
            <a:r>
              <a:rPr lang="hr-HR" altLang="sr-Latn-RS" sz="2800" smtClean="0">
                <a:solidFill>
                  <a:srgbClr val="002060"/>
                </a:solidFill>
              </a:rPr>
              <a:t> Slovopis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8313" y="1125538"/>
            <a:ext cx="8351837" cy="64801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hr-HR" sz="2800" dirty="0" smtClean="0">
                <a:solidFill>
                  <a:srgbClr val="002060"/>
                </a:solidFill>
              </a:rPr>
              <a:t>Pisani esej treba pisati školskim rukopisnim pismom, </a:t>
            </a:r>
            <a:r>
              <a:rPr lang="hr-HR" sz="2800" dirty="0">
                <a:solidFill>
                  <a:srgbClr val="002060"/>
                </a:solidFill>
              </a:rPr>
              <a:t>u</a:t>
            </a:r>
            <a:r>
              <a:rPr lang="hr-HR" sz="2800" dirty="0" smtClean="0">
                <a:solidFill>
                  <a:srgbClr val="002060"/>
                </a:solidFill>
              </a:rPr>
              <a:t>redno, ne precrtavati pogrešno napisane riječi… </a:t>
            </a:r>
          </a:p>
          <a:p>
            <a:pPr marL="0" indent="0">
              <a:buFontTx/>
              <a:buNone/>
              <a:defRPr/>
            </a:pPr>
            <a:endParaRPr lang="hr-HR" sz="2800" dirty="0" smtClean="0">
              <a:solidFill>
                <a:srgbClr val="002060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hr-HR" sz="2800" dirty="0" smtClean="0">
                <a:solidFill>
                  <a:srgbClr val="002060"/>
                </a:solidFill>
              </a:rPr>
              <a:t>Obratiti pozornost na pisanje malih slova </a:t>
            </a:r>
            <a:r>
              <a:rPr lang="hr-HR" sz="3600" dirty="0" smtClean="0">
                <a:solidFill>
                  <a:srgbClr val="FF0000"/>
                </a:solidFill>
                <a:latin typeface="Edwardian Script ITC" panose="030303020407070D0804" pitchFamily="66" charset="0"/>
              </a:rPr>
              <a:t>s , š   </a:t>
            </a:r>
            <a:r>
              <a:rPr lang="hr-HR" sz="28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r-HR" sz="2800" b="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s,š</a:t>
            </a:r>
            <a:r>
              <a:rPr lang="hr-HR" sz="28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FontTx/>
              <a:buNone/>
              <a:defRPr/>
            </a:pPr>
            <a:endParaRPr lang="hr-HR" sz="2800" b="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Tx/>
              <a:buNone/>
              <a:defRPr/>
            </a:pPr>
            <a:r>
              <a:rPr lang="hr-HR" sz="28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Veliko slovo u riječi treba grafički obilježiti većim znakom (često se u rukopisu pristupnika to ne vidi).</a:t>
            </a:r>
          </a:p>
          <a:p>
            <a:pPr marL="0" indent="0">
              <a:buFontTx/>
              <a:buNone/>
              <a:defRPr/>
            </a:pPr>
            <a:endParaRPr lang="hr-HR" sz="2800" dirty="0">
              <a:solidFill>
                <a:srgbClr val="FF0000"/>
              </a:solidFill>
            </a:endParaRPr>
          </a:p>
          <a:p>
            <a:pPr marL="0" indent="0">
              <a:buFontTx/>
              <a:buNone/>
              <a:defRPr/>
            </a:pPr>
            <a:endParaRPr lang="hr-HR" sz="3200" dirty="0"/>
          </a:p>
          <a:p>
            <a:pPr>
              <a:defRPr/>
            </a:pPr>
            <a:endParaRPr lang="hr-HR" sz="3200" dirty="0" smtClean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endParaRPr lang="hr-HR" sz="3200" dirty="0">
              <a:solidFill>
                <a:srgbClr val="002060"/>
              </a:solidFill>
            </a:endParaRPr>
          </a:p>
          <a:p>
            <a:pPr>
              <a:defRPr/>
            </a:pPr>
            <a:endParaRPr lang="hr-HR" dirty="0"/>
          </a:p>
        </p:txBody>
      </p:sp>
      <p:cxnSp>
        <p:nvCxnSpPr>
          <p:cNvPr id="4" name="Ravni poveznik 3"/>
          <p:cNvCxnSpPr/>
          <p:nvPr/>
        </p:nvCxnSpPr>
        <p:spPr>
          <a:xfrm flipH="1">
            <a:off x="636588" y="3573463"/>
            <a:ext cx="503237" cy="7207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avni poveznik 5"/>
          <p:cNvCxnSpPr/>
          <p:nvPr/>
        </p:nvCxnSpPr>
        <p:spPr>
          <a:xfrm>
            <a:off x="611188" y="3573463"/>
            <a:ext cx="503237" cy="7191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slov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847013" cy="1116013"/>
          </a:xfrm>
        </p:spPr>
        <p:txBody>
          <a:bodyPr/>
          <a:lstStyle/>
          <a:p>
            <a:r>
              <a:rPr lang="hr-HR" altLang="sr-Latn-RS" sz="3600" smtClean="0">
                <a:solidFill>
                  <a:srgbClr val="002060"/>
                </a:solidFill>
              </a:rPr>
              <a:t>Naslovna stranica pisanoga rada</a:t>
            </a:r>
          </a:p>
        </p:txBody>
      </p:sp>
      <p:sp>
        <p:nvSpPr>
          <p:cNvPr id="17411" name="Rezervirano mjesto sadržaja 2"/>
          <p:cNvSpPr>
            <a:spLocks noGrp="1"/>
          </p:cNvSpPr>
          <p:nvPr>
            <p:ph idx="1"/>
          </p:nvPr>
        </p:nvSpPr>
        <p:spPr>
          <a:xfrm>
            <a:off x="107950" y="1844675"/>
            <a:ext cx="8567738" cy="43211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hr-HR" altLang="sr-Latn-RS" sz="2400" b="0" dirty="0" smtClean="0"/>
              <a:t>Ime i prezime:</a:t>
            </a:r>
            <a:r>
              <a:rPr lang="hr-HR" altLang="sr-Latn-RS" sz="2400" b="0" dirty="0" smtClean="0">
                <a:latin typeface="Edwardian Script ITC" pitchFamily="66" charset="0"/>
              </a:rPr>
              <a:t>                       </a:t>
            </a:r>
            <a:r>
              <a:rPr lang="hr-HR" altLang="sr-Latn-RS" sz="2400" dirty="0" smtClean="0">
                <a:latin typeface="Edwardian Script ITC" panose="030303020407070D0804" pitchFamily="66" charset="0"/>
              </a:rPr>
              <a:t>Marija Jurić</a:t>
            </a:r>
          </a:p>
          <a:p>
            <a:pPr marL="0" indent="0">
              <a:buFontTx/>
              <a:buNone/>
              <a:defRPr/>
            </a:pPr>
            <a:r>
              <a:rPr lang="hr-HR" altLang="sr-Latn-RS" sz="2400" dirty="0" smtClean="0"/>
              <a:t>Škola iz koje dolazi:  </a:t>
            </a:r>
            <a:r>
              <a:rPr lang="hr-HR" altLang="sr-Latn-RS" sz="2400" dirty="0" smtClean="0">
                <a:latin typeface="Brush Script MT" panose="03060802040406070304" pitchFamily="66" charset="0"/>
              </a:rPr>
              <a:t>OŠ  Augusta Šenoe </a:t>
            </a:r>
            <a:r>
              <a:rPr lang="hr-HR" altLang="sr-Latn-RS" sz="2400" dirty="0" smtClean="0">
                <a:solidFill>
                  <a:srgbClr val="FF0000"/>
                </a:solidFill>
                <a:latin typeface="Brush Script MT" panose="03060802040406070304" pitchFamily="66" charset="0"/>
              </a:rPr>
              <a:t>,</a:t>
            </a:r>
            <a:r>
              <a:rPr lang="hr-HR" altLang="sr-Latn-RS" sz="2400" dirty="0" smtClean="0">
                <a:latin typeface="Brush Script MT" panose="03060802040406070304" pitchFamily="66" charset="0"/>
              </a:rPr>
              <a:t> Ogulin</a:t>
            </a:r>
            <a:endParaRPr lang="hr-HR" altLang="sr-Latn-RS" sz="2400" b="0" dirty="0" smtClean="0">
              <a:latin typeface="Brush Script MT" panose="03060802040406070304" pitchFamily="66" charset="0"/>
            </a:endParaRPr>
          </a:p>
          <a:p>
            <a:pPr marL="0" indent="0">
              <a:buFontTx/>
              <a:buNone/>
              <a:defRPr/>
            </a:pPr>
            <a:r>
              <a:rPr lang="hr-HR" altLang="sr-Latn-RS" sz="2400" b="0" dirty="0" smtClean="0"/>
              <a:t>(ime škole, mjesto)</a:t>
            </a:r>
            <a:r>
              <a:rPr lang="hr-HR" altLang="sr-Latn-RS" sz="2400" b="0" dirty="0" smtClean="0">
                <a:latin typeface="Edwardian Script ITC" pitchFamily="66" charset="0"/>
              </a:rPr>
              <a:t>            </a:t>
            </a:r>
            <a:r>
              <a:rPr lang="hr-HR" altLang="sr-Latn-RS" sz="2400" dirty="0" smtClean="0">
                <a:latin typeface="Brush Script MT" panose="03060802040406070304" pitchFamily="66" charset="0"/>
              </a:rPr>
              <a:t>OŠ   ,,August  Šenoa”</a:t>
            </a:r>
            <a:r>
              <a:rPr lang="hr-HR" altLang="sr-Latn-RS" sz="2400" dirty="0" smtClean="0">
                <a:solidFill>
                  <a:srgbClr val="FF0000"/>
                </a:solidFill>
                <a:latin typeface="Brush Script MT" panose="03060802040406070304" pitchFamily="66" charset="0"/>
              </a:rPr>
              <a:t>,</a:t>
            </a:r>
            <a:r>
              <a:rPr lang="hr-HR" altLang="sr-Latn-RS" sz="2400" dirty="0" smtClean="0">
                <a:latin typeface="Brush Script MT" panose="03060802040406070304" pitchFamily="66" charset="0"/>
              </a:rPr>
              <a:t>Ogulin</a:t>
            </a:r>
          </a:p>
          <a:p>
            <a:pPr marL="0" indent="0">
              <a:buFontTx/>
              <a:buNone/>
              <a:defRPr/>
            </a:pPr>
            <a:endParaRPr lang="hr-HR" altLang="sr-Latn-RS" sz="2400" dirty="0" smtClean="0">
              <a:latin typeface="Bradley Hand ITC" panose="03070402050302030203" pitchFamily="66" charset="0"/>
            </a:endParaRPr>
          </a:p>
          <a:p>
            <a:pPr marL="0" indent="0">
              <a:buFontTx/>
              <a:buNone/>
              <a:defRPr/>
            </a:pPr>
            <a:r>
              <a:rPr lang="hr-HR" altLang="sr-Latn-RS" sz="2400" b="0" dirty="0" smtClean="0">
                <a:latin typeface="+mj-lt"/>
              </a:rPr>
              <a:t>Datum/ nadnevak :        </a:t>
            </a:r>
            <a:r>
              <a:rPr lang="hr-HR" altLang="sr-Latn-RS" sz="2400" dirty="0" smtClean="0">
                <a:latin typeface="Blackadder ITC" panose="04020505051007020D02" pitchFamily="82" charset="0"/>
              </a:rPr>
              <a:t>U </a:t>
            </a:r>
            <a:r>
              <a:rPr lang="hr-HR" altLang="sr-Latn-RS" sz="2400" dirty="0" smtClean="0">
                <a:solidFill>
                  <a:srgbClr val="FF0000"/>
                </a:solidFill>
                <a:latin typeface="Blackadder ITC" panose="04020505051007020D02" pitchFamily="82" charset="0"/>
              </a:rPr>
              <a:t> </a:t>
            </a:r>
            <a:r>
              <a:rPr lang="hr-HR" altLang="sr-Latn-RS" sz="2400" dirty="0">
                <a:solidFill>
                  <a:srgbClr val="FF0000"/>
                </a:solidFill>
                <a:latin typeface="Blackadder ITC" panose="04020505051007020D02" pitchFamily="82" charset="0"/>
              </a:rPr>
              <a:t>Z</a:t>
            </a:r>
            <a:r>
              <a:rPr lang="hr-HR" altLang="sr-Latn-RS" sz="2400" dirty="0" smtClean="0">
                <a:latin typeface="Blackadder ITC" panose="04020505051007020D02" pitchFamily="82" charset="0"/>
              </a:rPr>
              <a:t>agrebu 16. lipnja 2017. </a:t>
            </a:r>
          </a:p>
          <a:p>
            <a:pPr marL="0" indent="0">
              <a:buFontTx/>
              <a:buNone/>
              <a:defRPr/>
            </a:pPr>
            <a:r>
              <a:rPr lang="hr-HR" altLang="sr-Latn-RS" sz="2400" dirty="0" smtClean="0">
                <a:latin typeface="Blackadder ITC" panose="04020505051007020D02" pitchFamily="82" charset="0"/>
              </a:rPr>
              <a:t>                                                                      </a:t>
            </a:r>
            <a:r>
              <a:rPr lang="hr-HR" altLang="sr-Latn-RS" sz="2400" dirty="0" smtClean="0">
                <a:solidFill>
                  <a:srgbClr val="FF0000"/>
                </a:solidFill>
                <a:latin typeface="Blackadder ITC" panose="04020505051007020D02" pitchFamily="82" charset="0"/>
              </a:rPr>
              <a:t>Z</a:t>
            </a:r>
            <a:r>
              <a:rPr lang="hr-HR" altLang="sr-Latn-RS" sz="2400" dirty="0" smtClean="0">
                <a:latin typeface="Blackadder ITC" panose="04020505051007020D02" pitchFamily="82" charset="0"/>
              </a:rPr>
              <a:t>agreb</a:t>
            </a:r>
            <a:r>
              <a:rPr lang="hr-HR" altLang="sr-Latn-RS" sz="2400" dirty="0" smtClean="0">
                <a:solidFill>
                  <a:srgbClr val="FF0000"/>
                </a:solidFill>
                <a:latin typeface="Blackadder ITC" panose="04020505051007020D02" pitchFamily="82" charset="0"/>
              </a:rPr>
              <a:t>, </a:t>
            </a:r>
            <a:r>
              <a:rPr lang="hr-HR" altLang="sr-Latn-RS" sz="2400" dirty="0" smtClean="0">
                <a:latin typeface="Blackadder ITC" panose="04020505051007020D02" pitchFamily="82" charset="0"/>
              </a:rPr>
              <a:t>16. lipnja 2017.</a:t>
            </a:r>
          </a:p>
          <a:p>
            <a:pPr marL="0" indent="0">
              <a:buFontTx/>
              <a:buNone/>
              <a:defRPr/>
            </a:pPr>
            <a:r>
              <a:rPr lang="hr-HR" altLang="sr-Latn-RS" sz="2400" dirty="0" smtClean="0">
                <a:latin typeface="Blackadder ITC" panose="04020505051007020D02" pitchFamily="82" charset="0"/>
              </a:rPr>
              <a:t>                                                                      </a:t>
            </a:r>
            <a:r>
              <a:rPr lang="hr-HR" altLang="sr-Latn-RS" sz="2400" dirty="0" smtClean="0">
                <a:solidFill>
                  <a:srgbClr val="FF0000"/>
                </a:solidFill>
                <a:latin typeface="Blackadder ITC" panose="04020505051007020D02" pitchFamily="82" charset="0"/>
              </a:rPr>
              <a:t>Z</a:t>
            </a:r>
            <a:r>
              <a:rPr lang="hr-HR" altLang="sr-Latn-RS" sz="2400" dirty="0" smtClean="0">
                <a:latin typeface="Blackadder ITC" panose="04020505051007020D02" pitchFamily="82" charset="0"/>
              </a:rPr>
              <a:t>agreb</a:t>
            </a:r>
            <a:r>
              <a:rPr lang="hr-HR" altLang="sr-Latn-RS" sz="2400" dirty="0" smtClean="0">
                <a:solidFill>
                  <a:srgbClr val="FF0000"/>
                </a:solidFill>
                <a:latin typeface="Blackadder ITC" panose="04020505051007020D02" pitchFamily="82" charset="0"/>
              </a:rPr>
              <a:t>, 16. 6. 2017.</a:t>
            </a:r>
            <a:endParaRPr lang="hr-HR" altLang="sr-Latn-RS" sz="2400" dirty="0" smtClean="0">
              <a:latin typeface="Blackadder ITC" panose="04020505051007020D02" pitchFamily="82" charset="0"/>
            </a:endParaRPr>
          </a:p>
          <a:p>
            <a:pPr marL="0" indent="0">
              <a:buFontTx/>
              <a:buNone/>
              <a:defRPr/>
            </a:pPr>
            <a:r>
              <a:rPr lang="hr-HR" altLang="sr-Latn-RS" sz="3200" b="0" dirty="0" smtClean="0">
                <a:solidFill>
                  <a:srgbClr val="FF0000"/>
                </a:solidFill>
                <a:latin typeface="Brush Script MT" panose="03060802040406070304" pitchFamily="66" charset="0"/>
              </a:rPr>
              <a:t>                                                              </a:t>
            </a:r>
            <a:endParaRPr lang="hr-HR" altLang="sr-Latn-RS" sz="3200" dirty="0" smtClean="0">
              <a:solidFill>
                <a:srgbClr val="FF0000"/>
              </a:solidFill>
              <a:latin typeface="Brush Script MT" panose="03060802040406070304" pitchFamily="66" charset="0"/>
            </a:endParaRPr>
          </a:p>
          <a:p>
            <a:pPr marL="0" indent="0">
              <a:buFontTx/>
              <a:buNone/>
              <a:defRPr/>
            </a:pPr>
            <a:endParaRPr lang="hr-HR" altLang="sr-Latn-R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slov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054850" cy="1044575"/>
          </a:xfrm>
        </p:spPr>
        <p:txBody>
          <a:bodyPr/>
          <a:lstStyle/>
          <a:p>
            <a:r>
              <a:rPr lang="hr-HR" altLang="sr-Latn-RS" sz="3600" smtClean="0"/>
              <a:t>LITERATURA - NAVOĐENJE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23850" y="1412875"/>
            <a:ext cx="8569325" cy="4824413"/>
          </a:xfrm>
        </p:spPr>
        <p:txBody>
          <a:bodyPr/>
          <a:lstStyle/>
          <a:p>
            <a:pPr>
              <a:defRPr/>
            </a:pPr>
            <a:r>
              <a:rPr lang="hr-HR" sz="2800" dirty="0"/>
              <a:t>Navođenjem izvora za neku svoju tvrdnju pristupnik pokazuje poznavanje </a:t>
            </a:r>
            <a:r>
              <a:rPr lang="hr-HR" sz="2800" dirty="0" smtClean="0"/>
              <a:t>literature</a:t>
            </a:r>
          </a:p>
          <a:p>
            <a:pPr>
              <a:defRPr/>
            </a:pPr>
            <a:endParaRPr lang="hr-HR" sz="2800" dirty="0"/>
          </a:p>
          <a:p>
            <a:pPr>
              <a:defRPr/>
            </a:pPr>
            <a:r>
              <a:rPr lang="hr-HR" sz="2800" dirty="0" smtClean="0"/>
              <a:t>U pisanom </a:t>
            </a:r>
            <a:r>
              <a:rPr lang="hr-HR" sz="2800" dirty="0"/>
              <a:t>radu češće je parafraziranje jer pristupnik nema uza se izvor i podatke o </a:t>
            </a:r>
            <a:r>
              <a:rPr lang="hr-HR" sz="2800" dirty="0" smtClean="0"/>
              <a:t>njemu</a:t>
            </a:r>
            <a:endParaRPr lang="hr-HR" sz="2800" dirty="0"/>
          </a:p>
          <a:p>
            <a:pPr marL="0" indent="0">
              <a:buFontTx/>
              <a:buNone/>
              <a:defRPr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85800" y="1268413"/>
            <a:ext cx="7696200" cy="4217987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hr-HR" altLang="sr-Latn-RS" smtClean="0">
                <a:solidFill>
                  <a:srgbClr val="C00000"/>
                </a:solidFill>
              </a:rPr>
              <a:t>NAJČEŠĆE JEZIČNE POGREŠKE U PISANIM RADOVIMA NA STRUČNOM ISPITU KNJIŽNIČARA</a:t>
            </a:r>
          </a:p>
          <a:p>
            <a:pPr marL="0" indent="0" algn="ctr">
              <a:buFontTx/>
              <a:buNone/>
            </a:pPr>
            <a:endParaRPr lang="hr-HR" altLang="sr-Latn-RS" smtClean="0">
              <a:solidFill>
                <a:srgbClr val="C00000"/>
              </a:solidFill>
            </a:endParaRPr>
          </a:p>
          <a:p>
            <a:pPr marL="0" indent="0" algn="ctr">
              <a:buFontTx/>
              <a:buNone/>
            </a:pPr>
            <a:r>
              <a:rPr lang="hr-HR" altLang="sr-Latn-RS" smtClean="0">
                <a:solidFill>
                  <a:srgbClr val="C00000"/>
                </a:solidFill>
              </a:rPr>
              <a:t> Primjeri iz prakse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36563" y="260350"/>
            <a:ext cx="8167687" cy="6337300"/>
          </a:xfrm>
        </p:spPr>
        <p:txBody>
          <a:bodyPr/>
          <a:lstStyle/>
          <a:p>
            <a:pPr>
              <a:defRPr/>
            </a:pPr>
            <a:endParaRPr lang="hr-HR" sz="2400" dirty="0" smtClean="0">
              <a:solidFill>
                <a:srgbClr val="C00000"/>
              </a:solidFill>
            </a:endParaRPr>
          </a:p>
          <a:p>
            <a:pPr>
              <a:defRPr/>
            </a:pPr>
            <a:r>
              <a:rPr lang="hr-HR" sz="2400" dirty="0" smtClean="0">
                <a:solidFill>
                  <a:srgbClr val="C00000"/>
                </a:solidFill>
              </a:rPr>
              <a:t>Internet</a:t>
            </a:r>
            <a:r>
              <a:rPr lang="hr-HR" sz="2400" dirty="0" smtClean="0"/>
              <a:t>, </a:t>
            </a:r>
            <a:r>
              <a:rPr lang="hr-HR" sz="2400" dirty="0">
                <a:solidFill>
                  <a:srgbClr val="C00000"/>
                </a:solidFill>
              </a:rPr>
              <a:t>i</a:t>
            </a:r>
            <a:r>
              <a:rPr lang="hr-HR" sz="2400" dirty="0" smtClean="0">
                <a:solidFill>
                  <a:srgbClr val="C00000"/>
                </a:solidFill>
              </a:rPr>
              <a:t>nternet stranica - NETOČNO</a:t>
            </a:r>
          </a:p>
          <a:p>
            <a:pPr>
              <a:defRPr/>
            </a:pPr>
            <a:r>
              <a:rPr lang="hr-HR" sz="2400" dirty="0" smtClean="0"/>
              <a:t>internet - </a:t>
            </a:r>
            <a:r>
              <a:rPr lang="hr-HR" sz="2400" dirty="0" smtClean="0">
                <a:solidFill>
                  <a:srgbClr val="C00000"/>
                </a:solidFill>
              </a:rPr>
              <a:t>točno</a:t>
            </a:r>
            <a:endParaRPr lang="hr-HR" sz="2400" dirty="0">
              <a:solidFill>
                <a:srgbClr val="C00000"/>
              </a:solidFill>
            </a:endParaRPr>
          </a:p>
          <a:p>
            <a:pPr>
              <a:defRPr/>
            </a:pPr>
            <a:r>
              <a:rPr lang="hr-HR" sz="2400" dirty="0"/>
              <a:t>Piše se </a:t>
            </a:r>
            <a:r>
              <a:rPr lang="hr-HR" sz="2400" i="1" dirty="0">
                <a:solidFill>
                  <a:srgbClr val="C00000"/>
                </a:solidFill>
              </a:rPr>
              <a:t>malim</a:t>
            </a:r>
            <a:r>
              <a:rPr lang="hr-HR" sz="2400" dirty="0"/>
              <a:t> slovom jer je to opća imenica (npr. kao radio, televizija</a:t>
            </a:r>
            <a:r>
              <a:rPr lang="hr-HR" sz="2400" dirty="0" smtClean="0"/>
              <a:t>).</a:t>
            </a:r>
          </a:p>
          <a:p>
            <a:pPr>
              <a:defRPr/>
            </a:pPr>
            <a:endParaRPr lang="hr-HR" sz="2400" dirty="0"/>
          </a:p>
          <a:p>
            <a:pPr>
              <a:defRPr/>
            </a:pPr>
            <a:r>
              <a:rPr lang="hr-HR" sz="2400" dirty="0"/>
              <a:t>Kada stoji u službi pridjeva ispred imenice, treba ga zamijeniti pridjevom internetski (internetska stranica, adresa, prodaja</a:t>
            </a:r>
            <a:r>
              <a:rPr lang="hr-HR" sz="2400" dirty="0" smtClean="0"/>
              <a:t>).</a:t>
            </a:r>
          </a:p>
          <a:p>
            <a:pPr>
              <a:defRPr/>
            </a:pPr>
            <a:endParaRPr lang="hr-HR" sz="2400" dirty="0"/>
          </a:p>
          <a:p>
            <a:pPr>
              <a:defRPr/>
            </a:pPr>
            <a:r>
              <a:rPr lang="hr-HR" sz="2400" dirty="0"/>
              <a:t> Čitanje internetske adrese: www.hrt.hr (dvostruko </a:t>
            </a:r>
            <a:r>
              <a:rPr lang="hr-HR" sz="2400" dirty="0" err="1"/>
              <a:t>ve</a:t>
            </a:r>
            <a:r>
              <a:rPr lang="hr-HR" sz="2400" dirty="0"/>
              <a:t> dvostruko </a:t>
            </a:r>
            <a:r>
              <a:rPr lang="hr-HR" sz="2400" dirty="0" err="1"/>
              <a:t>ve</a:t>
            </a:r>
            <a:r>
              <a:rPr lang="hr-HR" sz="2400" dirty="0"/>
              <a:t> dvostruko </a:t>
            </a:r>
            <a:r>
              <a:rPr lang="hr-HR" sz="2400" dirty="0" err="1"/>
              <a:t>ve</a:t>
            </a:r>
            <a:r>
              <a:rPr lang="hr-HR" sz="2400" dirty="0"/>
              <a:t> točka ha </a:t>
            </a:r>
            <a:r>
              <a:rPr lang="hr-HR" sz="2400" dirty="0" err="1"/>
              <a:t>er</a:t>
            </a:r>
            <a:r>
              <a:rPr lang="hr-HR" sz="2400" dirty="0"/>
              <a:t> te točka ha </a:t>
            </a:r>
            <a:r>
              <a:rPr lang="hr-HR" sz="2400" dirty="0" err="1"/>
              <a:t>er</a:t>
            </a:r>
            <a:r>
              <a:rPr lang="hr-HR" sz="2400" dirty="0"/>
              <a:t>)</a:t>
            </a:r>
          </a:p>
          <a:p>
            <a:pPr marL="0" indent="0">
              <a:buFontTx/>
              <a:buNone/>
              <a:defRPr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slov 1"/>
          <p:cNvSpPr>
            <a:spLocks noGrp="1"/>
          </p:cNvSpPr>
          <p:nvPr>
            <p:ph type="title"/>
          </p:nvPr>
        </p:nvSpPr>
        <p:spPr>
          <a:xfrm>
            <a:off x="539750" y="188913"/>
            <a:ext cx="6870700" cy="771525"/>
          </a:xfrm>
        </p:spPr>
        <p:txBody>
          <a:bodyPr/>
          <a:lstStyle/>
          <a:p>
            <a:pPr algn="ctr"/>
            <a:r>
              <a:rPr lang="hr-HR" altLang="sr-Latn-RS" smtClean="0"/>
              <a:t>spojnica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288" y="960438"/>
            <a:ext cx="8208962" cy="5205412"/>
          </a:xfrm>
        </p:spPr>
        <p:txBody>
          <a:bodyPr/>
          <a:lstStyle/>
          <a:p>
            <a:pPr>
              <a:defRPr/>
            </a:pPr>
            <a:r>
              <a:rPr lang="hr-HR" sz="2400" dirty="0" smtClean="0"/>
              <a:t>Ako se riječi koje se pišu sa spojnicom (</a:t>
            </a:r>
            <a:r>
              <a:rPr lang="hr-HR" sz="2400" dirty="0" err="1" smtClean="0"/>
              <a:t>polusloženice</a:t>
            </a:r>
            <a:r>
              <a:rPr lang="hr-HR" sz="2400" dirty="0" smtClean="0"/>
              <a:t>) prenose u novi redak, spojnica se zapisuje i na početku novoga retka:</a:t>
            </a:r>
          </a:p>
          <a:p>
            <a:pPr>
              <a:defRPr/>
            </a:pPr>
            <a:endParaRPr lang="hr-HR" sz="2400" dirty="0" smtClean="0"/>
          </a:p>
          <a:p>
            <a:pPr>
              <a:defRPr/>
            </a:pPr>
            <a:r>
              <a:rPr lang="hr-HR" sz="2400" dirty="0"/>
              <a:t>o</a:t>
            </a:r>
            <a:r>
              <a:rPr lang="hr-HR" sz="2400" dirty="0" smtClean="0"/>
              <a:t>dgojno</a:t>
            </a:r>
            <a:r>
              <a:rPr lang="hr-HR" sz="2400" dirty="0" smtClean="0">
                <a:solidFill>
                  <a:schemeClr val="tx2"/>
                </a:solidFill>
              </a:rPr>
              <a:t>-</a:t>
            </a:r>
          </a:p>
          <a:p>
            <a:pPr marL="0" indent="0">
              <a:buFontTx/>
              <a:buNone/>
              <a:defRPr/>
            </a:pPr>
            <a:r>
              <a:rPr lang="hr-HR" sz="2400" dirty="0" smtClean="0"/>
              <a:t>  </a:t>
            </a:r>
            <a:r>
              <a:rPr lang="hr-HR" sz="2400" dirty="0" smtClean="0">
                <a:solidFill>
                  <a:schemeClr val="tx2"/>
                </a:solidFill>
              </a:rPr>
              <a:t>-</a:t>
            </a:r>
            <a:r>
              <a:rPr lang="hr-HR" sz="2400" dirty="0" smtClean="0"/>
              <a:t>obrazovna ustanova</a:t>
            </a:r>
          </a:p>
          <a:p>
            <a:pPr marL="0" indent="0">
              <a:buFontTx/>
              <a:buNone/>
              <a:defRPr/>
            </a:pPr>
            <a:r>
              <a:rPr lang="hr-HR" sz="2400" dirty="0" smtClean="0"/>
              <a:t>   </a:t>
            </a:r>
          </a:p>
          <a:p>
            <a:pPr marL="0" indent="0">
              <a:buFontTx/>
              <a:buNone/>
              <a:defRPr/>
            </a:pPr>
            <a:r>
              <a:rPr lang="hr-HR" sz="2400" dirty="0" smtClean="0"/>
              <a:t> kulturno</a:t>
            </a:r>
            <a:r>
              <a:rPr lang="hr-HR" sz="2400" dirty="0" smtClean="0">
                <a:solidFill>
                  <a:srgbClr val="FF0000"/>
                </a:solidFill>
              </a:rPr>
              <a:t>-</a:t>
            </a:r>
          </a:p>
          <a:p>
            <a:pPr marL="0" indent="0">
              <a:buFontTx/>
              <a:buNone/>
              <a:defRPr/>
            </a:pPr>
            <a:r>
              <a:rPr lang="hr-HR" sz="2400" dirty="0"/>
              <a:t> </a:t>
            </a:r>
            <a:r>
              <a:rPr lang="hr-HR" sz="2400" dirty="0" smtClean="0"/>
              <a:t> </a:t>
            </a:r>
            <a:r>
              <a:rPr lang="hr-HR" sz="2400" dirty="0" smtClean="0">
                <a:solidFill>
                  <a:srgbClr val="FF0000"/>
                </a:solidFill>
              </a:rPr>
              <a:t>-</a:t>
            </a:r>
            <a:r>
              <a:rPr lang="hr-HR" sz="2400" dirty="0" smtClean="0"/>
              <a:t>javna djelatnost</a:t>
            </a:r>
          </a:p>
          <a:p>
            <a:pPr marL="0" indent="0">
              <a:buFontTx/>
              <a:buNone/>
              <a:defRPr/>
            </a:pPr>
            <a:endParaRPr lang="hr-H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Šesterokut 1"/>
          <p:cNvSpPr/>
          <p:nvPr/>
        </p:nvSpPr>
        <p:spPr>
          <a:xfrm>
            <a:off x="3276600" y="615950"/>
            <a:ext cx="2563813" cy="1444625"/>
          </a:xfrm>
          <a:prstGeom prst="hex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hr-HR" sz="2800" b="1" dirty="0">
                <a:solidFill>
                  <a:schemeClr val="tx1"/>
                </a:solidFill>
              </a:rPr>
              <a:t>PISANI RAD</a:t>
            </a:r>
          </a:p>
        </p:txBody>
      </p:sp>
      <p:sp>
        <p:nvSpPr>
          <p:cNvPr id="5" name="Šesterokut 4"/>
          <p:cNvSpPr/>
          <p:nvPr/>
        </p:nvSpPr>
        <p:spPr>
          <a:xfrm>
            <a:off x="1042988" y="2636838"/>
            <a:ext cx="2233612" cy="158432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6" name="Šesterokut 5"/>
          <p:cNvSpPr/>
          <p:nvPr/>
        </p:nvSpPr>
        <p:spPr>
          <a:xfrm>
            <a:off x="3463925" y="2636838"/>
            <a:ext cx="2376488" cy="1584325"/>
          </a:xfrm>
          <a:prstGeom prst="hexagon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hr-HR" dirty="0">
                <a:solidFill>
                  <a:schemeClr val="tx1"/>
                </a:solidFill>
              </a:rPr>
              <a:t>STRUČNI ISPIT</a:t>
            </a:r>
          </a:p>
        </p:txBody>
      </p:sp>
      <p:sp>
        <p:nvSpPr>
          <p:cNvPr id="7" name="Šesterokut 6"/>
          <p:cNvSpPr/>
          <p:nvPr/>
        </p:nvSpPr>
        <p:spPr>
          <a:xfrm>
            <a:off x="6156325" y="2636838"/>
            <a:ext cx="2232025" cy="158432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hr-HR" dirty="0">
                <a:solidFill>
                  <a:schemeClr val="tx1"/>
                </a:solidFill>
              </a:rPr>
              <a:t>USMENI  DIO ISPITA</a:t>
            </a:r>
          </a:p>
        </p:txBody>
      </p:sp>
      <p:sp>
        <p:nvSpPr>
          <p:cNvPr id="8" name="Šesterokut 7"/>
          <p:cNvSpPr/>
          <p:nvPr/>
        </p:nvSpPr>
        <p:spPr>
          <a:xfrm>
            <a:off x="3463925" y="4581525"/>
            <a:ext cx="2376488" cy="15113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hr-HR" dirty="0">
                <a:solidFill>
                  <a:schemeClr val="tx1"/>
                </a:solidFill>
              </a:rPr>
              <a:t>IZVEDBA NASTAVNOG SATA</a:t>
            </a:r>
          </a:p>
        </p:txBody>
      </p:sp>
      <p:sp>
        <p:nvSpPr>
          <p:cNvPr id="5127" name="Pravokutnik 2"/>
          <p:cNvSpPr>
            <a:spLocks noChangeArrowheads="1"/>
          </p:cNvSpPr>
          <p:nvPr/>
        </p:nvSpPr>
        <p:spPr bwMode="auto">
          <a:xfrm>
            <a:off x="1331913" y="2814638"/>
            <a:ext cx="16637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4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1800" b="0"/>
              <a:t>PISANA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hr-HR" altLang="sr-Latn-RS" sz="1800" b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1800" b="0"/>
              <a:t>PRIPRAVA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zervirano mjesto sadržaja 2"/>
          <p:cNvSpPr>
            <a:spLocks noGrp="1"/>
          </p:cNvSpPr>
          <p:nvPr>
            <p:ph idx="1"/>
          </p:nvPr>
        </p:nvSpPr>
        <p:spPr>
          <a:xfrm>
            <a:off x="971550" y="188913"/>
            <a:ext cx="7696200" cy="633571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hr-HR" altLang="sr-Latn-RS" smtClean="0"/>
              <a:t>Tuđice / leksik </a:t>
            </a:r>
          </a:p>
          <a:p>
            <a:pPr marL="0" indent="0">
              <a:buFontTx/>
              <a:buNone/>
            </a:pPr>
            <a:r>
              <a:rPr lang="hr-HR" altLang="sr-Latn-RS" sz="2000" smtClean="0"/>
              <a:t>Edukacija – </a:t>
            </a:r>
            <a:r>
              <a:rPr lang="hr-HR" altLang="sr-Latn-RS" sz="2000" smtClean="0">
                <a:solidFill>
                  <a:srgbClr val="FF0000"/>
                </a:solidFill>
              </a:rPr>
              <a:t>obrazovanje, izobrazba</a:t>
            </a:r>
          </a:p>
          <a:p>
            <a:pPr marL="0" indent="0">
              <a:buFontTx/>
              <a:buNone/>
            </a:pPr>
            <a:r>
              <a:rPr lang="hr-HR" altLang="sr-Latn-RS" sz="2000" smtClean="0"/>
              <a:t>Educirati (o čemu) – </a:t>
            </a:r>
            <a:r>
              <a:rPr lang="hr-HR" altLang="sr-Latn-RS" sz="2000" smtClean="0">
                <a:solidFill>
                  <a:srgbClr val="FF0000"/>
                </a:solidFill>
              </a:rPr>
              <a:t>poučiti, uputiti u što, izvijestiti</a:t>
            </a:r>
          </a:p>
          <a:p>
            <a:pPr marL="0" indent="0">
              <a:buFontTx/>
              <a:buNone/>
            </a:pPr>
            <a:endParaRPr lang="hr-HR" altLang="sr-Latn-RS" sz="2000" smtClean="0">
              <a:solidFill>
                <a:srgbClr val="FF0000"/>
              </a:solidFill>
            </a:endParaRPr>
          </a:p>
          <a:p>
            <a:pPr marL="0" indent="0">
              <a:buFontTx/>
              <a:buNone/>
            </a:pPr>
            <a:r>
              <a:rPr lang="hr-HR" altLang="sr-Latn-RS" sz="2000" smtClean="0"/>
              <a:t>Efikasnost (efikasne metode) </a:t>
            </a:r>
            <a:r>
              <a:rPr lang="hr-HR" altLang="sr-Latn-RS" sz="2000" smtClean="0">
                <a:solidFill>
                  <a:srgbClr val="FF0000"/>
                </a:solidFill>
              </a:rPr>
              <a:t>djelotvornost, uspješnost, učinkovitost</a:t>
            </a:r>
          </a:p>
          <a:p>
            <a:pPr marL="0" indent="0">
              <a:buFontTx/>
              <a:buNone/>
            </a:pPr>
            <a:r>
              <a:rPr lang="hr-HR" altLang="sr-Latn-RS" sz="2000" smtClean="0"/>
              <a:t>Efektan (pano) </a:t>
            </a:r>
            <a:r>
              <a:rPr lang="hr-HR" altLang="sr-Latn-RS" sz="2000" smtClean="0">
                <a:solidFill>
                  <a:srgbClr val="FF0000"/>
                </a:solidFill>
              </a:rPr>
              <a:t>dojmljiv, uspješan </a:t>
            </a:r>
            <a:r>
              <a:rPr lang="hr-HR" altLang="sr-Latn-RS" sz="2000" smtClean="0"/>
              <a:t>(pobuđuje jak dojam, snažno djeluje)</a:t>
            </a:r>
          </a:p>
          <a:p>
            <a:pPr marL="0" indent="0">
              <a:buFontTx/>
              <a:buNone/>
            </a:pPr>
            <a:endParaRPr lang="hr-HR" altLang="sr-Latn-RS" sz="2000" smtClean="0"/>
          </a:p>
          <a:p>
            <a:pPr marL="0" indent="0">
              <a:buFontTx/>
              <a:buNone/>
            </a:pPr>
            <a:r>
              <a:rPr lang="hr-HR" altLang="sr-Latn-RS" sz="2000" smtClean="0"/>
              <a:t>Dulji (duljina) = </a:t>
            </a:r>
            <a:r>
              <a:rPr lang="hr-HR" altLang="sr-Latn-RS" sz="2000" smtClean="0">
                <a:solidFill>
                  <a:srgbClr val="FF0000"/>
                </a:solidFill>
              </a:rPr>
              <a:t>odnosi se na vrijeme trajanje</a:t>
            </a:r>
          </a:p>
          <a:p>
            <a:pPr marL="0" indent="0">
              <a:buFontTx/>
              <a:buNone/>
            </a:pPr>
            <a:r>
              <a:rPr lang="hr-HR" altLang="sr-Latn-RS" sz="2000" smtClean="0"/>
              <a:t>Duži (dužina) = </a:t>
            </a:r>
            <a:r>
              <a:rPr lang="hr-HR" altLang="sr-Latn-RS" sz="2000" smtClean="0">
                <a:solidFill>
                  <a:srgbClr val="FF0000"/>
                </a:solidFill>
              </a:rPr>
              <a:t>odnosi se na prostor, udaljenost</a:t>
            </a:r>
          </a:p>
          <a:p>
            <a:pPr marL="0" indent="0">
              <a:buFontTx/>
              <a:buNone/>
            </a:pPr>
            <a:r>
              <a:rPr lang="hr-HR" altLang="sr-Latn-RS" sz="2000" smtClean="0"/>
              <a:t>(cesta je duža i lošija nego što smo mislili)</a:t>
            </a:r>
          </a:p>
          <a:p>
            <a:pPr marL="0" indent="0">
              <a:buFontTx/>
              <a:buNone/>
            </a:pPr>
            <a:endParaRPr lang="hr-HR" altLang="sr-Latn-RS" sz="2000" smtClean="0"/>
          </a:p>
          <a:p>
            <a:pPr marL="0" indent="0">
              <a:buFontTx/>
              <a:buNone/>
            </a:pPr>
            <a:r>
              <a:rPr lang="hr-HR" altLang="sr-Latn-RS" sz="2000" smtClean="0"/>
              <a:t>Detaljno pril. – </a:t>
            </a:r>
            <a:r>
              <a:rPr lang="hr-HR" altLang="sr-Latn-RS" sz="2000" smtClean="0">
                <a:solidFill>
                  <a:srgbClr val="FF0000"/>
                </a:solidFill>
              </a:rPr>
              <a:t>potanko, opširno, opsežno, do pojedinosti</a:t>
            </a:r>
          </a:p>
          <a:p>
            <a:pPr marL="0" indent="0">
              <a:buFontTx/>
              <a:buNone/>
            </a:pPr>
            <a:r>
              <a:rPr lang="hr-HR" altLang="sr-Latn-RS" sz="2000" smtClean="0"/>
              <a:t>        detalj – </a:t>
            </a:r>
            <a:r>
              <a:rPr lang="hr-HR" altLang="sr-Latn-RS" sz="2000" smtClean="0">
                <a:solidFill>
                  <a:srgbClr val="FF0000"/>
                </a:solidFill>
              </a:rPr>
              <a:t>pojedinost, potankost, sitnica </a:t>
            </a:r>
            <a:r>
              <a:rPr lang="hr-HR" altLang="sr-Latn-RS" sz="2400" smtClean="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zervirano mjesto sadržaja 2"/>
          <p:cNvSpPr>
            <a:spLocks noGrp="1"/>
          </p:cNvSpPr>
          <p:nvPr>
            <p:ph idx="1"/>
          </p:nvPr>
        </p:nvSpPr>
        <p:spPr>
          <a:xfrm>
            <a:off x="685800" y="188913"/>
            <a:ext cx="8278813" cy="7272337"/>
          </a:xfrm>
        </p:spPr>
        <p:txBody>
          <a:bodyPr/>
          <a:lstStyle/>
          <a:p>
            <a:pPr marL="0" indent="0">
              <a:buFontTx/>
              <a:buNone/>
            </a:pPr>
            <a:endParaRPr lang="hr-HR" altLang="sr-Latn-RS" sz="2400" smtClean="0"/>
          </a:p>
          <a:p>
            <a:pPr marL="0" indent="0">
              <a:buFontTx/>
              <a:buNone/>
            </a:pPr>
            <a:r>
              <a:rPr lang="hr-HR" altLang="sr-Latn-RS" sz="2400" smtClean="0"/>
              <a:t>Aspekt (lat.) – </a:t>
            </a:r>
            <a:r>
              <a:rPr lang="hr-HR" altLang="sr-Latn-RS" sz="2400" smtClean="0">
                <a:solidFill>
                  <a:srgbClr val="C00000"/>
                </a:solidFill>
              </a:rPr>
              <a:t>stajalište, gledište, motrište</a:t>
            </a:r>
          </a:p>
          <a:p>
            <a:pPr marL="0" indent="0">
              <a:buFontTx/>
              <a:buNone/>
            </a:pPr>
            <a:endParaRPr lang="hr-HR" altLang="sr-Latn-RS" sz="2400" smtClean="0">
              <a:solidFill>
                <a:srgbClr val="C00000"/>
              </a:solidFill>
            </a:endParaRPr>
          </a:p>
          <a:p>
            <a:pPr marL="0" indent="0">
              <a:buFontTx/>
              <a:buNone/>
            </a:pPr>
            <a:r>
              <a:rPr lang="hr-HR" altLang="sr-Latn-RS" sz="2400" smtClean="0"/>
              <a:t>Aplicirati – </a:t>
            </a:r>
            <a:r>
              <a:rPr lang="hr-HR" altLang="sr-Latn-RS" sz="2400" smtClean="0">
                <a:solidFill>
                  <a:srgbClr val="C00000"/>
                </a:solidFill>
              </a:rPr>
              <a:t>prijaviti se  </a:t>
            </a:r>
            <a:r>
              <a:rPr lang="hr-HR" altLang="sr-Latn-RS" sz="2400" smtClean="0"/>
              <a:t>/ javiti se na natječaj</a:t>
            </a:r>
          </a:p>
          <a:p>
            <a:pPr marL="0" indent="0">
              <a:buFontTx/>
              <a:buNone/>
            </a:pPr>
            <a:endParaRPr lang="hr-HR" altLang="sr-Latn-RS" sz="2400" smtClean="0"/>
          </a:p>
          <a:p>
            <a:pPr marL="0" indent="0">
              <a:buFontTx/>
              <a:buNone/>
            </a:pPr>
            <a:r>
              <a:rPr lang="hr-HR" altLang="sr-Latn-RS" sz="2400" smtClean="0"/>
              <a:t>Nevjerovatno,vjerovatno - </a:t>
            </a:r>
            <a:r>
              <a:rPr lang="hr-HR" altLang="sr-Latn-RS" sz="2400" smtClean="0">
                <a:solidFill>
                  <a:srgbClr val="C00000"/>
                </a:solidFill>
              </a:rPr>
              <a:t>nevjerojatno, vjerojatno</a:t>
            </a:r>
          </a:p>
          <a:p>
            <a:pPr marL="0" indent="0">
              <a:buFontTx/>
              <a:buNone/>
            </a:pPr>
            <a:r>
              <a:rPr lang="hr-HR" altLang="sr-Latn-RS" sz="2400" smtClean="0"/>
              <a:t> </a:t>
            </a:r>
          </a:p>
          <a:p>
            <a:pPr marL="0" indent="0">
              <a:buFontTx/>
              <a:buNone/>
            </a:pPr>
            <a:r>
              <a:rPr lang="hr-HR" altLang="sr-Latn-RS" sz="2400" smtClean="0"/>
              <a:t>No međutim (pleonazam) </a:t>
            </a:r>
            <a:r>
              <a:rPr lang="hr-HR" altLang="sr-Latn-RS" sz="2400" smtClean="0">
                <a:solidFill>
                  <a:srgbClr val="C00000"/>
                </a:solidFill>
              </a:rPr>
              <a:t>– no, međutim</a:t>
            </a:r>
          </a:p>
          <a:p>
            <a:pPr marL="0" indent="0">
              <a:buFontTx/>
              <a:buNone/>
            </a:pPr>
            <a:r>
              <a:rPr lang="hr-HR" altLang="sr-Latn-RS" sz="2400" smtClean="0"/>
              <a:t>(ovaj izraz nije dobro rabiti za izricanje suprotnosti: On je to rekao javno</a:t>
            </a:r>
            <a:r>
              <a:rPr lang="hr-HR" altLang="sr-Latn-RS" sz="2400" smtClean="0">
                <a:solidFill>
                  <a:srgbClr val="C00000"/>
                </a:solidFill>
              </a:rPr>
              <a:t>, no </a:t>
            </a:r>
            <a:r>
              <a:rPr lang="hr-HR" altLang="sr-Latn-RS" sz="2400" smtClean="0"/>
              <a:t>nije priznao.</a:t>
            </a:r>
          </a:p>
          <a:p>
            <a:pPr marL="0" indent="0">
              <a:buFontTx/>
              <a:buNone/>
            </a:pPr>
            <a:r>
              <a:rPr lang="hr-HR" altLang="sr-Latn-RS" sz="2400" smtClean="0"/>
              <a:t> On je to rekao javno</a:t>
            </a:r>
            <a:r>
              <a:rPr lang="hr-HR" altLang="sr-Latn-RS" sz="2400" smtClean="0">
                <a:solidFill>
                  <a:srgbClr val="C00000"/>
                </a:solidFill>
              </a:rPr>
              <a:t>, međutim </a:t>
            </a:r>
            <a:r>
              <a:rPr lang="hr-HR" altLang="sr-Latn-RS" sz="2400" smtClean="0"/>
              <a:t>nije priznao</a:t>
            </a:r>
            <a:r>
              <a:rPr lang="hr-HR" altLang="sr-Latn-RS" sz="28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zervirano mjesto sadržaja 2"/>
          <p:cNvSpPr>
            <a:spLocks noGrp="1"/>
          </p:cNvSpPr>
          <p:nvPr>
            <p:ph idx="1"/>
          </p:nvPr>
        </p:nvSpPr>
        <p:spPr>
          <a:xfrm>
            <a:off x="611188" y="115888"/>
            <a:ext cx="8137525" cy="648176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hr-HR" altLang="sr-Latn-RS" sz="2000" u="sng" smtClean="0"/>
              <a:t>Nivo</a:t>
            </a:r>
            <a:r>
              <a:rPr lang="hr-HR" altLang="sr-Latn-RS" sz="2000" smtClean="0"/>
              <a:t> – </a:t>
            </a:r>
            <a:r>
              <a:rPr lang="hr-HR" altLang="sr-Latn-RS" sz="2000" smtClean="0">
                <a:solidFill>
                  <a:srgbClr val="FF0000"/>
                </a:solidFill>
              </a:rPr>
              <a:t>razina, stupanj</a:t>
            </a:r>
          </a:p>
          <a:p>
            <a:pPr marL="0" indent="0">
              <a:buFontTx/>
              <a:buNone/>
            </a:pPr>
            <a:r>
              <a:rPr lang="hr-HR" altLang="sr-Latn-RS" sz="2000" smtClean="0"/>
              <a:t>Postepeno</a:t>
            </a:r>
            <a:r>
              <a:rPr lang="hr-HR" altLang="sr-Latn-RS" sz="2000" smtClean="0">
                <a:solidFill>
                  <a:srgbClr val="C00000"/>
                </a:solidFill>
              </a:rPr>
              <a:t> / postupno </a:t>
            </a:r>
          </a:p>
          <a:p>
            <a:pPr marL="0" indent="0">
              <a:buFontTx/>
              <a:buNone/>
            </a:pPr>
            <a:r>
              <a:rPr lang="hr-HR" altLang="sr-Latn-RS" sz="2000" smtClean="0"/>
              <a:t>Nastava </a:t>
            </a:r>
            <a:r>
              <a:rPr lang="hr-HR" altLang="sr-Latn-RS" sz="2000" u="sng" smtClean="0"/>
              <a:t>se odvija </a:t>
            </a:r>
            <a:r>
              <a:rPr lang="hr-HR" altLang="sr-Latn-RS" sz="2000" smtClean="0"/>
              <a:t>u knjižnici </a:t>
            </a:r>
            <a:r>
              <a:rPr lang="hr-HR" altLang="sr-Latn-RS" sz="2000" smtClean="0">
                <a:solidFill>
                  <a:srgbClr val="C00000"/>
                </a:solidFill>
              </a:rPr>
              <a:t>/se održava </a:t>
            </a:r>
          </a:p>
          <a:p>
            <a:pPr marL="0" indent="0">
              <a:buFontTx/>
              <a:buNone/>
            </a:pPr>
            <a:endParaRPr lang="hr-HR" altLang="sr-Latn-RS" sz="2000" u="sng" smtClean="0">
              <a:solidFill>
                <a:srgbClr val="C00000"/>
              </a:solidFill>
            </a:endParaRPr>
          </a:p>
          <a:p>
            <a:pPr marL="0" indent="0">
              <a:buFontTx/>
              <a:buNone/>
            </a:pPr>
            <a:r>
              <a:rPr lang="hr-HR" altLang="sr-Latn-RS" sz="2000" u="sng" smtClean="0"/>
              <a:t>Obadva</a:t>
            </a:r>
            <a:r>
              <a:rPr lang="hr-HR" altLang="sr-Latn-RS" sz="2000" smtClean="0"/>
              <a:t> m. i s. r. – </a:t>
            </a:r>
            <a:r>
              <a:rPr lang="hr-HR" altLang="sr-Latn-RS" sz="2000" smtClean="0">
                <a:solidFill>
                  <a:srgbClr val="C00000"/>
                </a:solidFill>
              </a:rPr>
              <a:t>oba</a:t>
            </a:r>
            <a:r>
              <a:rPr lang="hr-HR" altLang="sr-Latn-RS" sz="2000" smtClean="0"/>
              <a:t> (To su zaključila </a:t>
            </a:r>
            <a:r>
              <a:rPr lang="hr-HR" altLang="sr-Latn-RS" sz="2000" smtClean="0">
                <a:solidFill>
                  <a:srgbClr val="C00000"/>
                </a:solidFill>
              </a:rPr>
              <a:t>oba</a:t>
            </a:r>
            <a:r>
              <a:rPr lang="hr-HR" altLang="sr-Latn-RS" sz="2000" smtClean="0"/>
              <a:t> stručnjaka). Br. dva i oba sklonjive su riječi i potrebno ih je sklanjati (</a:t>
            </a:r>
            <a:r>
              <a:rPr lang="hr-HR" altLang="sr-Latn-RS" sz="2000" smtClean="0">
                <a:solidFill>
                  <a:srgbClr val="C00000"/>
                </a:solidFill>
              </a:rPr>
              <a:t>dva/dvaju; oba/obaju</a:t>
            </a:r>
            <a:r>
              <a:rPr lang="hr-HR" altLang="sr-Latn-RS" sz="2000" smtClean="0"/>
              <a:t>)</a:t>
            </a:r>
          </a:p>
          <a:p>
            <a:pPr marL="0" indent="0">
              <a:buFontTx/>
              <a:buNone/>
            </a:pPr>
            <a:r>
              <a:rPr lang="hr-HR" altLang="sr-Latn-RS" sz="2000" u="sng" smtClean="0"/>
              <a:t>Obadvije</a:t>
            </a:r>
            <a:r>
              <a:rPr lang="hr-HR" altLang="sr-Latn-RS" sz="2000" smtClean="0"/>
              <a:t> ž.r. – </a:t>
            </a:r>
            <a:r>
              <a:rPr lang="hr-HR" altLang="sr-Latn-RS" sz="2000" smtClean="0">
                <a:solidFill>
                  <a:srgbClr val="C00000"/>
                </a:solidFill>
              </a:rPr>
              <a:t>obje</a:t>
            </a:r>
            <a:r>
              <a:rPr lang="hr-HR" altLang="sr-Latn-RS" sz="2000" smtClean="0"/>
              <a:t> (To su rekle </a:t>
            </a:r>
            <a:r>
              <a:rPr lang="hr-HR" altLang="sr-Latn-RS" sz="2000" smtClean="0">
                <a:solidFill>
                  <a:srgbClr val="C00000"/>
                </a:solidFill>
              </a:rPr>
              <a:t>obje</a:t>
            </a:r>
            <a:r>
              <a:rPr lang="hr-HR" altLang="sr-Latn-RS" sz="2000" smtClean="0"/>
              <a:t> žene.) </a:t>
            </a:r>
          </a:p>
          <a:p>
            <a:pPr marL="0" indent="0">
              <a:buFontTx/>
              <a:buNone/>
            </a:pPr>
            <a:r>
              <a:rPr lang="hr-HR" altLang="sr-Latn-RS" sz="2000" smtClean="0"/>
              <a:t>(obje strane – objema stranama)</a:t>
            </a:r>
          </a:p>
          <a:p>
            <a:pPr marL="0" indent="0">
              <a:buFontTx/>
              <a:buNone/>
            </a:pPr>
            <a:endParaRPr lang="hr-HR" altLang="sr-Latn-RS" sz="2000" smtClean="0"/>
          </a:p>
          <a:p>
            <a:pPr marL="0" indent="0">
              <a:buFontTx/>
              <a:buNone/>
            </a:pPr>
            <a:r>
              <a:rPr lang="hr-HR" altLang="sr-Latn-RS" sz="2000" u="sng" smtClean="0"/>
              <a:t>S obzirom </a:t>
            </a:r>
            <a:r>
              <a:rPr lang="hr-HR" altLang="sr-Latn-RS" sz="2000" i="1" u="sng" smtClean="0"/>
              <a:t>da</a:t>
            </a:r>
            <a:r>
              <a:rPr lang="hr-HR" altLang="sr-Latn-RS" sz="2000" u="sng" smtClean="0"/>
              <a:t> </a:t>
            </a:r>
            <a:r>
              <a:rPr lang="hr-HR" altLang="sr-Latn-RS" sz="2000" smtClean="0"/>
              <a:t>/ S obzirom </a:t>
            </a:r>
            <a:r>
              <a:rPr lang="hr-HR" altLang="sr-Latn-RS" sz="2000" smtClean="0">
                <a:solidFill>
                  <a:srgbClr val="C00000"/>
                </a:solidFill>
              </a:rPr>
              <a:t>na to </a:t>
            </a:r>
          </a:p>
          <a:p>
            <a:pPr marL="0" indent="0">
              <a:buFontTx/>
              <a:buNone/>
            </a:pPr>
            <a:endParaRPr lang="hr-HR" altLang="sr-Latn-RS" sz="2000" smtClean="0">
              <a:solidFill>
                <a:srgbClr val="C00000"/>
              </a:solidFill>
            </a:endParaRPr>
          </a:p>
          <a:p>
            <a:pPr marL="0" indent="0">
              <a:buFontTx/>
              <a:buNone/>
            </a:pPr>
            <a:r>
              <a:rPr lang="hr-HR" altLang="sr-Latn-RS" sz="2000" u="sng" smtClean="0"/>
              <a:t>Ni / niti ne </a:t>
            </a:r>
            <a:r>
              <a:rPr lang="hr-HR" altLang="sr-Latn-RS" sz="2000" smtClean="0"/>
              <a:t>– </a:t>
            </a:r>
            <a:r>
              <a:rPr lang="hr-HR" altLang="sr-Latn-RS" sz="2000" smtClean="0">
                <a:solidFill>
                  <a:srgbClr val="C00000"/>
                </a:solidFill>
              </a:rPr>
              <a:t>i ne </a:t>
            </a:r>
          </a:p>
          <a:p>
            <a:pPr marL="0" indent="0">
              <a:buFontTx/>
              <a:buNone/>
            </a:pPr>
            <a:r>
              <a:rPr lang="hr-HR" altLang="sr-Latn-RS" sz="2000" smtClean="0"/>
              <a:t>Veznik ni / niti nije dobro upotrebljavati za isticanje ispred negacije. Za to služi veznik </a:t>
            </a:r>
            <a:r>
              <a:rPr lang="hr-HR" altLang="sr-Latn-RS" sz="2000" i="1" smtClean="0">
                <a:solidFill>
                  <a:srgbClr val="C00000"/>
                </a:solidFill>
              </a:rPr>
              <a:t>i</a:t>
            </a:r>
          </a:p>
          <a:p>
            <a:pPr marL="0" indent="0">
              <a:buFontTx/>
              <a:buNone/>
            </a:pPr>
            <a:r>
              <a:rPr lang="hr-HR" altLang="sr-Latn-RS" sz="2000" smtClean="0"/>
              <a:t>          (</a:t>
            </a:r>
            <a:r>
              <a:rPr lang="hr-HR" altLang="sr-Latn-RS" sz="2000" u="sng" smtClean="0"/>
              <a:t>Ni ne razmišljaj </a:t>
            </a:r>
            <a:r>
              <a:rPr lang="hr-HR" altLang="sr-Latn-RS" sz="2000" smtClean="0"/>
              <a:t>o tome. </a:t>
            </a:r>
            <a:r>
              <a:rPr lang="hr-HR" altLang="sr-Latn-RS" sz="2000" smtClean="0">
                <a:solidFill>
                  <a:srgbClr val="C00000"/>
                </a:solidFill>
              </a:rPr>
              <a:t>I ne </a:t>
            </a:r>
            <a:r>
              <a:rPr lang="hr-HR" altLang="sr-Latn-RS" sz="2000" smtClean="0"/>
              <a:t>razmišljaj o</a:t>
            </a:r>
          </a:p>
          <a:p>
            <a:pPr marL="0" indent="0">
              <a:buFontTx/>
              <a:buNone/>
            </a:pPr>
            <a:r>
              <a:rPr lang="hr-HR" altLang="sr-Latn-RS" sz="2000" smtClean="0">
                <a:solidFill>
                  <a:srgbClr val="C00000"/>
                </a:solidFill>
              </a:rPr>
              <a:t>                                        </a:t>
            </a:r>
            <a:r>
              <a:rPr lang="hr-HR" altLang="sr-Latn-RS" sz="2000" smtClean="0"/>
              <a:t>tome.)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zervirano mjesto sadržaja 2"/>
          <p:cNvSpPr>
            <a:spLocks noGrp="1"/>
          </p:cNvSpPr>
          <p:nvPr>
            <p:ph idx="1"/>
          </p:nvPr>
        </p:nvSpPr>
        <p:spPr>
          <a:xfrm>
            <a:off x="685800" y="260350"/>
            <a:ext cx="7696200" cy="63373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hr-HR" altLang="sr-Latn-RS" sz="2400" u="sng" smtClean="0"/>
              <a:t>Pripreme se </a:t>
            </a:r>
            <a:r>
              <a:rPr lang="hr-HR" altLang="sr-Latn-RS" sz="2400" i="1" u="sng" smtClean="0"/>
              <a:t>odvijaju</a:t>
            </a:r>
            <a:r>
              <a:rPr lang="hr-HR" altLang="sr-Latn-RS" sz="2400" u="sng" smtClean="0"/>
              <a:t> prema planu </a:t>
            </a:r>
            <a:r>
              <a:rPr lang="hr-HR" altLang="sr-Latn-RS" sz="2400" smtClean="0"/>
              <a:t>/ </a:t>
            </a:r>
            <a:r>
              <a:rPr lang="hr-HR" altLang="sr-Latn-RS" sz="2400" smtClean="0">
                <a:solidFill>
                  <a:srgbClr val="C00000"/>
                </a:solidFill>
              </a:rPr>
              <a:t>teku,</a:t>
            </a:r>
          </a:p>
          <a:p>
            <a:pPr marL="0" indent="0">
              <a:buFontTx/>
              <a:buNone/>
            </a:pPr>
            <a:r>
              <a:rPr lang="hr-HR" altLang="sr-Latn-RS" sz="2400" smtClean="0">
                <a:solidFill>
                  <a:srgbClr val="C00000"/>
                </a:solidFill>
              </a:rPr>
              <a:t>idu </a:t>
            </a:r>
            <a:r>
              <a:rPr lang="hr-HR" altLang="sr-Latn-RS" sz="2400" smtClean="0"/>
              <a:t>po planu.</a:t>
            </a:r>
          </a:p>
          <a:p>
            <a:pPr marL="0" indent="0">
              <a:buFontTx/>
              <a:buNone/>
            </a:pPr>
            <a:endParaRPr lang="hr-HR" altLang="sr-Latn-RS" sz="2400" smtClean="0">
              <a:solidFill>
                <a:srgbClr val="FF0000"/>
              </a:solidFill>
            </a:endParaRPr>
          </a:p>
          <a:p>
            <a:pPr marL="0" indent="0">
              <a:buFontTx/>
              <a:buNone/>
            </a:pPr>
            <a:r>
              <a:rPr lang="hr-HR" altLang="sr-Latn-RS" sz="2400" smtClean="0"/>
              <a:t>Koncentriranost – </a:t>
            </a:r>
            <a:r>
              <a:rPr lang="hr-HR" altLang="sr-Latn-RS" sz="2400" smtClean="0">
                <a:solidFill>
                  <a:srgbClr val="C00000"/>
                </a:solidFill>
              </a:rPr>
              <a:t>pozornost, </a:t>
            </a:r>
            <a:r>
              <a:rPr lang="hr-HR" altLang="sr-Latn-RS" sz="2400" smtClean="0">
                <a:solidFill>
                  <a:srgbClr val="FF0000"/>
                </a:solidFill>
              </a:rPr>
              <a:t>usmjerenost, usredotočenost, </a:t>
            </a:r>
          </a:p>
          <a:p>
            <a:pPr marL="0" indent="0">
              <a:buFontTx/>
              <a:buNone/>
            </a:pPr>
            <a:endParaRPr lang="hr-HR" altLang="sr-Latn-RS" sz="2400" smtClean="0">
              <a:solidFill>
                <a:srgbClr val="FF0000"/>
              </a:solidFill>
            </a:endParaRPr>
          </a:p>
          <a:p>
            <a:pPr marL="0" indent="0">
              <a:buFontTx/>
              <a:buNone/>
            </a:pPr>
            <a:r>
              <a:rPr lang="hr-HR" altLang="sr-Latn-RS" sz="2400" smtClean="0"/>
              <a:t>Pod uvjetom / </a:t>
            </a:r>
            <a:r>
              <a:rPr lang="hr-HR" altLang="sr-Latn-RS" sz="2400" smtClean="0">
                <a:solidFill>
                  <a:srgbClr val="C00000"/>
                </a:solidFill>
              </a:rPr>
              <a:t>uz </a:t>
            </a:r>
            <a:r>
              <a:rPr lang="hr-HR" altLang="sr-Latn-RS" sz="2400" smtClean="0"/>
              <a:t>uvjet</a:t>
            </a:r>
            <a:r>
              <a:rPr lang="hr-HR" altLang="sr-Latn-RS" sz="2400" smtClean="0">
                <a:solidFill>
                  <a:srgbClr val="C00000"/>
                </a:solidFill>
              </a:rPr>
              <a:t> </a:t>
            </a:r>
            <a:r>
              <a:rPr lang="hr-HR" altLang="sr-Latn-RS" sz="2400" smtClean="0"/>
              <a:t>(uz imenice </a:t>
            </a:r>
            <a:r>
              <a:rPr lang="hr-HR" altLang="sr-Latn-RS" sz="2400" smtClean="0">
                <a:solidFill>
                  <a:srgbClr val="C00000"/>
                </a:solidFill>
              </a:rPr>
              <a:t>uvjet, pogodba, obveza, prijetnja </a:t>
            </a:r>
            <a:r>
              <a:rPr lang="hr-HR" altLang="sr-Latn-RS" sz="2400" smtClean="0"/>
              <a:t>bolje je uporabiti prijedlog</a:t>
            </a:r>
            <a:r>
              <a:rPr lang="hr-HR" altLang="sr-Latn-RS" sz="2400" smtClean="0">
                <a:solidFill>
                  <a:srgbClr val="C00000"/>
                </a:solidFill>
              </a:rPr>
              <a:t> UZ)</a:t>
            </a:r>
          </a:p>
          <a:p>
            <a:pPr marL="0" indent="0">
              <a:buFontTx/>
              <a:buNone/>
            </a:pPr>
            <a:endParaRPr lang="hr-HR" altLang="sr-Latn-RS" sz="2400" smtClean="0">
              <a:solidFill>
                <a:srgbClr val="C00000"/>
              </a:solidFill>
            </a:endParaRPr>
          </a:p>
          <a:p>
            <a:pPr marL="0" indent="0">
              <a:buFontTx/>
              <a:buNone/>
            </a:pPr>
            <a:r>
              <a:rPr lang="hr-HR" altLang="sr-Latn-RS" sz="2400" smtClean="0">
                <a:solidFill>
                  <a:srgbClr val="C00000"/>
                </a:solidFill>
              </a:rPr>
              <a:t>Pošto – vremenski veznik (nakon što) </a:t>
            </a:r>
            <a:r>
              <a:rPr lang="hr-HR" altLang="sr-Latn-RS" sz="2400" smtClean="0"/>
              <a:t>ne rabimo ga umjesto uzročnog (</a:t>
            </a:r>
            <a:r>
              <a:rPr lang="hr-HR" altLang="sr-Latn-RS" sz="2400" u="sng" smtClean="0"/>
              <a:t>Pošto nisi / </a:t>
            </a:r>
            <a:r>
              <a:rPr lang="hr-HR" altLang="sr-Latn-RS" sz="2400" u="sng" smtClean="0">
                <a:solidFill>
                  <a:srgbClr val="C00000"/>
                </a:solidFill>
              </a:rPr>
              <a:t>Budući da nisi </a:t>
            </a:r>
            <a:r>
              <a:rPr lang="hr-HR" altLang="sr-Latn-RS" sz="2400" smtClean="0"/>
              <a:t>naučio, nećeš dobiti prolaznu ocjenu.)</a:t>
            </a:r>
            <a:endParaRPr lang="hr-HR" altLang="sr-Latn-RS" sz="240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85800" y="260350"/>
            <a:ext cx="7696200" cy="62642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hr-HR" sz="2400" b="0" u="sng" dirty="0" smtClean="0"/>
              <a:t>Tok</a:t>
            </a:r>
            <a:r>
              <a:rPr lang="hr-HR" sz="2400" b="0" dirty="0" smtClean="0"/>
              <a:t> – </a:t>
            </a:r>
            <a:r>
              <a:rPr lang="hr-HR" sz="2400" b="0" dirty="0" smtClean="0">
                <a:solidFill>
                  <a:srgbClr val="C00000"/>
                </a:solidFill>
              </a:rPr>
              <a:t>tijek – </a:t>
            </a:r>
            <a:r>
              <a:rPr lang="hr-HR" sz="2400" b="0" dirty="0" smtClean="0">
                <a:solidFill>
                  <a:srgbClr val="FF0000"/>
                </a:solidFill>
              </a:rPr>
              <a:t>pronalaženje vremena</a:t>
            </a:r>
            <a:endParaRPr lang="hr-HR" sz="2400" b="0" dirty="0" smtClean="0"/>
          </a:p>
          <a:p>
            <a:pPr marL="0" indent="0">
              <a:buFontTx/>
              <a:buNone/>
              <a:defRPr/>
            </a:pPr>
            <a:r>
              <a:rPr lang="hr-HR" sz="2400" b="0" dirty="0" smtClean="0"/>
              <a:t>(Tijekom sata… U tijeku su radovi… Tijekom godine…)</a:t>
            </a:r>
          </a:p>
          <a:p>
            <a:pPr marL="0" indent="0">
              <a:buFontTx/>
              <a:buNone/>
              <a:defRPr/>
            </a:pPr>
            <a:endParaRPr lang="hr-HR" sz="2400" b="0" dirty="0" smtClean="0"/>
          </a:p>
          <a:p>
            <a:pPr marL="0" indent="0">
              <a:buFontTx/>
              <a:buNone/>
              <a:defRPr/>
            </a:pPr>
            <a:r>
              <a:rPr lang="hr-HR" sz="2400" b="0" dirty="0">
                <a:solidFill>
                  <a:srgbClr val="C00000"/>
                </a:solidFill>
              </a:rPr>
              <a:t>Čitljiv</a:t>
            </a:r>
            <a:r>
              <a:rPr lang="hr-HR" sz="2400" b="0" dirty="0"/>
              <a:t> (rukopis) koji se može čitati, kojemu se prepoznaju </a:t>
            </a:r>
            <a:r>
              <a:rPr lang="hr-HR" sz="2400" b="0" dirty="0" smtClean="0"/>
              <a:t>slova</a:t>
            </a:r>
            <a:endParaRPr lang="hr-HR" sz="2400" b="0" dirty="0"/>
          </a:p>
          <a:p>
            <a:pPr marL="0" indent="0">
              <a:buFontTx/>
              <a:buNone/>
              <a:defRPr/>
            </a:pPr>
            <a:r>
              <a:rPr lang="hr-HR" sz="2400" b="0" dirty="0">
                <a:solidFill>
                  <a:srgbClr val="C00000"/>
                </a:solidFill>
              </a:rPr>
              <a:t>Čitak</a:t>
            </a:r>
            <a:r>
              <a:rPr lang="hr-HR" sz="2400" b="0" dirty="0"/>
              <a:t> </a:t>
            </a:r>
            <a:r>
              <a:rPr lang="hr-HR" sz="2400" b="0" dirty="0" err="1"/>
              <a:t>pridj</a:t>
            </a:r>
            <a:r>
              <a:rPr lang="hr-HR" sz="2400" b="0" dirty="0"/>
              <a:t>. – koji se lako čita, </a:t>
            </a:r>
            <a:r>
              <a:rPr lang="hr-HR" sz="2400" b="0" dirty="0" smtClean="0"/>
              <a:t>razumljiv</a:t>
            </a:r>
            <a:endParaRPr lang="hr-HR" sz="2400" b="0" dirty="0"/>
          </a:p>
          <a:p>
            <a:pPr marL="0" indent="0">
              <a:buFontTx/>
              <a:buNone/>
              <a:defRPr/>
            </a:pPr>
            <a:r>
              <a:rPr lang="hr-HR" sz="2400" b="0" dirty="0">
                <a:solidFill>
                  <a:srgbClr val="C00000"/>
                </a:solidFill>
              </a:rPr>
              <a:t>Čitatelj / čitateljska publika / </a:t>
            </a:r>
            <a:r>
              <a:rPr lang="hr-HR" sz="2400" b="0" dirty="0" smtClean="0">
                <a:solidFill>
                  <a:srgbClr val="C00000"/>
                </a:solidFill>
              </a:rPr>
              <a:t>čitaonica</a:t>
            </a:r>
            <a:endParaRPr lang="hr-HR" sz="2400" b="0" dirty="0" smtClean="0"/>
          </a:p>
          <a:p>
            <a:pPr marL="0" indent="0">
              <a:buFontTx/>
              <a:buNone/>
              <a:defRPr/>
            </a:pPr>
            <a:r>
              <a:rPr lang="hr-HR" sz="2400" b="0" u="sng" dirty="0" smtClean="0"/>
              <a:t>Ispred</a:t>
            </a:r>
            <a:r>
              <a:rPr lang="hr-HR" sz="2400" b="0" dirty="0" smtClean="0"/>
              <a:t> škole pozdravljam …/ </a:t>
            </a:r>
            <a:r>
              <a:rPr lang="hr-HR" sz="2400" b="0" dirty="0" smtClean="0">
                <a:solidFill>
                  <a:srgbClr val="C00000"/>
                </a:solidFill>
              </a:rPr>
              <a:t>Uime</a:t>
            </a:r>
            <a:r>
              <a:rPr lang="hr-HR" sz="2400" b="0" dirty="0" smtClean="0"/>
              <a:t> škole</a:t>
            </a:r>
          </a:p>
          <a:p>
            <a:pPr marL="0" indent="0">
              <a:buFontTx/>
              <a:buNone/>
              <a:defRPr/>
            </a:pPr>
            <a:endParaRPr lang="hr-HR" sz="2400" b="0" dirty="0" smtClean="0"/>
          </a:p>
          <a:p>
            <a:pPr marL="0" indent="0">
              <a:buFontTx/>
              <a:buNone/>
              <a:defRPr/>
            </a:pPr>
            <a:r>
              <a:rPr lang="hr-HR" sz="2400" b="0" dirty="0" smtClean="0"/>
              <a:t>Razlikovanje priloga </a:t>
            </a:r>
            <a:r>
              <a:rPr lang="hr-HR" sz="2400" b="0" dirty="0" smtClean="0">
                <a:solidFill>
                  <a:srgbClr val="C00000"/>
                </a:solidFill>
              </a:rPr>
              <a:t>gdje, kamo, kuda (griješi se u usmenom dijelu ispita)</a:t>
            </a:r>
          </a:p>
          <a:p>
            <a:pPr marL="0" indent="0">
              <a:buFontTx/>
              <a:buNone/>
              <a:defRPr/>
            </a:pPr>
            <a:endParaRPr lang="hr-HR" sz="2400" b="0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hr-HR" sz="2800" dirty="0" smtClean="0"/>
          </a:p>
          <a:p>
            <a:pPr>
              <a:defRPr/>
            </a:pPr>
            <a:endParaRPr lang="hr-HR" sz="2800" dirty="0" smtClean="0"/>
          </a:p>
          <a:p>
            <a:pPr marL="0" indent="0">
              <a:buFontTx/>
              <a:buNone/>
              <a:defRPr/>
            </a:pPr>
            <a:endParaRPr lang="hr-HR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zervirano mjesto sadržaja 1"/>
          <p:cNvSpPr>
            <a:spLocks noGrp="1"/>
          </p:cNvSpPr>
          <p:nvPr>
            <p:ph/>
          </p:nvPr>
        </p:nvSpPr>
        <p:spPr>
          <a:xfrm>
            <a:off x="179388" y="152400"/>
            <a:ext cx="8640762" cy="6445250"/>
          </a:xfrm>
        </p:spPr>
        <p:txBody>
          <a:bodyPr/>
          <a:lstStyle/>
          <a:p>
            <a:pPr marL="0" indent="0">
              <a:buFontTx/>
              <a:buNone/>
            </a:pPr>
            <a:endParaRPr lang="hr-HR" altLang="sr-Latn-RS" sz="2400" u="sng" smtClean="0"/>
          </a:p>
          <a:p>
            <a:pPr marL="0" indent="0">
              <a:buFontTx/>
              <a:buNone/>
            </a:pPr>
            <a:r>
              <a:rPr lang="hr-HR" altLang="sr-Latn-RS" sz="2400" b="0" u="sng" smtClean="0"/>
              <a:t>Pismenost medija</a:t>
            </a:r>
            <a:r>
              <a:rPr lang="hr-HR" altLang="sr-Latn-RS" sz="2400" b="0" smtClean="0"/>
              <a:t> / </a:t>
            </a:r>
            <a:r>
              <a:rPr lang="hr-HR" altLang="sr-Latn-RS" sz="2400" b="0" smtClean="0">
                <a:solidFill>
                  <a:srgbClr val="C00000"/>
                </a:solidFill>
              </a:rPr>
              <a:t>medijska pismenost </a:t>
            </a:r>
            <a:r>
              <a:rPr lang="hr-HR" altLang="sr-Latn-RS" sz="2400" b="0" smtClean="0"/>
              <a:t> </a:t>
            </a:r>
          </a:p>
          <a:p>
            <a:pPr marL="0" indent="0">
              <a:buFontTx/>
              <a:buNone/>
            </a:pPr>
            <a:r>
              <a:rPr lang="hr-HR" altLang="sr-Latn-RS" sz="2400" b="0" smtClean="0"/>
              <a:t>U hrv. standardnom jeziku prednost se daje izrazu </a:t>
            </a:r>
            <a:r>
              <a:rPr lang="hr-HR" altLang="sr-Latn-RS" sz="2400" b="0" smtClean="0">
                <a:solidFill>
                  <a:srgbClr val="C00000"/>
                </a:solidFill>
              </a:rPr>
              <a:t>pridjev + imenica  (pravilo se ne primjenjuje ako izrazi nemaju isto značenje: </a:t>
            </a:r>
          </a:p>
          <a:p>
            <a:pPr marL="0" indent="0">
              <a:buFontTx/>
              <a:buNone/>
            </a:pPr>
            <a:r>
              <a:rPr lang="hr-HR" altLang="sr-Latn-RS" sz="2400" b="0" smtClean="0">
                <a:solidFill>
                  <a:srgbClr val="C00000"/>
                </a:solidFill>
              </a:rPr>
              <a:t>Medijska pismenost = pismenost za medije</a:t>
            </a:r>
          </a:p>
          <a:p>
            <a:pPr marL="0" indent="0">
              <a:buFontTx/>
              <a:buNone/>
            </a:pPr>
            <a:r>
              <a:rPr lang="hr-HR" altLang="sr-Latn-RS" sz="2400" b="0" smtClean="0">
                <a:solidFill>
                  <a:srgbClr val="C00000"/>
                </a:solidFill>
              </a:rPr>
              <a:t>Pismenost medija = pismenost koju imaju mediji)</a:t>
            </a:r>
          </a:p>
          <a:p>
            <a:pPr marL="0" indent="0">
              <a:buFontTx/>
              <a:buNone/>
            </a:pPr>
            <a:endParaRPr lang="hr-HR" altLang="sr-Latn-RS" sz="2400" b="0" smtClean="0">
              <a:solidFill>
                <a:srgbClr val="C00000"/>
              </a:solidFill>
            </a:endParaRPr>
          </a:p>
          <a:p>
            <a:pPr marL="0" indent="0">
              <a:buFontTx/>
              <a:buNone/>
            </a:pPr>
            <a:r>
              <a:rPr lang="hr-HR" altLang="sr-Latn-RS" sz="2400" b="0" u="sng" smtClean="0"/>
              <a:t>Multimedijalni, </a:t>
            </a:r>
            <a:r>
              <a:rPr lang="hr-HR" altLang="sr-Latn-RS" sz="2400" b="0" smtClean="0"/>
              <a:t>engl.- </a:t>
            </a:r>
            <a:r>
              <a:rPr lang="hr-HR" altLang="sr-Latn-RS" sz="2400" b="0" smtClean="0">
                <a:solidFill>
                  <a:srgbClr val="C00000"/>
                </a:solidFill>
              </a:rPr>
              <a:t>multimedijski (prostor, kultura) </a:t>
            </a:r>
          </a:p>
          <a:p>
            <a:pPr marL="0" indent="0">
              <a:buFontTx/>
              <a:buNone/>
            </a:pPr>
            <a:r>
              <a:rPr lang="hr-HR" altLang="sr-Latn-RS" sz="2400" b="0" smtClean="0"/>
              <a:t>(pri posuđivanju riječi iz stranih jezika pravilo je da se posuđuje samo osnovna riječ, dok se njezine izvedenice prilagođuju hrv. tvorbi, ovdje je to tvorba sufiksom –ski)</a:t>
            </a:r>
          </a:p>
          <a:p>
            <a:pPr marL="0" indent="0">
              <a:buFontTx/>
              <a:buNone/>
            </a:pPr>
            <a:endParaRPr lang="hr-HR" altLang="sr-Latn-RS" sz="2400" b="0" smtClean="0"/>
          </a:p>
          <a:p>
            <a:pPr marL="0" indent="0">
              <a:buFontTx/>
              <a:buNone/>
            </a:pPr>
            <a:endParaRPr lang="hr-HR" altLang="sr-Latn-RS" sz="240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/>
          </p:nvPr>
        </p:nvSpPr>
        <p:spPr>
          <a:xfrm>
            <a:off x="250825" y="765175"/>
            <a:ext cx="8353425" cy="5940425"/>
          </a:xfrm>
        </p:spPr>
        <p:txBody>
          <a:bodyPr/>
          <a:lstStyle/>
          <a:p>
            <a:pPr>
              <a:defRPr/>
            </a:pPr>
            <a:r>
              <a:rPr lang="hr-HR" sz="2400" b="0" dirty="0" smtClean="0">
                <a:solidFill>
                  <a:srgbClr val="C00000"/>
                </a:solidFill>
              </a:rPr>
              <a:t>Nasuprot, usprkos, unatoč - prijedlozi koje u </a:t>
            </a:r>
            <a:r>
              <a:rPr lang="hr-HR" sz="2400" b="0" dirty="0" err="1" smtClean="0">
                <a:solidFill>
                  <a:srgbClr val="C00000"/>
                </a:solidFill>
              </a:rPr>
              <a:t>standardnm</a:t>
            </a:r>
            <a:r>
              <a:rPr lang="hr-HR" sz="2400" b="0" dirty="0" smtClean="0">
                <a:solidFill>
                  <a:srgbClr val="C00000"/>
                </a:solidFill>
              </a:rPr>
              <a:t> jeziku rabimo uz D</a:t>
            </a:r>
          </a:p>
          <a:p>
            <a:pPr marL="0" indent="0">
              <a:buFontTx/>
              <a:buNone/>
              <a:defRPr/>
            </a:pPr>
            <a:r>
              <a:rPr lang="hr-HR" sz="2400" b="0" dirty="0" smtClean="0"/>
              <a:t>(u jeziku se u manje obvezujućim stilovima i u razgovoru često pojavljuju s genitivom)</a:t>
            </a:r>
          </a:p>
          <a:p>
            <a:pPr marL="0" indent="0">
              <a:buFontTx/>
              <a:buNone/>
              <a:defRPr/>
            </a:pPr>
            <a:endParaRPr lang="hr-HR" sz="2400" b="0" dirty="0" smtClean="0"/>
          </a:p>
          <a:p>
            <a:pPr marL="0" indent="0">
              <a:buFontTx/>
              <a:buNone/>
              <a:defRPr/>
            </a:pPr>
            <a:r>
              <a:rPr lang="hr-HR" sz="2400" b="0" dirty="0" smtClean="0"/>
              <a:t>Usprkos</a:t>
            </a:r>
            <a:r>
              <a:rPr lang="hr-HR" sz="2400" b="0" dirty="0" smtClean="0">
                <a:solidFill>
                  <a:srgbClr val="C00000"/>
                </a:solidFill>
              </a:rPr>
              <a:t> </a:t>
            </a:r>
            <a:r>
              <a:rPr lang="hr-HR" sz="2400" b="0" dirty="0" smtClean="0"/>
              <a:t>tvojemu mišljenju (D) (viši stupanj protivljenja na koje možemo djelovati)</a:t>
            </a:r>
          </a:p>
          <a:p>
            <a:pPr marL="0" indent="0">
              <a:buFontTx/>
              <a:buNone/>
              <a:defRPr/>
            </a:pPr>
            <a:r>
              <a:rPr lang="hr-HR" sz="2400" b="0" dirty="0" smtClean="0"/>
              <a:t>Unatoč nevremenu (D), kiši …</a:t>
            </a:r>
          </a:p>
          <a:p>
            <a:pPr marL="0" indent="0">
              <a:buFontTx/>
              <a:buNone/>
              <a:defRPr/>
            </a:pPr>
            <a:r>
              <a:rPr lang="hr-HR" sz="2400" b="0" dirty="0" smtClean="0"/>
              <a:t>Nasuprot predavaonici (D) …</a:t>
            </a:r>
          </a:p>
          <a:p>
            <a:pPr>
              <a:defRPr/>
            </a:pPr>
            <a:r>
              <a:rPr lang="hr-HR" sz="2400" b="0" dirty="0" smtClean="0">
                <a:solidFill>
                  <a:srgbClr val="C00000"/>
                </a:solidFill>
              </a:rPr>
              <a:t>Kroz - u </a:t>
            </a:r>
            <a:r>
              <a:rPr lang="hr-HR" sz="2400" b="0" dirty="0" err="1" smtClean="0">
                <a:solidFill>
                  <a:srgbClr val="C00000"/>
                </a:solidFill>
              </a:rPr>
              <a:t>standardnm</a:t>
            </a:r>
            <a:r>
              <a:rPr lang="hr-HR" sz="2400" b="0" dirty="0" smtClean="0">
                <a:solidFill>
                  <a:srgbClr val="C00000"/>
                </a:solidFill>
              </a:rPr>
              <a:t> jeziku ne rabimo za izricanje vremena</a:t>
            </a:r>
            <a:r>
              <a:rPr lang="hr-HR" sz="2400" b="0" dirty="0" smtClean="0"/>
              <a:t>(… zvoni kroz deset minuta / … zvoni </a:t>
            </a:r>
            <a:r>
              <a:rPr lang="hr-HR" sz="2400" b="0" dirty="0" smtClean="0">
                <a:solidFill>
                  <a:srgbClr val="C00000"/>
                </a:solidFill>
              </a:rPr>
              <a:t>za … </a:t>
            </a:r>
            <a:r>
              <a:rPr lang="hr-HR" sz="2400" b="0" dirty="0" smtClean="0"/>
              <a:t>)</a:t>
            </a:r>
            <a:endParaRPr lang="hr-HR" sz="24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zervirano mjesto sadržaja 1"/>
          <p:cNvSpPr>
            <a:spLocks noGrp="1"/>
          </p:cNvSpPr>
          <p:nvPr>
            <p:ph/>
          </p:nvPr>
        </p:nvSpPr>
        <p:spPr>
          <a:xfrm>
            <a:off x="685800" y="152400"/>
            <a:ext cx="7696200" cy="644525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hr-HR" altLang="sr-Latn-RS" sz="2400" b="0" smtClean="0"/>
              <a:t>Pod nastavom, pod satom / </a:t>
            </a:r>
            <a:r>
              <a:rPr lang="hr-HR" altLang="sr-Latn-RS" sz="2400" b="0" smtClean="0">
                <a:solidFill>
                  <a:srgbClr val="C00000"/>
                </a:solidFill>
              </a:rPr>
              <a:t>za vrijeme,</a:t>
            </a:r>
          </a:p>
          <a:p>
            <a:pPr marL="0" indent="0">
              <a:buFontTx/>
              <a:buNone/>
            </a:pPr>
            <a:r>
              <a:rPr lang="hr-HR" altLang="sr-Latn-RS" sz="2400" b="0" smtClean="0">
                <a:solidFill>
                  <a:srgbClr val="C00000"/>
                </a:solidFill>
              </a:rPr>
              <a:t>tijekom nastave, tijekom sata</a:t>
            </a:r>
          </a:p>
          <a:p>
            <a:pPr marL="0" indent="0">
              <a:buFontTx/>
              <a:buNone/>
            </a:pPr>
            <a:r>
              <a:rPr lang="hr-HR" altLang="sr-Latn-RS" sz="2400" b="0" smtClean="0"/>
              <a:t>(prijedl.pod označuje se da se tko ili što nalazi s donje strane nečega – pod klupom)</a:t>
            </a:r>
          </a:p>
          <a:p>
            <a:pPr marL="0" indent="0">
              <a:buFontTx/>
              <a:buNone/>
            </a:pPr>
            <a:endParaRPr lang="hr-HR" altLang="sr-Latn-RS" sz="2400" b="0" smtClean="0"/>
          </a:p>
          <a:p>
            <a:pPr marL="0" indent="0">
              <a:buFontTx/>
              <a:buNone/>
            </a:pPr>
            <a:r>
              <a:rPr lang="hr-HR" altLang="sr-Latn-RS" sz="2400" b="0" u="sng" smtClean="0"/>
              <a:t>S namjerom da </a:t>
            </a:r>
            <a:r>
              <a:rPr lang="hr-HR" altLang="sr-Latn-RS" sz="2400" b="0" smtClean="0"/>
              <a:t>(veznički pleonazam) veznikom da izriče se namjera). </a:t>
            </a:r>
          </a:p>
          <a:p>
            <a:pPr marL="0" indent="0">
              <a:buFontTx/>
              <a:buNone/>
            </a:pPr>
            <a:r>
              <a:rPr lang="hr-HR" altLang="sr-Latn-RS" sz="2400" b="0" smtClean="0"/>
              <a:t>Otišli smo po profesora u zbornicu </a:t>
            </a:r>
            <a:r>
              <a:rPr lang="hr-HR" altLang="sr-Latn-RS" sz="2400" b="0" u="sng" smtClean="0"/>
              <a:t>s     namjerom da </a:t>
            </a:r>
            <a:r>
              <a:rPr lang="hr-HR" altLang="sr-Latn-RS" sz="2400" b="0" smtClean="0"/>
              <a:t>ga iznenadimo</a:t>
            </a:r>
            <a:r>
              <a:rPr lang="hr-HR" altLang="sr-Latn-RS" sz="2400" b="0" smtClean="0">
                <a:solidFill>
                  <a:srgbClr val="C00000"/>
                </a:solidFill>
              </a:rPr>
              <a:t>. /  </a:t>
            </a:r>
            <a:r>
              <a:rPr lang="hr-HR" altLang="sr-Latn-RS" sz="2400" b="0" smtClean="0"/>
              <a:t>treba </a:t>
            </a:r>
            <a:r>
              <a:rPr lang="hr-HR" altLang="sr-Latn-RS" sz="2400" b="0" smtClean="0">
                <a:solidFill>
                  <a:srgbClr val="C00000"/>
                </a:solidFill>
              </a:rPr>
              <a:t>… da ga iznenadimo, … kako bismo ga iznenadili.</a:t>
            </a:r>
          </a:p>
          <a:p>
            <a:pPr marL="0" indent="0">
              <a:buFontTx/>
              <a:buNone/>
            </a:pPr>
            <a:r>
              <a:rPr lang="hr-HR" altLang="sr-Latn-RS" sz="2400" b="0" smtClean="0"/>
              <a:t>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/>
          </p:nvPr>
        </p:nvSpPr>
        <p:spPr>
          <a:xfrm>
            <a:off x="107950" y="152400"/>
            <a:ext cx="8567738" cy="6445250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hr-HR" sz="2400" b="0" dirty="0" smtClean="0"/>
              <a:t>Sa savjetnicom i s knjižničarima</a:t>
            </a:r>
          </a:p>
          <a:p>
            <a:pPr>
              <a:defRPr/>
            </a:pPr>
            <a:endParaRPr lang="hr-HR" sz="2400" b="0" dirty="0" smtClean="0">
              <a:solidFill>
                <a:srgbClr val="C00000"/>
              </a:solidFill>
            </a:endParaRPr>
          </a:p>
          <a:p>
            <a:pPr>
              <a:defRPr/>
            </a:pPr>
            <a:r>
              <a:rPr lang="hr-HR" sz="2400" b="0" dirty="0" smtClean="0">
                <a:solidFill>
                  <a:srgbClr val="002060"/>
                </a:solidFill>
              </a:rPr>
              <a:t>Prijedlog</a:t>
            </a:r>
            <a:r>
              <a:rPr lang="hr-HR" sz="2400" b="0" dirty="0" smtClean="0">
                <a:solidFill>
                  <a:srgbClr val="C00000"/>
                </a:solidFill>
              </a:rPr>
              <a:t> s </a:t>
            </a:r>
            <a:r>
              <a:rPr lang="hr-HR" sz="2400" b="0" dirty="0" smtClean="0">
                <a:solidFill>
                  <a:srgbClr val="002060"/>
                </a:solidFill>
              </a:rPr>
              <a:t>upotrebljava se ispred imenica u G ili I </a:t>
            </a:r>
          </a:p>
          <a:p>
            <a:pPr>
              <a:defRPr/>
            </a:pPr>
            <a:r>
              <a:rPr lang="hr-HR" sz="2400" b="0" dirty="0" smtClean="0">
                <a:solidFill>
                  <a:srgbClr val="002060"/>
                </a:solidFill>
              </a:rPr>
              <a:t>U duljem obliku </a:t>
            </a:r>
            <a:r>
              <a:rPr lang="hr-HR" sz="2400" b="0" dirty="0" smtClean="0">
                <a:solidFill>
                  <a:srgbClr val="C00000"/>
                </a:solidFill>
              </a:rPr>
              <a:t>(sa) </a:t>
            </a:r>
            <a:r>
              <a:rPr lang="hr-HR" sz="2400" b="0" dirty="0" smtClean="0">
                <a:solidFill>
                  <a:srgbClr val="002060"/>
                </a:solidFill>
              </a:rPr>
              <a:t>dolazi kad se nalazi ispred riječi sa suglasničkim skupom koji je teško izgovoriti </a:t>
            </a:r>
            <a:r>
              <a:rPr lang="hr-HR" sz="2400" b="0" dirty="0" smtClean="0">
                <a:solidFill>
                  <a:srgbClr val="C00000"/>
                </a:solidFill>
              </a:rPr>
              <a:t>(s, š, z, ž ili ako se ti glasovi nalaze na drugom mjestu u riječi – sa Ksenijom, sa pšenicom … )</a:t>
            </a:r>
          </a:p>
          <a:p>
            <a:pPr>
              <a:defRPr/>
            </a:pPr>
            <a:endParaRPr lang="hr-HR" sz="2400" b="0" dirty="0" smtClean="0">
              <a:solidFill>
                <a:srgbClr val="C00000"/>
              </a:solidFill>
            </a:endParaRPr>
          </a:p>
          <a:p>
            <a:pPr>
              <a:defRPr/>
            </a:pPr>
            <a:r>
              <a:rPr lang="hr-HR" sz="2400" b="0" dirty="0" smtClean="0">
                <a:solidFill>
                  <a:srgbClr val="C00000"/>
                </a:solidFill>
              </a:rPr>
              <a:t>k/ka – ka kući, k Domagoju</a:t>
            </a:r>
          </a:p>
          <a:p>
            <a:pPr>
              <a:defRPr/>
            </a:pPr>
            <a:r>
              <a:rPr lang="hr-HR" sz="2400" b="0" dirty="0" smtClean="0"/>
              <a:t>Zbog – prijedlog kojim se izriče uzrok (zbog toga što) Sretan sam </a:t>
            </a:r>
            <a:r>
              <a:rPr lang="hr-HR" sz="2400" b="0" dirty="0" smtClean="0">
                <a:solidFill>
                  <a:srgbClr val="C00000"/>
                </a:solidFill>
              </a:rPr>
              <a:t>zbog</a:t>
            </a:r>
            <a:r>
              <a:rPr lang="hr-HR" sz="2400" b="0" dirty="0" smtClean="0"/>
              <a:t> ocjena.</a:t>
            </a:r>
          </a:p>
          <a:p>
            <a:pPr>
              <a:defRPr/>
            </a:pPr>
            <a:r>
              <a:rPr lang="hr-HR" sz="2400" b="0" dirty="0" smtClean="0"/>
              <a:t>radi - prijedlog kojim se izriče namjera</a:t>
            </a:r>
          </a:p>
          <a:p>
            <a:pPr marL="0" indent="0">
              <a:buFontTx/>
              <a:buNone/>
              <a:defRPr/>
            </a:pPr>
            <a:r>
              <a:rPr lang="hr-HR" sz="2400" b="0" dirty="0" smtClean="0"/>
              <a:t>  (radi toga što) Učim </a:t>
            </a:r>
            <a:r>
              <a:rPr lang="hr-HR" sz="2400" b="0" dirty="0" smtClean="0">
                <a:solidFill>
                  <a:srgbClr val="C00000"/>
                </a:solidFill>
              </a:rPr>
              <a:t>radi</a:t>
            </a:r>
            <a:r>
              <a:rPr lang="hr-HR" sz="2400" b="0" dirty="0" smtClean="0"/>
              <a:t> ispravljanja ocjena.</a:t>
            </a:r>
          </a:p>
          <a:p>
            <a:pPr>
              <a:defRPr/>
            </a:pPr>
            <a:endParaRPr lang="hr-H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/>
          </p:nvPr>
        </p:nvSpPr>
        <p:spPr>
          <a:xfrm>
            <a:off x="107950" y="152400"/>
            <a:ext cx="8274050" cy="658971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hr-HR" sz="2400" b="0" dirty="0" smtClean="0"/>
          </a:p>
          <a:p>
            <a:pPr marL="0" indent="0">
              <a:buFontTx/>
              <a:buNone/>
              <a:defRPr/>
            </a:pPr>
            <a:r>
              <a:rPr lang="hr-HR" sz="2400" b="0" dirty="0" smtClean="0"/>
              <a:t>Zarez </a:t>
            </a:r>
          </a:p>
          <a:p>
            <a:pPr marL="0" indent="0">
              <a:buFontTx/>
              <a:buNone/>
              <a:defRPr/>
            </a:pPr>
            <a:r>
              <a:rPr lang="hr-HR" sz="2400" b="0" dirty="0" smtClean="0"/>
              <a:t>U nizanju riječi, rečeničnih dijelova, nezavisnih</a:t>
            </a:r>
            <a:r>
              <a:rPr lang="hr-HR" sz="2400" b="0" dirty="0"/>
              <a:t> </a:t>
            </a:r>
            <a:r>
              <a:rPr lang="hr-HR" sz="2400" b="0" dirty="0" smtClean="0"/>
              <a:t>i zavisnih rečenica koje se nižu, u inverziji ZSR</a:t>
            </a:r>
          </a:p>
          <a:p>
            <a:pPr>
              <a:defRPr/>
            </a:pPr>
            <a:r>
              <a:rPr lang="hr-HR" sz="2400" b="0" dirty="0" smtClean="0"/>
              <a:t> naknadno dodanih ili umetnutih rečeničnih dijelova</a:t>
            </a:r>
          </a:p>
          <a:p>
            <a:pPr>
              <a:defRPr/>
            </a:pPr>
            <a:r>
              <a:rPr lang="hr-HR" sz="2400" b="0" dirty="0" smtClean="0"/>
              <a:t>iza vokativa, iza potvrdne čestice da, iza usklika</a:t>
            </a:r>
          </a:p>
          <a:p>
            <a:pPr>
              <a:defRPr/>
            </a:pPr>
            <a:r>
              <a:rPr lang="hr-HR" sz="2400" b="0" dirty="0" smtClean="0"/>
              <a:t>pri isticanju, ispred suprotnih, zaključnih, isključnih veznika</a:t>
            </a:r>
          </a:p>
          <a:p>
            <a:pPr>
              <a:defRPr/>
            </a:pPr>
            <a:r>
              <a:rPr lang="hr-HR" sz="2400" b="0" dirty="0" smtClean="0"/>
              <a:t> ispred i iza atributa i apozicija kada oni stoje iza imenice</a:t>
            </a:r>
          </a:p>
          <a:p>
            <a:pPr>
              <a:defRPr/>
            </a:pPr>
            <a:r>
              <a:rPr lang="hr-HR" sz="2400" b="0" dirty="0" smtClean="0"/>
              <a:t> u upravnom govoru iza navoda u kojemu je izjavna rečenica</a:t>
            </a:r>
          </a:p>
          <a:p>
            <a:pPr>
              <a:defRPr/>
            </a:pPr>
            <a:r>
              <a:rPr lang="hr-HR" sz="2400" b="0" dirty="0" smtClean="0"/>
              <a:t> iza prvoga i drugoga dijela navoda</a:t>
            </a:r>
          </a:p>
          <a:p>
            <a:pPr>
              <a:defRPr/>
            </a:pPr>
            <a:r>
              <a:rPr lang="hr-HR" sz="2400" b="0" dirty="0"/>
              <a:t> </a:t>
            </a:r>
            <a:r>
              <a:rPr lang="hr-HR" sz="2400" b="0" dirty="0" smtClean="0"/>
              <a:t>             u pisanju  datuma Zagreb, 15. 1. 2017. </a:t>
            </a:r>
          </a:p>
          <a:p>
            <a:pPr marL="742950" indent="-742950">
              <a:buFontTx/>
              <a:buAutoNum type="alphaLcParenR"/>
              <a:defRPr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zervirano mjesto sadržaja 2"/>
          <p:cNvSpPr>
            <a:spLocks noGrp="1"/>
          </p:cNvSpPr>
          <p:nvPr>
            <p:ph idx="1"/>
          </p:nvPr>
        </p:nvSpPr>
        <p:spPr>
          <a:xfrm>
            <a:off x="539750" y="908050"/>
            <a:ext cx="7696200" cy="5761038"/>
          </a:xfrm>
        </p:spPr>
        <p:txBody>
          <a:bodyPr/>
          <a:lstStyle/>
          <a:p>
            <a:r>
              <a:rPr lang="hr-HR" altLang="sr-Latn-RS" sz="2400" smtClean="0"/>
              <a:t>Esej (franc. essai – pokušaj) ili ogled književna je vrsta u kojoj biva ujedinjena znanstvena namjera u obradi određenoga životnoga ili znanstvenoga pitanja.</a:t>
            </a:r>
          </a:p>
          <a:p>
            <a:r>
              <a:rPr lang="hr-HR" altLang="sr-Latn-RS" sz="2400" smtClean="0"/>
              <a:t>Zadaci esejskoga tipa zahtijevaju da se nešto </a:t>
            </a:r>
            <a:r>
              <a:rPr lang="hr-HR" altLang="sr-Latn-RS" sz="2400" smtClean="0">
                <a:solidFill>
                  <a:srgbClr val="7030A0"/>
                </a:solidFill>
              </a:rPr>
              <a:t>nabroji, opiše, protumači, usporedi, prikaže u osnovnim crtama, suprotstavi, kritizira, potkrijepi dokazima, analizira i komentira. </a:t>
            </a:r>
          </a:p>
          <a:p>
            <a:r>
              <a:rPr lang="hr-HR" altLang="sr-Latn-RS" sz="2000" smtClean="0"/>
              <a:t>Znanstveni stil odlikuje </a:t>
            </a:r>
            <a:r>
              <a:rPr lang="hr-HR" altLang="sr-Latn-RS" sz="2000" smtClean="0">
                <a:solidFill>
                  <a:srgbClr val="7030A0"/>
                </a:solidFill>
              </a:rPr>
              <a:t>tumačenje; objasnidbene, često višestruko složene rečenice; prevladavaju prezent 3. l. jd. i apstraktne imenice te stručne riječi i izrazi (često stranoga podrijetla); objektivan pristup autora (jasne, jednoznačne riječi i izrazi); cjelovitost, točnost i preciznost izričaja (bez slikovitosti i prenesenoga značenja).</a:t>
            </a:r>
          </a:p>
          <a:p>
            <a:r>
              <a:rPr lang="hr-HR" altLang="sr-Latn-RS" sz="2000" smtClean="0"/>
              <a:t> </a:t>
            </a:r>
          </a:p>
          <a:p>
            <a:endParaRPr lang="hr-HR" altLang="sr-Latn-RS" sz="2000" smtClean="0"/>
          </a:p>
          <a:p>
            <a:endParaRPr lang="hr-HR" altLang="sr-Latn-RS" sz="2000" smtClean="0"/>
          </a:p>
          <a:p>
            <a:r>
              <a:rPr lang="hr-HR" altLang="sr-Latn-RS" smtClean="0"/>
              <a:t/>
            </a:r>
            <a:br>
              <a:rPr lang="hr-HR" altLang="sr-Latn-RS" smtClean="0"/>
            </a:br>
            <a:endParaRPr lang="hr-HR" altLang="sr-Latn-RS" smtClean="0"/>
          </a:p>
          <a:p>
            <a:endParaRPr lang="hr-HR" altLang="sr-Latn-R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/>
          </p:nvPr>
        </p:nvSpPr>
        <p:spPr>
          <a:xfrm>
            <a:off x="395288" y="152400"/>
            <a:ext cx="8280400" cy="6156325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hr-HR" sz="2400" b="0" dirty="0" smtClean="0">
                <a:solidFill>
                  <a:srgbClr val="C00000"/>
                </a:solidFill>
              </a:rPr>
              <a:t>Primjer osvrta na pisani dio ispita</a:t>
            </a:r>
          </a:p>
          <a:p>
            <a:pPr marL="0" indent="0" algn="ctr">
              <a:buFontTx/>
              <a:buNone/>
              <a:defRPr/>
            </a:pPr>
            <a:endParaRPr lang="hr-HR" sz="2400" b="0" dirty="0" smtClean="0">
              <a:solidFill>
                <a:srgbClr val="C00000"/>
              </a:solidFill>
            </a:endParaRPr>
          </a:p>
          <a:p>
            <a:pPr>
              <a:defRPr/>
            </a:pPr>
            <a:r>
              <a:rPr lang="hr-HR" sz="2400" b="0" dirty="0"/>
              <a:t>U pisanom radu pristupnik jasno uobličenim mislima ostvaruje jasnu, razumljivu smislenu cjelinu. </a:t>
            </a:r>
            <a:endParaRPr lang="hr-HR" sz="2400" b="0" dirty="0" smtClean="0"/>
          </a:p>
          <a:p>
            <a:pPr>
              <a:defRPr/>
            </a:pPr>
            <a:endParaRPr lang="hr-HR" sz="2400" b="0" dirty="0" smtClean="0"/>
          </a:p>
          <a:p>
            <a:pPr>
              <a:defRPr/>
            </a:pPr>
            <a:r>
              <a:rPr lang="hr-HR" sz="2400" b="0" dirty="0" smtClean="0"/>
              <a:t>Uvažavajući </a:t>
            </a:r>
            <a:r>
              <a:rPr lang="hr-HR" sz="2400" b="0" dirty="0"/>
              <a:t>kompoziciju pisanoga rada, grafički odvaja sastavnice. </a:t>
            </a:r>
            <a:endParaRPr lang="hr-HR" sz="2400" b="0" dirty="0" smtClean="0"/>
          </a:p>
          <a:p>
            <a:pPr>
              <a:defRPr/>
            </a:pPr>
            <a:endParaRPr lang="hr-HR" sz="2400" b="0" dirty="0" smtClean="0"/>
          </a:p>
          <a:p>
            <a:pPr>
              <a:defRPr/>
            </a:pPr>
            <a:r>
              <a:rPr lang="hr-HR" sz="2400" b="0" dirty="0" smtClean="0"/>
              <a:t>Pravopisne </a:t>
            </a:r>
            <a:r>
              <a:rPr lang="hr-HR" sz="2400" b="0" dirty="0"/>
              <a:t>i gramatičke zakonitosti primjenjuje uz povremena odstupanja: nedosljedno bilježenje glasova č/ć; pisanju velikog slova u nazivima dokumenata</a:t>
            </a:r>
            <a:r>
              <a:rPr lang="hr-HR" sz="2400" b="0" dirty="0" smtClean="0"/>
              <a:t>;</a:t>
            </a:r>
          </a:p>
          <a:p>
            <a:pPr>
              <a:defRPr/>
            </a:pPr>
            <a:r>
              <a:rPr lang="hr-HR" sz="2400" b="0" dirty="0" smtClean="0"/>
              <a:t> </a:t>
            </a:r>
            <a:r>
              <a:rPr lang="hr-HR" sz="2400" b="0" dirty="0"/>
              <a:t>obrazovne ishode ne bilježi u infinitivu; pisanje F I. (krnji infinitiv + pomoćni glagol)…</a:t>
            </a:r>
          </a:p>
          <a:p>
            <a:pPr>
              <a:defRPr/>
            </a:pPr>
            <a:r>
              <a:rPr lang="hr-HR" sz="2800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zervirano mjesto sadržaja 1"/>
          <p:cNvSpPr>
            <a:spLocks noGrp="1"/>
          </p:cNvSpPr>
          <p:nvPr>
            <p:ph/>
          </p:nvPr>
        </p:nvSpPr>
        <p:spPr>
          <a:xfrm>
            <a:off x="250825" y="549275"/>
            <a:ext cx="8736013" cy="572452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hr-HR" altLang="sr-Latn-RS" sz="2400" b="0" smtClean="0"/>
              <a:t>U pisanom radu pristupnik ne piše uredno, precrtava pogrešno napisane riječi što ne dolikuje ovako važnom ispitu.</a:t>
            </a:r>
          </a:p>
          <a:p>
            <a:pPr marL="0" indent="0">
              <a:buFontTx/>
              <a:buNone/>
            </a:pPr>
            <a:r>
              <a:rPr lang="hr-HR" altLang="sr-Latn-RS" sz="2400" b="0" smtClean="0"/>
              <a:t> </a:t>
            </a:r>
          </a:p>
          <a:p>
            <a:pPr marL="0" indent="0">
              <a:buFontTx/>
              <a:buNone/>
            </a:pPr>
            <a:r>
              <a:rPr lang="hr-HR" altLang="sr-Latn-RS" sz="2400" b="0" smtClean="0"/>
              <a:t>Pravopisno – gramatičke zakonitosti ne primjenjuje u pisanom obliku: pisanje polusloženica bez spojnice; griješi u pisanju rednog broja (01.); za izricanje vremena rabi prijedlog kroz (Kroz Mjesec hrvatske knjige / Tijekom Mjeseca hrvatske knjige). </a:t>
            </a:r>
          </a:p>
          <a:p>
            <a:pPr marL="0" indent="0">
              <a:buFontTx/>
              <a:buNone/>
            </a:pPr>
            <a:r>
              <a:rPr lang="hr-HR" altLang="sr-Latn-RS" sz="2400" b="0" smtClean="0"/>
              <a:t>Uporabom višestruko složene rečenice u završnom dijelu ispita pristupnik nejasno oblikuje zaključak.</a:t>
            </a:r>
          </a:p>
          <a:p>
            <a:pPr marL="0" indent="0">
              <a:buFontTx/>
              <a:buNone/>
            </a:pPr>
            <a:endParaRPr lang="hr-HR" altLang="sr-Latn-R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/>
          </p:nvPr>
        </p:nvSpPr>
        <p:spPr>
          <a:xfrm>
            <a:off x="685800" y="1196975"/>
            <a:ext cx="7696200" cy="428942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hr-HR" dirty="0" smtClean="0"/>
          </a:p>
          <a:p>
            <a:pPr algn="ctr">
              <a:defRPr/>
            </a:pPr>
            <a:r>
              <a:rPr lang="hr-HR" dirty="0" smtClean="0">
                <a:solidFill>
                  <a:srgbClr val="7030A0"/>
                </a:solidFill>
              </a:rPr>
              <a:t>SAVJET – </a:t>
            </a:r>
            <a:r>
              <a:rPr lang="hr-HR" dirty="0">
                <a:solidFill>
                  <a:srgbClr val="7030A0"/>
                </a:solidFill>
              </a:rPr>
              <a:t>nakon </a:t>
            </a:r>
            <a:r>
              <a:rPr lang="hr-HR" dirty="0" smtClean="0">
                <a:solidFill>
                  <a:srgbClr val="7030A0"/>
                </a:solidFill>
              </a:rPr>
              <a:t>pisanja pročitajte svoj rad i  </a:t>
            </a:r>
            <a:r>
              <a:rPr lang="hr-HR" dirty="0">
                <a:solidFill>
                  <a:srgbClr val="7030A0"/>
                </a:solidFill>
              </a:rPr>
              <a:t>ispravite</a:t>
            </a:r>
          </a:p>
          <a:p>
            <a:pPr marL="0" indent="0" algn="ctr">
              <a:buFontTx/>
              <a:buNone/>
              <a:defRPr/>
            </a:pPr>
            <a:r>
              <a:rPr lang="hr-HR" dirty="0" smtClean="0">
                <a:solidFill>
                  <a:srgbClr val="7030A0"/>
                </a:solidFill>
              </a:rPr>
              <a:t>pravopisne pogreške služeći se PRAVOPISOM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Rezervirano mjesto sadržaja 2" descr="http://www.24sata.hr/media/img/49/a5/653ef62f657229162006.jpeg"/>
          <p:cNvPicPr>
            <a:picLocks noGrp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95513" y="2708275"/>
            <a:ext cx="4822825" cy="2705100"/>
          </a:xfrm>
        </p:spPr>
      </p:pic>
      <p:sp>
        <p:nvSpPr>
          <p:cNvPr id="37891" name="Pravokutnik 3"/>
          <p:cNvSpPr>
            <a:spLocks noChangeArrowheads="1"/>
          </p:cNvSpPr>
          <p:nvPr/>
        </p:nvSpPr>
        <p:spPr bwMode="auto">
          <a:xfrm>
            <a:off x="755650" y="836613"/>
            <a:ext cx="69850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4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hr-HR" altLang="sr-Latn-RS" sz="3200" b="0"/>
              <a:t>Hvala što se pozorno pratili izlaganje</a:t>
            </a:r>
            <a:r>
              <a:rPr lang="hr-HR" altLang="sr-Latn-RS" sz="1800" b="0"/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900113" y="260350"/>
            <a:ext cx="7632700" cy="720725"/>
          </a:xfrm>
        </p:spPr>
        <p:txBody>
          <a:bodyPr/>
          <a:lstStyle/>
          <a:p>
            <a:pPr algn="ctr" eaLnBrk="1" hangingPunct="1"/>
            <a:r>
              <a:rPr lang="hr-HR" altLang="sr-Latn-RS" sz="2800" b="0" smtClean="0"/>
              <a:t>SADRŽAJNA RAZINA PISANOG RADA</a:t>
            </a:r>
          </a:p>
        </p:txBody>
      </p:sp>
      <p:sp>
        <p:nvSpPr>
          <p:cNvPr id="6147" name="Rezervirano mjesto sadržaja 2"/>
          <p:cNvSpPr>
            <a:spLocks noGrp="1"/>
          </p:cNvSpPr>
          <p:nvPr>
            <p:ph idx="1"/>
          </p:nvPr>
        </p:nvSpPr>
        <p:spPr>
          <a:xfrm>
            <a:off x="107950" y="1196975"/>
            <a:ext cx="8928100" cy="5661025"/>
          </a:xfrm>
        </p:spPr>
        <p:txBody>
          <a:bodyPr/>
          <a:lstStyle/>
          <a:p>
            <a:pPr marL="457200" indent="-457200">
              <a:buFontTx/>
              <a:buAutoNum type="arabicPeriod"/>
              <a:defRPr/>
            </a:pPr>
            <a:r>
              <a:rPr lang="hr-HR" altLang="sr-Latn-RS" sz="2400" b="0" dirty="0" smtClean="0">
                <a:solidFill>
                  <a:srgbClr val="7030A0"/>
                </a:solidFill>
              </a:rPr>
              <a:t>Usklađenost teme i sadržaja </a:t>
            </a:r>
            <a:r>
              <a:rPr lang="hr-HR" altLang="sr-Latn-RS" sz="2400" b="0" dirty="0" smtClean="0"/>
              <a:t>(iz obilja pojedinosti koje tema nudi treba izabrati ono što je bitno)</a:t>
            </a:r>
          </a:p>
          <a:p>
            <a:pPr marL="0" indent="0">
              <a:buFontTx/>
              <a:buNone/>
              <a:defRPr/>
            </a:pPr>
            <a:endParaRPr lang="hr-HR" altLang="sr-Latn-RS" sz="2400" b="0" dirty="0" smtClean="0"/>
          </a:p>
          <a:p>
            <a:pPr marL="0" indent="0">
              <a:buFontTx/>
              <a:buNone/>
              <a:defRPr/>
            </a:pPr>
            <a:r>
              <a:rPr lang="hr-HR" altLang="sr-Latn-RS" sz="2400" b="0" dirty="0" smtClean="0"/>
              <a:t> 2. </a:t>
            </a:r>
            <a:r>
              <a:rPr lang="hr-HR" altLang="sr-Latn-RS" sz="2400" b="0" dirty="0" smtClean="0">
                <a:solidFill>
                  <a:srgbClr val="7030A0"/>
                </a:solidFill>
              </a:rPr>
              <a:t>Konkretnost, preciznost i potpunost sadržaja </a:t>
            </a:r>
            <a:r>
              <a:rPr lang="hr-HR" altLang="sr-Latn-RS" sz="2400" b="0" dirty="0" smtClean="0"/>
              <a:t>(uporište u primjerima iz stručno-metodičke literature i iskustvenoj  praksi)</a:t>
            </a:r>
          </a:p>
          <a:p>
            <a:pPr marL="0" indent="0">
              <a:buFontTx/>
              <a:buNone/>
              <a:defRPr/>
            </a:pPr>
            <a:r>
              <a:rPr lang="hr-HR" altLang="sr-Latn-RS" sz="2400" b="0" dirty="0" smtClean="0"/>
              <a:t>3. </a:t>
            </a:r>
            <a:r>
              <a:rPr lang="hr-HR" altLang="sr-Latn-RS" sz="2400" b="0" dirty="0" smtClean="0">
                <a:solidFill>
                  <a:srgbClr val="7030A0"/>
                </a:solidFill>
              </a:rPr>
              <a:t>Točnost sadržaja, činjenica i podataka </a:t>
            </a:r>
            <a:r>
              <a:rPr lang="hr-HR" altLang="sr-Latn-RS" sz="2400" b="0" dirty="0" smtClean="0"/>
              <a:t>(istinit i logičan redoslijed komponenata sadržaja prati redoslijed logičkog mišljenja: od postavljanja tvrdnje do njezinoga dokazivanja)</a:t>
            </a:r>
          </a:p>
          <a:p>
            <a:pPr marL="0" indent="0">
              <a:buFontTx/>
              <a:buNone/>
              <a:defRPr/>
            </a:pPr>
            <a:endParaRPr lang="hr-HR" altLang="sr-Latn-RS" sz="2400" b="0" dirty="0" smtClean="0"/>
          </a:p>
          <a:p>
            <a:pPr marL="0" indent="0">
              <a:buFontTx/>
              <a:buNone/>
              <a:defRPr/>
            </a:pPr>
            <a:r>
              <a:rPr lang="hr-HR" altLang="sr-Latn-RS" sz="2400" b="0" dirty="0" smtClean="0"/>
              <a:t>4. </a:t>
            </a:r>
            <a:r>
              <a:rPr lang="hr-HR" altLang="sr-Latn-RS" sz="2400" b="0" dirty="0" smtClean="0">
                <a:solidFill>
                  <a:srgbClr val="7030A0"/>
                </a:solidFill>
              </a:rPr>
              <a:t>Dinamičnost u iznošenju sadržaja, poštivanje načela progresije.</a:t>
            </a:r>
          </a:p>
          <a:p>
            <a:pPr marL="0" indent="0">
              <a:buFontTx/>
              <a:buNone/>
              <a:defRPr/>
            </a:pPr>
            <a:r>
              <a:rPr lang="hr-HR" altLang="sr-Latn-RS" sz="2400" b="0" dirty="0" smtClean="0"/>
              <a:t>           5. </a:t>
            </a:r>
            <a:r>
              <a:rPr lang="hr-HR" altLang="sr-Latn-RS" sz="2400" b="0" dirty="0" smtClean="0">
                <a:solidFill>
                  <a:srgbClr val="7030A0"/>
                </a:solidFill>
              </a:rPr>
              <a:t>Sadržajna povezanost rečenica i odjeljaka u cjelinu.</a:t>
            </a:r>
          </a:p>
          <a:p>
            <a:pPr marL="0" indent="0">
              <a:buFontTx/>
              <a:buNone/>
              <a:defRPr/>
            </a:pPr>
            <a:endParaRPr lang="hr-HR" altLang="sr-Latn-RS" sz="2800" dirty="0" smtClean="0">
              <a:latin typeface="Bodoni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slov 2"/>
          <p:cNvSpPr>
            <a:spLocks noGrp="1"/>
          </p:cNvSpPr>
          <p:nvPr>
            <p:ph type="title"/>
          </p:nvPr>
        </p:nvSpPr>
        <p:spPr>
          <a:xfrm>
            <a:off x="714375" y="17463"/>
            <a:ext cx="6870700" cy="684212"/>
          </a:xfrm>
        </p:spPr>
        <p:txBody>
          <a:bodyPr/>
          <a:lstStyle/>
          <a:p>
            <a:pPr algn="ctr"/>
            <a:r>
              <a:rPr lang="hr-HR" altLang="sr-Latn-RS" sz="2800" smtClean="0"/>
              <a:t>Kompozicija rada</a:t>
            </a:r>
          </a:p>
        </p:txBody>
      </p:sp>
      <p:sp>
        <p:nvSpPr>
          <p:cNvPr id="8195" name="Rezervirano mjesto sadržaja 2"/>
          <p:cNvSpPr>
            <a:spLocks noGrp="1"/>
          </p:cNvSpPr>
          <p:nvPr>
            <p:ph idx="1"/>
          </p:nvPr>
        </p:nvSpPr>
        <p:spPr>
          <a:xfrm>
            <a:off x="1042988" y="836613"/>
            <a:ext cx="7696200" cy="5905500"/>
          </a:xfrm>
        </p:spPr>
        <p:txBody>
          <a:bodyPr/>
          <a:lstStyle/>
          <a:p>
            <a:r>
              <a:rPr lang="hr-HR" altLang="sr-Latn-RS" sz="2800" smtClean="0">
                <a:solidFill>
                  <a:srgbClr val="333333"/>
                </a:solidFill>
                <a:ea typeface="Arial Narrow" panose="020B0606020202030204" pitchFamily="34" charset="0"/>
                <a:cs typeface="Arial Narrow" panose="020B0606020202030204" pitchFamily="34" charset="0"/>
              </a:rPr>
              <a:t>najava teme i</a:t>
            </a:r>
            <a:r>
              <a:rPr lang="hr-HR" altLang="sr-Latn-RS" sz="2800" smtClean="0"/>
              <a:t> </a:t>
            </a:r>
            <a:r>
              <a:rPr lang="hr-HR" altLang="sr-Latn-RS" sz="2800" smtClean="0">
                <a:solidFill>
                  <a:srgbClr val="333333"/>
                </a:solidFill>
                <a:ea typeface="Arial Narrow" panose="020B0606020202030204" pitchFamily="34" charset="0"/>
                <a:cs typeface="Arial Narrow" panose="020B0606020202030204" pitchFamily="34" charset="0"/>
              </a:rPr>
              <a:t>cilja rada</a:t>
            </a:r>
            <a:endParaRPr lang="hr-HR" altLang="sr-Latn-RS" sz="2800" smtClean="0"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r>
              <a:rPr lang="hr-HR" altLang="sr-Latn-RS" sz="2800" smtClean="0">
                <a:solidFill>
                  <a:srgbClr val="333333"/>
                </a:solidFill>
                <a:ea typeface="Arial Narrow" panose="020B0606020202030204" pitchFamily="34" charset="0"/>
                <a:cs typeface="Arial Narrow" panose="020B0606020202030204" pitchFamily="34" charset="0"/>
              </a:rPr>
              <a:t>oblikovanje konteksta</a:t>
            </a:r>
            <a:endParaRPr lang="hr-HR" altLang="sr-Latn-RS" sz="2800" smtClean="0"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r>
              <a:rPr lang="vi-VN" altLang="sr-Latn-RS" sz="2800" smtClean="0">
                <a:solidFill>
                  <a:srgbClr val="333333"/>
                </a:solidFill>
                <a:ea typeface="Arial Narrow" panose="020B0606020202030204" pitchFamily="34" charset="0"/>
                <a:cs typeface="Arial Narrow" panose="020B0606020202030204" pitchFamily="34" charset="0"/>
              </a:rPr>
              <a:t>navođenje nekoliko osnovnih misli ili teza, odnosno (problemskih) pitanja</a:t>
            </a:r>
            <a:endParaRPr lang="hr-HR" altLang="sr-Latn-RS" sz="2800" smtClean="0">
              <a:solidFill>
                <a:srgbClr val="333333"/>
              </a:solidFill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endParaRPr lang="vi-VN" altLang="sr-Latn-RS" sz="2800" smtClean="0"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r>
              <a:rPr lang="hr-HR" altLang="sr-Latn-RS" sz="2800" smtClean="0">
                <a:solidFill>
                  <a:srgbClr val="333333"/>
                </a:solidFill>
                <a:ea typeface="Arial Narrow" panose="020B0606020202030204" pitchFamily="34" charset="0"/>
                <a:cs typeface="Arial Narrow" panose="020B0606020202030204" pitchFamily="34" charset="0"/>
              </a:rPr>
              <a:t>stručno- metodičko oblikovanje teme</a:t>
            </a:r>
            <a:endParaRPr lang="hr-HR" altLang="sr-Latn-RS" sz="2800" smtClean="0"/>
          </a:p>
          <a:p>
            <a:r>
              <a:rPr lang="hr-HR" altLang="sr-Latn-RS" sz="2800" smtClean="0">
                <a:solidFill>
                  <a:srgbClr val="333333"/>
                </a:solidFill>
                <a:ea typeface="Arial Narrow" panose="020B0606020202030204" pitchFamily="34" charset="0"/>
                <a:cs typeface="Arial Narrow" panose="020B0606020202030204" pitchFamily="34" charset="0"/>
              </a:rPr>
              <a:t>opisivanje i objašnjavanje polazišnih teza</a:t>
            </a:r>
            <a:endParaRPr lang="hr-HR" altLang="sr-Latn-RS" sz="2800" smtClean="0"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r>
              <a:rPr lang="vi-VN" altLang="sr-Latn-RS" sz="2800" smtClean="0">
                <a:solidFill>
                  <a:srgbClr val="333333"/>
                </a:solidFill>
                <a:ea typeface="Arial Narrow" panose="020B0606020202030204" pitchFamily="34" charset="0"/>
                <a:cs typeface="Arial Narrow" panose="020B0606020202030204" pitchFamily="34" charset="0"/>
              </a:rPr>
              <a:t>navođenje tvrdnja iz literature, ali i svojih promišljanj</a:t>
            </a:r>
            <a:r>
              <a:rPr lang="hr-HR" altLang="sr-Latn-RS" sz="2800" smtClean="0">
                <a:solidFill>
                  <a:srgbClr val="333333"/>
                </a:solidFill>
                <a:ea typeface="Arial Narrow" panose="020B0606020202030204" pitchFamily="34" charset="0"/>
                <a:cs typeface="Arial Narrow" panose="020B0606020202030204" pitchFamily="34" charset="0"/>
              </a:rPr>
              <a:t>a</a:t>
            </a:r>
          </a:p>
          <a:p>
            <a:endParaRPr lang="hr-HR" altLang="sr-Latn-RS" sz="2800" smtClean="0">
              <a:solidFill>
                <a:srgbClr val="333333"/>
              </a:solidFill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>
              <a:buFontTx/>
              <a:buNone/>
            </a:pPr>
            <a:r>
              <a:rPr lang="hr-HR" altLang="sr-Latn-RS" sz="2800" smtClean="0">
                <a:solidFill>
                  <a:srgbClr val="333333"/>
                </a:solidFill>
                <a:ea typeface="Arial Narrow" panose="020B0606020202030204" pitchFamily="34" charset="0"/>
                <a:cs typeface="Arial Narrow" panose="020B0606020202030204" pitchFamily="34" charset="0"/>
              </a:rPr>
              <a:t>     povezivanje glavnih teza</a:t>
            </a:r>
            <a:endParaRPr lang="hr-HR" altLang="sr-Latn-RS" sz="2800" smtClean="0"/>
          </a:p>
          <a:p>
            <a:r>
              <a:rPr lang="hr-HR" altLang="sr-Latn-RS" sz="2800" smtClean="0">
                <a:solidFill>
                  <a:srgbClr val="333333"/>
                </a:solidFill>
                <a:ea typeface="Arial Narrow" panose="020B0606020202030204" pitchFamily="34" charset="0"/>
                <a:cs typeface="Arial Narrow" panose="020B0606020202030204" pitchFamily="34" charset="0"/>
              </a:rPr>
              <a:t>   oblikovanje zaključne misli</a:t>
            </a:r>
            <a:endParaRPr lang="hr-HR" altLang="sr-Latn-RS" sz="2800" smtClean="0"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endParaRPr lang="hr-HR" altLang="sr-Latn-RS" smtClean="0"/>
          </a:p>
        </p:txBody>
      </p:sp>
      <p:sp>
        <p:nvSpPr>
          <p:cNvPr id="4" name="Zaobljeni pravokutnik 3"/>
          <p:cNvSpPr/>
          <p:nvPr/>
        </p:nvSpPr>
        <p:spPr>
          <a:xfrm>
            <a:off x="155329" y="764704"/>
            <a:ext cx="1149896" cy="19534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anchor="ctr"/>
          <a:lstStyle/>
          <a:p>
            <a:pPr algn="ctr" eaLnBrk="1" hangingPunct="1">
              <a:defRPr/>
            </a:pPr>
            <a:r>
              <a:rPr lang="hr-HR" b="1" dirty="0">
                <a:solidFill>
                  <a:srgbClr val="002060"/>
                </a:solidFill>
              </a:rPr>
              <a:t>UVOD</a:t>
            </a:r>
          </a:p>
        </p:txBody>
      </p:sp>
      <p:sp>
        <p:nvSpPr>
          <p:cNvPr id="5" name="Zaobljeni pravokutnik 4"/>
          <p:cNvSpPr/>
          <p:nvPr/>
        </p:nvSpPr>
        <p:spPr>
          <a:xfrm>
            <a:off x="155329" y="3251138"/>
            <a:ext cx="1149896" cy="22322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anchor="ctr"/>
          <a:lstStyle/>
          <a:p>
            <a:pPr algn="ctr" eaLnBrk="1" hangingPunct="1">
              <a:defRPr/>
            </a:pPr>
            <a:r>
              <a:rPr lang="hr-HR" sz="1400" b="1" dirty="0">
                <a:solidFill>
                  <a:srgbClr val="002060"/>
                </a:solidFill>
              </a:rPr>
              <a:t>RAZRADA</a:t>
            </a:r>
          </a:p>
        </p:txBody>
      </p:sp>
      <p:sp>
        <p:nvSpPr>
          <p:cNvPr id="6" name="Zaobljeni pravokutnik 5"/>
          <p:cNvSpPr/>
          <p:nvPr/>
        </p:nvSpPr>
        <p:spPr>
          <a:xfrm>
            <a:off x="155575" y="6165850"/>
            <a:ext cx="1609725" cy="3063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>
            <a:spAutoFit/>
          </a:bodyPr>
          <a:lstStyle/>
          <a:p>
            <a:pPr eaLnBrk="1" hangingPunct="1">
              <a:defRPr/>
            </a:pPr>
            <a:r>
              <a:rPr lang="hr-HR" b="1" dirty="0">
                <a:solidFill>
                  <a:srgbClr val="002060"/>
                </a:solidFill>
              </a:rPr>
              <a:t>ZAKLJUČAK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slov 1"/>
          <p:cNvSpPr>
            <a:spLocks noGrp="1"/>
          </p:cNvSpPr>
          <p:nvPr>
            <p:ph type="title"/>
          </p:nvPr>
        </p:nvSpPr>
        <p:spPr>
          <a:xfrm>
            <a:off x="611188" y="260350"/>
            <a:ext cx="8353425" cy="1152525"/>
          </a:xfrm>
        </p:spPr>
        <p:txBody>
          <a:bodyPr/>
          <a:lstStyle/>
          <a:p>
            <a:pPr algn="ctr"/>
            <a:r>
              <a:rPr lang="hr-HR" altLang="sr-Latn-RS" sz="2800" smtClean="0"/>
              <a:t/>
            </a:r>
            <a:br>
              <a:rPr lang="hr-HR" altLang="sr-Latn-RS" sz="2800" smtClean="0"/>
            </a:br>
            <a:r>
              <a:rPr lang="hr-HR" altLang="sr-Latn-RS" sz="2800" smtClean="0"/>
              <a:t/>
            </a:r>
            <a:br>
              <a:rPr lang="hr-HR" altLang="sr-Latn-RS" sz="2800" smtClean="0"/>
            </a:br>
            <a:r>
              <a:rPr lang="hr-HR" altLang="sr-Latn-RS" sz="2800" smtClean="0"/>
              <a:t/>
            </a:r>
            <a:br>
              <a:rPr lang="hr-HR" altLang="sr-Latn-RS" sz="2800" smtClean="0"/>
            </a:br>
            <a:r>
              <a:rPr lang="hr-HR" altLang="sr-Latn-RS" sz="2800" smtClean="0"/>
              <a:t> OČEKIVANE KOMPETENCIJE PRISTUPNIKA</a:t>
            </a:r>
            <a:br>
              <a:rPr lang="hr-HR" altLang="sr-Latn-RS" sz="2800" smtClean="0"/>
            </a:br>
            <a:endParaRPr lang="hr-HR" altLang="sr-Latn-RS" sz="2800" smtClean="0"/>
          </a:p>
        </p:txBody>
      </p:sp>
      <p:sp>
        <p:nvSpPr>
          <p:cNvPr id="9219" name="Rezervirano mjesto sadržaja 2"/>
          <p:cNvSpPr>
            <a:spLocks noGrp="1"/>
          </p:cNvSpPr>
          <p:nvPr>
            <p:ph idx="1"/>
          </p:nvPr>
        </p:nvSpPr>
        <p:spPr>
          <a:xfrm>
            <a:off x="685800" y="1196975"/>
            <a:ext cx="8458200" cy="5976938"/>
          </a:xfrm>
        </p:spPr>
        <p:txBody>
          <a:bodyPr/>
          <a:lstStyle/>
          <a:p>
            <a:r>
              <a:rPr lang="hr-HR" altLang="sr-Latn-RS" sz="2400" b="0" smtClean="0">
                <a:ea typeface="Aharoni" panose="02010803020104030203" pitchFamily="2" charset="-79"/>
                <a:cs typeface="Aharoni" panose="02010803020104030203" pitchFamily="2" charset="-79"/>
              </a:rPr>
              <a:t>prikazati stručnu temu u pisanom obliku</a:t>
            </a:r>
          </a:p>
          <a:p>
            <a:endParaRPr lang="hr-HR" altLang="sr-Latn-RS" sz="2400" b="0" smtClean="0">
              <a:ea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hr-HR" altLang="sr-Latn-RS" sz="2400" b="0" smtClean="0">
                <a:ea typeface="Aharoni" panose="02010803020104030203" pitchFamily="2" charset="-79"/>
                <a:cs typeface="Aharoni" panose="02010803020104030203" pitchFamily="2" charset="-79"/>
              </a:rPr>
              <a:t>pokazati komunikacijske vještine</a:t>
            </a:r>
          </a:p>
          <a:p>
            <a:endParaRPr lang="hr-HR" altLang="sr-Latn-RS" sz="2400" b="0" smtClean="0">
              <a:ea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hr-HR" altLang="sr-Latn-RS" sz="2400" b="0" smtClean="0">
                <a:ea typeface="Aharoni" panose="02010803020104030203" pitchFamily="2" charset="-79"/>
                <a:cs typeface="Aharoni" panose="02010803020104030203" pitchFamily="2" charset="-79"/>
              </a:rPr>
              <a:t>pokazati dobro poznavanje aktualnih procesa u odgoju i obrazovanju te njihov utjecaj na školsko knjižničarstvo</a:t>
            </a:r>
          </a:p>
          <a:p>
            <a:endParaRPr lang="hr-HR" altLang="sr-Latn-RS" sz="2400" b="0" smtClean="0">
              <a:ea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hr-HR" altLang="sr-Latn-RS" sz="2400" b="0" smtClean="0">
                <a:ea typeface="Aharoni" panose="02010803020104030203" pitchFamily="2" charset="-79"/>
                <a:cs typeface="Aharoni" panose="02010803020104030203" pitchFamily="2" charset="-79"/>
              </a:rPr>
              <a:t>poznavati i primjenjivati dokumente koji se tiču knjižničara</a:t>
            </a:r>
          </a:p>
          <a:p>
            <a:endParaRPr lang="hr-HR" altLang="sr-Latn-R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slov 1"/>
          <p:cNvSpPr>
            <a:spLocks noGrp="1"/>
          </p:cNvSpPr>
          <p:nvPr>
            <p:ph type="title"/>
          </p:nvPr>
        </p:nvSpPr>
        <p:spPr>
          <a:xfrm>
            <a:off x="44450" y="115888"/>
            <a:ext cx="8353425" cy="1208087"/>
          </a:xfrm>
        </p:spPr>
        <p:txBody>
          <a:bodyPr/>
          <a:lstStyle/>
          <a:p>
            <a:pPr algn="ctr"/>
            <a:r>
              <a:rPr lang="hr-HR" altLang="sr-Latn-RS" sz="2800" b="0" smtClean="0"/>
              <a:t>VREDNOVANJE STRUČNO-METODIČKE RAZINE PISANOG RADA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85800" y="1828800"/>
            <a:ext cx="7696200" cy="4337050"/>
          </a:xfrm>
        </p:spPr>
        <p:txBody>
          <a:bodyPr/>
          <a:lstStyle/>
          <a:p>
            <a:pPr marL="0" indent="0">
              <a:buFontTx/>
              <a:buNone/>
            </a:pPr>
            <a:endParaRPr lang="hr-HR" altLang="sr-Latn-RS" sz="2400" b="0" smtClean="0">
              <a:solidFill>
                <a:srgbClr val="7030A0"/>
              </a:solidFill>
            </a:endParaRPr>
          </a:p>
          <a:p>
            <a:pPr marL="0" indent="0">
              <a:buFontTx/>
              <a:buNone/>
            </a:pPr>
            <a:r>
              <a:rPr lang="hr-HR" altLang="sr-Latn-RS" sz="2400" b="0" smtClean="0">
                <a:solidFill>
                  <a:srgbClr val="7030A0"/>
                </a:solidFill>
              </a:rPr>
              <a:t>Profesor metodike </a:t>
            </a:r>
            <a:r>
              <a:rPr lang="hr-HR" altLang="sr-Latn-RS" sz="2400" b="0" smtClean="0"/>
              <a:t>ocjenjuje sadržaj pismenog rada s psihološkog, pedagoškog i metodičkog stajališta</a:t>
            </a:r>
          </a:p>
          <a:p>
            <a:pPr marL="0" indent="0">
              <a:buFontTx/>
              <a:buNone/>
            </a:pPr>
            <a:endParaRPr lang="hr-HR" altLang="sr-Latn-RS" sz="2400" b="0" smtClean="0"/>
          </a:p>
          <a:p>
            <a:pPr marL="0" indent="0">
              <a:buFontTx/>
              <a:buNone/>
            </a:pPr>
            <a:r>
              <a:rPr lang="hr-HR" altLang="sr-Latn-RS" sz="2400" b="0" smtClean="0">
                <a:solidFill>
                  <a:srgbClr val="7030A0"/>
                </a:solidFill>
              </a:rPr>
              <a:t>Profesor/ica hrvatskog jezika </a:t>
            </a:r>
            <a:r>
              <a:rPr lang="hr-HR" altLang="sr-Latn-RS" sz="2400" b="0" smtClean="0"/>
              <a:t>ocjenjuje pisani rad s jezičnog stajališta </a:t>
            </a:r>
          </a:p>
          <a:p>
            <a:pPr marL="0" indent="0">
              <a:buFontTx/>
              <a:buNone/>
            </a:pPr>
            <a:endParaRPr lang="hr-HR" altLang="sr-Latn-RS" sz="2400" b="0" smtClean="0"/>
          </a:p>
          <a:p>
            <a:pPr marL="0" indent="0">
              <a:buFontTx/>
              <a:buNone/>
            </a:pPr>
            <a:endParaRPr lang="hr-HR" altLang="sr-Latn-R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zervirano mjesto sadržaja 2"/>
          <p:cNvSpPr>
            <a:spLocks noGrp="1"/>
          </p:cNvSpPr>
          <p:nvPr>
            <p:ph idx="1"/>
          </p:nvPr>
        </p:nvSpPr>
        <p:spPr>
          <a:xfrm>
            <a:off x="323850" y="188913"/>
            <a:ext cx="8351838" cy="5832475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hr-HR" altLang="sr-Latn-RS" smtClean="0">
                <a:solidFill>
                  <a:srgbClr val="0070C0"/>
                </a:solidFill>
              </a:rPr>
              <a:t>Jezična pismenost</a:t>
            </a:r>
          </a:p>
          <a:p>
            <a:pPr marL="0" indent="0" algn="ctr">
              <a:buFontTx/>
              <a:buNone/>
            </a:pPr>
            <a:endParaRPr lang="hr-HR" altLang="sr-Latn-RS" smtClean="0">
              <a:solidFill>
                <a:srgbClr val="0070C0"/>
              </a:solidFill>
            </a:endParaRPr>
          </a:p>
          <a:p>
            <a:pPr marL="0" indent="0" algn="ctr">
              <a:buFontTx/>
              <a:buNone/>
            </a:pPr>
            <a:endParaRPr lang="hr-HR" altLang="sr-Latn-RS" smtClean="0">
              <a:solidFill>
                <a:srgbClr val="0070C0"/>
              </a:solidFill>
            </a:endParaRPr>
          </a:p>
          <a:p>
            <a:pPr marL="0" indent="0" algn="ctr">
              <a:buFontTx/>
              <a:buNone/>
            </a:pPr>
            <a:endParaRPr lang="hr-HR" altLang="sr-Latn-RS" smtClean="0">
              <a:solidFill>
                <a:srgbClr val="0070C0"/>
              </a:solidFill>
            </a:endParaRPr>
          </a:p>
          <a:p>
            <a:pPr marL="0" indent="0">
              <a:buFontTx/>
              <a:buNone/>
            </a:pPr>
            <a:endParaRPr lang="hr-HR" altLang="sr-Latn-RS" smtClean="0"/>
          </a:p>
        </p:txBody>
      </p:sp>
      <p:sp>
        <p:nvSpPr>
          <p:cNvPr id="4" name="Zaobljeni pravokutnik 3"/>
          <p:cNvSpPr/>
          <p:nvPr/>
        </p:nvSpPr>
        <p:spPr>
          <a:xfrm>
            <a:off x="2120900" y="1773238"/>
            <a:ext cx="4464050" cy="16557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sz="2800" b="1" dirty="0">
                <a:solidFill>
                  <a:schemeClr val="tx1"/>
                </a:solidFill>
              </a:rPr>
              <a:t>Gramatičke pogreške </a:t>
            </a:r>
            <a:r>
              <a:rPr lang="hr-HR" sz="2000" dirty="0">
                <a:solidFill>
                  <a:schemeClr val="tx1"/>
                </a:solidFill>
              </a:rPr>
              <a:t>dijele se na </a:t>
            </a:r>
            <a:endParaRPr lang="hr-HR" sz="2000" b="1" dirty="0">
              <a:solidFill>
                <a:schemeClr val="tx1"/>
              </a:solidFill>
            </a:endParaRPr>
          </a:p>
        </p:txBody>
      </p:sp>
      <p:sp>
        <p:nvSpPr>
          <p:cNvPr id="5" name="Zaobljeni pravokutnik 4"/>
          <p:cNvSpPr/>
          <p:nvPr/>
        </p:nvSpPr>
        <p:spPr>
          <a:xfrm>
            <a:off x="5962650" y="4083050"/>
            <a:ext cx="2592388" cy="13287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sz="2000" b="1" i="1" dirty="0">
                <a:solidFill>
                  <a:schemeClr val="tx1"/>
                </a:solidFill>
              </a:rPr>
              <a:t>sintaktičke</a:t>
            </a:r>
            <a:endParaRPr lang="hr-HR" sz="2000" b="1" dirty="0">
              <a:solidFill>
                <a:schemeClr val="tx1"/>
              </a:solidFill>
            </a:endParaRPr>
          </a:p>
        </p:txBody>
      </p:sp>
      <p:sp>
        <p:nvSpPr>
          <p:cNvPr id="6" name="Zaobljeni pravokutnik 5"/>
          <p:cNvSpPr/>
          <p:nvPr/>
        </p:nvSpPr>
        <p:spPr>
          <a:xfrm>
            <a:off x="3043238" y="4090988"/>
            <a:ext cx="2592387" cy="12969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sz="2400" b="1" i="1" dirty="0">
                <a:solidFill>
                  <a:schemeClr val="tx1"/>
                </a:solidFill>
              </a:rPr>
              <a:t>tvorbene</a:t>
            </a:r>
            <a:endParaRPr lang="hr-HR" sz="2400" b="1" dirty="0">
              <a:solidFill>
                <a:schemeClr val="tx1"/>
              </a:solidFill>
            </a:endParaRPr>
          </a:p>
        </p:txBody>
      </p:sp>
      <p:sp>
        <p:nvSpPr>
          <p:cNvPr id="7" name="Zaobljeni pravokutnik 6"/>
          <p:cNvSpPr/>
          <p:nvPr/>
        </p:nvSpPr>
        <p:spPr>
          <a:xfrm>
            <a:off x="296863" y="4083050"/>
            <a:ext cx="25908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sz="2400" b="1" i="1" dirty="0">
                <a:solidFill>
                  <a:schemeClr val="tx1"/>
                </a:solidFill>
              </a:rPr>
              <a:t>morfološke</a:t>
            </a:r>
            <a:endParaRPr lang="hr-HR" sz="2400" b="1" dirty="0">
              <a:solidFill>
                <a:schemeClr val="tx1"/>
              </a:solidFill>
            </a:endParaRPr>
          </a:p>
        </p:txBody>
      </p:sp>
      <p:cxnSp>
        <p:nvCxnSpPr>
          <p:cNvPr id="9" name="Ravni poveznik sa strelicom 8"/>
          <p:cNvCxnSpPr/>
          <p:nvPr/>
        </p:nvCxnSpPr>
        <p:spPr>
          <a:xfrm flipH="1">
            <a:off x="2120900" y="3429000"/>
            <a:ext cx="363538" cy="5238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vni poveznik sa strelicom 10"/>
          <p:cNvCxnSpPr/>
          <p:nvPr/>
        </p:nvCxnSpPr>
        <p:spPr>
          <a:xfrm flipH="1">
            <a:off x="4352925" y="3503613"/>
            <a:ext cx="14288" cy="5381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vni poveznik sa strelicom 12"/>
          <p:cNvCxnSpPr/>
          <p:nvPr/>
        </p:nvCxnSpPr>
        <p:spPr>
          <a:xfrm>
            <a:off x="6235700" y="3429000"/>
            <a:ext cx="568325" cy="5238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jeni pravokutnik 3"/>
          <p:cNvSpPr/>
          <p:nvPr/>
        </p:nvSpPr>
        <p:spPr>
          <a:xfrm>
            <a:off x="2700338" y="188913"/>
            <a:ext cx="3167062" cy="8636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sz="2800" b="1" dirty="0">
                <a:solidFill>
                  <a:schemeClr val="tx1"/>
                </a:solidFill>
              </a:rPr>
              <a:t>Morfološke</a:t>
            </a:r>
          </a:p>
        </p:txBody>
      </p:sp>
      <p:sp>
        <p:nvSpPr>
          <p:cNvPr id="5" name="Pravokutnik 4"/>
          <p:cNvSpPr/>
          <p:nvPr/>
        </p:nvSpPr>
        <p:spPr>
          <a:xfrm>
            <a:off x="79375" y="1916113"/>
            <a:ext cx="4216400" cy="44084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hr-HR" sz="2400" b="1" dirty="0">
                <a:solidFill>
                  <a:schemeClr val="tx1"/>
                </a:solidFill>
              </a:rPr>
              <a:t>a) </a:t>
            </a:r>
            <a:r>
              <a:rPr lang="hr-HR" sz="2400" b="1" dirty="0" err="1">
                <a:solidFill>
                  <a:schemeClr val="tx1"/>
                </a:solidFill>
              </a:rPr>
              <a:t>nenormativna</a:t>
            </a:r>
            <a:r>
              <a:rPr lang="hr-HR" sz="2400" b="1" dirty="0">
                <a:solidFill>
                  <a:schemeClr val="tx1"/>
                </a:solidFill>
              </a:rPr>
              <a:t> uporaba padeža:</a:t>
            </a:r>
          </a:p>
          <a:p>
            <a:pPr>
              <a:defRPr/>
            </a:pPr>
            <a:r>
              <a:rPr lang="hr-HR" sz="2400" dirty="0">
                <a:solidFill>
                  <a:schemeClr val="tx1"/>
                </a:solidFill>
              </a:rPr>
              <a:t>osobito </a:t>
            </a:r>
            <a:r>
              <a:rPr lang="hr-HR" sz="2400" b="1" dirty="0">
                <a:solidFill>
                  <a:srgbClr val="0070C0"/>
                </a:solidFill>
              </a:rPr>
              <a:t>instrumentala</a:t>
            </a:r>
            <a:r>
              <a:rPr lang="hr-HR" sz="2400" dirty="0">
                <a:solidFill>
                  <a:schemeClr val="tx1"/>
                </a:solidFill>
              </a:rPr>
              <a:t> </a:t>
            </a:r>
            <a:r>
              <a:rPr lang="hr-HR" sz="2400" dirty="0">
                <a:solidFill>
                  <a:srgbClr val="0070C0"/>
                </a:solidFill>
              </a:rPr>
              <a:t>sredstva (uz </a:t>
            </a:r>
            <a:r>
              <a:rPr lang="hr-HR" sz="2400" dirty="0" err="1">
                <a:solidFill>
                  <a:srgbClr val="0070C0"/>
                </a:solidFill>
              </a:rPr>
              <a:t>nenormativno</a:t>
            </a:r>
            <a:r>
              <a:rPr lang="hr-HR" sz="2400" dirty="0">
                <a:solidFill>
                  <a:srgbClr val="0070C0"/>
                </a:solidFill>
              </a:rPr>
              <a:t> mjesto naveska):  </a:t>
            </a:r>
            <a:r>
              <a:rPr lang="hr-HR" sz="2400" i="1" dirty="0">
                <a:solidFill>
                  <a:schemeClr val="tx1"/>
                </a:solidFill>
              </a:rPr>
              <a:t>bavim se (sa) pjevanjem; volim se voziti (sa) biciklom</a:t>
            </a:r>
            <a:endParaRPr lang="hr-HR" sz="24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hr-HR" sz="2400" b="1" dirty="0">
                <a:solidFill>
                  <a:srgbClr val="0070C0"/>
                </a:solidFill>
              </a:rPr>
              <a:t>akuzativa: </a:t>
            </a:r>
            <a:r>
              <a:rPr lang="hr-HR" sz="2400" i="1" dirty="0">
                <a:solidFill>
                  <a:schemeClr val="tx1"/>
                </a:solidFill>
              </a:rPr>
              <a:t>volim igrati kompjutor</a:t>
            </a:r>
            <a:endParaRPr lang="hr-HR" sz="24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hr-HR" sz="2400" b="1" dirty="0">
                <a:solidFill>
                  <a:srgbClr val="0070C0"/>
                </a:solidFill>
              </a:rPr>
              <a:t>genitiva:  </a:t>
            </a:r>
            <a:r>
              <a:rPr lang="hr-HR" sz="2400" i="1" dirty="0">
                <a:solidFill>
                  <a:schemeClr val="tx1"/>
                </a:solidFill>
              </a:rPr>
              <a:t>idem kupiti kruha</a:t>
            </a:r>
          </a:p>
          <a:p>
            <a:pPr>
              <a:defRPr/>
            </a:pPr>
            <a:r>
              <a:rPr lang="hr-HR" sz="2400" i="1" dirty="0">
                <a:solidFill>
                  <a:schemeClr val="tx1"/>
                </a:solidFill>
              </a:rPr>
              <a:t>                vrata - </a:t>
            </a:r>
            <a:r>
              <a:rPr lang="hr-HR" sz="2400" i="1" dirty="0" err="1">
                <a:solidFill>
                  <a:schemeClr val="tx1"/>
                </a:solidFill>
              </a:rPr>
              <a:t>vratiju</a:t>
            </a:r>
            <a:endParaRPr lang="hr-HR" sz="2400" dirty="0">
              <a:solidFill>
                <a:schemeClr val="tx1"/>
              </a:solidFill>
            </a:endParaRPr>
          </a:p>
        </p:txBody>
      </p:sp>
      <p:sp>
        <p:nvSpPr>
          <p:cNvPr id="6" name="Pravokutnik 5"/>
          <p:cNvSpPr/>
          <p:nvPr/>
        </p:nvSpPr>
        <p:spPr>
          <a:xfrm>
            <a:off x="4572000" y="1916113"/>
            <a:ext cx="4176713" cy="44084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hr-HR" sz="2400" b="1" dirty="0">
                <a:solidFill>
                  <a:schemeClr val="tx1"/>
                </a:solidFill>
              </a:rPr>
              <a:t>b) </a:t>
            </a:r>
            <a:r>
              <a:rPr lang="hr-HR" sz="2400" b="1" dirty="0" err="1">
                <a:solidFill>
                  <a:schemeClr val="tx1"/>
                </a:solidFill>
              </a:rPr>
              <a:t>nenormativno</a:t>
            </a:r>
            <a:r>
              <a:rPr lang="hr-HR" sz="2400" b="1" dirty="0">
                <a:solidFill>
                  <a:schemeClr val="tx1"/>
                </a:solidFill>
              </a:rPr>
              <a:t> oblikovanje i uporaba glagolskih  vremena i načina:</a:t>
            </a:r>
          </a:p>
          <a:p>
            <a:pPr>
              <a:defRPr/>
            </a:pPr>
            <a:r>
              <a:rPr lang="hr-HR" sz="2400" dirty="0">
                <a:solidFill>
                  <a:schemeClr val="tx1"/>
                </a:solidFill>
              </a:rPr>
              <a:t>osobito </a:t>
            </a:r>
            <a:r>
              <a:rPr lang="hr-HR" sz="2400" b="1" dirty="0">
                <a:solidFill>
                  <a:srgbClr val="0070C0"/>
                </a:solidFill>
              </a:rPr>
              <a:t>kondicionala: 1. l. </a:t>
            </a:r>
            <a:r>
              <a:rPr lang="hr-HR" sz="2400" b="1" dirty="0" err="1">
                <a:solidFill>
                  <a:srgbClr val="0070C0"/>
                </a:solidFill>
              </a:rPr>
              <a:t>jd</a:t>
            </a:r>
            <a:r>
              <a:rPr lang="hr-HR" sz="2400" b="1" dirty="0">
                <a:solidFill>
                  <a:srgbClr val="0070C0"/>
                </a:solidFill>
              </a:rPr>
              <a:t>.</a:t>
            </a:r>
            <a:r>
              <a:rPr lang="hr-HR" sz="2400" dirty="0">
                <a:solidFill>
                  <a:schemeClr val="tx1"/>
                </a:solidFill>
              </a:rPr>
              <a:t>  </a:t>
            </a:r>
            <a:r>
              <a:rPr lang="hr-HR" sz="2400" i="1" dirty="0">
                <a:solidFill>
                  <a:schemeClr val="tx1"/>
                </a:solidFill>
              </a:rPr>
              <a:t>željela bi, htio bi, volio bi živjet</a:t>
            </a:r>
            <a:r>
              <a:rPr lang="hr-HR" sz="2400" dirty="0">
                <a:solidFill>
                  <a:schemeClr val="tx1"/>
                </a:solidFill>
              </a:rPr>
              <a:t> </a:t>
            </a:r>
          </a:p>
          <a:p>
            <a:pPr>
              <a:defRPr/>
            </a:pPr>
            <a:r>
              <a:rPr lang="hr-HR" sz="2400" b="1" i="1" dirty="0">
                <a:solidFill>
                  <a:srgbClr val="0070C0"/>
                </a:solidFill>
              </a:rPr>
              <a:t>futura I. </a:t>
            </a:r>
            <a:r>
              <a:rPr lang="hr-HR" sz="2400" i="1" dirty="0">
                <a:solidFill>
                  <a:schemeClr val="tx1"/>
                </a:solidFill>
              </a:rPr>
              <a:t>gledat (krnji infinitiv) ću / ću gledati </a:t>
            </a:r>
            <a:endParaRPr lang="hr-HR" sz="24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hr-HR" sz="2400" b="1" dirty="0">
                <a:solidFill>
                  <a:srgbClr val="0070C0"/>
                </a:solidFill>
              </a:rPr>
              <a:t>infinitiva uz prezent: </a:t>
            </a:r>
            <a:r>
              <a:rPr lang="hr-HR" sz="2400" dirty="0">
                <a:solidFill>
                  <a:schemeClr val="tx1"/>
                </a:solidFill>
              </a:rPr>
              <a:t>volim </a:t>
            </a:r>
            <a:r>
              <a:rPr lang="hr-HR" sz="2400" i="1" dirty="0">
                <a:solidFill>
                  <a:schemeClr val="tx1"/>
                </a:solidFill>
              </a:rPr>
              <a:t>jest, čitat, </a:t>
            </a:r>
            <a:r>
              <a:rPr lang="hr-HR" sz="2400" i="1" dirty="0" err="1">
                <a:solidFill>
                  <a:schemeClr val="tx1"/>
                </a:solidFill>
              </a:rPr>
              <a:t>ić</a:t>
            </a:r>
            <a:r>
              <a:rPr lang="hr-HR" sz="2400" i="1" dirty="0">
                <a:solidFill>
                  <a:schemeClr val="tx1"/>
                </a:solidFill>
              </a:rPr>
              <a:t>, igrat, gledat</a:t>
            </a:r>
            <a:r>
              <a:rPr lang="hr-HR" sz="2400" dirty="0">
                <a:solidFill>
                  <a:schemeClr val="tx1"/>
                </a:solidFill>
              </a:rPr>
              <a:t> itd.</a:t>
            </a:r>
          </a:p>
        </p:txBody>
      </p:sp>
      <p:sp>
        <p:nvSpPr>
          <p:cNvPr id="12293" name="Pravokutnik 2"/>
          <p:cNvSpPr>
            <a:spLocks noChangeArrowheads="1"/>
          </p:cNvSpPr>
          <p:nvPr/>
        </p:nvSpPr>
        <p:spPr bwMode="auto">
          <a:xfrm>
            <a:off x="395288" y="1044575"/>
            <a:ext cx="72009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4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hr-HR" altLang="sr-Latn-RS" sz="1800" b="0"/>
              <a:t>(Sklonidba (deklinacija), stupnjevanje (komparacija),sprezanje (konjugacija), sročnost (kongruencija)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ayons">
  <a:themeElements>
    <a:clrScheme name="Crayons 9">
      <a:dk1>
        <a:srgbClr val="000000"/>
      </a:dk1>
      <a:lt1>
        <a:srgbClr val="FFCC66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E2B8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9">
        <a:dk1>
          <a:srgbClr val="000000"/>
        </a:dk1>
        <a:lt1>
          <a:srgbClr val="FFCC66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E2B8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2025</TotalTime>
  <Words>2096</Words>
  <Application>Microsoft Office PowerPoint</Application>
  <PresentationFormat>Prikaz na zaslonu (4:3)</PresentationFormat>
  <Paragraphs>287</Paragraphs>
  <Slides>33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10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33</vt:i4>
      </vt:variant>
    </vt:vector>
  </HeadingPairs>
  <TitlesOfParts>
    <vt:vector size="44" baseType="lpstr">
      <vt:lpstr>Comic Sans MS</vt:lpstr>
      <vt:lpstr>Arial</vt:lpstr>
      <vt:lpstr>Times New Roman</vt:lpstr>
      <vt:lpstr>Bodoni MT</vt:lpstr>
      <vt:lpstr>Arial Narrow</vt:lpstr>
      <vt:lpstr>Aharoni</vt:lpstr>
      <vt:lpstr>Edwardian Script ITC</vt:lpstr>
      <vt:lpstr>Brush Script MT</vt:lpstr>
      <vt:lpstr>Bradley Hand ITC</vt:lpstr>
      <vt:lpstr>Blackadder ITC</vt:lpstr>
      <vt:lpstr>Crayons</vt:lpstr>
      <vt:lpstr>        PISANJE ESEJA NA STRUČNOM ISPITU  Seminar za školske knjižničare pripravnike Zagreb, OŠ Bartola Kašića, 19. siječnja 2017.</vt:lpstr>
      <vt:lpstr>PowerPointova prezentacija</vt:lpstr>
      <vt:lpstr>PowerPointova prezentacija</vt:lpstr>
      <vt:lpstr>SADRŽAJNA RAZINA PISANOG RADA</vt:lpstr>
      <vt:lpstr>Kompozicija rada</vt:lpstr>
      <vt:lpstr>    OČEKIVANE KOMPETENCIJE PRISTUPNIKA </vt:lpstr>
      <vt:lpstr>VREDNOVANJE STRUČNO-METODIČKE RAZINE PISANOG RADA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 Slovopis</vt:lpstr>
      <vt:lpstr>Naslovna stranica pisanoga rada</vt:lpstr>
      <vt:lpstr>LITERATURA - NAVOĐENJE</vt:lpstr>
      <vt:lpstr>PowerPointova prezentacija</vt:lpstr>
      <vt:lpstr>PowerPointova prezentacija</vt:lpstr>
      <vt:lpstr>spojnica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ŠTEFANIJA</dc:creator>
  <cp:lastModifiedBy>Adela Granić</cp:lastModifiedBy>
  <cp:revision>129</cp:revision>
  <dcterms:created xsi:type="dcterms:W3CDTF">1601-01-01T00:00:00Z</dcterms:created>
  <dcterms:modified xsi:type="dcterms:W3CDTF">2017-02-10T12:16:16Z</dcterms:modified>
</cp:coreProperties>
</file>