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7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8" r:id="rId10"/>
    <p:sldId id="270" r:id="rId11"/>
    <p:sldId id="290" r:id="rId12"/>
    <p:sldId id="265" r:id="rId13"/>
    <p:sldId id="266" r:id="rId14"/>
    <p:sldId id="267" r:id="rId15"/>
    <p:sldId id="271" r:id="rId16"/>
    <p:sldId id="272" r:id="rId17"/>
    <p:sldId id="273" r:id="rId18"/>
    <p:sldId id="274" r:id="rId19"/>
    <p:sldId id="292" r:id="rId20"/>
    <p:sldId id="276" r:id="rId21"/>
    <p:sldId id="278" r:id="rId22"/>
    <p:sldId id="279" r:id="rId23"/>
    <p:sldId id="282" r:id="rId24"/>
    <p:sldId id="280" r:id="rId25"/>
    <p:sldId id="283" r:id="rId26"/>
    <p:sldId id="284" r:id="rId27"/>
    <p:sldId id="289" r:id="rId28"/>
    <p:sldId id="291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53" autoAdjust="0"/>
    <p:restoredTop sz="94660"/>
  </p:normalViewPr>
  <p:slideViewPr>
    <p:cSldViewPr snapToGrid="0">
      <p:cViewPr varScale="1">
        <p:scale>
          <a:sx n="84" d="100"/>
          <a:sy n="84" d="100"/>
        </p:scale>
        <p:origin x="36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486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6539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3116906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83769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216125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60569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2388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321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885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139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938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41202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424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321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575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617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F1133-3259-4C45-BABA-5B62D9C6F78D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98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  <p:sldLayoutId id="2147483799" r:id="rId12"/>
    <p:sldLayoutId id="2147483800" r:id="rId13"/>
    <p:sldLayoutId id="2147483801" r:id="rId14"/>
    <p:sldLayoutId id="2147483802" r:id="rId15"/>
    <p:sldLayoutId id="2147483803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jadranka.tuksa@gmail.com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943600" y="1103585"/>
            <a:ext cx="5943599" cy="4493173"/>
          </a:xfrm>
        </p:spPr>
        <p:txBody>
          <a:bodyPr>
            <a:noAutofit/>
          </a:bodyPr>
          <a:lstStyle/>
          <a:p>
            <a:pPr algn="ctr"/>
            <a:r>
              <a:rPr lang="hr-HR" sz="4800" b="1" dirty="0">
                <a:solidFill>
                  <a:srgbClr val="CC6600"/>
                </a:solidFill>
              </a:rPr>
              <a:t>Stažiranje i stručni ispit za stručne suradnike knjižničare </a:t>
            </a:r>
            <a:r>
              <a:rPr lang="hr-HR" sz="4800" b="1" dirty="0" smtClean="0">
                <a:solidFill>
                  <a:srgbClr val="CC6600"/>
                </a:solidFill>
              </a:rPr>
              <a:t>osnovnih i srednjih škola</a:t>
            </a:r>
            <a:endParaRPr lang="hr-HR" sz="4800" b="1" dirty="0">
              <a:solidFill>
                <a:srgbClr val="CC6600"/>
              </a:solidFill>
            </a:endParaRPr>
          </a:p>
        </p:txBody>
      </p:sp>
      <p:sp>
        <p:nvSpPr>
          <p:cNvPr id="5" name="AutoShape 2" descr="Slikovni rezultat za worry face"/>
          <p:cNvSpPr>
            <a:spLocks noChangeAspect="1" noChangeArrowheads="1"/>
          </p:cNvSpPr>
          <p:nvPr/>
        </p:nvSpPr>
        <p:spPr bwMode="auto">
          <a:xfrm>
            <a:off x="187107" y="-4729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64406" y="1103584"/>
            <a:ext cx="4387796" cy="4493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62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Tijek stažiranja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28700" y="1905000"/>
            <a:ext cx="10475912" cy="4006222"/>
          </a:xfrm>
        </p:spPr>
        <p:txBody>
          <a:bodyPr>
            <a:normAutofit/>
          </a:bodyPr>
          <a:lstStyle/>
          <a:p>
            <a:pPr marL="609600" indent="-609600"/>
            <a:r>
              <a:rPr lang="hr-HR" altLang="sr-Latn-RS" sz="3600" b="1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tijekom stažiranja pripravnik </a:t>
            </a:r>
            <a:r>
              <a:rPr lang="hr-HR" altLang="sr-Latn-RS" sz="3600" b="1" dirty="0" smtClean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je obvezan </a:t>
            </a:r>
            <a:r>
              <a:rPr lang="hr-HR" altLang="sr-Latn-RS" sz="3600" b="1" dirty="0" err="1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nazočiti</a:t>
            </a:r>
            <a:r>
              <a:rPr lang="hr-HR" altLang="sr-Latn-RS" sz="3600" b="1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 radu mentora najmanje 60 sati  </a:t>
            </a:r>
            <a:endParaRPr lang="hr-HR" altLang="sr-Latn-RS" sz="3600" b="1" dirty="0" smtClean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  <a:p>
            <a:pPr marL="609600" indent="-609600"/>
            <a:r>
              <a:rPr lang="hr-HR" altLang="sr-Latn-RS" sz="3600" b="1" dirty="0" smtClean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Povjerenstvo </a:t>
            </a:r>
            <a:r>
              <a:rPr lang="hr-HR" altLang="sr-Latn-RS" sz="3600" b="1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za stažiranje </a:t>
            </a:r>
            <a:r>
              <a:rPr lang="hr-HR" altLang="sr-Latn-RS" sz="3600" b="1" dirty="0" smtClean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bit </a:t>
            </a:r>
            <a:r>
              <a:rPr lang="hr-HR" altLang="sr-Latn-RS" sz="3600" b="1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će nazočno radu pripravnika najmanje dva puta po 2 sata tijekom stažiranja (redovna nastava ili ostali oblici odg.-obraz. rada)</a:t>
            </a:r>
            <a:r>
              <a:rPr lang="en-GB" altLang="sr-Latn-RS" sz="3600" b="1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endParaRPr lang="hr-HR" altLang="sr-Latn-RS" sz="3600" b="1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  <a:p>
            <a:endParaRPr lang="hr-HR" sz="3600" b="1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03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Dokumentacija stažiranja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09700" y="1778000"/>
            <a:ext cx="10094912" cy="4133222"/>
          </a:xfrm>
        </p:spPr>
        <p:txBody>
          <a:bodyPr>
            <a:noAutofit/>
          </a:bodyPr>
          <a:lstStyle/>
          <a:p>
            <a:pPr marL="609600" indent="-609600">
              <a:lnSpc>
                <a:spcPct val="90000"/>
              </a:lnSpc>
            </a:pPr>
            <a:r>
              <a:rPr lang="hr-HR" altLang="sr-Latn-RS" sz="2200" b="1" dirty="0" smtClean="0">
                <a:solidFill>
                  <a:schemeClr val="tx1"/>
                </a:solidFill>
              </a:rPr>
              <a:t>p</a:t>
            </a:r>
            <a:r>
              <a:rPr lang="hr-HR" altLang="sr-Latn-RS" sz="22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odaci </a:t>
            </a:r>
            <a:r>
              <a:rPr lang="hr-HR" altLang="sr-Latn-RS" sz="2200" b="1" dirty="0">
                <a:solidFill>
                  <a:schemeClr val="tx1"/>
                </a:solidFill>
                <a:cs typeface="Arial" panose="020B0604020202020204" pitchFamily="34" charset="0"/>
              </a:rPr>
              <a:t>o </a:t>
            </a:r>
            <a:r>
              <a:rPr lang="hr-HR" altLang="sr-Latn-RS" sz="2200" b="1" dirty="0">
                <a:solidFill>
                  <a:schemeClr val="tx1"/>
                </a:solidFill>
              </a:rPr>
              <a:t>školi i datumu</a:t>
            </a:r>
          </a:p>
          <a:p>
            <a:pPr marL="609600" indent="-609600">
              <a:lnSpc>
                <a:spcPct val="90000"/>
              </a:lnSpc>
            </a:pPr>
            <a:r>
              <a:rPr lang="hr-HR" altLang="sr-Latn-RS" sz="2200" b="1" dirty="0">
                <a:solidFill>
                  <a:schemeClr val="tx1"/>
                </a:solidFill>
              </a:rPr>
              <a:t>podaci o </a:t>
            </a:r>
            <a:r>
              <a:rPr lang="hr-HR" altLang="sr-Latn-RS" sz="2200" b="1" dirty="0">
                <a:solidFill>
                  <a:schemeClr val="tx1"/>
                </a:solidFill>
                <a:cs typeface="Arial" panose="020B0604020202020204" pitchFamily="34" charset="0"/>
              </a:rPr>
              <a:t>pripravniku (ime i prezime, stručna sprema, radno mjesto)</a:t>
            </a:r>
            <a:endParaRPr lang="hr-HR" altLang="sr-Latn-RS" sz="2200" b="1" dirty="0">
              <a:solidFill>
                <a:schemeClr val="tx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hr-HR" altLang="sr-Latn-RS" sz="2200" b="1" dirty="0">
                <a:solidFill>
                  <a:schemeClr val="tx1"/>
                </a:solidFill>
              </a:rPr>
              <a:t>v</a:t>
            </a:r>
            <a:r>
              <a:rPr lang="hr-HR" altLang="sr-Latn-RS" sz="2200" b="1" dirty="0">
                <a:solidFill>
                  <a:schemeClr val="tx1"/>
                </a:solidFill>
                <a:cs typeface="Arial" panose="020B0604020202020204" pitchFamily="34" charset="0"/>
              </a:rPr>
              <a:t>rijeme stažiranja</a:t>
            </a:r>
            <a:endParaRPr lang="en-GB" altLang="sr-Latn-RS" sz="2200" b="1" dirty="0">
              <a:solidFill>
                <a:schemeClr val="tx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hr-HR" altLang="sr-Latn-RS" sz="2200" b="1" dirty="0">
                <a:solidFill>
                  <a:schemeClr val="tx1"/>
                </a:solidFill>
                <a:cs typeface="Arial" panose="020B0604020202020204" pitchFamily="34" charset="0"/>
              </a:rPr>
              <a:t>članovi Povjerenstva za stažiranje</a:t>
            </a:r>
            <a:endParaRPr lang="en-GB" altLang="sr-Latn-RS" sz="2200" b="1" dirty="0">
              <a:solidFill>
                <a:schemeClr val="tx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hr-HR" altLang="sr-Latn-RS" sz="2200" b="1" dirty="0">
                <a:solidFill>
                  <a:schemeClr val="tx1"/>
                </a:solidFill>
                <a:cs typeface="Arial" panose="020B0604020202020204" pitchFamily="34" charset="0"/>
              </a:rPr>
              <a:t>dužnosti Povjerenstva (izrada Programa pripravničkog </a:t>
            </a:r>
            <a:r>
              <a:rPr lang="hr-HR" altLang="sr-Latn-RS" sz="22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staža najkasnije 15 dana od početka stažiranja, </a:t>
            </a:r>
            <a:r>
              <a:rPr lang="hr-HR" altLang="sr-Latn-RS" sz="2200" b="1" dirty="0">
                <a:solidFill>
                  <a:schemeClr val="tx1"/>
                </a:solidFill>
                <a:cs typeface="Arial" panose="020B0604020202020204" pitchFamily="34" charset="0"/>
              </a:rPr>
              <a:t>pružanje stalne stručne pomoći, nazočnost pri radu</a:t>
            </a:r>
            <a:r>
              <a:rPr lang="hr-HR" altLang="sr-Latn-RS" sz="22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</a:p>
          <a:p>
            <a:pPr marL="609600" indent="-609600"/>
            <a:r>
              <a:rPr lang="hr-HR" altLang="sr-Latn-RS" sz="2200" b="1" dirty="0">
                <a:solidFill>
                  <a:srgbClr val="000000"/>
                </a:solidFill>
                <a:cs typeface="Arial" panose="020B0604020202020204" pitchFamily="34" charset="0"/>
              </a:rPr>
              <a:t>dnevnik stažiranja (vodi ga pripravnik)</a:t>
            </a:r>
            <a:endParaRPr lang="en-GB" altLang="sr-Latn-RS" sz="2200" b="1" dirty="0">
              <a:solidFill>
                <a:srgbClr val="000000"/>
              </a:solidFill>
            </a:endParaRPr>
          </a:p>
          <a:p>
            <a:pPr marL="609600" indent="-609600"/>
            <a:r>
              <a:rPr lang="hr-HR" altLang="sr-Latn-RS" sz="2200" b="1" dirty="0">
                <a:solidFill>
                  <a:srgbClr val="000000"/>
                </a:solidFill>
                <a:cs typeface="Arial" panose="020B0604020202020204" pitchFamily="34" charset="0"/>
              </a:rPr>
              <a:t>evidencija o ostvarivanju pripravničkog staža (vodi je svaki član Povjerenstva)</a:t>
            </a:r>
            <a:endParaRPr lang="hr-HR" altLang="sr-Latn-RS" sz="2200" b="1" dirty="0"/>
          </a:p>
          <a:p>
            <a:pPr marL="609600" indent="-609600"/>
            <a:r>
              <a:rPr lang="hr-HR" sz="2200" b="1" dirty="0" smtClean="0">
                <a:solidFill>
                  <a:schemeClr val="tx1"/>
                </a:solidFill>
              </a:rPr>
              <a:t>Izvješće o rezultatima stažiranja (tiskanica </a:t>
            </a:r>
            <a:r>
              <a:rPr lang="hr-HR" sz="2200" b="1" dirty="0">
                <a:solidFill>
                  <a:schemeClr val="tx1"/>
                </a:solidFill>
              </a:rPr>
              <a:t>– </a:t>
            </a:r>
            <a:r>
              <a:rPr lang="hr-HR" sz="2200" b="1" dirty="0" smtClean="0">
                <a:solidFill>
                  <a:schemeClr val="tx1"/>
                </a:solidFill>
              </a:rPr>
              <a:t>SI-2) </a:t>
            </a:r>
            <a:endParaRPr lang="hr-HR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74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b="1" dirty="0">
                <a:solidFill>
                  <a:srgbClr val="CC6600"/>
                </a:solidFill>
              </a:rPr>
              <a:t>Prijava stručnog ispita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690688"/>
            <a:ext cx="10233800" cy="4997979"/>
          </a:xfrm>
        </p:spPr>
        <p:txBody>
          <a:bodyPr>
            <a:normAutofit/>
          </a:bodyPr>
          <a:lstStyle/>
          <a:p>
            <a:r>
              <a:rPr lang="hr-HR" sz="2400" b="1" dirty="0"/>
              <a:t>ispitni rokovi za učitelje i stručne suradnike u osnovnim školama:  </a:t>
            </a:r>
          </a:p>
          <a:p>
            <a:pPr marL="0" indent="0">
              <a:buNone/>
            </a:pPr>
            <a:r>
              <a:rPr lang="hr-HR" sz="2400" b="1" dirty="0"/>
              <a:t>                         15. siječnja – 1. ožujka </a:t>
            </a:r>
          </a:p>
          <a:p>
            <a:pPr marL="0" indent="0">
              <a:buNone/>
            </a:pPr>
            <a:r>
              <a:rPr lang="hr-HR" sz="2400" b="1" dirty="0"/>
              <a:t>                         15. travnja – 1. lipnja </a:t>
            </a:r>
          </a:p>
          <a:p>
            <a:pPr marL="0" indent="0">
              <a:buNone/>
            </a:pPr>
            <a:r>
              <a:rPr lang="hr-HR" sz="2400" b="1" dirty="0"/>
              <a:t>                           1. listopada – 15. studenoga </a:t>
            </a:r>
          </a:p>
          <a:p>
            <a:pPr marL="0" indent="0">
              <a:buNone/>
            </a:pPr>
            <a:r>
              <a:rPr lang="hr-HR" sz="2400" b="1" dirty="0"/>
              <a:t>U srednjim školama:</a:t>
            </a:r>
          </a:p>
          <a:p>
            <a:pPr marL="0" indent="0">
              <a:buNone/>
            </a:pPr>
            <a:r>
              <a:rPr lang="pl-PL" sz="2400" b="1" dirty="0"/>
              <a:t>                          10. veljače -10. travnja </a:t>
            </a:r>
          </a:p>
          <a:p>
            <a:pPr marL="0" indent="0">
              <a:buNone/>
            </a:pPr>
            <a:r>
              <a:rPr lang="pl-PL" sz="2400" b="1" dirty="0"/>
              <a:t>                          10. listopada - 10. prosinca </a:t>
            </a:r>
            <a:endParaRPr lang="hr-HR" sz="2400" b="1" dirty="0"/>
          </a:p>
          <a:p>
            <a:pPr marL="0" indent="0">
              <a:buNone/>
            </a:pPr>
            <a:r>
              <a:rPr lang="hr-HR" sz="2400" b="1" dirty="0"/>
              <a:t> </a:t>
            </a:r>
            <a:r>
              <a:rPr lang="hr-HR" sz="2400" b="1" dirty="0" smtClean="0"/>
              <a:t>Škola </a:t>
            </a:r>
            <a:r>
              <a:rPr lang="hr-HR" sz="2400" b="1" dirty="0"/>
              <a:t>prijavljuje pripravnika za stručni ispit najkasnije 30 dana prije početka ispitnog roka </a:t>
            </a:r>
          </a:p>
          <a:p>
            <a:pPr marL="0" indent="0">
              <a:buNone/>
            </a:pPr>
            <a:r>
              <a:rPr lang="hr-HR" sz="24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1395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Prijava  stručnog ispita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98600" y="2045110"/>
            <a:ext cx="10006012" cy="425409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400" b="1" dirty="0"/>
              <a:t>I</a:t>
            </a:r>
            <a:r>
              <a:rPr lang="hr-HR" sz="2400" b="1" dirty="0" smtClean="0"/>
              <a:t>spit </a:t>
            </a:r>
            <a:r>
              <a:rPr lang="hr-HR" sz="2400" b="1" dirty="0"/>
              <a:t>se prijavljuje sljedećom dokumentacijom: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2200" b="1" dirty="0" smtClean="0"/>
              <a:t>prijavnica  </a:t>
            </a:r>
            <a:r>
              <a:rPr lang="hr-HR" sz="2200" b="1" dirty="0"/>
              <a:t>(Tiskanica SI-3).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2400" b="1" dirty="0" smtClean="0"/>
              <a:t>izvješće </a:t>
            </a:r>
            <a:r>
              <a:rPr lang="hr-HR" sz="2400" b="1" dirty="0"/>
              <a:t>povjerenstva za stažiranje  </a:t>
            </a:r>
            <a:r>
              <a:rPr lang="hr-HR" sz="2400" b="1" dirty="0" smtClean="0"/>
              <a:t>(Tiskanica </a:t>
            </a:r>
            <a:r>
              <a:rPr lang="hr-HR" sz="2400" b="1" dirty="0"/>
              <a:t>-SI-2)  </a:t>
            </a:r>
            <a:endParaRPr lang="hr-HR" sz="2400" b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hr-HR" sz="2400" b="1" dirty="0" smtClean="0"/>
              <a:t>preslika </a:t>
            </a:r>
            <a:r>
              <a:rPr lang="hr-HR" sz="2400" b="1" dirty="0"/>
              <a:t>diplome 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2400" b="1" dirty="0" smtClean="0"/>
              <a:t>dokaz </a:t>
            </a:r>
            <a:r>
              <a:rPr lang="hr-HR" sz="2400" b="1" dirty="0"/>
              <a:t>o pedagoškim kompetencijama (ako je potrebno)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2400" b="1" dirty="0" smtClean="0"/>
              <a:t>evidencija </a:t>
            </a:r>
            <a:r>
              <a:rPr lang="hr-HR" sz="2400" b="1" dirty="0"/>
              <a:t>o ostvarenom programu </a:t>
            </a:r>
            <a:r>
              <a:rPr lang="hr-HR" sz="2400" b="1" dirty="0" smtClean="0"/>
              <a:t>pripravničkog staža  </a:t>
            </a:r>
            <a:endParaRPr lang="hr-HR" sz="2400" b="1" dirty="0"/>
          </a:p>
        </p:txBody>
      </p:sp>
    </p:spTree>
    <p:extLst>
      <p:ext uri="{BB962C8B-B14F-4D97-AF65-F5344CB8AC3E}">
        <p14:creationId xmlns:p14="http://schemas.microsoft.com/office/powerpoint/2010/main" val="359269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Ispitno povjerenstvo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70812" y="1812003"/>
            <a:ext cx="10233800" cy="4640263"/>
          </a:xfrm>
        </p:spPr>
        <p:txBody>
          <a:bodyPr>
            <a:noAutofit/>
          </a:bodyPr>
          <a:lstStyle/>
          <a:p>
            <a:r>
              <a:rPr lang="hr-HR" sz="2400" b="1" dirty="0" smtClean="0"/>
              <a:t>Adela Granić, prof. i dipl. bibl., viša savjetnica za školske knjižnice u  AZOO </a:t>
            </a:r>
          </a:p>
          <a:p>
            <a:r>
              <a:rPr lang="hr-HR" sz="2400" b="1" dirty="0" smtClean="0"/>
              <a:t>Ingrid Sokolović, prof. </a:t>
            </a:r>
            <a:r>
              <a:rPr lang="hr-HR" altLang="sr-Latn-RS" sz="2400" b="1" dirty="0" smtClean="0">
                <a:cs typeface="Arial" panose="020B0604020202020204" pitchFamily="34" charset="0"/>
              </a:rPr>
              <a:t>OŠ </a:t>
            </a:r>
            <a:r>
              <a:rPr lang="hr-HR" altLang="sr-Latn-RS" sz="2400" b="1" dirty="0" smtClean="0">
                <a:cs typeface="Arial" panose="020B0604020202020204" pitchFamily="34" charset="0"/>
              </a:rPr>
              <a:t>Mladost, Zagreb</a:t>
            </a:r>
            <a:endParaRPr lang="hr-HR" altLang="sr-Latn-RS" sz="2400" b="1" dirty="0" smtClean="0">
              <a:cs typeface="Arial" panose="020B0604020202020204" pitchFamily="34" charset="0"/>
            </a:endParaRPr>
          </a:p>
          <a:p>
            <a:r>
              <a:rPr lang="hr-HR" sz="2400" b="1" dirty="0">
                <a:cs typeface="Arial" panose="020B0604020202020204" pitchFamily="34" charset="0"/>
              </a:rPr>
              <a:t>m</a:t>
            </a:r>
            <a:r>
              <a:rPr lang="hr-HR" sz="2400" b="1" dirty="0" smtClean="0">
                <a:cs typeface="Arial" panose="020B0604020202020204" pitchFamily="34" charset="0"/>
              </a:rPr>
              <a:t>r.sc. Jasna </a:t>
            </a:r>
            <a:r>
              <a:rPr lang="hr-HR" sz="2400" b="1" dirty="0" err="1" smtClean="0">
                <a:cs typeface="Arial" panose="020B0604020202020204" pitchFamily="34" charset="0"/>
              </a:rPr>
              <a:t>Košćak</a:t>
            </a:r>
            <a:r>
              <a:rPr lang="hr-HR" sz="2400" b="1" dirty="0" smtClean="0">
                <a:cs typeface="Arial" panose="020B0604020202020204" pitchFamily="34" charset="0"/>
              </a:rPr>
              <a:t>, XVI. </a:t>
            </a:r>
            <a:r>
              <a:rPr lang="hr-HR" sz="2400" b="1" dirty="0">
                <a:cs typeface="Arial" panose="020B0604020202020204" pitchFamily="34" charset="0"/>
              </a:rPr>
              <a:t>g</a:t>
            </a:r>
            <a:r>
              <a:rPr lang="hr-HR" sz="2400" b="1" dirty="0" smtClean="0">
                <a:cs typeface="Arial" panose="020B0604020202020204" pitchFamily="34" charset="0"/>
              </a:rPr>
              <a:t>imnazija, Zagreb</a:t>
            </a:r>
            <a:endParaRPr lang="hr-HR" sz="2400" b="1" dirty="0" smtClean="0"/>
          </a:p>
          <a:p>
            <a:r>
              <a:rPr lang="hr-HR" sz="2400" b="1" dirty="0" smtClean="0"/>
              <a:t>dr.sc. Mihaela </a:t>
            </a:r>
            <a:r>
              <a:rPr lang="hr-HR" sz="2400" b="1" dirty="0" err="1" smtClean="0"/>
              <a:t>Banek</a:t>
            </a:r>
            <a:r>
              <a:rPr lang="hr-HR" sz="2400" b="1" dirty="0" smtClean="0"/>
              <a:t> Zorica, Filozofski fakultet u Zagrebu</a:t>
            </a:r>
          </a:p>
          <a:p>
            <a:r>
              <a:rPr lang="hr-HR" sz="2400" b="1" dirty="0" smtClean="0"/>
              <a:t>Iva </a:t>
            </a:r>
            <a:r>
              <a:rPr lang="hr-HR" sz="2400" b="1" dirty="0" err="1" smtClean="0"/>
              <a:t>Šišak</a:t>
            </a:r>
            <a:r>
              <a:rPr lang="hr-HR" sz="2400" b="1" dirty="0" smtClean="0"/>
              <a:t>, </a:t>
            </a:r>
            <a:r>
              <a:rPr lang="hr-HR" altLang="sr-Latn-RS" sz="2400" b="1" dirty="0">
                <a:cs typeface="Arial" panose="020B0604020202020204" pitchFamily="34" charset="0"/>
              </a:rPr>
              <a:t>prof.</a:t>
            </a:r>
            <a:r>
              <a:rPr lang="hr-HR" altLang="sr-Latn-RS" sz="2400" b="1" dirty="0"/>
              <a:t> i dipl. </a:t>
            </a:r>
            <a:r>
              <a:rPr lang="hr-HR" altLang="sr-Latn-RS" sz="2400" b="1" dirty="0" smtClean="0"/>
              <a:t>knjižničar</a:t>
            </a:r>
            <a:r>
              <a:rPr lang="hr-HR" altLang="sr-Latn-RS" sz="2400" b="1" dirty="0" smtClean="0">
                <a:cs typeface="Arial" panose="020B0604020202020204" pitchFamily="34" charset="0"/>
              </a:rPr>
              <a:t>, OŠ </a:t>
            </a:r>
            <a:r>
              <a:rPr lang="hr-HR" altLang="sr-Latn-RS" sz="2400" b="1" dirty="0" smtClean="0">
                <a:cs typeface="Arial" panose="020B0604020202020204" pitchFamily="34" charset="0"/>
              </a:rPr>
              <a:t>Mladost, Zagreb</a:t>
            </a:r>
            <a:endParaRPr lang="hr-HR" sz="2400" b="1" dirty="0" smtClean="0"/>
          </a:p>
          <a:p>
            <a:r>
              <a:rPr lang="hr-HR" altLang="sr-Latn-RS" sz="2400" b="1" dirty="0" smtClean="0"/>
              <a:t>Jadranka Tukša</a:t>
            </a:r>
            <a:r>
              <a:rPr lang="hr-HR" altLang="sr-Latn-RS" sz="2400" b="1" dirty="0" smtClean="0">
                <a:cs typeface="Arial" panose="020B0604020202020204" pitchFamily="34" charset="0"/>
              </a:rPr>
              <a:t>, </a:t>
            </a:r>
            <a:r>
              <a:rPr lang="hr-HR" altLang="sr-Latn-RS" sz="2400" b="1" dirty="0">
                <a:cs typeface="Arial" panose="020B0604020202020204" pitchFamily="34" charset="0"/>
              </a:rPr>
              <a:t>prof.</a:t>
            </a:r>
            <a:r>
              <a:rPr lang="hr-HR" altLang="sr-Latn-RS" sz="2400" b="1" dirty="0"/>
              <a:t> i dipl. </a:t>
            </a:r>
            <a:r>
              <a:rPr lang="hr-HR" altLang="sr-Latn-RS" sz="2400" b="1" dirty="0" smtClean="0"/>
              <a:t>knjižničar</a:t>
            </a:r>
            <a:r>
              <a:rPr lang="hr-HR" altLang="sr-Latn-RS" sz="2400" b="1" dirty="0" smtClean="0">
                <a:cs typeface="Arial" panose="020B0604020202020204" pitchFamily="34" charset="0"/>
              </a:rPr>
              <a:t>, </a:t>
            </a:r>
            <a:r>
              <a:rPr lang="hr-HR" altLang="sr-Latn-RS" sz="2400" b="1" dirty="0" smtClean="0"/>
              <a:t>XVI. </a:t>
            </a:r>
            <a:r>
              <a:rPr lang="hr-HR" altLang="sr-Latn-RS" sz="2400" b="1" dirty="0" smtClean="0"/>
              <a:t>Gimnazija, </a:t>
            </a:r>
            <a:r>
              <a:rPr lang="hr-HR" altLang="sr-Latn-RS" sz="2400" b="1" dirty="0">
                <a:cs typeface="Arial" panose="020B0604020202020204" pitchFamily="34" charset="0"/>
              </a:rPr>
              <a:t>Zagreb</a:t>
            </a:r>
            <a:endParaRPr lang="hr-HR" altLang="sr-Latn-RS" sz="2400" b="1" dirty="0" smtClean="0"/>
          </a:p>
          <a:p>
            <a:r>
              <a:rPr lang="hr-HR" sz="2400" b="1" dirty="0"/>
              <a:t>Mladen </a:t>
            </a:r>
            <a:r>
              <a:rPr lang="hr-HR" sz="2400" b="1" dirty="0" err="1"/>
              <a:t>Konjević</a:t>
            </a:r>
            <a:r>
              <a:rPr lang="hr-HR" sz="2400" b="1" dirty="0"/>
              <a:t>, </a:t>
            </a:r>
            <a:r>
              <a:rPr lang="hr-HR" sz="2400" b="1" dirty="0" smtClean="0"/>
              <a:t>dipl. </a:t>
            </a:r>
            <a:r>
              <a:rPr lang="hr-HR" sz="2400" b="1" dirty="0"/>
              <a:t>defektolog</a:t>
            </a:r>
            <a:r>
              <a:rPr lang="hr-HR" sz="2400" b="1" dirty="0"/>
              <a:t> </a:t>
            </a:r>
            <a:r>
              <a:rPr lang="hr-HR" sz="2400" b="1" dirty="0" smtClean="0"/>
              <a:t>ravnatelj </a:t>
            </a:r>
            <a:r>
              <a:rPr lang="hr-HR" sz="2400" b="1" dirty="0" smtClean="0"/>
              <a:t>OŠ </a:t>
            </a:r>
            <a:r>
              <a:rPr lang="hr-HR" sz="2400" b="1" dirty="0" smtClean="0"/>
              <a:t>Mladost, Zagreb</a:t>
            </a:r>
            <a:endParaRPr lang="hr-HR" sz="2400" b="1" dirty="0" smtClean="0"/>
          </a:p>
          <a:p>
            <a:r>
              <a:rPr lang="hr-HR" sz="2400" b="1" dirty="0" smtClean="0"/>
              <a:t>Nina </a:t>
            </a:r>
            <a:r>
              <a:rPr lang="hr-HR" sz="2400" b="1" dirty="0" err="1" smtClean="0"/>
              <a:t>Karković</a:t>
            </a:r>
            <a:r>
              <a:rPr lang="hr-HR" sz="2400" b="1" dirty="0" smtClean="0"/>
              <a:t>, prof. ravnateljica XVI. </a:t>
            </a:r>
            <a:r>
              <a:rPr lang="hr-HR" sz="2400" b="1" smtClean="0"/>
              <a:t>Gimnazije, </a:t>
            </a:r>
            <a:r>
              <a:rPr lang="hr-HR" altLang="sr-Latn-RS" sz="2400" b="1">
                <a:cs typeface="Arial" panose="020B0604020202020204" pitchFamily="34" charset="0"/>
              </a:rPr>
              <a:t>Zagreb</a:t>
            </a:r>
            <a:endParaRPr lang="hr-HR" sz="2400" b="1" dirty="0"/>
          </a:p>
        </p:txBody>
      </p:sp>
    </p:spTree>
    <p:extLst>
      <p:ext uri="{BB962C8B-B14F-4D97-AF65-F5344CB8AC3E}">
        <p14:creationId xmlns:p14="http://schemas.microsoft.com/office/powerpoint/2010/main" val="335410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930401" y="624110"/>
            <a:ext cx="9574212" cy="1280890"/>
          </a:xfrm>
        </p:spPr>
        <p:txBody>
          <a:bodyPr>
            <a:normAutofit/>
          </a:bodyPr>
          <a:lstStyle/>
          <a:p>
            <a:pPr algn="ctr"/>
            <a:r>
              <a:rPr lang="hr-HR" altLang="sr-Latn-RS" b="1" dirty="0" smtClean="0">
                <a:solidFill>
                  <a:srgbClr val="CC6600"/>
                </a:solidFill>
                <a:cs typeface="Arial" panose="020B0604020202020204" pitchFamily="34" charset="0"/>
              </a:rPr>
              <a:t>Organizacija </a:t>
            </a:r>
            <a:r>
              <a:rPr lang="hr-HR" altLang="sr-Latn-RS" b="1" dirty="0">
                <a:solidFill>
                  <a:srgbClr val="CC6600"/>
                </a:solidFill>
                <a:cs typeface="Arial" panose="020B0604020202020204" pitchFamily="34" charset="0"/>
              </a:rPr>
              <a:t>polaganja stručnog ispita </a:t>
            </a:r>
            <a:r>
              <a:rPr lang="en-GB" altLang="sr-Latn-RS" dirty="0">
                <a:solidFill>
                  <a:schemeClr val="tx1"/>
                </a:solidFill>
              </a:rPr>
              <a:t/>
            </a:r>
            <a:br>
              <a:rPr lang="en-GB" altLang="sr-Latn-RS" dirty="0">
                <a:solidFill>
                  <a:schemeClr val="tx1"/>
                </a:solidFill>
              </a:rPr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76300" y="2133600"/>
            <a:ext cx="10947400" cy="3777622"/>
          </a:xfrm>
        </p:spPr>
        <p:txBody>
          <a:bodyPr>
            <a:normAutofit/>
          </a:bodyPr>
          <a:lstStyle/>
          <a:p>
            <a:pPr marL="609600" indent="-609600"/>
            <a:r>
              <a:rPr lang="hr-HR" altLang="sr-Latn-RS" sz="26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pismeni </a:t>
            </a:r>
            <a:r>
              <a:rPr lang="hr-HR" altLang="sr-Latn-RS" sz="2600" b="1" dirty="0">
                <a:solidFill>
                  <a:schemeClr val="tx1"/>
                </a:solidFill>
                <a:cs typeface="Arial" panose="020B0604020202020204" pitchFamily="34" charset="0"/>
              </a:rPr>
              <a:t>dio ispita</a:t>
            </a:r>
            <a:endParaRPr lang="en-GB" altLang="sr-Latn-RS" sz="26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600" b="1" dirty="0">
                <a:solidFill>
                  <a:schemeClr val="tx1"/>
                </a:solidFill>
                <a:cs typeface="Arial" panose="020B0604020202020204" pitchFamily="34" charset="0"/>
              </a:rPr>
              <a:t>dogovor o temi i priprema praktičnog rada</a:t>
            </a:r>
            <a:endParaRPr lang="en-GB" altLang="sr-Latn-RS" sz="26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600" b="1" dirty="0">
                <a:solidFill>
                  <a:schemeClr val="tx1"/>
                </a:solidFill>
                <a:cs typeface="Arial" panose="020B0604020202020204" pitchFamily="34" charset="0"/>
              </a:rPr>
              <a:t>praktični dio ispita</a:t>
            </a:r>
            <a:endParaRPr lang="en-GB" altLang="sr-Latn-RS" sz="26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600" b="1" dirty="0">
                <a:solidFill>
                  <a:schemeClr val="tx1"/>
                </a:solidFill>
                <a:cs typeface="Arial" panose="020B0604020202020204" pitchFamily="34" charset="0"/>
              </a:rPr>
              <a:t>usmeni dio: sadržajna analiza pis</a:t>
            </a:r>
            <a:r>
              <a:rPr lang="hr-HR" altLang="sr-Latn-RS" sz="2600" b="1" dirty="0">
                <a:solidFill>
                  <a:schemeClr val="tx1"/>
                </a:solidFill>
              </a:rPr>
              <a:t>a</a:t>
            </a:r>
            <a:r>
              <a:rPr lang="hr-HR" altLang="sr-Latn-RS" sz="2600" b="1" dirty="0">
                <a:solidFill>
                  <a:schemeClr val="tx1"/>
                </a:solidFill>
                <a:cs typeface="Arial" panose="020B0604020202020204" pitchFamily="34" charset="0"/>
              </a:rPr>
              <a:t>nog</a:t>
            </a:r>
            <a:r>
              <a:rPr lang="hr-HR" altLang="sr-Latn-RS" sz="2600" b="1" dirty="0">
                <a:solidFill>
                  <a:schemeClr val="tx1"/>
                </a:solidFill>
              </a:rPr>
              <a:t>a rad</a:t>
            </a:r>
            <a:r>
              <a:rPr lang="hr-HR" altLang="sr-Latn-RS" sz="2600" b="1" dirty="0">
                <a:solidFill>
                  <a:schemeClr val="tx1"/>
                </a:solidFill>
                <a:cs typeface="Arial" panose="020B0604020202020204" pitchFamily="34" charset="0"/>
              </a:rPr>
              <a:t>a, ocjena pismenosti, analiza praktičnog dijela ispita, pitanja iz </a:t>
            </a:r>
            <a:r>
              <a:rPr lang="hr-HR" altLang="sr-Latn-RS" sz="2600" b="1" dirty="0">
                <a:solidFill>
                  <a:schemeClr val="tx1"/>
                </a:solidFill>
              </a:rPr>
              <a:t>metodike š</a:t>
            </a:r>
            <a:r>
              <a:rPr lang="hr-HR" altLang="sr-Latn-RS" sz="2600" b="1" dirty="0">
                <a:solidFill>
                  <a:schemeClr val="tx1"/>
                </a:solidFill>
                <a:cs typeface="Arial" panose="020B0604020202020204" pitchFamily="34" charset="0"/>
              </a:rPr>
              <a:t>kolskog knjižničarstva, pitanja iz područja zakona</a:t>
            </a:r>
            <a:endParaRPr lang="en-GB" altLang="sr-Latn-RS" sz="2600" b="1" dirty="0">
              <a:solidFill>
                <a:schemeClr val="tx1"/>
              </a:solidFill>
            </a:endParaRPr>
          </a:p>
          <a:p>
            <a:endParaRPr lang="hr-HR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09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Pisani rad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320800" y="2133600"/>
            <a:ext cx="10183812" cy="3777622"/>
          </a:xfrm>
        </p:spPr>
        <p:txBody>
          <a:bodyPr>
            <a:normAutofit/>
          </a:bodyPr>
          <a:lstStyle/>
          <a:p>
            <a:pPr marL="609600" indent="-609600"/>
            <a:r>
              <a:rPr lang="hr-HR" altLang="sr-Latn-RS" sz="2600" b="1" dirty="0">
                <a:solidFill>
                  <a:schemeClr val="tx1"/>
                </a:solidFill>
                <a:cs typeface="Arial" panose="020B0604020202020204" pitchFamily="34" charset="0"/>
              </a:rPr>
              <a:t>vrijeme pisanja: do 180 minuta</a:t>
            </a:r>
            <a:endParaRPr lang="en-GB" altLang="sr-Latn-RS" sz="26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600" b="1" dirty="0">
                <a:solidFill>
                  <a:schemeClr val="tx1"/>
                </a:solidFill>
                <a:cs typeface="Arial" panose="020B0604020202020204" pitchFamily="34" charset="0"/>
              </a:rPr>
              <a:t>zadaća: problematizirati teoretske spoznaje kroz praksu</a:t>
            </a:r>
            <a:endParaRPr lang="en-GB" altLang="sr-Latn-RS" sz="2600" b="1" dirty="0">
              <a:solidFill>
                <a:schemeClr val="tx1"/>
              </a:solidFill>
            </a:endParaRPr>
          </a:p>
          <a:p>
            <a:r>
              <a:rPr lang="hr-HR" altLang="sr-Latn-RS" sz="2600" b="1" dirty="0" smtClean="0">
                <a:solidFill>
                  <a:schemeClr val="tx1"/>
                </a:solidFill>
              </a:rPr>
              <a:t>   </a:t>
            </a:r>
            <a:r>
              <a:rPr lang="hr-HR" altLang="sr-Latn-RS" sz="26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od </a:t>
            </a:r>
            <a:r>
              <a:rPr lang="hr-HR" altLang="sr-Latn-RS" sz="2600" b="1" dirty="0">
                <a:solidFill>
                  <a:schemeClr val="tx1"/>
                </a:solidFill>
                <a:cs typeface="Arial" panose="020B0604020202020204" pitchFamily="34" charset="0"/>
              </a:rPr>
              <a:t>tri ponuđene teme pripravnik odabire jednu</a:t>
            </a:r>
            <a:endParaRPr lang="en-GB" altLang="sr-Latn-RS" sz="2600" b="1" dirty="0">
              <a:solidFill>
                <a:schemeClr val="tx1"/>
              </a:solidFill>
            </a:endParaRPr>
          </a:p>
          <a:p>
            <a:r>
              <a:rPr lang="hr-HR" altLang="sr-Latn-RS" sz="26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  dopuštena </a:t>
            </a:r>
            <a:r>
              <a:rPr lang="hr-HR" altLang="sr-Latn-RS" sz="2600" b="1" dirty="0">
                <a:solidFill>
                  <a:schemeClr val="tx1"/>
                </a:solidFill>
                <a:cs typeface="Arial" panose="020B0604020202020204" pitchFamily="34" charset="0"/>
              </a:rPr>
              <a:t>je uporaba hrvatskog pravopisa</a:t>
            </a:r>
          </a:p>
          <a:p>
            <a:pPr marL="0" indent="0">
              <a:buNone/>
            </a:pPr>
            <a:endParaRPr lang="hr-HR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4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Moguće teme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846108"/>
          </a:xfrm>
        </p:spPr>
        <p:txBody>
          <a:bodyPr>
            <a:normAutofit lnSpcReduction="10000"/>
          </a:bodyPr>
          <a:lstStyle/>
          <a:p>
            <a:pPr marL="609600" indent="-609600"/>
            <a:r>
              <a:rPr lang="hr-HR" altLang="sr-Latn-RS" sz="2700" b="1" dirty="0">
                <a:cs typeface="Arial" panose="020B0604020202020204" pitchFamily="34" charset="0"/>
              </a:rPr>
              <a:t>Uvođenje učenika u samostalan istraživački rad u školskoj knjižnici</a:t>
            </a:r>
            <a:endParaRPr lang="en-GB" altLang="sr-Latn-RS" sz="2700" b="1" dirty="0"/>
          </a:p>
          <a:p>
            <a:pPr marL="609600" indent="-609600"/>
            <a:r>
              <a:rPr lang="hr-HR" altLang="sr-Latn-RS" sz="2700" b="1" dirty="0">
                <a:cs typeface="Arial" panose="020B0604020202020204" pitchFamily="34" charset="0"/>
              </a:rPr>
              <a:t>Školski knjižničar - suradnik u odgoju i obrazovanju</a:t>
            </a:r>
            <a:endParaRPr lang="en-GB" altLang="sr-Latn-RS" sz="2700" b="1" dirty="0"/>
          </a:p>
          <a:p>
            <a:pPr marL="609600" indent="-609600"/>
            <a:r>
              <a:rPr lang="hr-HR" altLang="sr-Latn-RS" sz="2700" b="1" dirty="0">
                <a:cs typeface="Arial" panose="020B0604020202020204" pitchFamily="34" charset="0"/>
              </a:rPr>
              <a:t>Planiranje i programiranje rada školskoga knjižničara</a:t>
            </a:r>
            <a:endParaRPr lang="en-GB" altLang="sr-Latn-RS" sz="2700" b="1" dirty="0"/>
          </a:p>
          <a:p>
            <a:pPr marL="609600" indent="-609600"/>
            <a:r>
              <a:rPr lang="hr-HR" altLang="sr-Latn-RS" sz="2700" b="1" dirty="0">
                <a:cs typeface="Arial" panose="020B0604020202020204" pitchFamily="34" charset="0"/>
              </a:rPr>
              <a:t>Projekti školskoga </a:t>
            </a:r>
            <a:r>
              <a:rPr lang="hr-HR" altLang="sr-Latn-RS" sz="2700" b="1" dirty="0" smtClean="0">
                <a:cs typeface="Arial" panose="020B0604020202020204" pitchFamily="34" charset="0"/>
              </a:rPr>
              <a:t>knjižničara</a:t>
            </a:r>
          </a:p>
          <a:p>
            <a:pPr marL="609600" indent="-609600"/>
            <a:r>
              <a:rPr lang="hr-HR" altLang="sr-Latn-RS" sz="2700" b="1" dirty="0">
                <a:cs typeface="Arial" panose="020B0604020202020204" pitchFamily="34" charset="0"/>
              </a:rPr>
              <a:t>Djelatnost i zadaće školske knjižnice</a:t>
            </a:r>
            <a:endParaRPr lang="en-GB" altLang="sr-Latn-RS" sz="2700" b="1" dirty="0"/>
          </a:p>
          <a:p>
            <a:pPr marL="609600" indent="-609600"/>
            <a:r>
              <a:rPr lang="hr-HR" altLang="sr-Latn-RS" sz="2700" b="1" dirty="0">
                <a:cs typeface="Arial" panose="020B0604020202020204" pitchFamily="34" charset="0"/>
              </a:rPr>
              <a:t>Mogućnosti školske knjižnice u razvijanju čitateljskih interesa i navika</a:t>
            </a:r>
            <a:endParaRPr lang="en-GB" altLang="sr-Latn-RS" sz="2700" b="1" dirty="0"/>
          </a:p>
          <a:p>
            <a:pPr marL="609600" indent="-609600"/>
            <a:r>
              <a:rPr lang="hr-HR" altLang="sr-Latn-RS" sz="2700" b="1" dirty="0">
                <a:cs typeface="Arial" panose="020B0604020202020204" pitchFamily="34" charset="0"/>
              </a:rPr>
              <a:t>Komunikacijska uloga školske knjižnice</a:t>
            </a:r>
            <a:endParaRPr lang="en-GB" altLang="sr-Latn-RS" sz="2700" b="1" dirty="0"/>
          </a:p>
          <a:p>
            <a:pPr marL="609600" indent="-609600"/>
            <a:r>
              <a:rPr lang="hr-HR" altLang="sr-Latn-RS" sz="2700" b="1" dirty="0">
                <a:cs typeface="Arial" panose="020B0604020202020204" pitchFamily="34" charset="0"/>
              </a:rPr>
              <a:t>Promidžbene aktivnosti školske knjižnice</a:t>
            </a:r>
            <a:endParaRPr lang="en-GB" altLang="sr-Latn-RS" sz="2700" b="1" dirty="0">
              <a:cs typeface="Arial" panose="020B0604020202020204" pitchFamily="34" charset="0"/>
            </a:endParaRPr>
          </a:p>
          <a:p>
            <a:pPr marL="609600" indent="-609600"/>
            <a:endParaRPr lang="hr-HR" altLang="sr-Latn-RS" b="1" dirty="0"/>
          </a:p>
          <a:p>
            <a:pPr marL="609600" indent="-609600"/>
            <a:endParaRPr lang="en-GB" altLang="sr-Latn-RS" dirty="0">
              <a:cs typeface="Arial" panose="020B0604020202020204" pitchFamily="34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0395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09675"/>
          </a:xfrm>
        </p:spPr>
        <p:txBody>
          <a:bodyPr>
            <a:normAutofit/>
          </a:bodyPr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Nastavni sat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641110" y="1246648"/>
            <a:ext cx="10233800" cy="5473699"/>
          </a:xfrm>
        </p:spPr>
        <p:txBody>
          <a:bodyPr>
            <a:normAutofit/>
          </a:bodyPr>
          <a:lstStyle/>
          <a:p>
            <a:pPr marL="609600" indent="-609600"/>
            <a:r>
              <a:rPr lang="hr-HR" altLang="sr-Latn-RS" sz="2700" b="1" dirty="0">
                <a:solidFill>
                  <a:schemeClr val="tx1"/>
                </a:solidFill>
                <a:cs typeface="Arial" panose="020B0604020202020204" pitchFamily="34" charset="0"/>
              </a:rPr>
              <a:t>mogućnost pristupa bez obzira na ishod pismenog dijela ispita</a:t>
            </a:r>
            <a:endParaRPr lang="en-GB" altLang="sr-Latn-RS" sz="27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700" b="1" dirty="0">
                <a:solidFill>
                  <a:schemeClr val="tx1"/>
                </a:solidFill>
                <a:cs typeface="Arial" panose="020B0604020202020204" pitchFamily="34" charset="0"/>
              </a:rPr>
              <a:t>određivanje teme u dogovoru s mentoricom iz ispitnog povjerenstva</a:t>
            </a:r>
            <a:endParaRPr lang="en-GB" altLang="sr-Latn-RS" sz="27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700" b="1" dirty="0">
                <a:solidFill>
                  <a:schemeClr val="tx1"/>
                </a:solidFill>
                <a:cs typeface="Arial" panose="020B0604020202020204" pitchFamily="34" charset="0"/>
              </a:rPr>
              <a:t>pripremanje za rad je samostalno</a:t>
            </a:r>
            <a:endParaRPr lang="en-GB" altLang="sr-Latn-RS" sz="27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700" b="1" dirty="0">
                <a:solidFill>
                  <a:schemeClr val="tx1"/>
                </a:solidFill>
                <a:cs typeface="Arial" panose="020B0604020202020204" pitchFamily="34" charset="0"/>
              </a:rPr>
              <a:t>izvedba praktičnog rada (zadaće ostvariti za jedan školski sat</a:t>
            </a:r>
            <a:r>
              <a:rPr lang="hr-HR" altLang="sr-Latn-RS" sz="27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  <a:endParaRPr lang="en-GB" altLang="sr-Latn-RS" sz="27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700" b="1" dirty="0">
                <a:solidFill>
                  <a:schemeClr val="tx1"/>
                </a:solidFill>
              </a:rPr>
              <a:t>nazoč</a:t>
            </a:r>
            <a:r>
              <a:rPr lang="hr-HR" altLang="sr-Latn-RS" sz="2700" b="1" dirty="0">
                <a:solidFill>
                  <a:schemeClr val="tx1"/>
                </a:solidFill>
                <a:cs typeface="Arial" panose="020B0604020202020204" pitchFamily="34" charset="0"/>
              </a:rPr>
              <a:t>ni članovi ispitnog povjerenstva</a:t>
            </a:r>
            <a:endParaRPr lang="en-GB" altLang="sr-Latn-RS" sz="27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700" b="1" dirty="0">
                <a:solidFill>
                  <a:schemeClr val="tx1"/>
                </a:solidFill>
                <a:cs typeface="Arial" panose="020B0604020202020204" pitchFamily="34" charset="0"/>
              </a:rPr>
              <a:t>raščlamba rada s metodičkog gledišta</a:t>
            </a:r>
            <a:endParaRPr lang="en-GB" altLang="sr-Latn-RS" sz="27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700" b="1" dirty="0">
                <a:solidFill>
                  <a:schemeClr val="tx1"/>
                </a:solidFill>
                <a:cs typeface="Arial" panose="020B0604020202020204" pitchFamily="34" charset="0"/>
              </a:rPr>
              <a:t>vr</a:t>
            </a:r>
            <a:r>
              <a:rPr lang="hr-HR" altLang="sr-Latn-RS" sz="2700" b="1" dirty="0">
                <a:solidFill>
                  <a:schemeClr val="tx1"/>
                </a:solidFill>
              </a:rPr>
              <a:t>j</a:t>
            </a:r>
            <a:r>
              <a:rPr lang="hr-HR" altLang="sr-Latn-RS" sz="2700" b="1" dirty="0">
                <a:solidFill>
                  <a:schemeClr val="tx1"/>
                </a:solidFill>
                <a:cs typeface="Arial" panose="020B0604020202020204" pitchFamily="34" charset="0"/>
              </a:rPr>
              <a:t>ednovanje praktičnog rada</a:t>
            </a:r>
            <a:r>
              <a:rPr lang="en-GB" altLang="sr-Latn-RS" sz="2700" b="1" dirty="0">
                <a:solidFill>
                  <a:schemeClr val="tx1"/>
                </a:solidFill>
              </a:rPr>
              <a:t> </a:t>
            </a:r>
            <a:endParaRPr lang="hr-HR" altLang="sr-Latn-RS" sz="27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26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89212" y="510899"/>
            <a:ext cx="8911687" cy="1280890"/>
          </a:xfrm>
        </p:spPr>
        <p:txBody>
          <a:bodyPr/>
          <a:lstStyle/>
          <a:p>
            <a:r>
              <a:rPr lang="hr-HR" b="1" dirty="0" smtClean="0">
                <a:solidFill>
                  <a:srgbClr val="CC6600"/>
                </a:solidFill>
              </a:rPr>
              <a:t>Prijedlozi tema nastavnog sata: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384663" y="1166949"/>
            <a:ext cx="10119950" cy="4744274"/>
          </a:xfrm>
        </p:spPr>
        <p:txBody>
          <a:bodyPr>
            <a:noAutofit/>
          </a:bodyPr>
          <a:lstStyle/>
          <a:p>
            <a:r>
              <a:rPr lang="hr-HR" sz="2000" b="1" dirty="0" smtClean="0"/>
              <a:t>Upoznavanje učenika s radom školske knjižnice</a:t>
            </a:r>
          </a:p>
          <a:p>
            <a:r>
              <a:rPr lang="hr-HR" sz="2000" b="1" dirty="0" smtClean="0"/>
              <a:t>Referentna građa i njeno korištenje</a:t>
            </a:r>
          </a:p>
          <a:p>
            <a:r>
              <a:rPr lang="hr-HR" sz="2000" b="1" dirty="0" smtClean="0"/>
              <a:t>Referentna zbirka i e-referentni izvori</a:t>
            </a:r>
          </a:p>
          <a:p>
            <a:r>
              <a:rPr lang="hr-HR" sz="2000" b="1" dirty="0" smtClean="0"/>
              <a:t>Mediji i njihov utjecaj na djecu i mlade</a:t>
            </a:r>
          </a:p>
          <a:p>
            <a:r>
              <a:rPr lang="hr-HR" sz="2000" b="1" dirty="0" smtClean="0"/>
              <a:t>Lažne vijesti i kako ih prepoznati</a:t>
            </a:r>
          </a:p>
          <a:p>
            <a:r>
              <a:rPr lang="hr-HR" sz="2000" b="1" dirty="0" smtClean="0"/>
              <a:t>Pretraživanje podataka</a:t>
            </a:r>
          </a:p>
          <a:p>
            <a:r>
              <a:rPr lang="hr-HR" sz="2000" b="1" dirty="0" smtClean="0"/>
              <a:t>Izrada referata i samostalno istraživanje teme</a:t>
            </a:r>
          </a:p>
          <a:p>
            <a:r>
              <a:rPr lang="hr-HR" sz="2000" b="1" dirty="0" smtClean="0"/>
              <a:t>Izrada PowerPoint prezentacija</a:t>
            </a:r>
          </a:p>
          <a:p>
            <a:r>
              <a:rPr lang="hr-HR" sz="2000" b="1" dirty="0" smtClean="0"/>
              <a:t>Društvene mreže-prednosti i nedostaci</a:t>
            </a:r>
          </a:p>
          <a:p>
            <a:r>
              <a:rPr lang="hr-HR" sz="2000" b="1" dirty="0" smtClean="0"/>
              <a:t>Autor i autorsko pravo</a:t>
            </a:r>
          </a:p>
          <a:p>
            <a:r>
              <a:rPr lang="hr-HR" sz="2000" b="1" dirty="0" smtClean="0"/>
              <a:t>Životopis i molba za posao</a:t>
            </a:r>
          </a:p>
          <a:p>
            <a:r>
              <a:rPr lang="hr-HR" sz="2000" b="1" dirty="0" smtClean="0"/>
              <a:t>Primjer kako obilježiti neku obljetnicu- Dan ružičastih majica, Dan sjećanja na žrtve holokausta, Dan europskih jezika, Dan državnosti, Dan Grada Zagreba </a:t>
            </a:r>
            <a:r>
              <a:rPr lang="hr-HR" sz="2000" b="1" dirty="0" err="1" smtClean="0"/>
              <a:t>itd</a:t>
            </a:r>
            <a:r>
              <a:rPr lang="hr-HR" sz="2000" b="1" dirty="0" smtClean="0"/>
              <a:t>…</a:t>
            </a:r>
          </a:p>
          <a:p>
            <a:pPr marL="0" indent="0">
              <a:buNone/>
            </a:pP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193749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b="1" dirty="0">
                <a:solidFill>
                  <a:srgbClr val="CC6600"/>
                </a:solidFill>
              </a:rPr>
              <a:t>OSOBITOSTI PRIPRAVNIČKOG STAŽA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600" b="1" dirty="0" smtClean="0"/>
              <a:t>  </a:t>
            </a:r>
            <a:r>
              <a:rPr lang="hr-HR" sz="3600" b="1" dirty="0"/>
              <a:t>početno obrazovanje (diploma) samo pretpostavka općih, stručnih i profesionalnih znanja </a:t>
            </a:r>
            <a:endParaRPr lang="hr-HR" sz="3600" b="1" dirty="0" smtClean="0"/>
          </a:p>
          <a:p>
            <a:r>
              <a:rPr lang="hr-HR" sz="3600" b="1" dirty="0"/>
              <a:t>stažiranje kao sastavnica učenja odnosno etapa u cjeloživotnom obrazovanju i usavršavanju</a:t>
            </a:r>
          </a:p>
        </p:txBody>
      </p:sp>
    </p:spTree>
    <p:extLst>
      <p:ext uri="{BB962C8B-B14F-4D97-AF65-F5344CB8AC3E}">
        <p14:creationId xmlns:p14="http://schemas.microsoft.com/office/powerpoint/2010/main" val="32919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Usmeni ispit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456267"/>
            <a:ext cx="10233800" cy="5298494"/>
          </a:xfrm>
        </p:spPr>
        <p:txBody>
          <a:bodyPr>
            <a:noAutofit/>
          </a:bodyPr>
          <a:lstStyle/>
          <a:p>
            <a:pPr marL="609600" indent="-609600"/>
            <a:r>
              <a:rPr lang="hr-HR" altLang="sr-Latn-RS" sz="2400" b="1" dirty="0">
                <a:solidFill>
                  <a:schemeClr val="tx1"/>
                </a:solidFill>
                <a:cs typeface="Arial" panose="020B0604020202020204" pitchFamily="34" charset="0"/>
              </a:rPr>
              <a:t>vrijeme polaganja: do 45 minuta</a:t>
            </a:r>
            <a:endParaRPr lang="en-GB" altLang="sr-Latn-RS" sz="24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400" b="1" dirty="0">
                <a:solidFill>
                  <a:schemeClr val="tx1"/>
                </a:solidFill>
                <a:cs typeface="Arial" panose="020B0604020202020204" pitchFamily="34" charset="0"/>
              </a:rPr>
              <a:t>usmeni ispit polažu pripravnici koji su položili pisani dio ispita i uspješno ostvarili praktični rad</a:t>
            </a:r>
            <a:endParaRPr lang="en-GB" altLang="sr-Latn-RS" sz="24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400" b="1" dirty="0">
                <a:solidFill>
                  <a:schemeClr val="tx1"/>
                </a:solidFill>
                <a:cs typeface="Arial" panose="020B0604020202020204" pitchFamily="34" charset="0"/>
              </a:rPr>
              <a:t>polaže se pred svim članovima ispitnog povjerenstva</a:t>
            </a:r>
            <a:endParaRPr lang="en-GB" altLang="sr-Latn-RS" sz="24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400" b="1" dirty="0">
                <a:solidFill>
                  <a:schemeClr val="tx1"/>
                </a:solidFill>
                <a:cs typeface="Arial" panose="020B0604020202020204" pitchFamily="34" charset="0"/>
              </a:rPr>
              <a:t>ispit vodi predsjednik ispitnog povjerenstva</a:t>
            </a:r>
            <a:endParaRPr lang="en-GB" altLang="sr-Latn-RS" sz="24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400" b="1" dirty="0">
                <a:solidFill>
                  <a:schemeClr val="tx1"/>
                </a:solidFill>
                <a:cs typeface="Arial" panose="020B0604020202020204" pitchFamily="34" charset="0"/>
              </a:rPr>
              <a:t>prvi dio: ispituje se znanje iz metodike struke (povezano s održanim praktičnim </a:t>
            </a:r>
            <a:r>
              <a:rPr lang="hr-HR" altLang="sr-Latn-RS" sz="2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radom i svakodnevnim radom u školskoj knjižnici)</a:t>
            </a:r>
          </a:p>
          <a:p>
            <a:r>
              <a:rPr lang="hr-HR" sz="2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  drugi dio: ispituje se Ustav RH, Zakon o školstvu, Zakon o radu, </a:t>
            </a:r>
          </a:p>
          <a:p>
            <a:pPr marL="0" indent="0">
              <a:buNone/>
            </a:pPr>
            <a:r>
              <a:rPr lang="hr-HR" sz="2400" b="1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hr-HR" sz="2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     Državni pedagoški standard te pravilnici proistekli iz navedenih </a:t>
            </a:r>
          </a:p>
          <a:p>
            <a:pPr marL="0" indent="0">
              <a:buNone/>
            </a:pPr>
            <a:r>
              <a:rPr lang="hr-HR" sz="2400" b="1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hr-HR" sz="2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     zakona</a:t>
            </a:r>
            <a:endParaRPr lang="hr-HR" sz="2400" b="1" dirty="0"/>
          </a:p>
        </p:txBody>
      </p:sp>
    </p:spTree>
    <p:extLst>
      <p:ext uri="{BB962C8B-B14F-4D97-AF65-F5344CB8AC3E}">
        <p14:creationId xmlns:p14="http://schemas.microsoft.com/office/powerpoint/2010/main" val="127683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Literatura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44600" y="1663700"/>
            <a:ext cx="10260012" cy="4247522"/>
          </a:xfrm>
        </p:spPr>
        <p:txBody>
          <a:bodyPr>
            <a:normAutofit fontScale="92500" lnSpcReduction="10000"/>
          </a:bodyPr>
          <a:lstStyle/>
          <a:p>
            <a:r>
              <a:rPr lang="hr-HR" sz="2400" b="1" i="1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IFLA-ine smjernice za školske knjižnice</a:t>
            </a:r>
          </a:p>
          <a:p>
            <a:r>
              <a:rPr lang="hr-HR" sz="2400" b="1" dirty="0" smtClean="0"/>
              <a:t>Kovačević</a:t>
            </a:r>
            <a:r>
              <a:rPr lang="hr-HR" sz="2400" b="1" dirty="0"/>
              <a:t>, </a:t>
            </a:r>
            <a:r>
              <a:rPr lang="hr-HR" sz="2400" b="1" dirty="0" smtClean="0"/>
              <a:t>Dinka; </a:t>
            </a:r>
            <a:r>
              <a:rPr lang="hr-HR" sz="2400" b="1" dirty="0" err="1"/>
              <a:t>Lovrinčević</a:t>
            </a:r>
            <a:r>
              <a:rPr lang="hr-HR" sz="2400" b="1" dirty="0"/>
              <a:t>, Jasmina. </a:t>
            </a:r>
            <a:r>
              <a:rPr lang="hr-HR" sz="2400" b="1" dirty="0" smtClean="0"/>
              <a:t>2012. </a:t>
            </a:r>
            <a:r>
              <a:rPr lang="hr-HR" sz="2400" b="1" i="1" u="sng" dirty="0" smtClean="0"/>
              <a:t>Školski </a:t>
            </a:r>
            <a:r>
              <a:rPr lang="hr-HR" sz="2400" b="1" i="1" u="sng" dirty="0"/>
              <a:t>knjižničar</a:t>
            </a:r>
            <a:r>
              <a:rPr lang="hr-HR" sz="2400" b="1" dirty="0"/>
              <a:t>. </a:t>
            </a:r>
            <a:r>
              <a:rPr lang="pl-PL" sz="2400" b="1" dirty="0" smtClean="0"/>
              <a:t>Zavod </a:t>
            </a:r>
            <a:r>
              <a:rPr lang="pl-PL" sz="2400" b="1" dirty="0"/>
              <a:t>za informacijske </a:t>
            </a:r>
            <a:r>
              <a:rPr lang="pl-PL" sz="2400" b="1" dirty="0" smtClean="0"/>
              <a:t>studije. Zagreb</a:t>
            </a:r>
          </a:p>
          <a:p>
            <a:r>
              <a:rPr lang="pl-PL" sz="2400" b="1" dirty="0" smtClean="0"/>
              <a:t>Kovačević, Dinka; Lasić-Lazić, Jadranka; Lovrinčević Jasmina. 2004. </a:t>
            </a:r>
            <a:r>
              <a:rPr lang="pl-PL" sz="2400" b="1" i="1" u="sng" dirty="0" smtClean="0"/>
              <a:t>Školska knjižnica-korak dalje</a:t>
            </a:r>
            <a:r>
              <a:rPr lang="pl-PL" sz="2400" b="1" dirty="0" smtClean="0"/>
              <a:t>. </a:t>
            </a:r>
            <a:r>
              <a:rPr lang="pl-PL" sz="2400" b="1" dirty="0"/>
              <a:t>Zavod za informacijske </a:t>
            </a:r>
            <a:r>
              <a:rPr lang="pl-PL" sz="2400" b="1" dirty="0" smtClean="0"/>
              <a:t>studije; altaGama. Zagreb</a:t>
            </a:r>
          </a:p>
          <a:p>
            <a:r>
              <a:rPr lang="pl-PL" sz="2400" b="1" dirty="0" smtClean="0"/>
              <a:t>Lovrinčević, Jasmina i dr. 2005. </a:t>
            </a:r>
            <a:r>
              <a:rPr lang="pl-PL" sz="2400" b="1" i="1" u="sng" dirty="0" smtClean="0"/>
              <a:t>Znanjem do znanja. </a:t>
            </a:r>
            <a:r>
              <a:rPr lang="pl-PL" sz="2400" b="1" dirty="0"/>
              <a:t>Zavod za informacijske </a:t>
            </a:r>
            <a:r>
              <a:rPr lang="pl-PL" sz="2400" b="1" dirty="0" smtClean="0"/>
              <a:t>studije. Zagreb</a:t>
            </a:r>
            <a:endParaRPr lang="hr-HR" sz="2400" b="1" dirty="0"/>
          </a:p>
          <a:p>
            <a:r>
              <a:rPr lang="hr-HR" sz="2400" b="1" i="1" u="sng" dirty="0" smtClean="0"/>
              <a:t>Nacionalni okvirni kurikulum. 2011. MZOS. Zagreb</a:t>
            </a:r>
          </a:p>
          <a:p>
            <a:r>
              <a:rPr lang="hr-HR" sz="2400" b="1" dirty="0" smtClean="0"/>
              <a:t>Jozić, Ruža; </a:t>
            </a:r>
            <a:r>
              <a:rPr lang="hr-HR" sz="2400" b="1" dirty="0" err="1" smtClean="0"/>
              <a:t>Pavin</a:t>
            </a:r>
            <a:r>
              <a:rPr lang="hr-HR" sz="2400" b="1" dirty="0" smtClean="0"/>
              <a:t> Banović, Alta. 2019. </a:t>
            </a:r>
            <a:r>
              <a:rPr lang="hr-HR" sz="2400" b="1" i="1" u="sng" dirty="0" smtClean="0"/>
              <a:t>Od knjige do oblaka</a:t>
            </a:r>
            <a:r>
              <a:rPr lang="hr-HR" sz="2400" b="1" dirty="0" smtClean="0"/>
              <a:t>. Alfa. Zagreb</a:t>
            </a:r>
          </a:p>
          <a:p>
            <a:endParaRPr lang="hr-HR" sz="2400" b="1" dirty="0"/>
          </a:p>
        </p:txBody>
      </p:sp>
    </p:spTree>
    <p:extLst>
      <p:ext uri="{BB962C8B-B14F-4D97-AF65-F5344CB8AC3E}">
        <p14:creationId xmlns:p14="http://schemas.microsoft.com/office/powerpoint/2010/main" val="60137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Što su ishodi učenja ?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690688"/>
            <a:ext cx="10617200" cy="4829175"/>
          </a:xfrm>
        </p:spPr>
        <p:txBody>
          <a:bodyPr>
            <a:normAutofit/>
          </a:bodyPr>
          <a:lstStyle/>
          <a:p>
            <a:r>
              <a:rPr lang="hr-HR" altLang="sr-Latn-RS" sz="2400" b="1" dirty="0"/>
              <a:t>odgovor na sljedeće </a:t>
            </a:r>
            <a:r>
              <a:rPr lang="hr-HR" altLang="sr-Latn-RS" sz="2400" b="1" dirty="0" smtClean="0"/>
              <a:t>pitanje:</a:t>
            </a:r>
          </a:p>
          <a:p>
            <a:pPr marL="0" indent="0">
              <a:buNone/>
            </a:pPr>
            <a:r>
              <a:rPr lang="hr-HR" altLang="sr-Latn-RS" sz="2400" b="1" dirty="0"/>
              <a:t>K</a:t>
            </a:r>
            <a:r>
              <a:rPr lang="hr-HR" altLang="sr-Latn-RS" sz="2400" b="1" dirty="0" smtClean="0"/>
              <a:t>ada </a:t>
            </a:r>
            <a:r>
              <a:rPr lang="hr-HR" altLang="sr-Latn-RS" sz="2400" b="1" dirty="0"/>
              <a:t>učenik iziđe iz razreda, što će znati, razumjeti ili moći učiniti</a:t>
            </a:r>
          </a:p>
          <a:p>
            <a:r>
              <a:rPr lang="hr-HR" altLang="sr-Latn-RS" sz="2400" b="1" dirty="0" smtClean="0"/>
              <a:t>pomiče </a:t>
            </a:r>
            <a:r>
              <a:rPr lang="hr-HR" altLang="sr-Latn-RS" sz="2400" b="1" dirty="0"/>
              <a:t>težište s nastavnika na </a:t>
            </a:r>
            <a:r>
              <a:rPr lang="hr-HR" altLang="sr-Latn-RS" sz="2400" b="1" dirty="0" smtClean="0"/>
              <a:t>učenika</a:t>
            </a:r>
          </a:p>
          <a:p>
            <a:r>
              <a:rPr lang="hr-HR" altLang="sr-Latn-RS" sz="2400" b="1" dirty="0" smtClean="0"/>
              <a:t>što učenik </a:t>
            </a:r>
            <a:r>
              <a:rPr lang="hr-HR" altLang="sr-Latn-RS" sz="2400" b="1" dirty="0"/>
              <a:t>radi, ne što nastavnik radi</a:t>
            </a:r>
          </a:p>
          <a:p>
            <a:r>
              <a:rPr lang="hr-HR" altLang="sr-Latn-RS" sz="2400" b="1" dirty="0"/>
              <a:t>dobro artikulirani ishodi učenja su specifični, </a:t>
            </a:r>
            <a:r>
              <a:rPr lang="hr-HR" altLang="sr-Latn-RS" sz="2400" b="1" dirty="0" smtClean="0"/>
              <a:t>dostižni, mjerljivi, vremenski određeni, okrenuti prema rezultatima</a:t>
            </a:r>
          </a:p>
          <a:p>
            <a:pPr marL="0" indent="0">
              <a:buNone/>
            </a:pPr>
            <a:endParaRPr lang="hr-HR" sz="2400" b="1" dirty="0"/>
          </a:p>
        </p:txBody>
      </p:sp>
    </p:spTree>
    <p:extLst>
      <p:ext uri="{BB962C8B-B14F-4D97-AF65-F5344CB8AC3E}">
        <p14:creationId xmlns:p14="http://schemas.microsoft.com/office/powerpoint/2010/main" val="398023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>
                <a:solidFill>
                  <a:srgbClr val="CC6600"/>
                </a:solidFill>
              </a:rPr>
              <a:t>ABCD metoda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73200" y="2133600"/>
            <a:ext cx="10031412" cy="3777622"/>
          </a:xfrm>
        </p:spPr>
        <p:txBody>
          <a:bodyPr>
            <a:noAutofit/>
          </a:bodyPr>
          <a:lstStyle/>
          <a:p>
            <a:r>
              <a:rPr lang="hr-HR" sz="2400" b="1" dirty="0"/>
              <a:t>A (</a:t>
            </a:r>
            <a:r>
              <a:rPr lang="hr-HR" sz="2400" b="1" dirty="0" err="1"/>
              <a:t>audience</a:t>
            </a:r>
            <a:r>
              <a:rPr lang="hr-HR" sz="2400" b="1" dirty="0"/>
              <a:t>) – publika</a:t>
            </a:r>
          </a:p>
          <a:p>
            <a:r>
              <a:rPr lang="hr-HR" sz="2400" b="1" dirty="0"/>
              <a:t>B (</a:t>
            </a:r>
            <a:r>
              <a:rPr lang="hr-HR" sz="2400" b="1" dirty="0" err="1"/>
              <a:t>behaviour</a:t>
            </a:r>
            <a:r>
              <a:rPr lang="hr-HR" sz="2400" b="1" dirty="0"/>
              <a:t>) – ponašanje (što od učenika </a:t>
            </a:r>
            <a:r>
              <a:rPr lang="hr-HR" sz="2400" b="1" dirty="0" smtClean="0"/>
              <a:t>očekujemo)</a:t>
            </a:r>
            <a:endParaRPr lang="hr-HR" sz="2400" b="1" dirty="0"/>
          </a:p>
          <a:p>
            <a:r>
              <a:rPr lang="hr-HR" sz="2400" b="1" dirty="0"/>
              <a:t>C (</a:t>
            </a:r>
            <a:r>
              <a:rPr lang="hr-HR" sz="2400" b="1" dirty="0" err="1"/>
              <a:t>conditions</a:t>
            </a:r>
            <a:r>
              <a:rPr lang="hr-HR" sz="2400" b="1" dirty="0"/>
              <a:t>) – uvjeti ili okolnosti pod kojima će se učenje obaviti</a:t>
            </a:r>
          </a:p>
          <a:p>
            <a:r>
              <a:rPr lang="hr-HR" sz="2400" b="1" dirty="0"/>
              <a:t>D (</a:t>
            </a:r>
            <a:r>
              <a:rPr lang="hr-HR" sz="2400" b="1" dirty="0" err="1"/>
              <a:t>degree</a:t>
            </a:r>
            <a:r>
              <a:rPr lang="hr-HR" sz="2400" b="1" dirty="0"/>
              <a:t>) – stupanj </a:t>
            </a:r>
          </a:p>
          <a:p>
            <a:pPr marL="0" indent="0">
              <a:buNone/>
            </a:pPr>
            <a:r>
              <a:rPr lang="hr-HR" sz="2400" b="1" dirty="0" smtClean="0"/>
              <a:t>NPR:</a:t>
            </a:r>
            <a:endParaRPr lang="hr-HR" sz="2400" b="1" dirty="0"/>
          </a:p>
          <a:p>
            <a:r>
              <a:rPr lang="hr-HR" sz="2400" b="1" dirty="0"/>
              <a:t>Učenici (publika) šestog razreda (stupanj) će </a:t>
            </a:r>
            <a:r>
              <a:rPr lang="hr-HR" sz="2400" b="1" dirty="0" smtClean="0"/>
              <a:t>grupnim radom (</a:t>
            </a:r>
            <a:r>
              <a:rPr lang="hr-HR" sz="2400" b="1" dirty="0"/>
              <a:t>uvjet) </a:t>
            </a:r>
            <a:r>
              <a:rPr lang="hr-HR" sz="2400" b="1" dirty="0" smtClean="0"/>
              <a:t>moći razlikovati </a:t>
            </a:r>
            <a:r>
              <a:rPr lang="hr-HR" sz="2400" b="1" dirty="0"/>
              <a:t>dobivenu znanstvenu, popularnu i promidžbenu publikaciju  (ponašanje)</a:t>
            </a:r>
          </a:p>
          <a:p>
            <a:endParaRPr lang="hr-HR" sz="2400" b="1" dirty="0"/>
          </a:p>
          <a:p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32063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10515600" cy="1004888"/>
          </a:xfrm>
        </p:spPr>
        <p:txBody>
          <a:bodyPr>
            <a:normAutofit fontScale="90000"/>
          </a:bodyPr>
          <a:lstStyle/>
          <a:p>
            <a:pPr algn="ctr"/>
            <a:r>
              <a:rPr lang="hr-HR" altLang="sr-Latn-RS" dirty="0" smtClean="0"/>
              <a:t/>
            </a:r>
            <a:br>
              <a:rPr lang="hr-HR" altLang="sr-Latn-RS" dirty="0" smtClean="0"/>
            </a:br>
            <a:r>
              <a:rPr lang="hr-HR" altLang="sr-Latn-RS" b="1" dirty="0" smtClean="0">
                <a:solidFill>
                  <a:srgbClr val="CC6600"/>
                </a:solidFill>
              </a:rPr>
              <a:t>Ishodi nastavniku omogućuju da vrjednuje svoj i učenikov rad. </a:t>
            </a:r>
            <a:br>
              <a:rPr lang="hr-HR" altLang="sr-Latn-RS" b="1" dirty="0" smtClean="0">
                <a:solidFill>
                  <a:srgbClr val="CC6600"/>
                </a:solidFill>
              </a:rPr>
            </a:br>
            <a:r>
              <a:rPr lang="hr-HR" altLang="sr-Latn-RS" b="1" dirty="0" smtClean="0">
                <a:solidFill>
                  <a:srgbClr val="CC6600"/>
                </a:solidFill>
              </a:rPr>
              <a:t/>
            </a:r>
            <a:br>
              <a:rPr lang="hr-HR" altLang="sr-Latn-RS" b="1" dirty="0" smtClean="0">
                <a:solidFill>
                  <a:srgbClr val="CC6600"/>
                </a:solidFill>
              </a:rPr>
            </a:br>
            <a:r>
              <a:rPr lang="hr-HR" altLang="sr-Latn-RS" b="1" dirty="0" smtClean="0">
                <a:solidFill>
                  <a:srgbClr val="CC6600"/>
                </a:solidFill>
              </a:rPr>
              <a:t>On će: 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06500" y="3213100"/>
            <a:ext cx="10147300" cy="2963862"/>
          </a:xfrm>
        </p:spPr>
        <p:txBody>
          <a:bodyPr>
            <a:normAutofit/>
          </a:bodyPr>
          <a:lstStyle/>
          <a:p>
            <a:r>
              <a:rPr lang="hr-HR" altLang="sr-Latn-RS" sz="2400" b="1" dirty="0"/>
              <a:t>znati kako teče nastavni proces</a:t>
            </a:r>
          </a:p>
          <a:p>
            <a:r>
              <a:rPr lang="hr-HR" altLang="sr-Latn-RS" sz="2400" b="1" dirty="0"/>
              <a:t>znati zašto to radi (postupa na određeni način)</a:t>
            </a:r>
          </a:p>
          <a:p>
            <a:r>
              <a:rPr lang="hr-HR" altLang="sr-Latn-RS" sz="2400" b="1" dirty="0" smtClean="0"/>
              <a:t>znati </a:t>
            </a:r>
            <a:r>
              <a:rPr lang="hr-HR" altLang="sr-Latn-RS" sz="2400" b="1" dirty="0"/>
              <a:t>što će učenici na kraju </a:t>
            </a:r>
            <a:r>
              <a:rPr lang="hr-HR" altLang="sr-Latn-RS" sz="2400" b="1" dirty="0" smtClean="0"/>
              <a:t>znati tj. umjeti</a:t>
            </a:r>
          </a:p>
          <a:p>
            <a:r>
              <a:rPr lang="hr-HR" sz="2400" b="1" dirty="0" smtClean="0"/>
              <a:t>odrediti </a:t>
            </a:r>
            <a:r>
              <a:rPr lang="hr-HR" sz="2400" b="1" dirty="0"/>
              <a:t>minimalne kriterije </a:t>
            </a:r>
            <a:r>
              <a:rPr lang="hr-HR" sz="2400" b="1" dirty="0" smtClean="0"/>
              <a:t>prolaznosti</a:t>
            </a:r>
            <a:endParaRPr lang="hr-HR" altLang="sr-Latn-RS" sz="2400" b="1" dirty="0"/>
          </a:p>
          <a:p>
            <a:r>
              <a:rPr lang="hr-HR" altLang="sr-Latn-RS" sz="2400" b="1" dirty="0"/>
              <a:t>objasniti </a:t>
            </a:r>
            <a:r>
              <a:rPr lang="hr-HR" altLang="sr-Latn-RS" sz="2400" b="1" dirty="0" smtClean="0"/>
              <a:t>drugim nastavnicima i roditeljima što </a:t>
            </a:r>
            <a:r>
              <a:rPr lang="hr-HR" altLang="sr-Latn-RS" sz="2400" b="1" dirty="0"/>
              <a:t>zapravo činite</a:t>
            </a:r>
            <a:endParaRPr lang="en-GB" altLang="sr-Latn-RS" sz="2400" b="1" dirty="0"/>
          </a:p>
          <a:p>
            <a:pPr marL="0" indent="0">
              <a:buNone/>
            </a:pPr>
            <a:endParaRPr lang="hr-HR" sz="2400" b="1" dirty="0"/>
          </a:p>
        </p:txBody>
      </p:sp>
    </p:spTree>
    <p:extLst>
      <p:ext uri="{BB962C8B-B14F-4D97-AF65-F5344CB8AC3E}">
        <p14:creationId xmlns:p14="http://schemas.microsoft.com/office/powerpoint/2010/main" val="387034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92826" y="161994"/>
            <a:ext cx="10382864" cy="1684224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b="1" dirty="0" smtClean="0">
                <a:solidFill>
                  <a:srgbClr val="CC6600"/>
                </a:solidFill>
              </a:rPr>
              <a:t>Kompetencije koje učenik stječe na kraju svog obrazovanja?</a:t>
            </a:r>
            <a:br>
              <a:rPr lang="hr-HR" b="1" dirty="0" smtClean="0">
                <a:solidFill>
                  <a:srgbClr val="CC6600"/>
                </a:solidFill>
              </a:rPr>
            </a:br>
            <a:r>
              <a:rPr lang="hr-HR" b="1" dirty="0" smtClean="0">
                <a:solidFill>
                  <a:srgbClr val="CC6600"/>
                </a:solidFill>
              </a:rPr>
              <a:t/>
            </a:r>
            <a:br>
              <a:rPr lang="hr-HR" b="1" dirty="0" smtClean="0">
                <a:solidFill>
                  <a:srgbClr val="CC6600"/>
                </a:solidFill>
              </a:rPr>
            </a:br>
            <a:r>
              <a:rPr lang="hr-HR" sz="2400" b="1" dirty="0"/>
              <a:t>Kompetencije – dinamička kombinacija znanja, razumijevanja, vještina i sposobnosti </a:t>
            </a:r>
            <a:r>
              <a:rPr lang="hr-HR" sz="2400" b="1" dirty="0" smtClean="0"/>
              <a:t/>
            </a:r>
            <a:br>
              <a:rPr lang="hr-HR" sz="2400" b="1" dirty="0" smtClean="0"/>
            </a:br>
            <a:r>
              <a:rPr lang="hr-HR" sz="2400" b="1" dirty="0"/>
              <a:t/>
            </a:r>
            <a:br>
              <a:rPr lang="hr-HR" sz="2400" b="1" dirty="0"/>
            </a:br>
            <a:r>
              <a:rPr lang="hr-HR" sz="2400" b="1" dirty="0"/>
              <a:t/>
            </a:r>
            <a:br>
              <a:rPr lang="hr-HR" sz="2400" b="1" dirty="0"/>
            </a:br>
            <a:r>
              <a:rPr lang="hr-HR" altLang="sr-Latn-RS" b="1" dirty="0"/>
              <a:t/>
            </a:r>
            <a:br>
              <a:rPr lang="hr-HR" altLang="sr-Latn-RS" b="1" dirty="0"/>
            </a:b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84366" y="3230880"/>
            <a:ext cx="10169433" cy="3271518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sz="2400" b="1" dirty="0" smtClean="0">
                <a:solidFill>
                  <a:schemeClr val="tx1"/>
                </a:solidFill>
              </a:rPr>
              <a:t>Komunikacija </a:t>
            </a:r>
            <a:r>
              <a:rPr lang="hr-HR" sz="2400" b="1" dirty="0">
                <a:solidFill>
                  <a:schemeClr val="tx1"/>
                </a:solidFill>
              </a:rPr>
              <a:t>na materinskomu jeziku </a:t>
            </a:r>
            <a:endParaRPr lang="hr-HR" sz="2400" b="1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hr-HR" sz="2400" b="1" dirty="0">
                <a:solidFill>
                  <a:schemeClr val="tx1"/>
                </a:solidFill>
              </a:rPr>
              <a:t>komunikacija na stranim </a:t>
            </a:r>
            <a:r>
              <a:rPr lang="hr-HR" sz="2400" b="1" dirty="0" smtClean="0">
                <a:solidFill>
                  <a:schemeClr val="tx1"/>
                </a:solidFill>
              </a:rPr>
              <a:t>jezicima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400" b="1" dirty="0">
                <a:solidFill>
                  <a:schemeClr val="tx1"/>
                </a:solidFill>
              </a:rPr>
              <a:t>matematička kompetencija i osnovne kompetencije u prirodoslovlju i tehnologiji </a:t>
            </a:r>
            <a:endParaRPr lang="hr-HR" sz="2400" b="1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hr-HR" sz="2400" b="1" dirty="0">
                <a:solidFill>
                  <a:schemeClr val="tx1"/>
                </a:solidFill>
              </a:rPr>
              <a:t>digitalna kompetencija </a:t>
            </a:r>
            <a:endParaRPr lang="hr-HR" sz="2400" b="1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hr-HR" sz="2400" b="1" dirty="0">
                <a:solidFill>
                  <a:schemeClr val="tx1"/>
                </a:solidFill>
              </a:rPr>
              <a:t>učiti kako učiti </a:t>
            </a:r>
            <a:endParaRPr lang="hr-HR" sz="2400" b="1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hr-HR" sz="2400" b="1" dirty="0">
                <a:solidFill>
                  <a:schemeClr val="tx1"/>
                </a:solidFill>
              </a:rPr>
              <a:t>socijalna i građanska kompetencija </a:t>
            </a:r>
            <a:endParaRPr lang="hr-HR" sz="2400" b="1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hr-HR" sz="2400" b="1" dirty="0" err="1" smtClean="0">
                <a:solidFill>
                  <a:schemeClr val="tx1"/>
                </a:solidFill>
              </a:rPr>
              <a:t>inicijativnost</a:t>
            </a:r>
            <a:r>
              <a:rPr lang="hr-HR" sz="2400" b="1" dirty="0" smtClean="0">
                <a:solidFill>
                  <a:schemeClr val="tx1"/>
                </a:solidFill>
              </a:rPr>
              <a:t> </a:t>
            </a:r>
            <a:r>
              <a:rPr lang="hr-HR" sz="2400" b="1" dirty="0">
                <a:solidFill>
                  <a:schemeClr val="tx1"/>
                </a:solidFill>
              </a:rPr>
              <a:t>i poduzetnost </a:t>
            </a:r>
            <a:endParaRPr lang="hr-HR" sz="2400" b="1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hr-HR" sz="2400" b="1" dirty="0" smtClean="0">
                <a:solidFill>
                  <a:schemeClr val="tx1"/>
                </a:solidFill>
              </a:rPr>
              <a:t>kulturna </a:t>
            </a:r>
            <a:r>
              <a:rPr lang="hr-HR" sz="2400" b="1" dirty="0">
                <a:solidFill>
                  <a:schemeClr val="tx1"/>
                </a:solidFill>
              </a:rPr>
              <a:t>svijest i izražavanje </a:t>
            </a:r>
          </a:p>
        </p:txBody>
      </p:sp>
    </p:spTree>
    <p:extLst>
      <p:ext uri="{BB962C8B-B14F-4D97-AF65-F5344CB8AC3E}">
        <p14:creationId xmlns:p14="http://schemas.microsoft.com/office/powerpoint/2010/main" val="78501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Kompetencije knjižničara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524000" y="1905000"/>
            <a:ext cx="10158412" cy="3777622"/>
          </a:xfrm>
        </p:spPr>
        <p:txBody>
          <a:bodyPr/>
          <a:lstStyle/>
          <a:p>
            <a:pPr marL="0" indent="0">
              <a:buNone/>
            </a:pPr>
            <a:r>
              <a:rPr lang="hr-HR" sz="3200" b="1" dirty="0" err="1" smtClean="0">
                <a:solidFill>
                  <a:srgbClr val="CC6600"/>
                </a:solidFill>
              </a:rPr>
              <a:t>Inicijativnost</a:t>
            </a:r>
            <a:r>
              <a:rPr lang="hr-HR" sz="3200" b="1" dirty="0" smtClean="0">
                <a:solidFill>
                  <a:srgbClr val="CC6600"/>
                </a:solidFill>
              </a:rPr>
              <a:t> </a:t>
            </a:r>
            <a:r>
              <a:rPr lang="hr-HR" sz="3200" b="1" dirty="0">
                <a:solidFill>
                  <a:srgbClr val="CC6600"/>
                </a:solidFill>
              </a:rPr>
              <a:t>i poduzetnost </a:t>
            </a:r>
            <a:r>
              <a:rPr lang="hr-HR" b="1" dirty="0" smtClean="0">
                <a:solidFill>
                  <a:srgbClr val="CC6600"/>
                </a:solidFill>
              </a:rPr>
              <a:t> </a:t>
            </a:r>
          </a:p>
          <a:p>
            <a:pPr marL="0" indent="0">
              <a:buNone/>
            </a:pPr>
            <a:endParaRPr lang="hr-HR" b="1" dirty="0" smtClean="0"/>
          </a:p>
          <a:p>
            <a:pPr marL="0" indent="0">
              <a:buNone/>
            </a:pPr>
            <a:r>
              <a:rPr lang="hr-HR" sz="2400" b="1" dirty="0" smtClean="0"/>
              <a:t>Odnosi </a:t>
            </a:r>
            <a:r>
              <a:rPr lang="hr-HR" sz="2400" b="1" dirty="0"/>
              <a:t>se na sposobnost pojedinca da ideje pretvori u djelovanje, a uključuje stvaralaštvo, inovativnost i spremnost na preuzimanje rizika te sposobnost planiranja i vođenja </a:t>
            </a:r>
            <a:r>
              <a:rPr lang="hr-HR" sz="2400" b="1" dirty="0" smtClean="0"/>
              <a:t>projekata.</a:t>
            </a:r>
          </a:p>
          <a:p>
            <a:pPr marL="0" indent="0">
              <a:buNone/>
            </a:pPr>
            <a:endParaRPr lang="hr-HR" sz="2400" b="1" dirty="0" smtClean="0"/>
          </a:p>
          <a:p>
            <a:pPr marL="0" indent="0">
              <a:buNone/>
            </a:pPr>
            <a:r>
              <a:rPr lang="hr-HR" sz="2400" b="1" dirty="0" smtClean="0"/>
              <a:t>Čini </a:t>
            </a:r>
            <a:r>
              <a:rPr lang="hr-HR" sz="2400" b="1" dirty="0"/>
              <a:t>osnovu za stjecanje specifičnih znanja i vještina potrebnih za pokretanje društvenih i tržišnih djelatnosti. </a:t>
            </a:r>
          </a:p>
        </p:txBody>
      </p:sp>
    </p:spTree>
    <p:extLst>
      <p:ext uri="{BB962C8B-B14F-4D97-AF65-F5344CB8AC3E}">
        <p14:creationId xmlns:p14="http://schemas.microsoft.com/office/powerpoint/2010/main" val="298011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LOOMEN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384300" y="2133600"/>
            <a:ext cx="10120312" cy="3777622"/>
          </a:xfrm>
        </p:spPr>
        <p:txBody>
          <a:bodyPr>
            <a:noAutofit/>
          </a:bodyPr>
          <a:lstStyle/>
          <a:p>
            <a:r>
              <a:rPr lang="hr-HR" sz="2400" b="1" dirty="0"/>
              <a:t>cjelovita je </a:t>
            </a:r>
            <a:r>
              <a:rPr lang="hr-HR" sz="2400" b="1" i="1" dirty="0"/>
              <a:t>online</a:t>
            </a:r>
            <a:r>
              <a:rPr lang="hr-HR" sz="2400" b="1" dirty="0"/>
              <a:t> platforma za učenje na daljinu. </a:t>
            </a:r>
            <a:endParaRPr lang="hr-HR" sz="2400" b="1" dirty="0" smtClean="0"/>
          </a:p>
          <a:p>
            <a:r>
              <a:rPr lang="hr-HR" sz="2400" b="1" dirty="0" smtClean="0"/>
              <a:t>CARNET </a:t>
            </a:r>
            <a:r>
              <a:rPr lang="hr-HR" sz="2400" b="1" dirty="0" err="1"/>
              <a:t>Loomen</a:t>
            </a:r>
            <a:r>
              <a:rPr lang="hr-HR" sz="2400" b="1" dirty="0"/>
              <a:t> </a:t>
            </a:r>
            <a:r>
              <a:rPr lang="hr-HR" sz="2400" b="1" dirty="0" smtClean="0"/>
              <a:t>omogućava- </a:t>
            </a:r>
            <a:r>
              <a:rPr lang="hr-HR" sz="2400" b="1" dirty="0"/>
              <a:t>pohađanje i otvaranje tečajeva, </a:t>
            </a:r>
            <a:endParaRPr lang="hr-HR" sz="2400" b="1" dirty="0" smtClean="0"/>
          </a:p>
          <a:p>
            <a:pPr marL="0" indent="0">
              <a:buNone/>
            </a:pPr>
            <a:r>
              <a:rPr lang="hr-HR" sz="2400" b="1" dirty="0"/>
              <a:t> </a:t>
            </a:r>
            <a:r>
              <a:rPr lang="hr-HR" sz="2400" b="1" dirty="0" smtClean="0"/>
              <a:t>                                                      - provjeru </a:t>
            </a:r>
            <a:r>
              <a:rPr lang="hr-HR" sz="2400" b="1" dirty="0"/>
              <a:t>stečenih znanja</a:t>
            </a:r>
            <a:r>
              <a:rPr lang="hr-HR" sz="2400" b="1" dirty="0" smtClean="0"/>
              <a:t>,</a:t>
            </a:r>
          </a:p>
          <a:p>
            <a:pPr marL="0" indent="0">
              <a:buNone/>
            </a:pPr>
            <a:r>
              <a:rPr lang="hr-HR" sz="2400" b="1" dirty="0"/>
              <a:t> </a:t>
            </a:r>
            <a:r>
              <a:rPr lang="hr-HR" sz="2400" b="1" dirty="0" smtClean="0"/>
              <a:t>                                                      - predaju </a:t>
            </a:r>
            <a:r>
              <a:rPr lang="hr-HR" sz="2400" b="1" dirty="0"/>
              <a:t>i kontrolu zadaće, </a:t>
            </a:r>
            <a:endParaRPr lang="hr-HR" sz="2400" b="1" dirty="0" smtClean="0"/>
          </a:p>
          <a:p>
            <a:pPr marL="0" indent="0">
              <a:buNone/>
            </a:pPr>
            <a:r>
              <a:rPr lang="hr-HR" sz="2400" b="1" dirty="0"/>
              <a:t> </a:t>
            </a:r>
            <a:r>
              <a:rPr lang="hr-HR" sz="2400" b="1" dirty="0" smtClean="0"/>
              <a:t>                                                      - evidenciju </a:t>
            </a:r>
            <a:r>
              <a:rPr lang="hr-HR" sz="2400" b="1" dirty="0"/>
              <a:t>prisutnosti i </a:t>
            </a:r>
            <a:endParaRPr lang="hr-HR" sz="2400" b="1" dirty="0" smtClean="0"/>
          </a:p>
          <a:p>
            <a:pPr marL="0" indent="0">
              <a:buNone/>
            </a:pPr>
            <a:r>
              <a:rPr lang="hr-HR" sz="2400" b="1" dirty="0" smtClean="0"/>
              <a:t>                                                       - komunikacijsku </a:t>
            </a:r>
            <a:r>
              <a:rPr lang="hr-HR" sz="2400" b="1" dirty="0"/>
              <a:t>platformu</a:t>
            </a:r>
            <a:r>
              <a:rPr lang="hr-HR" sz="2400" b="1" dirty="0" smtClean="0"/>
              <a:t>.</a:t>
            </a:r>
          </a:p>
          <a:p>
            <a:pPr marL="0" indent="0">
              <a:buNone/>
            </a:pPr>
            <a:r>
              <a:rPr lang="hr-HR" sz="2400" b="1" dirty="0" smtClean="0"/>
              <a:t>Na </a:t>
            </a:r>
            <a:r>
              <a:rPr lang="hr-HR" sz="2400" b="1" dirty="0" err="1"/>
              <a:t>Loomen</a:t>
            </a:r>
            <a:r>
              <a:rPr lang="hr-HR" sz="2400" b="1" dirty="0"/>
              <a:t> se možete prijaviti putem elektroničkoga identiteta u sustavu </a:t>
            </a:r>
            <a:r>
              <a:rPr lang="hr-HR" sz="2400" b="1" dirty="0" err="1"/>
              <a:t>AAI@EduHr</a:t>
            </a:r>
            <a:r>
              <a:rPr lang="hr-HR" sz="2400" b="1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292693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72754" y="1357532"/>
            <a:ext cx="4960781" cy="3227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kstniOkvir 2"/>
          <p:cNvSpPr txBox="1"/>
          <p:nvPr/>
        </p:nvSpPr>
        <p:spPr>
          <a:xfrm>
            <a:off x="3008313" y="711200"/>
            <a:ext cx="678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b="1" dirty="0" smtClean="0"/>
              <a:t>Sretno!</a:t>
            </a:r>
            <a:endParaRPr lang="hr-HR" sz="3600" b="1" dirty="0"/>
          </a:p>
        </p:txBody>
      </p:sp>
      <p:sp>
        <p:nvSpPr>
          <p:cNvPr id="4" name="TekstniOkvir 3"/>
          <p:cNvSpPr txBox="1"/>
          <p:nvPr/>
        </p:nvSpPr>
        <p:spPr>
          <a:xfrm>
            <a:off x="2305318" y="5460643"/>
            <a:ext cx="8590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/>
              <a:t>E- mail: </a:t>
            </a:r>
            <a:r>
              <a:rPr lang="hr-HR" dirty="0" smtClean="0">
                <a:hlinkClick r:id="rId3"/>
              </a:rPr>
              <a:t>jadranka.tuksa@gmail.com</a:t>
            </a:r>
            <a:endParaRPr lang="hr-HR" dirty="0" smtClean="0"/>
          </a:p>
          <a:p>
            <a:pPr algn="ctr"/>
            <a:r>
              <a:rPr lang="hr-HR" dirty="0" smtClean="0"/>
              <a:t>Mob: 091 5072235</a:t>
            </a:r>
            <a:endParaRPr lang="hr-HR" dirty="0"/>
          </a:p>
        </p:txBody>
      </p:sp>
      <p:sp>
        <p:nvSpPr>
          <p:cNvPr id="5" name="TekstniOkvir 4"/>
          <p:cNvSpPr txBox="1"/>
          <p:nvPr/>
        </p:nvSpPr>
        <p:spPr>
          <a:xfrm>
            <a:off x="4172754" y="4816699"/>
            <a:ext cx="5434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/>
              <a:t>Za sva pitanja i nedoumice slobodno se javite na: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4416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20000" y="50006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OSOBITOSTI PRIPRAVNIČKOG STAŽA 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659842"/>
          </a:xfrm>
        </p:spPr>
        <p:txBody>
          <a:bodyPr>
            <a:noAutofit/>
          </a:bodyPr>
          <a:lstStyle/>
          <a:p>
            <a:r>
              <a:rPr lang="hr-HR" sz="2800" b="1" dirty="0"/>
              <a:t> Svrha je pripravničkog staža osposobiti učitelje, stručne suradnike i nastavnike </a:t>
            </a:r>
            <a:r>
              <a:rPr lang="hr-HR" sz="2800" b="1" dirty="0" smtClean="0"/>
              <a:t>bez </a:t>
            </a:r>
            <a:r>
              <a:rPr lang="hr-HR" sz="2800" b="1" dirty="0"/>
              <a:t>radnog iskustva za uspješno, stručno i samostalno obavljanje poslova u </a:t>
            </a:r>
            <a:r>
              <a:rPr lang="hr-HR" sz="2800" b="1" dirty="0" smtClean="0"/>
              <a:t>osnovnoj, </a:t>
            </a:r>
            <a:r>
              <a:rPr lang="hr-HR" sz="2800" b="1" dirty="0"/>
              <a:t>odnosno srednjoj školi </a:t>
            </a:r>
          </a:p>
          <a:p>
            <a:r>
              <a:rPr lang="hr-HR" sz="2800" b="1" dirty="0" smtClean="0"/>
              <a:t> susret </a:t>
            </a:r>
            <a:r>
              <a:rPr lang="hr-HR" sz="2800" b="1" dirty="0"/>
              <a:t>pripravnika s odgojno-obrazovnom ustanovom i nastavnim procesom u novoj ulozi u novim </a:t>
            </a:r>
            <a:r>
              <a:rPr lang="hr-HR" sz="2800" b="1" dirty="0" smtClean="0"/>
              <a:t>odnosima</a:t>
            </a:r>
          </a:p>
          <a:p>
            <a:pPr marL="0" indent="0">
              <a:buNone/>
            </a:pPr>
            <a:r>
              <a:rPr lang="hr-HR" sz="2800" b="1" dirty="0" smtClean="0"/>
              <a:t>   (</a:t>
            </a:r>
            <a:r>
              <a:rPr lang="hr-HR" sz="2800" b="1" dirty="0"/>
              <a:t>prije toga uloga učenika, </a:t>
            </a:r>
            <a:r>
              <a:rPr lang="hr-HR" sz="2800" b="1" dirty="0" smtClean="0"/>
              <a:t>studenta…) </a:t>
            </a:r>
            <a:endParaRPr lang="hr-HR" sz="2800" b="1" dirty="0"/>
          </a:p>
          <a:p>
            <a:r>
              <a:rPr lang="hr-HR" sz="2800" b="1" dirty="0" smtClean="0"/>
              <a:t> susret </a:t>
            </a:r>
            <a:r>
              <a:rPr lang="hr-HR" sz="2800" b="1" dirty="0"/>
              <a:t>s učenicima i kolegama </a:t>
            </a:r>
          </a:p>
          <a:p>
            <a:r>
              <a:rPr lang="hr-HR" sz="2800" b="1" dirty="0"/>
              <a:t> </a:t>
            </a:r>
            <a:r>
              <a:rPr lang="hr-HR" sz="2800" b="1" dirty="0" smtClean="0"/>
              <a:t>uvođenje </a:t>
            </a:r>
            <a:r>
              <a:rPr lang="hr-HR" sz="2800" b="1" dirty="0"/>
              <a:t>u profesiju prvenstveno pedagoški </a:t>
            </a:r>
            <a:r>
              <a:rPr lang="hr-HR" sz="2800" b="1" dirty="0" smtClean="0"/>
              <a:t>čin</a:t>
            </a:r>
            <a:endParaRPr lang="hr-HR" sz="2800" b="1" dirty="0"/>
          </a:p>
        </p:txBody>
      </p:sp>
    </p:spTree>
    <p:extLst>
      <p:ext uri="{BB962C8B-B14F-4D97-AF65-F5344CB8AC3E}">
        <p14:creationId xmlns:p14="http://schemas.microsoft.com/office/powerpoint/2010/main" val="393368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9100" y="42731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r-HR" b="1" dirty="0">
                <a:solidFill>
                  <a:srgbClr val="CC6600"/>
                </a:solidFill>
              </a:rPr>
              <a:t>OSOBITOSTI PRIPRAVNIČKOG STAŽA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2028177"/>
            <a:ext cx="10233800" cy="4669896"/>
          </a:xfrm>
        </p:spPr>
        <p:txBody>
          <a:bodyPr>
            <a:noAutofit/>
          </a:bodyPr>
          <a:lstStyle/>
          <a:p>
            <a:r>
              <a:rPr lang="hr-HR" sz="3600" b="1" dirty="0" smtClean="0"/>
              <a:t> stjecanje </a:t>
            </a:r>
            <a:r>
              <a:rPr lang="hr-HR" sz="3600" b="1" dirty="0"/>
              <a:t>povjerenja u samoga sebe </a:t>
            </a:r>
          </a:p>
          <a:p>
            <a:r>
              <a:rPr lang="hr-HR" sz="3600" b="1" dirty="0"/>
              <a:t> stjecanje povjerenja kolega i ravnatelja škole </a:t>
            </a:r>
          </a:p>
          <a:p>
            <a:r>
              <a:rPr lang="hr-HR" sz="3600" b="1" dirty="0" smtClean="0"/>
              <a:t> odgovornost </a:t>
            </a:r>
          </a:p>
          <a:p>
            <a:endParaRPr lang="hr-HR" sz="3600" b="1" dirty="0"/>
          </a:p>
          <a:p>
            <a:pPr marL="0" indent="0">
              <a:buNone/>
            </a:pPr>
            <a:endParaRPr lang="hr-HR" sz="3600" b="1" dirty="0"/>
          </a:p>
          <a:p>
            <a:endParaRPr lang="hr-HR" sz="3600" b="1" dirty="0"/>
          </a:p>
        </p:txBody>
      </p:sp>
    </p:spTree>
    <p:extLst>
      <p:ext uri="{BB962C8B-B14F-4D97-AF65-F5344CB8AC3E}">
        <p14:creationId xmlns:p14="http://schemas.microsoft.com/office/powerpoint/2010/main" val="392636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33833" y="466798"/>
            <a:ext cx="10382864" cy="1280890"/>
          </a:xfrm>
        </p:spPr>
        <p:txBody>
          <a:bodyPr>
            <a:normAutofit/>
          </a:bodyPr>
          <a:lstStyle/>
          <a:p>
            <a:pPr algn="ctr"/>
            <a:r>
              <a:rPr lang="hr-HR" b="1" dirty="0">
                <a:solidFill>
                  <a:srgbClr val="CC6600"/>
                </a:solidFill>
              </a:rPr>
              <a:t>PRIPRAVNIČKI STAŽ I POLAGANJE STRUČNOGA ISPITA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79530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hr-HR" sz="4000" b="1" dirty="0" smtClean="0">
                <a:solidFill>
                  <a:srgbClr val="CC6600"/>
                </a:solidFill>
              </a:rPr>
              <a:t>ZAKON</a:t>
            </a:r>
            <a:r>
              <a:rPr lang="hr-HR" sz="4000" b="1" dirty="0">
                <a:solidFill>
                  <a:srgbClr val="CC6600"/>
                </a:solidFill>
              </a:rPr>
              <a:t>* DEFINIRA </a:t>
            </a:r>
            <a:r>
              <a:rPr lang="hr-HR" sz="4000" b="1" dirty="0" smtClean="0">
                <a:solidFill>
                  <a:srgbClr val="CC6600"/>
                </a:solidFill>
              </a:rPr>
              <a:t>:</a:t>
            </a:r>
          </a:p>
          <a:p>
            <a:pPr marL="0" indent="0">
              <a:buNone/>
            </a:pPr>
            <a:endParaRPr lang="hr-HR" sz="4000" dirty="0"/>
          </a:p>
          <a:p>
            <a:r>
              <a:rPr lang="hr-HR" sz="4000" b="1" dirty="0" smtClean="0"/>
              <a:t>tko </a:t>
            </a:r>
            <a:r>
              <a:rPr lang="hr-HR" sz="4000" b="1" dirty="0"/>
              <a:t>je pripravnik odnosno osoba koja treba stažirati i </a:t>
            </a:r>
            <a:r>
              <a:rPr lang="hr-HR" sz="4000" b="1" dirty="0" smtClean="0"/>
              <a:t>  </a:t>
            </a:r>
          </a:p>
          <a:p>
            <a:pPr marL="0" indent="0">
              <a:buNone/>
            </a:pPr>
            <a:r>
              <a:rPr lang="hr-HR" sz="4000" b="1" dirty="0"/>
              <a:t> </a:t>
            </a:r>
            <a:r>
              <a:rPr lang="hr-HR" sz="4000" b="1" dirty="0" smtClean="0"/>
              <a:t>  polagati </a:t>
            </a:r>
            <a:r>
              <a:rPr lang="hr-HR" sz="4000" b="1" dirty="0"/>
              <a:t>stručni ispit (</a:t>
            </a:r>
            <a:r>
              <a:rPr lang="hr-HR" sz="4000" b="1" dirty="0" smtClean="0"/>
              <a:t>učitelj, stručni suradnik </a:t>
            </a:r>
            <a:r>
              <a:rPr lang="hr-HR" sz="4000" b="1" dirty="0"/>
              <a:t>i </a:t>
            </a:r>
            <a:r>
              <a:rPr lang="hr-HR" sz="4000" b="1" dirty="0" smtClean="0"/>
              <a:t>nastavnik bez    </a:t>
            </a:r>
          </a:p>
          <a:p>
            <a:pPr marL="0" indent="0">
              <a:buNone/>
            </a:pPr>
            <a:r>
              <a:rPr lang="hr-HR" sz="4000" b="1" dirty="0"/>
              <a:t> </a:t>
            </a:r>
            <a:r>
              <a:rPr lang="hr-HR" sz="4000" b="1" dirty="0" smtClean="0"/>
              <a:t>  radnog iskustva)</a:t>
            </a:r>
            <a:endParaRPr lang="hr-HR" sz="4000" b="1" dirty="0"/>
          </a:p>
          <a:p>
            <a:r>
              <a:rPr lang="hr-HR" sz="4000" b="1" dirty="0" smtClean="0"/>
              <a:t>koliko </a:t>
            </a:r>
            <a:r>
              <a:rPr lang="hr-HR" sz="4000" b="1" dirty="0"/>
              <a:t>traje pripravnički staž </a:t>
            </a:r>
          </a:p>
          <a:p>
            <a:r>
              <a:rPr lang="hr-HR" sz="4000" b="1" dirty="0" smtClean="0"/>
              <a:t>u </a:t>
            </a:r>
            <a:r>
              <a:rPr lang="hr-HR" sz="4000" b="1" dirty="0"/>
              <a:t>kojem je roku pripravnik odnosno osoba dužna </a:t>
            </a:r>
            <a:r>
              <a:rPr lang="hr-HR" sz="4000" b="1" dirty="0" smtClean="0"/>
              <a:t>  </a:t>
            </a:r>
          </a:p>
          <a:p>
            <a:pPr marL="0" indent="0">
              <a:buNone/>
            </a:pPr>
            <a:r>
              <a:rPr lang="hr-HR" sz="4000" b="1" dirty="0" smtClean="0"/>
              <a:t>     položiti </a:t>
            </a:r>
            <a:r>
              <a:rPr lang="hr-HR" sz="4000" b="1" dirty="0"/>
              <a:t>stručni ispit </a:t>
            </a:r>
            <a:r>
              <a:rPr lang="hr-HR" sz="4000" b="1" dirty="0" smtClean="0"/>
              <a:t> (godina dana od prestanka trajanja   </a:t>
            </a:r>
          </a:p>
          <a:p>
            <a:pPr marL="0" indent="0">
              <a:buNone/>
            </a:pPr>
            <a:r>
              <a:rPr lang="hr-HR" sz="4000" b="1" dirty="0"/>
              <a:t> </a:t>
            </a:r>
            <a:r>
              <a:rPr lang="hr-HR" sz="4000" b="1" dirty="0" smtClean="0"/>
              <a:t>    pripravničkog staža)</a:t>
            </a:r>
            <a:endParaRPr lang="hr-HR" sz="4000" b="1" dirty="0"/>
          </a:p>
          <a:p>
            <a:pPr marL="0" indent="0">
              <a:buNone/>
            </a:pPr>
            <a:r>
              <a:rPr lang="hr-HR" sz="4000" b="1" dirty="0"/>
              <a:t> </a:t>
            </a:r>
          </a:p>
          <a:p>
            <a:pPr marL="0" indent="0">
              <a:buNone/>
            </a:pPr>
            <a:r>
              <a:rPr lang="hr-HR" sz="2100" dirty="0"/>
              <a:t>     </a:t>
            </a:r>
            <a:r>
              <a:rPr lang="hr-HR" sz="2100" dirty="0" smtClean="0"/>
              <a:t>                                         </a:t>
            </a:r>
            <a:r>
              <a:rPr lang="hr-HR" sz="2100" b="1" dirty="0" smtClean="0">
                <a:solidFill>
                  <a:srgbClr val="CC6600"/>
                </a:solidFill>
              </a:rPr>
              <a:t>* </a:t>
            </a:r>
            <a:r>
              <a:rPr lang="hr-HR" sz="2100" b="1" dirty="0">
                <a:solidFill>
                  <a:srgbClr val="CC6600"/>
                </a:solidFill>
              </a:rPr>
              <a:t>Zakon o odgoju i obrazovanju u osnovnoj i srednjoj školi </a:t>
            </a:r>
          </a:p>
        </p:txBody>
      </p:sp>
    </p:spTree>
    <p:extLst>
      <p:ext uri="{BB962C8B-B14F-4D97-AF65-F5344CB8AC3E}">
        <p14:creationId xmlns:p14="http://schemas.microsoft.com/office/powerpoint/2010/main" val="301567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71064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r-HR" sz="4100" b="1" dirty="0"/>
              <a:t>PRAVILNIK* DEFINIRA </a:t>
            </a:r>
            <a:endParaRPr lang="hr-HR" sz="4100" b="1" dirty="0" smtClean="0"/>
          </a:p>
          <a:p>
            <a:pPr marL="0" indent="0">
              <a:buNone/>
            </a:pPr>
            <a:endParaRPr lang="hr-HR" sz="4100" b="1" dirty="0"/>
          </a:p>
          <a:p>
            <a:r>
              <a:rPr lang="hr-HR" sz="4100" b="1" dirty="0"/>
              <a:t>  povjerenstvo za stažiranje </a:t>
            </a:r>
          </a:p>
          <a:p>
            <a:r>
              <a:rPr lang="hr-HR" sz="4100" b="1" dirty="0"/>
              <a:t>  obveze povjerenstva za stažiranje </a:t>
            </a:r>
          </a:p>
          <a:p>
            <a:r>
              <a:rPr lang="hr-HR" sz="4100" b="1" dirty="0"/>
              <a:t>  polaganje stručnog ispita osoba sa završenim </a:t>
            </a:r>
            <a:r>
              <a:rPr lang="hr-HR" sz="4100" b="1" dirty="0" smtClean="0"/>
              <a:t>     </a:t>
            </a:r>
          </a:p>
          <a:p>
            <a:pPr marL="0" indent="0">
              <a:buNone/>
            </a:pPr>
            <a:r>
              <a:rPr lang="hr-HR" sz="4100" b="1" dirty="0"/>
              <a:t> </a:t>
            </a:r>
            <a:r>
              <a:rPr lang="hr-HR" sz="4100" b="1" dirty="0" smtClean="0"/>
              <a:t>    </a:t>
            </a:r>
            <a:r>
              <a:rPr lang="hr-HR" sz="4100" b="1" dirty="0" err="1" smtClean="0"/>
              <a:t>dvopredmetnim</a:t>
            </a:r>
            <a:r>
              <a:rPr lang="hr-HR" sz="4100" b="1" dirty="0" smtClean="0"/>
              <a:t> </a:t>
            </a:r>
            <a:r>
              <a:rPr lang="hr-HR" sz="4100" b="1" dirty="0"/>
              <a:t>studijem </a:t>
            </a:r>
          </a:p>
          <a:p>
            <a:r>
              <a:rPr lang="hr-HR" sz="4100" b="1" dirty="0"/>
              <a:t>  način prijave stažiranja i polaganja stručnog ispita </a:t>
            </a:r>
          </a:p>
          <a:p>
            <a:pPr marL="0" indent="0">
              <a:buNone/>
            </a:pPr>
            <a:r>
              <a:rPr lang="hr-HR" sz="4100" b="1" dirty="0"/>
              <a:t>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      </a:t>
            </a:r>
            <a:r>
              <a:rPr lang="hr-HR" b="1" dirty="0">
                <a:solidFill>
                  <a:srgbClr val="CC6600"/>
                </a:solidFill>
              </a:rPr>
              <a:t>* Pravilnik o polaganju stručnog ispita učitelja i stručnih suradnika u osnovnom školstvu i nastavnika u srednjem školstvu </a:t>
            </a:r>
          </a:p>
        </p:txBody>
      </p:sp>
      <p:sp>
        <p:nvSpPr>
          <p:cNvPr id="5" name="Naslov 1"/>
          <p:cNvSpPr>
            <a:spLocks noGrp="1"/>
          </p:cNvSpPr>
          <p:nvPr>
            <p:ph type="title"/>
          </p:nvPr>
        </p:nvSpPr>
        <p:spPr>
          <a:xfrm>
            <a:off x="1533833" y="466798"/>
            <a:ext cx="10382864" cy="1280890"/>
          </a:xfrm>
        </p:spPr>
        <p:txBody>
          <a:bodyPr>
            <a:normAutofit/>
          </a:bodyPr>
          <a:lstStyle/>
          <a:p>
            <a:pPr algn="ctr"/>
            <a:r>
              <a:rPr lang="hr-HR" b="1" dirty="0">
                <a:solidFill>
                  <a:srgbClr val="CC6600"/>
                </a:solidFill>
              </a:rPr>
              <a:t>PRIPRAVNIČKI STAŽ I POLAGANJE STRUČNOGA ISPITA </a:t>
            </a:r>
          </a:p>
        </p:txBody>
      </p:sp>
    </p:spTree>
    <p:extLst>
      <p:ext uri="{BB962C8B-B14F-4D97-AF65-F5344CB8AC3E}">
        <p14:creationId xmlns:p14="http://schemas.microsoft.com/office/powerpoint/2010/main" val="340242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b="1" dirty="0">
                <a:solidFill>
                  <a:srgbClr val="CC6600"/>
                </a:solidFill>
              </a:rPr>
              <a:t>MOGUĆI PROBLEMI </a:t>
            </a:r>
            <a:br>
              <a:rPr lang="hr-HR" b="1" dirty="0">
                <a:solidFill>
                  <a:srgbClr val="CC6600"/>
                </a:solidFill>
              </a:rPr>
            </a:b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19393" y="1740308"/>
            <a:ext cx="11362267" cy="4776293"/>
          </a:xfrm>
        </p:spPr>
        <p:txBody>
          <a:bodyPr>
            <a:normAutofit/>
          </a:bodyPr>
          <a:lstStyle/>
          <a:p>
            <a:r>
              <a:rPr lang="hr-HR" sz="2900" b="1" dirty="0" smtClean="0"/>
              <a:t> osobe </a:t>
            </a:r>
            <a:r>
              <a:rPr lang="hr-HR" sz="2900" b="1" dirty="0"/>
              <a:t>koje nemaju dokaz o potrebnom pedagoško-psihološko-didaktičko-metodičkom obrazovanju (pedagoškim kompetencijama) </a:t>
            </a:r>
            <a:endParaRPr lang="hr-HR" sz="2900" b="1" dirty="0" smtClean="0"/>
          </a:p>
          <a:p>
            <a:r>
              <a:rPr lang="hr-HR" sz="2900" b="1" dirty="0"/>
              <a:t> osobe koje su završile studij izvan teritorija Republike Hrvatske:  </a:t>
            </a:r>
          </a:p>
          <a:p>
            <a:pPr marL="0" indent="0">
              <a:buNone/>
            </a:pPr>
            <a:r>
              <a:rPr lang="hr-HR" b="1" dirty="0" smtClean="0">
                <a:solidFill>
                  <a:srgbClr val="CC6600"/>
                </a:solidFill>
              </a:rPr>
              <a:t>       Rješenje </a:t>
            </a:r>
            <a:r>
              <a:rPr lang="hr-HR" b="1" dirty="0">
                <a:solidFill>
                  <a:srgbClr val="CC6600"/>
                </a:solidFill>
              </a:rPr>
              <a:t>Ministarstva </a:t>
            </a:r>
            <a:r>
              <a:rPr lang="hr-HR" b="1" dirty="0" smtClean="0">
                <a:solidFill>
                  <a:srgbClr val="CC6600"/>
                </a:solidFill>
              </a:rPr>
              <a:t>znanosti i </a:t>
            </a:r>
            <a:r>
              <a:rPr lang="hr-HR" b="1" dirty="0">
                <a:solidFill>
                  <a:srgbClr val="CC6600"/>
                </a:solidFill>
              </a:rPr>
              <a:t>obrazovanja </a:t>
            </a:r>
            <a:r>
              <a:rPr lang="hr-HR" b="1" dirty="0" smtClean="0">
                <a:solidFill>
                  <a:srgbClr val="CC6600"/>
                </a:solidFill>
              </a:rPr>
              <a:t> </a:t>
            </a:r>
            <a:endParaRPr lang="hr-HR" b="1" dirty="0">
              <a:solidFill>
                <a:srgbClr val="CC6600"/>
              </a:solidFill>
            </a:endParaRPr>
          </a:p>
          <a:p>
            <a:pPr marL="0" indent="0">
              <a:buNone/>
            </a:pPr>
            <a:r>
              <a:rPr lang="hr-HR" b="1" dirty="0">
                <a:solidFill>
                  <a:srgbClr val="CC6600"/>
                </a:solidFill>
              </a:rPr>
              <a:t>  </a:t>
            </a:r>
            <a:r>
              <a:rPr lang="hr-HR" b="1" dirty="0" smtClean="0">
                <a:solidFill>
                  <a:srgbClr val="CC6600"/>
                </a:solidFill>
              </a:rPr>
              <a:t>    (</a:t>
            </a:r>
            <a:r>
              <a:rPr lang="hr-HR" b="1" dirty="0">
                <a:solidFill>
                  <a:srgbClr val="CC6600"/>
                </a:solidFill>
              </a:rPr>
              <a:t>za pristup reguliranoj profesiji potrebno rješenje nadležnog tijela sukladno Zakonu o reguliranim </a:t>
            </a:r>
            <a:endParaRPr lang="hr-HR" b="1" dirty="0" smtClean="0">
              <a:solidFill>
                <a:srgbClr val="CC6600"/>
              </a:solidFill>
            </a:endParaRPr>
          </a:p>
          <a:p>
            <a:pPr marL="0" indent="0">
              <a:buNone/>
            </a:pPr>
            <a:r>
              <a:rPr lang="hr-HR" b="1" dirty="0">
                <a:solidFill>
                  <a:srgbClr val="CC6600"/>
                </a:solidFill>
              </a:rPr>
              <a:t> </a:t>
            </a:r>
            <a:r>
              <a:rPr lang="hr-HR" b="1" dirty="0" smtClean="0">
                <a:solidFill>
                  <a:srgbClr val="CC6600"/>
                </a:solidFill>
              </a:rPr>
              <a:t>      profesijama </a:t>
            </a:r>
            <a:r>
              <a:rPr lang="hr-HR" b="1" dirty="0">
                <a:solidFill>
                  <a:srgbClr val="CC6600"/>
                </a:solidFill>
              </a:rPr>
              <a:t>i priznavanju inozemnih stručnih kvalifikacija) </a:t>
            </a:r>
          </a:p>
        </p:txBody>
      </p:sp>
    </p:spTree>
    <p:extLst>
      <p:ext uri="{BB962C8B-B14F-4D97-AF65-F5344CB8AC3E}">
        <p14:creationId xmlns:p14="http://schemas.microsoft.com/office/powerpoint/2010/main" val="227790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Mogući problemi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15961" y="1607573"/>
            <a:ext cx="10742612" cy="5078361"/>
          </a:xfrm>
        </p:spPr>
        <p:txBody>
          <a:bodyPr>
            <a:noAutofit/>
          </a:bodyPr>
          <a:lstStyle/>
          <a:p>
            <a:r>
              <a:rPr lang="hr-HR" b="1" dirty="0" smtClean="0"/>
              <a:t> </a:t>
            </a:r>
            <a:r>
              <a:rPr lang="hr-HR" sz="2500" b="1" dirty="0" smtClean="0"/>
              <a:t>osobe koje su položile stručni ispit izvan teritorija Republike Hrvatske:  </a:t>
            </a:r>
          </a:p>
          <a:p>
            <a:pPr marL="0" indent="0">
              <a:buNone/>
            </a:pPr>
            <a:r>
              <a:rPr lang="hr-HR" sz="2500" b="1" dirty="0" smtClean="0"/>
              <a:t>                   - </a:t>
            </a:r>
            <a:r>
              <a:rPr lang="hr-HR" sz="2500" b="1" dirty="0"/>
              <a:t>dokaz o položenom stručnom ispitu </a:t>
            </a:r>
          </a:p>
          <a:p>
            <a:pPr marL="0" indent="0">
              <a:buNone/>
            </a:pPr>
            <a:r>
              <a:rPr lang="hr-HR" sz="2500" b="1" dirty="0" smtClean="0"/>
              <a:t>                   - </a:t>
            </a:r>
            <a:r>
              <a:rPr lang="hr-HR" sz="2500" b="1" dirty="0"/>
              <a:t>program polaganja položenog stručnoga ispita </a:t>
            </a:r>
          </a:p>
          <a:p>
            <a:r>
              <a:rPr lang="hr-HR" sz="2500" b="1" dirty="0"/>
              <a:t> osobe koje izvode nastavu na jeziku i pismu nacionalne manjine </a:t>
            </a:r>
            <a:endParaRPr lang="hr-HR" sz="2500" b="1" dirty="0" smtClean="0"/>
          </a:p>
          <a:p>
            <a:pPr marL="0" indent="0">
              <a:buNone/>
            </a:pPr>
            <a:r>
              <a:rPr lang="hr-HR" sz="2500" b="1" dirty="0"/>
              <a:t> </a:t>
            </a:r>
            <a:r>
              <a:rPr lang="hr-HR" sz="2500" b="1" dirty="0" smtClean="0"/>
              <a:t>                  - </a:t>
            </a:r>
            <a:r>
              <a:rPr lang="hr-HR" sz="2500" b="1" dirty="0"/>
              <a:t>osobe se pri prijavi trebaju odlučiti za jezik i pismo na </a:t>
            </a:r>
            <a:r>
              <a:rPr lang="hr-HR" sz="2500" b="1" dirty="0" smtClean="0"/>
              <a:t>     </a:t>
            </a:r>
          </a:p>
          <a:p>
            <a:pPr marL="0" indent="0">
              <a:buNone/>
            </a:pPr>
            <a:r>
              <a:rPr lang="hr-HR" sz="2500" b="1" dirty="0"/>
              <a:t> </a:t>
            </a:r>
            <a:r>
              <a:rPr lang="hr-HR" sz="2500" b="1" dirty="0" smtClean="0"/>
              <a:t>                     kojemu </a:t>
            </a:r>
            <a:r>
              <a:rPr lang="hr-HR" sz="2500" b="1" dirty="0"/>
              <a:t>žele polagati stručni ispit </a:t>
            </a:r>
            <a:endParaRPr lang="hr-HR" sz="2500" b="1" dirty="0" smtClean="0"/>
          </a:p>
          <a:p>
            <a:r>
              <a:rPr lang="hr-HR" sz="2500" b="1" dirty="0" smtClean="0"/>
              <a:t>ponovno </a:t>
            </a:r>
            <a:r>
              <a:rPr lang="hr-HR" sz="2500" b="1" dirty="0"/>
              <a:t>polaganje stručnoga ispita ili njegovog dijela </a:t>
            </a:r>
            <a:endParaRPr lang="hr-HR" sz="2500" b="1" dirty="0" smtClean="0"/>
          </a:p>
          <a:p>
            <a:pPr marL="0" indent="0">
              <a:buNone/>
            </a:pPr>
            <a:r>
              <a:rPr lang="hr-HR" sz="2500" b="1" dirty="0" smtClean="0"/>
              <a:t>                    -potrebno </a:t>
            </a:r>
            <a:r>
              <a:rPr lang="hr-HR" sz="2500" b="1" dirty="0"/>
              <a:t>poslati na vrijeme prijavnicu i dokaz o </a:t>
            </a:r>
            <a:r>
              <a:rPr lang="hr-HR" sz="2500" b="1" dirty="0" smtClean="0"/>
              <a:t> </a:t>
            </a:r>
          </a:p>
          <a:p>
            <a:pPr marL="0" indent="0">
              <a:buNone/>
            </a:pPr>
            <a:r>
              <a:rPr lang="hr-HR" sz="2500" b="1" dirty="0"/>
              <a:t>	</a:t>
            </a:r>
            <a:r>
              <a:rPr lang="hr-HR" sz="2500" b="1" dirty="0" smtClean="0"/>
              <a:t>		      uplaćenim troškovima </a:t>
            </a:r>
          </a:p>
        </p:txBody>
      </p:sp>
    </p:spTree>
    <p:extLst>
      <p:ext uri="{BB962C8B-B14F-4D97-AF65-F5344CB8AC3E}">
        <p14:creationId xmlns:p14="http://schemas.microsoft.com/office/powerpoint/2010/main" val="395499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09675"/>
          </a:xfrm>
        </p:spPr>
        <p:txBody>
          <a:bodyPr>
            <a:normAutofit/>
          </a:bodyPr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Stažiranje pripravnika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605525" y="1574800"/>
            <a:ext cx="10248900" cy="49789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300" b="1" dirty="0" smtClean="0"/>
              <a:t>Pripravnički staž počinje danom zasnivanja radnog odnosa pripravnika. </a:t>
            </a:r>
          </a:p>
          <a:p>
            <a:pPr marL="0" indent="0">
              <a:buNone/>
            </a:pPr>
            <a:endParaRPr lang="hr-HR" sz="1050" b="1" dirty="0" smtClean="0"/>
          </a:p>
          <a:p>
            <a:pPr marL="0" indent="0">
              <a:buNone/>
            </a:pPr>
            <a:r>
              <a:rPr lang="hr-HR" sz="2300" b="1" dirty="0" smtClean="0"/>
              <a:t>Škola je dužna:</a:t>
            </a:r>
          </a:p>
          <a:p>
            <a:pPr marL="0" indent="0">
              <a:buNone/>
            </a:pPr>
            <a:endParaRPr lang="hr-HR" sz="1050" b="1" dirty="0" smtClean="0"/>
          </a:p>
          <a:p>
            <a:pPr marL="0" indent="0">
              <a:buNone/>
            </a:pPr>
            <a:r>
              <a:rPr lang="hr-HR" sz="2300" b="1" dirty="0" smtClean="0"/>
              <a:t>– imenovati povjerenstvo za stažiranje</a:t>
            </a:r>
          </a:p>
          <a:p>
            <a:pPr marL="0" indent="0">
              <a:buNone/>
            </a:pPr>
            <a:r>
              <a:rPr lang="hr-HR" sz="2300" b="1" dirty="0" smtClean="0"/>
              <a:t>– prijaviti stažiranje najkasnije 30 dana od početka rada pripravnika</a:t>
            </a:r>
          </a:p>
          <a:p>
            <a:pPr marL="0" indent="0">
              <a:buNone/>
            </a:pPr>
            <a:r>
              <a:rPr lang="hr-HR" sz="2300" b="1" dirty="0"/>
              <a:t>–</a:t>
            </a:r>
            <a:r>
              <a:rPr lang="hr-HR" sz="2300" b="1" dirty="0" smtClean="0"/>
              <a:t> izraditi program pripravničkog staža </a:t>
            </a:r>
          </a:p>
          <a:p>
            <a:pPr marL="0" indent="0">
              <a:buNone/>
            </a:pPr>
            <a:r>
              <a:rPr lang="hr-HR" sz="2300" b="1" dirty="0" smtClean="0"/>
              <a:t>– pružati stalnu stručno-pedagošku, metodičku i drugu potrebnu pomoć pripravniku </a:t>
            </a:r>
          </a:p>
          <a:p>
            <a:pPr marL="0" indent="0">
              <a:buNone/>
            </a:pPr>
            <a:r>
              <a:rPr lang="hr-HR" sz="2300" b="1" dirty="0" smtClean="0"/>
              <a:t>– pratiti i vrednovati napredovanje pripravnika u ostvarivanju programa stažiranja. </a:t>
            </a:r>
          </a:p>
        </p:txBody>
      </p:sp>
    </p:spTree>
    <p:extLst>
      <p:ext uri="{BB962C8B-B14F-4D97-AF65-F5344CB8AC3E}">
        <p14:creationId xmlns:p14="http://schemas.microsoft.com/office/powerpoint/2010/main" val="224702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amen">
  <a:themeElements>
    <a:clrScheme name="Prame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Pram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am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682</TotalTime>
  <Words>1582</Words>
  <Application>Microsoft Office PowerPoint</Application>
  <PresentationFormat>Widescreen</PresentationFormat>
  <Paragraphs>205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Century Gothic</vt:lpstr>
      <vt:lpstr>Corbel</vt:lpstr>
      <vt:lpstr>Times New Roman</vt:lpstr>
      <vt:lpstr>Wingdings 3</vt:lpstr>
      <vt:lpstr>Pramen</vt:lpstr>
      <vt:lpstr>Stažiranje i stručni ispit za stručne suradnike knjižničare osnovnih i srednjih škola</vt:lpstr>
      <vt:lpstr>OSOBITOSTI PRIPRAVNIČKOG STAŽA </vt:lpstr>
      <vt:lpstr>OSOBITOSTI PRIPRAVNIČKOG STAŽA </vt:lpstr>
      <vt:lpstr>OSOBITOSTI PRIPRAVNIČKOG STAŽA </vt:lpstr>
      <vt:lpstr>PRIPRAVNIČKI STAŽ I POLAGANJE STRUČNOGA ISPITA </vt:lpstr>
      <vt:lpstr>PRIPRAVNIČKI STAŽ I POLAGANJE STRUČNOGA ISPITA </vt:lpstr>
      <vt:lpstr>MOGUĆI PROBLEMI  </vt:lpstr>
      <vt:lpstr>Mogući problemi</vt:lpstr>
      <vt:lpstr>Stažiranje pripravnika</vt:lpstr>
      <vt:lpstr>Tijek stažiranja</vt:lpstr>
      <vt:lpstr>Dokumentacija stažiranja</vt:lpstr>
      <vt:lpstr>Prijava stručnog ispita</vt:lpstr>
      <vt:lpstr>Prijava  stručnog ispita</vt:lpstr>
      <vt:lpstr>Ispitno povjerenstvo</vt:lpstr>
      <vt:lpstr>Organizacija polaganja stručnog ispita  </vt:lpstr>
      <vt:lpstr>Pisani rad</vt:lpstr>
      <vt:lpstr>Moguće teme</vt:lpstr>
      <vt:lpstr>Nastavni sat</vt:lpstr>
      <vt:lpstr>Prijedlozi tema nastavnog sata:</vt:lpstr>
      <vt:lpstr>Usmeni ispit</vt:lpstr>
      <vt:lpstr>Literatura</vt:lpstr>
      <vt:lpstr>Što su ishodi učenja ?</vt:lpstr>
      <vt:lpstr>ABCD metoda</vt:lpstr>
      <vt:lpstr> Ishodi nastavniku omogućuju da vrjednuje svoj i učenikov rad.   On će: </vt:lpstr>
      <vt:lpstr> Kompetencije koje učenik stječe na kraju svog obrazovanja?  Kompetencije – dinamička kombinacija znanja, razumijevanja, vještina i sposobnosti     </vt:lpstr>
      <vt:lpstr>Kompetencije knjižničara</vt:lpstr>
      <vt:lpstr>LOOMEN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Stažiranje i stručni ispit  za stručne suradnike knjižničare  osnovnih i srednjih škola</dc:title>
  <dc:creator>Tukša</dc:creator>
  <cp:lastModifiedBy>Adela Granic</cp:lastModifiedBy>
  <cp:revision>85</cp:revision>
  <cp:lastPrinted>2017-11-28T15:18:53Z</cp:lastPrinted>
  <dcterms:created xsi:type="dcterms:W3CDTF">2017-01-12T10:52:24Z</dcterms:created>
  <dcterms:modified xsi:type="dcterms:W3CDTF">2023-09-13T08:28:53Z</dcterms:modified>
</cp:coreProperties>
</file>