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70" name="Rectangle 2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53063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r-Latn-RS" altLang="sr-Latn-R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60804DF-2D38-46CF-AE7C-254462DD811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5951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E957C08-3282-40F1-8B77-0F3BFD39577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9626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274638"/>
            <a:ext cx="2047875" cy="5818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5988" cy="581818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4457246-3B87-4CC5-8C66-CE30A9AF7E9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3549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4156275-1BD8-4060-8075-0072C4EECBBF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2812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B9D84D5-904F-4AA8-B379-E595EFBD61B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9501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1138" cy="4492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600200"/>
            <a:ext cx="4022725" cy="4492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D27536-481D-4E73-A2A6-C02A44A70ED0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2249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AD1B7B-FC28-4286-A67D-924A118BB3A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43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C9BD1B-FD8A-427E-92C8-0C9286D1287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266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E77EB9-6F0D-43C5-8429-5384C3596E0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2604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71928-4145-4A15-BC2A-E66C560428EF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4288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C60BBB9-F3CC-43F5-991F-2A043AED3DD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6201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6263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 smtClean="0"/>
              <a:t>Kliknite za uređivanje oblika naslova teksta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96263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 smtClean="0"/>
              <a:t>Kliknite za uređivanje oblika teksta</a:t>
            </a:r>
          </a:p>
          <a:p>
            <a:pPr lvl="1"/>
            <a:r>
              <a:rPr lang="en-GB" altLang="sr-Latn-RS" smtClean="0"/>
              <a:t>Druga razina konture</a:t>
            </a:r>
          </a:p>
          <a:p>
            <a:pPr lvl="2"/>
            <a:r>
              <a:rPr lang="en-GB" altLang="sr-Latn-RS" smtClean="0"/>
              <a:t>Treća razina konture</a:t>
            </a:r>
          </a:p>
          <a:p>
            <a:pPr lvl="3"/>
            <a:r>
              <a:rPr lang="en-GB" altLang="sr-Latn-RS" smtClean="0"/>
              <a:t>Četvrta razina kontura</a:t>
            </a:r>
          </a:p>
          <a:p>
            <a:pPr lvl="4"/>
            <a:r>
              <a:rPr lang="en-GB" altLang="sr-Latn-RS" smtClean="0"/>
              <a:t>Peta razina kontura</a:t>
            </a:r>
          </a:p>
          <a:p>
            <a:pPr lvl="4"/>
            <a:r>
              <a:rPr lang="en-GB" altLang="sr-Latn-RS" smtClean="0"/>
              <a:t>Šesta razina kontura</a:t>
            </a:r>
          </a:p>
          <a:p>
            <a:pPr lvl="4"/>
            <a:r>
              <a:rPr lang="en-GB" altLang="sr-Latn-RS" smtClean="0"/>
              <a:t>Sedma razina konture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0263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DA8B8A2E-2377-40B4-8D86-687BB1A5966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0" y="981075"/>
            <a:ext cx="9144000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hr-HR" altLang="sr-Latn-RS" sz="3200">
                <a:solidFill>
                  <a:srgbClr val="000000"/>
                </a:solidFill>
              </a:rPr>
              <a:t>Esej na stručnom ispitu</a:t>
            </a:r>
          </a:p>
          <a:p>
            <a:pPr algn="ctr" eaLnBrk="1" hangingPunct="1">
              <a:buClrTx/>
              <a:buFontTx/>
              <a:buNone/>
            </a:pPr>
            <a:r>
              <a:rPr lang="hr-HR" altLang="sr-Latn-RS" sz="3200">
                <a:solidFill>
                  <a:srgbClr val="000000"/>
                </a:solidFill>
              </a:rPr>
              <a:t>stručnih suradnika knjižničara i izražajne mogućnosti hrvatskoga jezika  </a:t>
            </a:r>
          </a:p>
          <a:p>
            <a:pPr algn="ctr" eaLnBrk="1" hangingPunct="1">
              <a:buClrTx/>
              <a:buFontTx/>
              <a:buNone/>
            </a:pPr>
            <a:endParaRPr lang="hr-HR" altLang="sr-Latn-RS" sz="4000" b="1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endParaRPr lang="hr-HR" altLang="sr-Latn-RS" sz="4000" b="1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hr-HR" altLang="sr-Latn-RS" sz="2800" b="1">
                <a:solidFill>
                  <a:srgbClr val="000000"/>
                </a:solidFill>
                <a:latin typeface="Corbel Light" panose="020B0303020204020204" pitchFamily="34" charset="0"/>
              </a:rPr>
              <a:t>Mr. sc. Jasna Košćak</a:t>
            </a:r>
          </a:p>
          <a:p>
            <a:pPr algn="ctr" eaLnBrk="1" hangingPunct="1">
              <a:buClrTx/>
              <a:buFontTx/>
              <a:buNone/>
            </a:pPr>
            <a:endParaRPr lang="hr-HR" altLang="sr-Latn-RS" sz="2800" b="1">
              <a:solidFill>
                <a:srgbClr val="000000"/>
              </a:solidFill>
              <a:latin typeface="Corbel Light" panose="020B0303020204020204" pitchFamily="34" charset="0"/>
            </a:endParaRPr>
          </a:p>
          <a:p>
            <a:pPr algn="ctr" eaLnBrk="1" hangingPunct="1">
              <a:buClrTx/>
              <a:buFontTx/>
              <a:buNone/>
            </a:pPr>
            <a:r>
              <a:rPr lang="hr-HR" altLang="sr-Latn-RS" sz="20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Zagreb, 13. rujna 2023.</a:t>
            </a:r>
            <a:r>
              <a:rPr lang="en-US" altLang="sr-Latn-R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838200" indent="-814388"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400">
                <a:solidFill>
                  <a:srgbClr val="000000"/>
                </a:solidFill>
              </a:rPr>
              <a:t>2. </a:t>
            </a:r>
            <a:r>
              <a:rPr lang="hr-HR" altLang="sr-Latn-RS" sz="4400" b="1">
                <a:solidFill>
                  <a:srgbClr val="000000"/>
                </a:solidFill>
              </a:rPr>
              <a:t>Prisjetiti se izvora znanja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9750" y="2349500"/>
            <a:ext cx="8229600" cy="31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(primarna i sekundarna literatura iz  metodike, knjižničarstva, informacijskih znanosti, povijesti knjižničarstva)</a:t>
            </a:r>
          </a:p>
          <a:p>
            <a:pPr marL="323850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</a:pPr>
            <a:endParaRPr lang="hr-HR" altLang="sr-Latn-RS" sz="320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argumentiranje stavova, tvrdnji, promišljanja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68313" y="7651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400" b="1">
                <a:solidFill>
                  <a:srgbClr val="000000"/>
                </a:solidFill>
              </a:rPr>
              <a:t>3</a:t>
            </a:r>
            <a:r>
              <a:rPr lang="hr-HR" altLang="sr-Latn-RS" sz="4400">
                <a:solidFill>
                  <a:srgbClr val="000000"/>
                </a:solidFill>
              </a:rPr>
              <a:t>.</a:t>
            </a:r>
            <a:r>
              <a:rPr lang="hr-HR" altLang="sr-Latn-RS" sz="4400" b="1">
                <a:solidFill>
                  <a:srgbClr val="000000"/>
                </a:solidFill>
              </a:rPr>
              <a:t>Sastaviti  plan eseja</a:t>
            </a:r>
            <a:r>
              <a:rPr lang="hr-HR" altLang="sr-Latn-RS" sz="4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68313" y="3357563"/>
            <a:ext cx="82296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skicirati uvod, razradu, zaključak</a:t>
            </a:r>
            <a:r>
              <a:rPr lang="en-US" altLang="sr-Latn-RS" sz="32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838200" indent="-814388"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400">
                <a:solidFill>
                  <a:srgbClr val="000000"/>
                </a:solidFill>
              </a:rPr>
              <a:t>4. </a:t>
            </a:r>
            <a:r>
              <a:rPr lang="hr-HR" altLang="sr-Latn-RS" sz="4400" b="1">
                <a:solidFill>
                  <a:srgbClr val="000000"/>
                </a:solidFill>
              </a:rPr>
              <a:t>Napisati detaljnu razradu 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8229600" cy="348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ponovno pročitati koncept, provjeriti odabrane argumente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grupirati pitanja prema problemima koje postavljaju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velike cjeline podijeliti na podcjeline (ulomke).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075613" cy="610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400" b="1">
                <a:solidFill>
                  <a:srgbClr val="000000"/>
                </a:solidFill>
              </a:rPr>
              <a:t>5. Napisati uvod i zaključak</a:t>
            </a:r>
            <a:br>
              <a:rPr lang="hr-HR" altLang="sr-Latn-RS" sz="4400" b="1">
                <a:solidFill>
                  <a:srgbClr val="000000"/>
                </a:solidFill>
              </a:rPr>
            </a:br>
            <a:r>
              <a:rPr lang="hr-HR" altLang="sr-Latn-RS" sz="4400" b="1">
                <a:solidFill>
                  <a:srgbClr val="000000"/>
                </a:solidFill>
              </a:rPr>
              <a:t> </a:t>
            </a:r>
            <a:r>
              <a:rPr lang="en-US" altLang="sr-Latn-RS" sz="4400" b="1">
                <a:solidFill>
                  <a:srgbClr val="000000"/>
                </a:solidFill>
              </a:rPr>
              <a:t/>
            </a:r>
            <a:br>
              <a:rPr lang="en-US" altLang="sr-Latn-RS" sz="4400" b="1">
                <a:solidFill>
                  <a:srgbClr val="000000"/>
                </a:solidFill>
              </a:rPr>
            </a:br>
            <a:r>
              <a:rPr lang="hr-HR" altLang="sr-Latn-RS" sz="4400" b="1">
                <a:solidFill>
                  <a:srgbClr val="000000"/>
                </a:solidFill>
              </a:rPr>
              <a:t>6. Pročitati esej i ispraviti pogreške</a:t>
            </a:r>
            <a:r>
              <a:rPr lang="en-US" altLang="sr-Latn-RS" sz="4400" b="1">
                <a:solidFill>
                  <a:srgbClr val="000000"/>
                </a:solidFill>
              </a:rPr>
              <a:t/>
            </a:r>
            <a:br>
              <a:rPr lang="en-US" altLang="sr-Latn-RS" sz="4400" b="1">
                <a:solidFill>
                  <a:srgbClr val="000000"/>
                </a:solidFill>
              </a:rPr>
            </a:br>
            <a:r>
              <a:rPr lang="hr-HR" altLang="sr-Latn-RS" sz="4400" b="1">
                <a:solidFill>
                  <a:srgbClr val="000000"/>
                </a:solidFill>
              </a:rPr>
              <a:t/>
            </a:r>
            <a:br>
              <a:rPr lang="hr-HR" altLang="sr-Latn-RS" sz="4400" b="1">
                <a:solidFill>
                  <a:srgbClr val="000000"/>
                </a:solidFill>
              </a:rPr>
            </a:br>
            <a:r>
              <a:rPr lang="hr-HR" altLang="sr-Latn-RS" sz="4400" b="1">
                <a:solidFill>
                  <a:srgbClr val="000000"/>
                </a:solidFill>
              </a:rPr>
              <a:t>7. Prepisati esej čitko i uredno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3000" b="1">
                <a:solidFill>
                  <a:srgbClr val="000000"/>
                </a:solidFill>
              </a:rPr>
              <a:t>Što pristupnik mora znati, razumjeti i moći učiniti kako bi uspješno napisao pisani uradak – esej:</a:t>
            </a:r>
            <a:r>
              <a:rPr lang="en-US" altLang="sr-Latn-RS" sz="3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68313" y="1700213"/>
            <a:ext cx="8218487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sadržajno, smisleno i logično oblikovati vezani tekst i odgovoriti na zadanu temu služeći se različitim postupcima oblikovanja teksta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obrazložiti tvrdnje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iskazati poznavanje primarne i sekundarne stručne literature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pisati esejistički prikladnim stilom i rječnikom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primjenjivati norme hrvatskoga standardnog jezika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napisati esej u zadanome vremenu (180 minuta)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pisati čitko i uredno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68313" y="27813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hr-HR" altLang="sr-Latn-RS" sz="4000" b="1">
                <a:solidFill>
                  <a:srgbClr val="000000"/>
                </a:solidFill>
              </a:rPr>
              <a:t>Temeljne sastavnice vrednovanja eseja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91513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838200" indent="-814388"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000" b="1">
                <a:solidFill>
                  <a:srgbClr val="000000"/>
                </a:solidFill>
              </a:rPr>
              <a:t>1. Poznavanje i razumijevanje odabrane teme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3850" y="2205038"/>
            <a:ext cx="8820150" cy="377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razumjeti i problematizirati odabranu temu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potkrijepiti tvrdnje stručnom literaturom  citatom, parafrazom, osobnim stavovima i iskustvom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sintetizirati argumente i stavove.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400" b="1">
                <a:solidFill>
                  <a:srgbClr val="000000"/>
                </a:solidFill>
              </a:rPr>
              <a:t>2.</a:t>
            </a:r>
            <a:r>
              <a:rPr lang="hr-HR" altLang="sr-Latn-RS" sz="4400">
                <a:solidFill>
                  <a:srgbClr val="000000"/>
                </a:solidFill>
              </a:rPr>
              <a:t> </a:t>
            </a:r>
            <a:r>
              <a:rPr lang="hr-HR" altLang="sr-Latn-RS" sz="4400" b="1">
                <a:solidFill>
                  <a:srgbClr val="000000"/>
                </a:solidFill>
              </a:rPr>
              <a:t>Povezanost teksta</a:t>
            </a:r>
            <a:r>
              <a:rPr lang="hr-HR" altLang="sr-Latn-RS" sz="4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2296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sadržajno oblikovanje i kompozicijska cjelovitost (uvod, razrada, zaključak)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smislenost i logičnost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prikladan stil (znanstveni i književnoumjetnički stil).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68313" y="6207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000" b="1">
                <a:solidFill>
                  <a:srgbClr val="000000"/>
                </a:solidFill>
              </a:rPr>
              <a:t>3. Uporaba hrvatskoga standardnog jezika</a:t>
            </a:r>
            <a:r>
              <a:rPr lang="en-US" altLang="sr-Latn-RS" sz="4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2492375"/>
            <a:ext cx="8686800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pravopisna točnost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morfološka točnost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sintaktička točnost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leksička točnost (funkcionalan izbor i uporaba riječi i izraza).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075613" cy="20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000" b="1">
                <a:solidFill>
                  <a:srgbClr val="000000"/>
                </a:solidFill>
              </a:rPr>
              <a:t>Primjer opisne ocjene rada:</a:t>
            </a:r>
            <a:br>
              <a:rPr lang="hr-HR" altLang="sr-Latn-RS" sz="4000" b="1">
                <a:solidFill>
                  <a:srgbClr val="000000"/>
                </a:solidFill>
              </a:rPr>
            </a:br>
            <a:r>
              <a:rPr lang="hr-HR" altLang="sr-Latn-RS" sz="4000" b="1" i="1">
                <a:solidFill>
                  <a:srgbClr val="000000"/>
                </a:solidFill>
              </a:rPr>
              <a:t/>
            </a:r>
            <a:br>
              <a:rPr lang="hr-HR" altLang="sr-Latn-RS" sz="4000" b="1" i="1">
                <a:solidFill>
                  <a:srgbClr val="000000"/>
                </a:solidFill>
              </a:rPr>
            </a:br>
            <a:r>
              <a:rPr lang="hr-HR" altLang="sr-Latn-RS" sz="3200" i="1">
                <a:solidFill>
                  <a:srgbClr val="000000"/>
                </a:solidFill>
              </a:rPr>
              <a:t>Položio/ položila</a:t>
            </a:r>
            <a:br>
              <a:rPr lang="hr-HR" altLang="sr-Latn-RS" sz="3200" i="1">
                <a:solidFill>
                  <a:srgbClr val="000000"/>
                </a:solidFill>
              </a:rPr>
            </a:br>
            <a:r>
              <a:rPr lang="hr-HR" altLang="sr-Latn-RS" sz="3200" i="1">
                <a:solidFill>
                  <a:srgbClr val="000000"/>
                </a:solidFill>
              </a:rPr>
              <a:t>Nije položio/ nije položila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68313" y="19891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1908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hr-HR" altLang="sr-Latn-RS" sz="3200">
              <a:solidFill>
                <a:srgbClr val="000000"/>
              </a:solidFill>
            </a:endParaRPr>
          </a:p>
          <a:p>
            <a:pPr marL="336550" indent="-320675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U radu je ostvarena kompozicijska cjelovitost. Uz naznačene propuste pripravnica iskazuje poznavanje temelja hrvatske pravopisne i gramatičke norme. Izostali su argumentirani stavovi te smislenost i logičnost u povezivanju tvrdnji koje su iznesene osiromašenim leksikom.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hr-HR" altLang="sr-Latn-RS" sz="320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hr-HR" altLang="sr-Latn-RS" sz="3200">
              <a:solidFill>
                <a:srgbClr val="000000"/>
              </a:solidFill>
            </a:endParaRPr>
          </a:p>
          <a:p>
            <a:pPr marL="336550" indent="-320675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U radu je ostvarena kompozicijska cjelovitost. Tvrdnje su argumentirane i povezane dobrom stilizacijom rečenice te iznesene primjerenim leksikom. Pripravnik iskazuje izvrsno poznavanje normi hrvatskoga jezika.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2060575"/>
            <a:ext cx="8229600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28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Ići stazama jezične kulture nije teško. Dovoljno je samo krenuti prema njezinu vrhuncu i svaki dan načiniti bar jedan korak u osvajanju neizmjernih izražajnih mogućnosti hrvatskoga jezika.</a:t>
            </a:r>
          </a:p>
          <a:p>
            <a:pPr algn="r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(Akademik </a:t>
            </a:r>
            <a:r>
              <a:rPr lang="hr-HR" altLang="sr-Latn-R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Stjepan Babić</a:t>
            </a: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Međunarodni dan materinskoga jezika 2016.)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539750" y="28527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hr-HR" altLang="sr-Latn-RS" sz="4000" b="1">
                <a:solidFill>
                  <a:srgbClr val="000000"/>
                </a:solidFill>
              </a:rPr>
              <a:t>Učestale pogreške koje se javljaju na ispitima.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000" b="1">
                <a:solidFill>
                  <a:srgbClr val="000000"/>
                </a:solidFill>
              </a:rPr>
              <a:t>Uporaba spojnih riječi (tekstnih konektora):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1700213"/>
            <a:ext cx="9144000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za proširenje dokaza i misli: kao dodatak, slično, također, osim toga, nadalje uz to, uostalom, k tomu...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za suprotstavljanje dvaju gledišta: ipak, međutim, suprotno od, s obzirom na to, da dok, uzevši u obzir da, dok naprotiv, unatoč tomu, s druge strane...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za potkrepljivanje argumenata ili davanje primjera određenog mišljenja ili stava: na primjer, u ovom primjeru, potanko, iscrpno, s pojedinostima, napose, primjerice...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za zaključivanje glavne tvrdnje ili misli u nekom odjeljku ili u radu: kao zaključak, ukratko, kao rezultat, zbog toga, rezimirati, sažeti nešto, može se zaključiti, završno...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79388" y="765175"/>
            <a:ext cx="8748712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 b="1">
                <a:solidFill>
                  <a:srgbClr val="000000"/>
                </a:solidFill>
              </a:rPr>
              <a:t>Riječi iz kolokvijalnoga govora i žargonizmi ne smiju se unositi u tekst. 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 b="1">
                <a:solidFill>
                  <a:srgbClr val="000000"/>
                </a:solidFill>
              </a:rPr>
              <a:t>Izbjegavati pisanje kratica, navoditi punu riječ: </a:t>
            </a:r>
            <a:r>
              <a:rPr lang="hr-HR" altLang="sr-Latn-RS" sz="3200" i="1">
                <a:solidFill>
                  <a:srgbClr val="000000"/>
                </a:solidFill>
              </a:rPr>
              <a:t>npr.</a:t>
            </a:r>
            <a:r>
              <a:rPr lang="hr-HR" altLang="sr-Latn-RS" sz="3200">
                <a:solidFill>
                  <a:srgbClr val="000000"/>
                </a:solidFill>
              </a:rPr>
              <a:t> umjesto </a:t>
            </a:r>
            <a:r>
              <a:rPr lang="hr-HR" altLang="sr-Latn-RS" sz="3200" i="1">
                <a:solidFill>
                  <a:srgbClr val="000000"/>
                </a:solidFill>
              </a:rPr>
              <a:t>na primjer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 b="1">
                <a:solidFill>
                  <a:srgbClr val="000000"/>
                </a:solidFill>
              </a:rPr>
              <a:t>Brojeve valja pisati slovima</a:t>
            </a:r>
            <a:r>
              <a:rPr lang="hr-HR" altLang="sr-Latn-RS" sz="3200">
                <a:solidFill>
                  <a:srgbClr val="000000"/>
                </a:solidFill>
              </a:rPr>
              <a:t>: jedan, dva (ne 1, 2)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 b="1">
                <a:solidFill>
                  <a:srgbClr val="000000"/>
                </a:solidFill>
              </a:rPr>
              <a:t>Izbjegavati puko nabrajanje stručnih pojmova bez povezivanja i argumentiranja</a:t>
            </a:r>
            <a:r>
              <a:rPr lang="hr-HR" altLang="sr-Latn-RS" sz="320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31825" y="1268413"/>
            <a:ext cx="7920038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krnjeg futura I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će učit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će učiti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učit će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hr-HR" altLang="sr-Latn-RS" sz="2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Akuzativ odnosne zamjenice za neživo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...plan rada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kojeg(a)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napisao...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...plan rada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napisao...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11188" y="1287463"/>
            <a:ext cx="7921625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Aft>
                <a:spcPts val="8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aorista pomoćnoga glagola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biti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Rado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 vidjela.</a:t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Mogle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zajedno ispravljati učeničke radove.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Rado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bih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 vidjela.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Mogle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bismo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zajedno ispravljati učeničke radove.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Aft>
                <a:spcPts val="6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čestice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 pitanjima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li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 naznačila glavnu problematiku?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Da li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 mi htjeli...?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Jesi li 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naznačila glavnu problematiku?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Biste li 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 htjeli...?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prijedloga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 instrumentalu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tim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nastavnim metodama...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nastavnim metodama...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(sredstvo – bez prijedloga)</a:t>
            </a:r>
          </a:p>
          <a:p>
            <a:pPr eaLnBrk="1" hangingPunct="1">
              <a:buClrTx/>
              <a:buFontTx/>
              <a:buNone/>
            </a:pPr>
            <a:endParaRPr lang="hr-HR" altLang="sr-Latn-RS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Razgovaram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učenicima.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Razgovaram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učenicima.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(sa / s, š, z, ž)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558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prijedloga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</a:t>
            </a:r>
            <a:r>
              <a:rPr lang="hr-HR" altLang="sr-Latn-RS" sz="2400" b="1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učenje postajemo bolji.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Kroz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literaturu saznajemo...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Učenjem postajemo bolji.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Proučavajući literaturu...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(prijedlog </a:t>
            </a:r>
            <a:r>
              <a:rPr lang="hr-HR" altLang="sr-Latn-RS" sz="20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označava kretanje – ne valja ga upotrebljavati kao sredstvo)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prijedloga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nasuprot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unatoč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usprkos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Uspjela je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usprkos poteškoća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r-HR" altLang="sr-Latn-R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(genitiv)</a:t>
            </a:r>
            <a:r>
              <a:rPr lang="hr-HR" altLang="sr-Latn-RS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Sjedi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nasuprot nje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Uspjela je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usprkos poteškoćama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(dativ)</a:t>
            </a:r>
            <a:b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Sjedi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nasuprot njoj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539750" y="1268413"/>
            <a:ext cx="7993063" cy="544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Sklonidba glavnih brojeva (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dvije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četiri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mogu se odlučiti između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izvora.</a:t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Razmišljam o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dvije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predstave.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mogu se odlučiti između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dvaju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izvora.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Razmišljam o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dvjema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predstavama.</a:t>
            </a:r>
          </a:p>
          <a:p>
            <a:pPr>
              <a:buClrTx/>
              <a:buFontTx/>
              <a:buNone/>
            </a:pPr>
            <a:endParaRPr lang="hr-HR" altLang="sr-Latn-RS" sz="2400" i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 dva, G dvaju, D dvama, A dva, V dva, L dvama, I dvama)</a:t>
            </a:r>
          </a:p>
          <a:p>
            <a:pPr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 dvije, G dviju, D dvjema, A dvije, V dvije, L dvjema, I dvjema) 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250825" y="274638"/>
            <a:ext cx="8893175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3400" b="1">
                <a:solidFill>
                  <a:srgbClr val="000000"/>
                </a:solidFill>
              </a:rPr>
              <a:t>Esej</a:t>
            </a:r>
            <a:r>
              <a:rPr lang="hr-HR" altLang="sr-Latn-RS" sz="3400">
                <a:solidFill>
                  <a:srgbClr val="000000"/>
                </a:solidFill>
              </a:rPr>
              <a:t> </a:t>
            </a:r>
            <a:r>
              <a:rPr lang="hr-HR" altLang="sr-Latn-RS" sz="2400">
                <a:solidFill>
                  <a:srgbClr val="000000"/>
                </a:solidFill>
              </a:rPr>
              <a:t>(engl. essay, franc. essai: pokušaj), </a:t>
            </a:r>
            <a:br>
              <a:rPr lang="hr-HR" altLang="sr-Latn-RS" sz="2400">
                <a:solidFill>
                  <a:srgbClr val="000000"/>
                </a:solidFill>
              </a:rPr>
            </a:br>
            <a:r>
              <a:rPr lang="hr-HR" altLang="sr-Latn-RS" sz="2400" i="1">
                <a:solidFill>
                  <a:srgbClr val="000000"/>
                </a:solidFill>
              </a:rPr>
              <a:t>prozna književna vrsta po tematici bliska raspravi ili znanstvenom tekstu, po stilskim sredstvima srodna beletristici</a:t>
            </a:r>
            <a:r>
              <a:rPr lang="hr-HR" altLang="sr-Latn-RS" sz="2400">
                <a:solidFill>
                  <a:srgbClr val="000000"/>
                </a:solidFill>
              </a:rPr>
              <a:t>.</a:t>
            </a:r>
            <a:br>
              <a:rPr lang="hr-HR" altLang="sr-Latn-RS" sz="2400">
                <a:solidFill>
                  <a:srgbClr val="000000"/>
                </a:solidFill>
              </a:rPr>
            </a:br>
            <a:r>
              <a:rPr lang="hr-HR" altLang="sr-Latn-RS" sz="2400">
                <a:solidFill>
                  <a:srgbClr val="000000"/>
                </a:solidFill>
              </a:rPr>
              <a:t>                                </a:t>
            </a:r>
            <a:r>
              <a:rPr lang="hr-HR" altLang="sr-Latn-RS">
                <a:solidFill>
                  <a:srgbClr val="000000"/>
                </a:solidFill>
              </a:rPr>
              <a:t>(Hrvatski enciklopedijski rječnik. 2002. Novi Liber. Zagreb.)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2565400"/>
            <a:ext cx="8362950" cy="388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ogled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književno-znanstvena vrsta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obraća se neposredno obrazovanomu čitatelju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prototipovi eseja: neka Platonova, Senekina, Horacijeva i Ciceronova djela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>
                <a:solidFill>
                  <a:srgbClr val="000000"/>
                </a:solidFill>
              </a:rPr>
              <a:t>Michel de Montaigne, francuski renesansni pisac i mislilac, </a:t>
            </a:r>
            <a:r>
              <a:rPr lang="hr-HR" altLang="sr-Latn-RS" sz="2800" i="1">
                <a:solidFill>
                  <a:srgbClr val="000000"/>
                </a:solidFill>
              </a:rPr>
              <a:t>Eseji</a:t>
            </a:r>
            <a:r>
              <a:rPr lang="hr-HR" altLang="sr-Latn-RS" sz="2800">
                <a:solidFill>
                  <a:srgbClr val="000000"/>
                </a:solidFill>
              </a:rPr>
              <a:t> , 16. stoljeće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20713" y="1268413"/>
            <a:ext cx="7921625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brojevnih priloga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Danas je došlo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 desetak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učenika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Danas je došlo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 deset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učenika.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Danas je došlo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desetak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učenika.</a:t>
            </a:r>
          </a:p>
          <a:p>
            <a:pPr eaLnBrk="1" hangingPunct="1">
              <a:buClrTx/>
              <a:buFontTx/>
              <a:buNone/>
            </a:pPr>
            <a:endParaRPr lang="hr-HR" altLang="sr-Latn-RS" sz="2400" i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(pleonazam – izricanje jednog istog sadržaja istodobno dvama izrazima)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32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32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izraza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međutim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Napisala sam zadaću,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međutim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zaboravila</a:t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sam je.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Napisala sam zadaću,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zaboravila sam je.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Napisala sam zadaću,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međutim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zaboravila sam je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endParaRPr lang="hr-HR" altLang="sr-Latn-RS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(pleonazam)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111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vezničke riječi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pošto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Pošto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nisi dobro napisao rad, nećeš dobiti</a:t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dobru ocjenu.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Budući da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nisi dobro napisao rad, nećeš dobiti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dobru ocjenu.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Veznička riječ </a:t>
            </a:r>
            <a:r>
              <a:rPr lang="hr-HR" altLang="sr-Latn-RS" sz="20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pošto </a:t>
            </a: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označava vrijeme. Ne valja je upotrebljavati u uzročnim rečenicama umjesto uzročnog veznika.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558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Neodređene zamjenice i prijedlozi</a:t>
            </a:r>
          </a:p>
          <a:p>
            <a:pPr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ništa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nikoga, pred ičim, u nikakvim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 za što, ni od koga, i pred čim, ni u kakvim</a:t>
            </a:r>
          </a:p>
          <a:p>
            <a:pPr>
              <a:buClrTx/>
              <a:buFontTx/>
              <a:buNone/>
            </a:pPr>
            <a:endParaRPr lang="hr-HR" altLang="sr-Latn-RS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Kada se neodređene zamjenice složene od sastavnice </a:t>
            </a:r>
            <a:r>
              <a:rPr lang="hr-HR" altLang="sr-Latn-R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ni-</a:t>
            </a: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hr-HR" altLang="sr-Latn-R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i- </a:t>
            </a: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(primjerice: itko, ičiji, ikoji; nitko, ničiji, nikakav) upotrebljavaju s prijedlozima, prijedlozi se umeću između sastavnice i odnosne zamjenice.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115728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US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Sklonidba posvojnih pridjeva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</a:t>
            </a:r>
          </a:p>
          <a:p>
            <a:pPr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-ov, -ev, -ljev, -in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14313" y="2349500"/>
            <a:ext cx="8715375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US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en-US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Dojmila me umješnost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ova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ć</a:t>
            </a:r>
            <a:r>
              <a:rPr lang="en-US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evoga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fabuliranja</a:t>
            </a:r>
            <a:r>
              <a:rPr lang="en-US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pl-PL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Poznatija mi je literatura o </a:t>
            </a:r>
            <a:r>
              <a:rPr lang="pl-PL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Krležinom djelu</a:t>
            </a:r>
            <a:r>
              <a:rPr lang="pl-PL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fi-FI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fi-FI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Dojmila me umješnost </a:t>
            </a:r>
            <a:r>
              <a:rPr lang="fi-FI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Kova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ć</a:t>
            </a:r>
            <a:r>
              <a:rPr lang="en-US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 fabuliranja</a:t>
            </a:r>
            <a:r>
              <a:rPr lang="en-US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pl-PL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Poznatija mi je literatura o </a:t>
            </a:r>
            <a:r>
              <a:rPr lang="pl-PL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Krležinu djelu</a:t>
            </a:r>
            <a:r>
              <a:rPr lang="pl-PL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ClrTx/>
              <a:buFontTx/>
              <a:buNone/>
            </a:pPr>
            <a:endParaRPr lang="pl-PL" altLang="sr-Latn-RS" sz="3000" b="1" i="1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r>
              <a:rPr lang="en-US" altLang="sr-Latn-RS" sz="2000">
                <a:solidFill>
                  <a:srgbClr val="000000"/>
                </a:solidFill>
              </a:rPr>
              <a:t>(Kod posvojnih pridjeva na -ov, -ev, -ljev, -in norma propisuje sklonidbu u neodre</a:t>
            </a:r>
            <a:r>
              <a:rPr lang="vi-VN" altLang="sr-Latn-RS" sz="2000">
                <a:solidFill>
                  <a:srgbClr val="000000"/>
                </a:solidFill>
              </a:rPr>
              <a:t>đ</a:t>
            </a:r>
            <a:r>
              <a:rPr lang="en-US" altLang="sr-Latn-RS" sz="2000">
                <a:solidFill>
                  <a:srgbClr val="000000"/>
                </a:solidFill>
              </a:rPr>
              <a:t>enome obliku: N Kova</a:t>
            </a:r>
            <a:r>
              <a:rPr lang="hr-HR" altLang="sr-Latn-RS" sz="2000">
                <a:solidFill>
                  <a:srgbClr val="000000"/>
                </a:solidFill>
              </a:rPr>
              <a:t>č</a:t>
            </a:r>
            <a:r>
              <a:rPr lang="en-US" altLang="sr-Latn-RS" sz="2000">
                <a:solidFill>
                  <a:srgbClr val="000000"/>
                </a:solidFill>
              </a:rPr>
              <a:t>i</a:t>
            </a:r>
            <a:r>
              <a:rPr lang="hr-HR" altLang="sr-Latn-RS" sz="2000">
                <a:solidFill>
                  <a:srgbClr val="000000"/>
                </a:solidFill>
              </a:rPr>
              <a:t>ć</a:t>
            </a:r>
            <a:r>
              <a:rPr lang="en-US" altLang="sr-Latn-RS" sz="2000">
                <a:solidFill>
                  <a:srgbClr val="000000"/>
                </a:solidFill>
              </a:rPr>
              <a:t>ev, G Kova</a:t>
            </a:r>
            <a:r>
              <a:rPr lang="hr-HR" altLang="sr-Latn-RS" sz="2000">
                <a:solidFill>
                  <a:srgbClr val="000000"/>
                </a:solidFill>
              </a:rPr>
              <a:t>č</a:t>
            </a:r>
            <a:r>
              <a:rPr lang="en-US" altLang="sr-Latn-RS" sz="2000">
                <a:solidFill>
                  <a:srgbClr val="000000"/>
                </a:solidFill>
              </a:rPr>
              <a:t>i</a:t>
            </a:r>
            <a:r>
              <a:rPr lang="hr-HR" altLang="sr-Latn-RS" sz="2000">
                <a:solidFill>
                  <a:srgbClr val="000000"/>
                </a:solidFill>
              </a:rPr>
              <a:t>ć</a:t>
            </a:r>
            <a:r>
              <a:rPr lang="en-US" altLang="sr-Latn-RS" sz="2000">
                <a:solidFill>
                  <a:srgbClr val="000000"/>
                </a:solidFill>
              </a:rPr>
              <a:t>eva, D Kova</a:t>
            </a:r>
            <a:r>
              <a:rPr lang="hr-HR" altLang="sr-Latn-RS" sz="2000">
                <a:solidFill>
                  <a:srgbClr val="000000"/>
                </a:solidFill>
              </a:rPr>
              <a:t>č</a:t>
            </a:r>
            <a:r>
              <a:rPr lang="en-US" altLang="sr-Latn-RS" sz="2000">
                <a:solidFill>
                  <a:srgbClr val="000000"/>
                </a:solidFill>
              </a:rPr>
              <a:t>i</a:t>
            </a:r>
            <a:r>
              <a:rPr lang="hr-HR" altLang="sr-Latn-RS" sz="2000">
                <a:solidFill>
                  <a:srgbClr val="000000"/>
                </a:solidFill>
              </a:rPr>
              <a:t>ć</a:t>
            </a:r>
            <a:r>
              <a:rPr lang="en-US" altLang="sr-Latn-RS" sz="2000">
                <a:solidFill>
                  <a:srgbClr val="000000"/>
                </a:solidFill>
              </a:rPr>
              <a:t>evu, A Kova</a:t>
            </a:r>
            <a:r>
              <a:rPr lang="hr-HR" altLang="sr-Latn-RS" sz="2000">
                <a:solidFill>
                  <a:srgbClr val="000000"/>
                </a:solidFill>
              </a:rPr>
              <a:t>č</a:t>
            </a:r>
            <a:r>
              <a:rPr lang="en-US" altLang="sr-Latn-RS" sz="2000">
                <a:solidFill>
                  <a:srgbClr val="000000"/>
                </a:solidFill>
              </a:rPr>
              <a:t>i</a:t>
            </a:r>
            <a:r>
              <a:rPr lang="hr-HR" altLang="sr-Latn-RS" sz="2000">
                <a:solidFill>
                  <a:srgbClr val="000000"/>
                </a:solidFill>
              </a:rPr>
              <a:t>ć</a:t>
            </a:r>
            <a:r>
              <a:rPr lang="en-US" altLang="sr-Latn-RS" sz="2000">
                <a:solidFill>
                  <a:srgbClr val="000000"/>
                </a:solidFill>
              </a:rPr>
              <a:t>ev,</a:t>
            </a:r>
            <a:r>
              <a:rPr lang="hr-HR" altLang="sr-Latn-RS" sz="2000">
                <a:solidFill>
                  <a:srgbClr val="000000"/>
                </a:solidFill>
              </a:rPr>
              <a:t> </a:t>
            </a:r>
            <a:r>
              <a:rPr lang="en-US" altLang="sr-Latn-RS" sz="2000">
                <a:solidFill>
                  <a:srgbClr val="000000"/>
                </a:solidFill>
              </a:rPr>
              <a:t>L Kova</a:t>
            </a:r>
            <a:r>
              <a:rPr lang="hr-HR" altLang="sr-Latn-RS" sz="2000">
                <a:solidFill>
                  <a:srgbClr val="000000"/>
                </a:solidFill>
              </a:rPr>
              <a:t>č</a:t>
            </a:r>
            <a:r>
              <a:rPr lang="en-US" altLang="sr-Latn-RS" sz="2000">
                <a:solidFill>
                  <a:srgbClr val="000000"/>
                </a:solidFill>
              </a:rPr>
              <a:t>i</a:t>
            </a:r>
            <a:r>
              <a:rPr lang="hr-HR" altLang="sr-Latn-RS" sz="2000">
                <a:solidFill>
                  <a:srgbClr val="000000"/>
                </a:solidFill>
              </a:rPr>
              <a:t>ć</a:t>
            </a:r>
            <a:r>
              <a:rPr lang="en-US" altLang="sr-Latn-RS" sz="2000">
                <a:solidFill>
                  <a:srgbClr val="000000"/>
                </a:solidFill>
              </a:rPr>
              <a:t>evu, I Kova</a:t>
            </a:r>
            <a:r>
              <a:rPr lang="hr-HR" altLang="sr-Latn-RS" sz="2000">
                <a:solidFill>
                  <a:srgbClr val="000000"/>
                </a:solidFill>
              </a:rPr>
              <a:t>č</a:t>
            </a:r>
            <a:r>
              <a:rPr lang="en-US" altLang="sr-Latn-RS" sz="2000">
                <a:solidFill>
                  <a:srgbClr val="000000"/>
                </a:solidFill>
              </a:rPr>
              <a:t>i</a:t>
            </a:r>
            <a:r>
              <a:rPr lang="hr-HR" altLang="sr-Latn-RS" sz="2000">
                <a:solidFill>
                  <a:srgbClr val="000000"/>
                </a:solidFill>
              </a:rPr>
              <a:t>ć</a:t>
            </a:r>
            <a:r>
              <a:rPr lang="en-US" altLang="sr-Latn-RS" sz="2000">
                <a:solidFill>
                  <a:srgbClr val="000000"/>
                </a:solidFill>
              </a:rPr>
              <a:t>evim)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558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1000"/>
              </a:spcAft>
              <a:buClrTx/>
              <a:buFontTx/>
              <a:buNone/>
            </a:pPr>
            <a:r>
              <a:rPr lang="en-US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Prenošenje rije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sa spojnicama (poluslo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enice)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novi redak</a:t>
            </a:r>
          </a:p>
          <a:p>
            <a:pPr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XVI. gimnazija kao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odgojno-</a:t>
            </a:r>
            <a:b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obrazovna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ustanova ima svoju tradiciju.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XVI. gimnazija kao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odgojno-</a:t>
            </a:r>
            <a:b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-obrazovna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ustanova ima svoju tradiciju.</a:t>
            </a:r>
          </a:p>
          <a:p>
            <a:pPr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pPr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 prenošenju polusloženice u novi redak spojnica se piše i</a:t>
            </a:r>
            <a:b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početku novoga retka.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485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111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zareza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Zagrebu, 19. prosinca 2019.</a:t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Zagreb 19. prosinca 2019.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Zagrebu 19. prosinca 2019.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Zagreb, 19. prosinca 2019.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433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Značenjske razlike između glagola govorenja: govoriti/razgovarati/pričati</a:t>
            </a:r>
          </a:p>
          <a:p>
            <a:pPr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dobro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priča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engleski.</a:t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Pričajte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0 kuna.</a:t>
            </a:r>
          </a:p>
          <a:p>
            <a:pPr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On dobro </a:t>
            </a:r>
            <a:r>
              <a:rPr lang="hr-HR" altLang="sr-Latn-RS" sz="2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govori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engleski.</a:t>
            </a:r>
            <a:b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Razgovarajte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 0 kuna.</a:t>
            </a:r>
            <a:b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Pričat ću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 o svemu.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971550" y="1989138"/>
            <a:ext cx="2160588" cy="242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POŠILJATELJ</a:t>
            </a:r>
            <a:b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b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PRIMATELJ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11863" y="1989138"/>
            <a:ext cx="2160587" cy="242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PRIMATELJ</a:t>
            </a:r>
          </a:p>
          <a:p>
            <a:pPr algn="ctr">
              <a:buClrTx/>
              <a:buFontTx/>
              <a:buNone/>
            </a:pP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b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POŠILJATELJ</a:t>
            </a:r>
            <a:b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r-HR" altLang="sr-Latn-RS" sz="2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492500" y="1989138"/>
            <a:ext cx="2159000" cy="242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PORUKA</a:t>
            </a:r>
            <a:b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b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SADRŽAJ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250825" y="549275"/>
            <a:ext cx="8642350" cy="590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hr-HR" altLang="sr-Latn-R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govoriti 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ispuštati glas na takav način da postaju riječi 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(Akademijin rječnik)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imati sposobnost prenošenja poruke riječima, riječima iznositi neku misao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(Anić, 1999.)</a:t>
            </a:r>
          </a:p>
          <a:p>
            <a:pPr>
              <a:buClrTx/>
              <a:buFontTx/>
              <a:buNone/>
            </a:pP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biti sposoban izgovoriti suvisle riječi i rečenice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(Šonje, 2000.)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lang="hr-HR" altLang="sr-Latn-R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razgovarati</a:t>
            </a:r>
          </a:p>
          <a:p>
            <a:pPr>
              <a:buClrTx/>
              <a:buFontTx/>
              <a:buNone/>
            </a:pP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obraćati se jedno drugome glasno izgovorenim riječima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(Šonje)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lang="hr-HR" altLang="sr-Latn-RS" sz="24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pričati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čemu što usmeno kazivati, opisivati kakav događaj, pripovijedati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(Anić)</a:t>
            </a:r>
          </a:p>
          <a:p>
            <a:pPr>
              <a:buFont typeface="Arial" panose="020B0604020202020204" pitchFamily="34" charset="0"/>
              <a:buChar char="-"/>
            </a:pP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usmeno kazivati, izricati kakav jezični sadržaj, pripovijedati priču, događaj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(Šonje)</a:t>
            </a:r>
          </a:p>
          <a:p>
            <a:pPr>
              <a:buClrTx/>
              <a:buFontTx/>
              <a:buNone/>
            </a:pPr>
            <a:endParaRPr lang="hr-HR" altLang="sr-Latn-RS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(Žic Fuchs, M. i Tuđman Vuković, N. 2000. </a:t>
            </a:r>
            <a:r>
              <a:rPr lang="hr-HR" altLang="sr-Latn-RS" sz="20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Pričati: novi lik u priči o glagolima govorenja.</a:t>
            </a:r>
            <a:r>
              <a:rPr lang="hr-HR" altLang="sr-Latn-R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Filologija 35. 141.-150.)</a:t>
            </a:r>
          </a:p>
          <a:p>
            <a:pPr>
              <a:buClrTx/>
              <a:buFontTx/>
              <a:buNone/>
            </a:pPr>
            <a:endParaRPr lang="hr-HR" altLang="sr-Latn-RS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Tx/>
              <a:buNone/>
            </a:pPr>
            <a:endParaRPr lang="hr-HR" altLang="sr-Latn-RS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Tx/>
              <a:buNone/>
            </a:pPr>
            <a:endParaRPr lang="hr-HR" altLang="sr-Latn-RS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41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41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419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419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419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419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419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419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000" b="1">
                <a:solidFill>
                  <a:srgbClr val="000000"/>
                </a:solidFill>
              </a:rPr>
              <a:t>Kompozicija eseja</a:t>
            </a:r>
            <a:r>
              <a:rPr lang="hr-HR" altLang="sr-Latn-RS" sz="4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190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3200">
                <a:solidFill>
                  <a:srgbClr val="000000"/>
                </a:solidFill>
              </a:rPr>
              <a:t>- trodijelna struktura: 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hr-HR" altLang="sr-Latn-RS" sz="320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3200">
                <a:solidFill>
                  <a:srgbClr val="000000"/>
                </a:solidFill>
              </a:rPr>
              <a:t>				UVOD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3200">
                <a:solidFill>
                  <a:srgbClr val="000000"/>
                </a:solidFill>
              </a:rPr>
              <a:t>				RAZRADA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hr-HR" altLang="sr-Latn-RS" sz="3200">
                <a:solidFill>
                  <a:srgbClr val="000000"/>
                </a:solidFill>
              </a:rPr>
              <a:t>				ZAKLJUČAK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23850" y="1268413"/>
            <a:ext cx="8640763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hr-HR" altLang="sr-Latn-RS" sz="2400" b="1">
                <a:solidFill>
                  <a:srgbClr val="0070C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Navođenje u tekstu</a:t>
            </a:r>
          </a:p>
          <a:p>
            <a:pPr>
              <a:buClrTx/>
              <a:buFontTx/>
              <a:buNone/>
            </a:pPr>
            <a:endParaRPr lang="hr-HR" altLang="sr-Latn-RS" sz="2400" b="1">
              <a:solidFill>
                <a:srgbClr val="3333CC"/>
              </a:solidFill>
              <a:latin typeface="Calibri" panose="020F0502020204030204" pitchFamily="34" charset="0"/>
              <a:ea typeface="NSimSun" panose="02010609030101010101" pitchFamily="49" charset="-122"/>
            </a:endParaRP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- rad se navodi u zagradama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- navodi se prezime autora i godina izdanja – odvaja se dvotočkom od oznake stranice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 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      (Stropnik 2013: 72)</a:t>
            </a:r>
          </a:p>
          <a:p>
            <a:pPr>
              <a:buClrTx/>
              <a:buFontTx/>
              <a:buNone/>
            </a:pPr>
            <a:endParaRPr lang="hr-HR" altLang="sr-Latn-RS" sz="2200">
              <a:solidFill>
                <a:srgbClr val="000000"/>
              </a:solidFill>
              <a:latin typeface="Calibri" panose="020F0502020204030204" pitchFamily="34" charset="0"/>
              <a:ea typeface="NSimSun" panose="02010609030101010101" pitchFamily="49" charset="-122"/>
            </a:endParaRP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      (Kovačević i Lovrinčević 2012)</a:t>
            </a:r>
          </a:p>
          <a:p>
            <a:pPr>
              <a:buClrTx/>
              <a:buFontTx/>
              <a:buNone/>
            </a:pPr>
            <a:endParaRPr lang="hr-HR" altLang="sr-Latn-RS" sz="2200">
              <a:solidFill>
                <a:srgbClr val="000000"/>
              </a:solidFill>
              <a:latin typeface="Calibri" panose="020F0502020204030204" pitchFamily="34" charset="0"/>
              <a:ea typeface="NSimSun" panose="02010609030101010101" pitchFamily="49" charset="-122"/>
            </a:endParaRP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      (Vukušić, Zoričić i Grasselli-Vukušić 2007: 35-41)</a:t>
            </a:r>
          </a:p>
          <a:p>
            <a:pPr>
              <a:buClrTx/>
              <a:buFontTx/>
              <a:buNone/>
            </a:pPr>
            <a:endParaRPr lang="hr-HR" altLang="sr-Latn-RS" sz="2200">
              <a:solidFill>
                <a:srgbClr val="000000"/>
              </a:solidFill>
              <a:latin typeface="Calibri" panose="020F0502020204030204" pitchFamily="34" charset="0"/>
              <a:ea typeface="NSimSun" panose="02010609030101010101" pitchFamily="49" charset="-122"/>
            </a:endParaRP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      (Lovrinčević i dr. 2005: 95)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23850" y="1268413"/>
            <a:ext cx="8640763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hr-HR" altLang="sr-Latn-RS" sz="2400" b="1">
                <a:solidFill>
                  <a:srgbClr val="0070C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Bibliografske jedinice</a:t>
            </a:r>
          </a:p>
          <a:p>
            <a:pPr>
              <a:buClrTx/>
              <a:buFontTx/>
              <a:buNone/>
            </a:pPr>
            <a:endParaRPr lang="hr-HR" altLang="sr-Latn-RS" sz="2400" b="1">
              <a:solidFill>
                <a:srgbClr val="3333CC"/>
              </a:solidFill>
              <a:latin typeface="Calibri" panose="020F0502020204030204" pitchFamily="34" charset="0"/>
              <a:ea typeface="NSimSun" panose="02010609030101010101" pitchFamily="49" charset="-122"/>
            </a:endParaRP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- autor, godina izdanja, naslov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- ostali podatci (urednik, izdavač, mjesto izdanja, broj stranica i slično) ovise o publikaciji</a:t>
            </a: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- između više autora piše se točka sa zarezom (;)</a:t>
            </a:r>
          </a:p>
          <a:p>
            <a:pPr>
              <a:buClrTx/>
              <a:buFontTx/>
              <a:buNone/>
            </a:pPr>
            <a:endParaRPr lang="hr-HR" altLang="sr-Latn-RS" sz="2200">
              <a:solidFill>
                <a:srgbClr val="000000"/>
              </a:solidFill>
              <a:latin typeface="Calibri" panose="020F0502020204030204" pitchFamily="34" charset="0"/>
              <a:ea typeface="NSimSun" panose="02010609030101010101" pitchFamily="49" charset="-122"/>
            </a:endParaRP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Opačić, Nives. 2009. </a:t>
            </a: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Reci mi to kratko i jasno: Hrvatski za normalne ljude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. Novi Liber. Zagreb.</a:t>
            </a:r>
          </a:p>
          <a:p>
            <a:pPr>
              <a:buClrTx/>
              <a:buFontTx/>
              <a:buNone/>
            </a:pPr>
            <a:endParaRPr lang="hr-HR" altLang="sr-Latn-RS" sz="2200">
              <a:solidFill>
                <a:srgbClr val="000000"/>
              </a:solidFill>
              <a:latin typeface="Calibri" panose="020F0502020204030204" pitchFamily="34" charset="0"/>
              <a:ea typeface="NSimSun" panose="02010609030101010101" pitchFamily="49" charset="-122"/>
            </a:endParaRPr>
          </a:p>
          <a:p>
            <a:pPr>
              <a:buClrTx/>
              <a:buFontTx/>
              <a:buNone/>
            </a:pP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Vukušić, Stjepan; Zoričić, Ivan; Grasselli-Vukušić, Marija. 2007. </a:t>
            </a:r>
            <a:r>
              <a:rPr lang="hr-HR" altLang="sr-Latn-RS" sz="2200" i="1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Naglasak u hrvatskome književnom jeziku</a:t>
            </a:r>
            <a:r>
              <a:rPr lang="hr-HR" altLang="sr-Latn-RS" sz="220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</a:rPr>
              <a:t>. Nakladni zavod Globus. Zagreb.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93062" cy="54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Uporaba glagola </a:t>
            </a:r>
            <a:r>
              <a:rPr lang="hr-HR" altLang="sr-Latn-RS" sz="2800" b="1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zahvaliti </a:t>
            </a: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(Komu? Na čemu?)</a:t>
            </a:r>
          </a:p>
          <a:p>
            <a:pPr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Značenje – izraziti zahvalnost za učinjeno djelo, uslugu i slično.</a:t>
            </a:r>
          </a:p>
          <a:p>
            <a:pPr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Zahvaljujem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Vam </a:t>
            </a:r>
            <a:r>
              <a:rPr lang="hr-HR" altLang="sr-Latn-RS" sz="24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se. Zahvaljujem se </a:t>
            </a: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svima.</a:t>
            </a:r>
            <a:b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(znači odbijanje: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Hvala, ne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hr-HR" altLang="sr-Latn-RS" sz="2400" u="sng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Pravilno</a:t>
            </a: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altLang="sr-Latn-RS" sz="2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Zahvaljujem </a:t>
            </a: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Vam na potpori, na pomoći,</a:t>
            </a:r>
            <a:b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4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na ugodnu druženju.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5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5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5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5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620713" y="1222375"/>
            <a:ext cx="7912100" cy="544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10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Novotvorenice (neologizmi)</a:t>
            </a:r>
          </a:p>
          <a:p>
            <a:pPr>
              <a:buFont typeface="Arial" panose="020B0604020202020204" pitchFamily="34" charset="0"/>
              <a:buChar char="-"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nove riječi koje još nisu u potpunosti  prihvaćene, nisu postale dijelom aktivnoga leksika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-"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kada ih jezik u potpunosti prihvati, prestaju biti neologizmi (zrakoplov, putovnica)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-"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nastaju da bi se izrazio neki novi pojam ili da bi se neka strana riječ zamijenila hrvatskom riječi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6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6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6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6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6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46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611188" y="1268413"/>
            <a:ext cx="7921625" cy="54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Aft>
                <a:spcPts val="1200"/>
              </a:spcAft>
              <a:buClrTx/>
              <a:buFontTx/>
              <a:buNone/>
            </a:pPr>
            <a:r>
              <a:rPr lang="hr-HR" altLang="sr-Latn-R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Novotvorenice (neologizmi)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predočnik			display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slikokaz			prezentacija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kliznica			slajd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zatipak				tipfeler, pogreška u pisanju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sučelište			talk – show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istinomjer			poligraf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daroteka			gift shop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uspornik			ležeći policajac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raskružje			kružni tok, rotor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smećnjak			kontejner za smeće</a:t>
            </a:r>
          </a:p>
          <a:p>
            <a:pPr algn="just">
              <a:buClrTx/>
              <a:buFontTx/>
              <a:buNone/>
            </a:pPr>
            <a:r>
              <a:rPr lang="hr-HR" altLang="sr-Latn-RS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samoslika               selfie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7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7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7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7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7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47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47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47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47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47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47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47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47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47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471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471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47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47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471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471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471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471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549275"/>
            <a:ext cx="2857500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5219700" y="693738"/>
            <a:ext cx="2816225" cy="372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0000">
            <a:off x="2670175" y="2689225"/>
            <a:ext cx="2470150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hr-HR" altLang="sr-Latn-RS" sz="4400" b="1">
                <a:solidFill>
                  <a:srgbClr val="000000"/>
                </a:solidFill>
              </a:rPr>
              <a:t>UVOD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jezgrovit, sažet, zanimljiv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iznošenje neke osnovne tvrdnje, stava, mišljenja koje će se razrađivati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kratak opis zadatka, problema ili sadržaja u razradi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najavljuje temu eseja i plan razrade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uvodom se još ništa ne dokazuje.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hr-HR" altLang="sr-Latn-RS" sz="4400" b="1">
                <a:solidFill>
                  <a:srgbClr val="000000"/>
                </a:solidFill>
              </a:rPr>
              <a:t>RAZRADA (središnji dio)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središnji, najopsežniji i najvažniji dio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tema se postupno razrađuje, propitkuje, objašnjava iz zadane točke gledišta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dokazivanje (argumentiranje), parafraziranje, navodi (citati), uspoređivanje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dijelovi rada mogu se grupirati u podcjeline (ulomke).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hr-HR" altLang="sr-Latn-RS" sz="4400" b="1">
                <a:solidFill>
                  <a:srgbClr val="000000"/>
                </a:solidFill>
              </a:rPr>
              <a:t>ZAKLJUČAK (završni dio)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1908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hr-HR" altLang="sr-Latn-RS" sz="3200">
              <a:solidFill>
                <a:srgbClr val="000000"/>
              </a:solidFill>
            </a:endParaRPr>
          </a:p>
          <a:p>
            <a:pPr marL="336550" indent="-320675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sažeto iskazivanje stavova i spoznaja proizašlih logičkim rasuđivanjem iz razrade</a:t>
            </a:r>
          </a:p>
          <a:p>
            <a:pPr marL="336550" indent="-320675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zaključak kojim se tvrdnja potvrđuje</a:t>
            </a:r>
          </a:p>
          <a:p>
            <a:pPr marL="336550" indent="-320675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rezultat je ukupne stručno – metodičke raščlambe</a:t>
            </a:r>
          </a:p>
          <a:p>
            <a:pPr marL="336550" indent="-320675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može sadržavati osobni stav o izabranoj temi.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560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hr-HR" altLang="sr-Latn-RS" sz="4400" b="1">
                <a:solidFill>
                  <a:srgbClr val="000000"/>
                </a:solidFill>
              </a:rPr>
              <a:t>PLAN ISTRAŽIVANJA TEME I PLAN PISANJA ESEJA</a:t>
            </a:r>
            <a:r>
              <a:rPr lang="hr-HR" altLang="sr-Latn-RS" sz="44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95288" y="476250"/>
            <a:ext cx="8291512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838200" indent="-814388"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285875" algn="l"/>
                <a:tab pos="1735138" algn="l"/>
                <a:tab pos="2184400" algn="l"/>
                <a:tab pos="2633663" algn="l"/>
                <a:tab pos="3082925" algn="l"/>
                <a:tab pos="3532188" algn="l"/>
                <a:tab pos="3981450" algn="l"/>
                <a:tab pos="4430713" algn="l"/>
                <a:tab pos="4879975" algn="l"/>
                <a:tab pos="5329238" algn="l"/>
                <a:tab pos="5778500" algn="l"/>
                <a:tab pos="6227763" algn="l"/>
                <a:tab pos="6677025" algn="l"/>
                <a:tab pos="7126288" algn="l"/>
                <a:tab pos="7575550" algn="l"/>
                <a:tab pos="8024813" algn="l"/>
                <a:tab pos="8474075" algn="l"/>
                <a:tab pos="8923338" algn="l"/>
                <a:tab pos="9372600" algn="l"/>
                <a:tab pos="9821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 sz="4000">
                <a:solidFill>
                  <a:srgbClr val="000000"/>
                </a:solidFill>
              </a:rPr>
              <a:t>1. </a:t>
            </a:r>
            <a:r>
              <a:rPr lang="hr-HR" altLang="sr-Latn-RS" sz="4000" b="1">
                <a:solidFill>
                  <a:srgbClr val="000000"/>
                </a:solidFill>
              </a:rPr>
              <a:t>Temeljito analizirati i propitati temu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68313" y="2349500"/>
            <a:ext cx="82296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9088" indent="-319088"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9088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  <a:tab pos="93027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(Što? Kako? U kojoj mjeri? Zašto? Kojim postupcima? Kada? Gdje? Tko?...)</a:t>
            </a:r>
          </a:p>
          <a:p>
            <a:pPr marL="323850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</a:pPr>
            <a:endParaRPr lang="hr-HR" altLang="sr-Latn-RS" sz="320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bilježenje ključnih pojmova, ideja i misli, natuknica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r-HR" altLang="sr-Latn-RS" sz="3200">
                <a:solidFill>
                  <a:srgbClr val="000000"/>
                </a:solidFill>
              </a:rPr>
              <a:t>odabiranje i strukturiranje problematike.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2119</Words>
  <Application>Microsoft Office PowerPoint</Application>
  <PresentationFormat>On-screen Show (4:3)</PresentationFormat>
  <Paragraphs>222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Times New Roman</vt:lpstr>
      <vt:lpstr>Arial</vt:lpstr>
      <vt:lpstr>Microsoft YaHei</vt:lpstr>
      <vt:lpstr>Segoe UI</vt:lpstr>
      <vt:lpstr>Corbel Light</vt:lpstr>
      <vt:lpstr>Calibri</vt:lpstr>
      <vt:lpstr>NSimSun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Državni skup za osposobljavanje pripravnika za odgojno-obrazovni rad   i   polaganje               stručnoga ispita iz francuskoga jezika    Zagreb, 13. siječnja 2016.</dc:title>
  <dc:creator>User</dc:creator>
  <cp:lastModifiedBy>Adela Granic</cp:lastModifiedBy>
  <cp:revision>105</cp:revision>
  <cp:lastPrinted>1601-01-01T00:00:00Z</cp:lastPrinted>
  <dcterms:created xsi:type="dcterms:W3CDTF">2016-01-11T17:52:30Z</dcterms:created>
  <dcterms:modified xsi:type="dcterms:W3CDTF">2023-09-13T06:19:27Z</dcterms:modified>
</cp:coreProperties>
</file>