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2"/>
  </p:notesMasterIdLst>
  <p:handoutMasterIdLst>
    <p:handoutMasterId r:id="rId13"/>
  </p:handoutMasterIdLst>
  <p:sldIdLst>
    <p:sldId id="271" r:id="rId2"/>
    <p:sldId id="256" r:id="rId3"/>
    <p:sldId id="258" r:id="rId4"/>
    <p:sldId id="280" r:id="rId5"/>
    <p:sldId id="281" r:id="rId6"/>
    <p:sldId id="259" r:id="rId7"/>
    <p:sldId id="278" r:id="rId8"/>
    <p:sldId id="279" r:id="rId9"/>
    <p:sldId id="282" r:id="rId10"/>
    <p:sldId id="277" r:id="rId11"/>
  </p:sldIdLst>
  <p:sldSz cx="9144000" cy="6858000" type="screen4x3"/>
  <p:notesSz cx="6791325" cy="99218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89917" autoAdjust="0"/>
  </p:normalViewPr>
  <p:slideViewPr>
    <p:cSldViewPr>
      <p:cViewPr varScale="1">
        <p:scale>
          <a:sx n="48" d="100"/>
          <a:sy n="48" d="100"/>
        </p:scale>
        <p:origin x="140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sr-Latn-R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3225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sr-Latn-R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4988"/>
            <a:ext cx="2943225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sr-Latn-R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24988"/>
            <a:ext cx="2943225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495B061-B5F0-4AAF-BEEB-1D5FE1E9FBF7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32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1C4041F-AB3D-4DEE-8563-050F3A6DAFE2}" type="datetimeFigureOut">
              <a:rPr lang="hr-HR"/>
              <a:pPr>
                <a:defRPr/>
              </a:pPr>
              <a:t>1.2.2021.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1239838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5200"/>
            <a:ext cx="5432425" cy="39068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4988"/>
            <a:ext cx="29432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513" y="9424988"/>
            <a:ext cx="29432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0B53842-6A12-4BD8-8DEC-D9FEB85CD7E8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A51D67-DE8B-4D04-887D-BB60F96A77E8}" type="slidenum">
              <a:rPr lang="hr-HR" altLang="sr-Latn-RS" smtClean="0"/>
              <a:pPr/>
              <a:t>1</a:t>
            </a:fld>
            <a:endParaRPr lang="hr-HR" altLang="sr-Latn-R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30A583-036F-4843-B54F-99B64EEDD3F4}" type="slidenum">
              <a:rPr lang="hr-HR" altLang="sr-Latn-RS" smtClean="0"/>
              <a:pPr/>
              <a:t>2</a:t>
            </a:fld>
            <a:endParaRPr lang="hr-HR" altLang="sr-Latn-R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altLang="sr-Latn-R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9315FD-7BD2-42AD-A5D6-ECBE5A97E767}" type="slidenum">
              <a:rPr lang="hr-HR" altLang="sr-Latn-RS" smtClean="0"/>
              <a:pPr/>
              <a:t>3</a:t>
            </a:fld>
            <a:endParaRPr lang="hr-HR" altLang="sr-Latn-R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r>
              <a:rPr lang="hr-HR" altLang="sr-Latn-RS"/>
              <a:t>9. Skraćena verzija na vidljivom mjestu</a:t>
            </a:r>
          </a:p>
          <a:p>
            <a:pPr eaLnBrk="1" hangingPunct="1">
              <a:spcBef>
                <a:spcPct val="0"/>
              </a:spcBef>
              <a:defRPr/>
            </a:pPr>
            <a:endParaRPr lang="hr-HR" altLang="sr-Latn-RS"/>
          </a:p>
          <a:p>
            <a:pPr eaLnBrk="1" hangingPunct="1">
              <a:spcBef>
                <a:spcPct val="0"/>
              </a:spcBef>
              <a:defRPr/>
            </a:pPr>
            <a:r>
              <a:rPr lang="hr-HR" altLang="sr-Latn-RS"/>
              <a:t>11. Godišnje izvješće o radu – obuhvaća realizaciju po svim elementima iz god. Plana i programa – na kraju školske god. (ne nastavne jer mi radimo i kad nema nastave)</a:t>
            </a:r>
          </a:p>
          <a:p>
            <a:pPr eaLnBrk="1" hangingPunct="1">
              <a:spcBef>
                <a:spcPct val="0"/>
              </a:spcBef>
              <a:defRPr/>
            </a:pPr>
            <a:endParaRPr lang="hr-HR" altLang="sr-Latn-RS"/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r-HR" altLang="sr-Latn-RS"/>
              <a:t>stanje fonda na 31. 12. tekuće godine - Inventura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E54922-529A-41B6-A871-DD89A8F42933}" type="slidenum">
              <a:rPr lang="hr-HR" altLang="sr-Latn-RS" smtClean="0"/>
              <a:pPr/>
              <a:t>4</a:t>
            </a:fld>
            <a:endParaRPr lang="hr-HR" altLang="sr-Latn-R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altLang="sr-Latn-R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93C320-4D90-4E2E-B52D-57D1708E53D9}" type="slidenum">
              <a:rPr lang="hr-HR" altLang="sr-Latn-RS" smtClean="0"/>
              <a:pPr/>
              <a:t>5</a:t>
            </a:fld>
            <a:endParaRPr lang="hr-HR" altLang="sr-Latn-R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altLang="sr-Latn-R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B04066-E03F-4B6E-93BF-2BE80CB759E1}" type="slidenum">
              <a:rPr lang="hr-HR" altLang="sr-Latn-RS" smtClean="0"/>
              <a:pPr/>
              <a:t>6</a:t>
            </a:fld>
            <a:endParaRPr lang="hr-HR" altLang="sr-Latn-R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F64F06-438E-4E68-8BE8-D0A6EB56BE73}" type="slidenum">
              <a:rPr lang="hr-HR" altLang="sr-Latn-RS" smtClean="0"/>
              <a:pPr/>
              <a:t>8</a:t>
            </a:fld>
            <a:endParaRPr lang="hr-HR" altLang="sr-Latn-R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ECD758-96AB-4A28-9CF9-9320949D686D}" type="slidenum">
              <a:rPr lang="hr-HR" altLang="sr-Latn-RS" smtClean="0"/>
              <a:pPr/>
              <a:t>9</a:t>
            </a:fld>
            <a:endParaRPr lang="hr-HR" altLang="sr-Latn-R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Ana Sudarević, dipl. knjiž.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59F94-88D1-423F-8D9E-2D7D46EFF0E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232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Ana Sudarević, dipl. knjiž.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7FA65-FBA2-4C5F-B47A-FC1FC9C8AE9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24822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Ana Sudarević, dipl. knjiž.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415C6-1B1E-4384-B606-824E56874C2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30357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Ana Sudarević, dipl. knjiž.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04ED9-0C34-4DE3-B600-8BB8A9F4ACD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2633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Ana Sudarević, dipl. knjiž.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30FE6-D1B1-43A4-9273-034A72F8062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82611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Ana Sudarević, dipl. knjiž.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E042A-ED94-4A46-BE29-865AF21CA0E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47531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Ana Sudarević, dipl. knjiž.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79963-1567-4092-AB12-D586527ADB3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67970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Ana Sudarević, dipl. knjiž.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32F37-6FA8-4214-B3CC-1472E98BB80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7399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Ana Sudarević, dipl. knjiž.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EA958-CE6A-4F3F-8341-2D4820A2AF6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8377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Ana Sudarević, dipl. knjiž.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724C-5AFF-402B-8B13-B4A1F7AE46B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38174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Ana Sudarević, dipl. knjiž.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8D279-FC27-4E19-B049-D30B7D28968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81481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hr-HR" altLang="sr-Latn-RS"/>
              <a:t>Ana Sudarević, dipl. knjiž.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CB0D963-83B3-4D0A-BA25-1D1FA2EAB71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njiznicari.hr/UDK02/index.php/Knji%C5%BEni%C4%8Dna_dokumentacija_-_Ru%C5%BEa_Jozi%C4%8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nimbusweb.me/s/share/4589936/bawb6z5dcwkw2ia9mi9x" TargetMode="External"/><Relationship Id="rId4" Type="http://schemas.openxmlformats.org/officeDocument/2006/relationships/hyperlink" Target="https://sway.office.com/GPBBMumnAZjbhLPc?ref=Link&amp;loc=pla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 descr="Paper, Messy, Notes, Abstract, Paperwork, Documents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07707"/>
            <a:ext cx="9144000" cy="50425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1116013" y="-180975"/>
            <a:ext cx="7394575" cy="199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4400" b="1">
                <a:solidFill>
                  <a:srgbClr val="FF0000"/>
                </a:solidFill>
                <a:latin typeface="Arial" panose="020B0604020202020204" pitchFamily="34" charset="0"/>
              </a:rPr>
              <a:t>DOKUMENTACIJA </a:t>
            </a:r>
            <a:br>
              <a:rPr lang="hr-HR" altLang="sr-Latn-RS" sz="4400" b="1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hr-HR" altLang="sr-Latn-RS" sz="4400" b="1">
                <a:solidFill>
                  <a:srgbClr val="FF0000"/>
                </a:solidFill>
                <a:latin typeface="Arial" panose="020B0604020202020204" pitchFamily="34" charset="0"/>
              </a:rPr>
              <a:t>ŠKOLSKOG KNJIŽNIČARA</a:t>
            </a:r>
            <a:endParaRPr lang="hr-HR" altLang="sr-Latn-RS" sz="44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01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4140200" y="3429000"/>
            <a:ext cx="2303463" cy="1209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200" b="1" smtClean="0">
                <a:latin typeface="Arial" panose="020B0604020202020204" pitchFamily="34" charset="0"/>
              </a:rPr>
              <a:t>Ana Sudarević, prof.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200" b="1" smtClean="0">
                <a:latin typeface="Arial" panose="020B0604020202020204" pitchFamily="34" charset="0"/>
              </a:rPr>
              <a:t>OŠ Dubovac, Karlovac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r-HR" altLang="sr-Latn-RS" sz="1200" b="1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200" b="1" smtClean="0">
                <a:latin typeface="Arial" panose="020B0604020202020204" pitchFamily="34" charset="0"/>
              </a:rPr>
              <a:t>ana.sudarevic1@skole.hr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347663" y="115888"/>
            <a:ext cx="2454275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b="1">
                <a:solidFill>
                  <a:srgbClr val="FF0000"/>
                </a:solidFill>
                <a:latin typeface="Arial" panose="020B0604020202020204" pitchFamily="34" charset="0"/>
              </a:rPr>
              <a:t>LITERATURA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33338" y="1760538"/>
            <a:ext cx="9144000" cy="9842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hr-HR" altLang="sr-Latn-RS"/>
              <a:t>Ruža Jozić. </a:t>
            </a:r>
            <a:r>
              <a:rPr lang="hr-HR" altLang="sr-Latn-RS" b="1" i="1"/>
              <a:t>Knjižnična dokumentacija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hr-HR" altLang="sr-Latn-RS"/>
          </a:p>
          <a:p>
            <a:pPr>
              <a:defRPr/>
            </a:pPr>
            <a:r>
              <a:rPr lang="hr-HR" altLang="sr-Latn-RS" sz="1300">
                <a:hlinkClick r:id="rId2"/>
              </a:rPr>
              <a:t>http://www.knjiznicari.hr/UDK02/index.php/Knji%C5%BEni%C4%8Dna_dokumentacija_-_Ru%C5%BEa_Jozi%C4%87</a:t>
            </a:r>
            <a:endParaRPr lang="hr-HR" altLang="sr-Latn-RS" sz="1300"/>
          </a:p>
        </p:txBody>
      </p:sp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50800" y="3213100"/>
            <a:ext cx="9121775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hr-HR" altLang="sr-Latn-RS" sz="1800">
                <a:latin typeface="Arial" panose="020B0604020202020204" pitchFamily="34" charset="0"/>
              </a:rPr>
              <a:t>Kovačević, Dinka; Lovrinčević, Jasmina. 2012. </a:t>
            </a:r>
            <a:r>
              <a:rPr lang="hr-HR" altLang="sr-Latn-RS" sz="1800" b="1" i="1">
                <a:latin typeface="Arial" panose="020B0604020202020204" pitchFamily="34" charset="0"/>
              </a:rPr>
              <a:t>Školski knjižničar</a:t>
            </a:r>
            <a:r>
              <a:rPr lang="hr-HR" altLang="sr-Latn-RS" sz="1800">
                <a:latin typeface="Arial" panose="020B0604020202020204" pitchFamily="34" charset="0"/>
              </a:rPr>
              <a:t>. Zavod za informacijske studije, Zagreb.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750" y="6492875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r-HR" altLang="sr-Latn-RS"/>
              <a:t>Ana Sudarević, dipl. knjiž.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950" y="239713"/>
            <a:ext cx="8885238" cy="3786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r-HR" altLang="sr-Latn-R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KNJIŽNIČNA DOKUMENTACIJA </a:t>
            </a:r>
          </a:p>
          <a:p>
            <a:pPr>
              <a:defRPr/>
            </a:pPr>
            <a:endParaRPr lang="hr-HR" altLang="sr-Latn-RS" sz="2000"/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hr-HR" altLang="sr-Latn-RS" sz="3600"/>
              <a:t>svi pisani dokumenti o radu školske knjižnice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hr-HR" altLang="sr-Latn-RS" sz="3600"/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hr-HR" altLang="sr-Latn-RS" sz="3600"/>
              <a:t>zbirka dokumenata i pisanih svjedočanstava o radu školske knjižnice</a:t>
            </a:r>
            <a:endParaRPr lang="hr-HR" sz="360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r-HR" altLang="sr-Latn-RS"/>
              <a:t>Ana Sudarević, </a:t>
            </a:r>
            <a:r>
              <a:rPr lang="hr-HR" altLang="sr-Latn-RS" smtClean="0"/>
              <a:t>prof.</a:t>
            </a:r>
            <a:endParaRPr lang="hr-HR" altLang="sr-Latn-RS"/>
          </a:p>
        </p:txBody>
      </p:sp>
      <p:pic>
        <p:nvPicPr>
          <p:cNvPr id="6148" name="Picture 6" descr="Checklist, Check, Think About, Investigate, Diagnosi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913" y="4025900"/>
            <a:ext cx="4129087" cy="28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65163" y="115888"/>
            <a:ext cx="78771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altLang="sr-Latn-R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NEOPHODNA</a:t>
            </a:r>
          </a:p>
          <a:p>
            <a:pPr algn="ctr">
              <a:defRPr/>
            </a:pPr>
            <a:r>
              <a:rPr lang="hr-HR" altLang="sr-Latn-R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KNJIŽNIČNA DOKUMENTACIJA</a:t>
            </a:r>
          </a:p>
          <a:p>
            <a:pPr algn="ctr">
              <a:defRPr/>
            </a:pPr>
            <a:r>
              <a:rPr lang="hr-HR" altLang="sr-Latn-RS" sz="4000" i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(godišnje) </a:t>
            </a:r>
          </a:p>
        </p:txBody>
      </p: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401638" y="2781300"/>
            <a:ext cx="84042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09600" indent="-609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0"/>
              </a:spcBef>
              <a:buFontTx/>
              <a:buAutoNum type="arabicPeriod"/>
            </a:pPr>
            <a:r>
              <a:rPr lang="hr-HR" altLang="sr-Latn-RS" sz="2400" b="1">
                <a:latin typeface="Arial" panose="020B0604020202020204" pitchFamily="34" charset="0"/>
              </a:rPr>
              <a:t>GODIŠNJI </a:t>
            </a:r>
            <a:r>
              <a:rPr lang="hr-HR" altLang="sr-Latn-RS" sz="2400">
                <a:latin typeface="Arial" panose="020B0604020202020204" pitchFamily="34" charset="0"/>
              </a:rPr>
              <a:t>PLAN I PROGRAM RADA KNJIŽNICE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FontTx/>
              <a:buAutoNum type="arabicPeriod"/>
            </a:pPr>
            <a:r>
              <a:rPr lang="hr-HR" altLang="sr-Latn-RS" sz="2400">
                <a:latin typeface="Arial" panose="020B0604020202020204" pitchFamily="34" charset="0"/>
              </a:rPr>
              <a:t>ODLUKA O </a:t>
            </a:r>
            <a:r>
              <a:rPr lang="hr-HR" altLang="sr-Latn-RS" sz="2400" b="1">
                <a:latin typeface="Arial" panose="020B0604020202020204" pitchFamily="34" charset="0"/>
              </a:rPr>
              <a:t>TJEDNOM</a:t>
            </a:r>
            <a:r>
              <a:rPr lang="hr-HR" altLang="sr-Latn-RS" sz="2400">
                <a:latin typeface="Arial" panose="020B0604020202020204" pitchFamily="34" charset="0"/>
              </a:rPr>
              <a:t> I GOD. ZADUŽENJU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FontTx/>
              <a:buAutoNum type="arabicPeriod"/>
            </a:pPr>
            <a:r>
              <a:rPr lang="hr-HR" altLang="sr-Latn-RS" sz="2400" b="1">
                <a:latin typeface="Arial" panose="020B0604020202020204" pitchFamily="34" charset="0"/>
              </a:rPr>
              <a:t>GODIŠNJE IZVJEŠĆE</a:t>
            </a:r>
            <a:r>
              <a:rPr lang="hr-HR" altLang="sr-Latn-RS" sz="2400">
                <a:latin typeface="Arial" panose="020B0604020202020204" pitchFamily="34" charset="0"/>
              </a:rPr>
              <a:t> O RADU ŠKOLSKE KNJIŽNICE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r-HR" altLang="sr-Latn-RS"/>
              <a:t>Ana Sudarević, </a:t>
            </a:r>
            <a:r>
              <a:rPr lang="hr-HR" altLang="sr-Latn-RS" smtClean="0"/>
              <a:t>prof.</a:t>
            </a:r>
            <a:endParaRPr lang="hr-HR" alt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>
            <a:spLocks noChangeArrowheads="1"/>
          </p:cNvSpPr>
          <p:nvPr/>
        </p:nvSpPr>
        <p:spPr bwMode="auto">
          <a:xfrm>
            <a:off x="1763713" y="2492375"/>
            <a:ext cx="5984875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09600" indent="-609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Calibri Light" panose="020F0302020204030204" pitchFamily="34" charset="0"/>
              <a:buAutoNum type="arabicPeriod"/>
            </a:pPr>
            <a:r>
              <a:rPr lang="hr-HR" altLang="sr-Latn-RS" sz="2400" b="1">
                <a:latin typeface="Arial" panose="020B0604020202020204" pitchFamily="34" charset="0"/>
              </a:rPr>
              <a:t>INVENTARNE KNJIGE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Calibri Light" panose="020F0302020204030204" pitchFamily="34" charset="0"/>
              <a:buAutoNum type="arabicPeriod"/>
            </a:pPr>
            <a:r>
              <a:rPr lang="hr-HR" altLang="sr-Latn-RS" sz="2400" b="1">
                <a:latin typeface="Arial" panose="020B0604020202020204" pitchFamily="34" charset="0"/>
              </a:rPr>
              <a:t>PRAVILNIK</a:t>
            </a:r>
            <a:r>
              <a:rPr lang="hr-HR" altLang="sr-Latn-RS" sz="2400">
                <a:latin typeface="Arial" panose="020B0604020202020204" pitchFamily="34" charset="0"/>
              </a:rPr>
              <a:t> O RADU KNJIŽNICE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Calibri Light" panose="020F0302020204030204" pitchFamily="34" charset="0"/>
              <a:buAutoNum type="arabicPeriod"/>
            </a:pPr>
            <a:r>
              <a:rPr lang="hr-HR" altLang="sr-Latn-RS" sz="2400">
                <a:latin typeface="Arial" panose="020B0604020202020204" pitchFamily="34" charset="0"/>
              </a:rPr>
              <a:t>DOKUMENTI O </a:t>
            </a:r>
            <a:r>
              <a:rPr lang="hr-HR" altLang="sr-Latn-RS" sz="2400" b="1">
                <a:latin typeface="Arial" panose="020B0604020202020204" pitchFamily="34" charset="0"/>
              </a:rPr>
              <a:t>REVIZIJI I OTPISU</a:t>
            </a:r>
            <a:endParaRPr lang="hr-HR" altLang="sr-Latn-RS" sz="500" b="1">
              <a:latin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Calibri Light" panose="020F0302020204030204" pitchFamily="34" charset="0"/>
              <a:buAutoNum type="arabicPeriod"/>
            </a:pPr>
            <a:endParaRPr lang="hr-HR" altLang="sr-Latn-RS" sz="5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3250" y="115888"/>
            <a:ext cx="8001000" cy="1323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altLang="sr-Latn-R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NEOPHODNA</a:t>
            </a:r>
          </a:p>
          <a:p>
            <a:pPr algn="ctr">
              <a:defRPr/>
            </a:pPr>
            <a:r>
              <a:rPr lang="hr-HR" altLang="sr-Latn-R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KNJIŽNIČNA DOKUMENTACIJA 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r-HR" altLang="sr-Latn-RS"/>
              <a:t>Ana Sudarević, </a:t>
            </a:r>
            <a:r>
              <a:rPr lang="hr-HR" altLang="sr-Latn-RS" smtClean="0"/>
              <a:t>prof.</a:t>
            </a:r>
            <a:endParaRPr lang="hr-HR" alt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15888"/>
            <a:ext cx="9258300" cy="6318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altLang="sr-Latn-RS" sz="35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(OSTALA) KNJIŽNIČNA DOKUMENTACIJA </a:t>
            </a:r>
          </a:p>
        </p:txBody>
      </p:sp>
      <p:sp>
        <p:nvSpPr>
          <p:cNvPr id="12291" name="TextBox 3"/>
          <p:cNvSpPr txBox="1">
            <a:spLocks noChangeArrowheads="1"/>
          </p:cNvSpPr>
          <p:nvPr/>
        </p:nvSpPr>
        <p:spPr bwMode="auto">
          <a:xfrm>
            <a:off x="107950" y="1773238"/>
            <a:ext cx="903605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09600" indent="-609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AutoNum type="arabicPeriod"/>
            </a:pPr>
            <a:r>
              <a:rPr lang="hr-HR" altLang="sr-Latn-RS" sz="2400">
                <a:latin typeface="Arial" panose="020B0604020202020204" pitchFamily="34" charset="0"/>
              </a:rPr>
              <a:t>KURIKULUM</a:t>
            </a:r>
            <a:r>
              <a:rPr lang="hr-HR" altLang="sr-Latn-RS" sz="2400" b="1">
                <a:latin typeface="Arial" panose="020B0604020202020204" pitchFamily="34" charset="0"/>
              </a:rPr>
              <a:t> IZVANNASTAVNE</a:t>
            </a:r>
            <a:r>
              <a:rPr lang="hr-HR" altLang="sr-Latn-RS" sz="2400">
                <a:latin typeface="Arial" panose="020B0604020202020204" pitchFamily="34" charset="0"/>
              </a:rPr>
              <a:t> AKTIVNOSTI – dio ŠKOLSKOG KURIKULUMA!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AutoNum type="arabicPeriod"/>
            </a:pPr>
            <a:r>
              <a:rPr lang="hr-HR" altLang="sr-Latn-RS" sz="2400" b="1">
                <a:latin typeface="Arial" panose="020B0604020202020204" pitchFamily="34" charset="0"/>
              </a:rPr>
              <a:t>GODIŠNJE IZVJEŠĆE</a:t>
            </a:r>
            <a:r>
              <a:rPr lang="hr-HR" altLang="sr-Latn-RS" sz="2400">
                <a:latin typeface="Arial" panose="020B0604020202020204" pitchFamily="34" charset="0"/>
              </a:rPr>
              <a:t> O RADU </a:t>
            </a:r>
            <a:r>
              <a:rPr lang="hr-HR" altLang="sr-Latn-RS" sz="2400" b="1">
                <a:latin typeface="Arial" panose="020B0604020202020204" pitchFamily="34" charset="0"/>
              </a:rPr>
              <a:t>IZVANNASTAVNE</a:t>
            </a:r>
            <a:r>
              <a:rPr lang="hr-HR" altLang="sr-Latn-RS" sz="2400">
                <a:latin typeface="Arial" panose="020B0604020202020204" pitchFamily="34" charset="0"/>
              </a:rPr>
              <a:t> AKTIVNOSTI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AutoNum type="arabicPeriod"/>
            </a:pPr>
            <a:r>
              <a:rPr lang="hr-HR" altLang="sr-Latn-RS" sz="2400">
                <a:latin typeface="Arial" panose="020B0604020202020204" pitchFamily="34" charset="0"/>
              </a:rPr>
              <a:t>PLAN / EVIDENCIJA </a:t>
            </a:r>
            <a:r>
              <a:rPr lang="hr-HR" altLang="sr-Latn-RS" sz="2400" b="1">
                <a:latin typeface="Arial" panose="020B0604020202020204" pitchFamily="34" charset="0"/>
              </a:rPr>
              <a:t>INDIVIDUALNOG</a:t>
            </a:r>
            <a:r>
              <a:rPr lang="hr-HR" altLang="sr-Latn-RS" sz="2400">
                <a:latin typeface="Arial" panose="020B0604020202020204" pitchFamily="34" charset="0"/>
              </a:rPr>
              <a:t> USAVRŠAVANJA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AutoNum type="arabicPeriod"/>
            </a:pPr>
            <a:r>
              <a:rPr lang="hr-HR" altLang="sr-Latn-RS" sz="2400" b="1">
                <a:latin typeface="Arial" panose="020B0604020202020204" pitchFamily="34" charset="0"/>
              </a:rPr>
              <a:t>DNEVNIK</a:t>
            </a:r>
            <a:r>
              <a:rPr lang="hr-HR" altLang="sr-Latn-RS" sz="2400">
                <a:latin typeface="Arial" panose="020B0604020202020204" pitchFamily="34" charset="0"/>
              </a:rPr>
              <a:t> RADA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AutoNum type="arabicPeriod"/>
            </a:pPr>
            <a:r>
              <a:rPr lang="hr-HR" altLang="sr-Latn-RS" sz="2400" b="1">
                <a:latin typeface="Arial" panose="020B0604020202020204" pitchFamily="34" charset="0"/>
              </a:rPr>
              <a:t>PRIPREME</a:t>
            </a:r>
            <a:r>
              <a:rPr lang="hr-HR" altLang="sr-Latn-RS" sz="2400">
                <a:latin typeface="Arial" panose="020B0604020202020204" pitchFamily="34" charset="0"/>
              </a:rPr>
              <a:t> ZA NASTAVNE SATOVE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AutoNum type="arabicPeriod"/>
            </a:pPr>
            <a:r>
              <a:rPr lang="hr-HR" altLang="sr-Latn-RS" sz="2400"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r-HR" altLang="sr-Latn-RS"/>
              <a:t>Ana Sudarević, </a:t>
            </a:r>
            <a:r>
              <a:rPr lang="hr-HR" altLang="sr-Latn-RS" smtClean="0"/>
              <a:t>prof.</a:t>
            </a:r>
            <a:endParaRPr lang="hr-HR" alt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436563" y="188913"/>
            <a:ext cx="8270875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hr-HR" altLang="sr-Latn-RS" b="1">
                <a:solidFill>
                  <a:srgbClr val="FF0000"/>
                </a:solidFill>
                <a:latin typeface="Arial" panose="020B0604020202020204" pitchFamily="34" charset="0"/>
              </a:rPr>
              <a:t>GODIŠNJI PLAN I PROGRAM RADA KNJIŽNICE</a:t>
            </a: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0" y="1066800"/>
            <a:ext cx="9053513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 typeface="Calibri Light" panose="020F0302020204030204" pitchFamily="34" charset="0"/>
              <a:buAutoNum type="arabicParenR"/>
            </a:pPr>
            <a:r>
              <a:rPr lang="hr-HR" altLang="sr-Latn-RS" sz="2000">
                <a:latin typeface="Arial" panose="020B0604020202020204" pitchFamily="34" charset="0"/>
              </a:rPr>
              <a:t>PLANIRANO VRIJEME – izračun radnih i neradnih dana/sati po mjesecima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Calibri Light" panose="020F0302020204030204" pitchFamily="34" charset="0"/>
              <a:buAutoNum type="arabicParenR"/>
            </a:pPr>
            <a:r>
              <a:rPr lang="hr-HR" altLang="sr-Latn-RS" sz="2000">
                <a:latin typeface="Arial" panose="020B0604020202020204" pitchFamily="34" charset="0"/>
              </a:rPr>
              <a:t>SADRŽAJ: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Calibri Light" panose="020F0302020204030204" pitchFamily="34" charset="0"/>
              <a:buAutoNum type="alphaLcParenR"/>
            </a:pPr>
            <a:r>
              <a:rPr lang="hr-HR" altLang="sr-Latn-RS" sz="2000">
                <a:latin typeface="Arial" panose="020B0604020202020204" pitchFamily="34" charset="0"/>
              </a:rPr>
              <a:t>Odgojno – obrazovni rad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Calibri Light" panose="020F0302020204030204" pitchFamily="34" charset="0"/>
              <a:buAutoNum type="alphaLcParenR"/>
            </a:pPr>
            <a:r>
              <a:rPr lang="hr-HR" altLang="sr-Latn-RS" sz="2000">
                <a:latin typeface="Arial" panose="020B0604020202020204" pitchFamily="34" charset="0"/>
              </a:rPr>
              <a:t>Stručni rad i informacijska djelatnost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Calibri Light" panose="020F0302020204030204" pitchFamily="34" charset="0"/>
              <a:buAutoNum type="alphaLcParenR"/>
            </a:pPr>
            <a:r>
              <a:rPr lang="hr-HR" altLang="sr-Latn-RS" sz="2000">
                <a:latin typeface="Arial" panose="020B0604020202020204" pitchFamily="34" charset="0"/>
              </a:rPr>
              <a:t>Kulturna i javna djelatnost knjižnice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Calibri Light" panose="020F0302020204030204" pitchFamily="34" charset="0"/>
              <a:buAutoNum type="alphaLcParenR"/>
            </a:pPr>
            <a:r>
              <a:rPr lang="hr-HR" altLang="sr-Latn-RS" sz="2000">
                <a:latin typeface="Arial" panose="020B0604020202020204" pitchFamily="34" charset="0"/>
              </a:rPr>
              <a:t>Timski rad – suradnja s djelatnicima škole i lokalnom zajednicom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Calibri Light" panose="020F0302020204030204" pitchFamily="34" charset="0"/>
              <a:buAutoNum type="alphaLcParenR"/>
            </a:pPr>
            <a:r>
              <a:rPr lang="hr-HR" altLang="sr-Latn-RS" sz="2000">
                <a:latin typeface="Arial" panose="020B0604020202020204" pitchFamily="34" charset="0"/>
              </a:rPr>
              <a:t>Stručno usavršavanje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Calibri Light" panose="020F0302020204030204" pitchFamily="34" charset="0"/>
              <a:buAutoNum type="arabicParenR"/>
            </a:pPr>
            <a:r>
              <a:rPr lang="hr-HR" altLang="sr-Latn-RS" sz="2000">
                <a:latin typeface="Arial" panose="020B0604020202020204" pitchFamily="34" charset="0"/>
              </a:rPr>
              <a:t>PLANIRANO SATI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Calibri Light" panose="020F0302020204030204" pitchFamily="34" charset="0"/>
              <a:buAutoNum type="arabicParenR"/>
            </a:pPr>
            <a:r>
              <a:rPr lang="hr-HR" altLang="sr-Latn-RS" sz="2000">
                <a:latin typeface="Arial" panose="020B0604020202020204" pitchFamily="34" charset="0"/>
              </a:rPr>
              <a:t>VRIJEME REALIZACIJE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Calibri Light" panose="020F0302020204030204" pitchFamily="34" charset="0"/>
              <a:buAutoNum type="arabicParenR"/>
            </a:pPr>
            <a:r>
              <a:rPr lang="hr-HR" altLang="sr-Latn-RS" sz="2000">
                <a:latin typeface="Arial" panose="020B0604020202020204" pitchFamily="34" charset="0"/>
              </a:rPr>
              <a:t>NOSITELJ PROGRAMA I SURADNICI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Calibri Light" panose="020F0302020204030204" pitchFamily="34" charset="0"/>
              <a:buAutoNum type="arabicParenR"/>
            </a:pPr>
            <a:r>
              <a:rPr lang="hr-HR" altLang="sr-Latn-RS" sz="2000">
                <a:latin typeface="Arial" panose="020B0604020202020204" pitchFamily="34" charset="0"/>
              </a:rPr>
              <a:t>SAŽETAK  RASPOREDA SATNICE DJELATNOSTI KNJIŽNICE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r-HR" altLang="sr-Latn-RS"/>
              <a:t>Ana Sudarević, </a:t>
            </a:r>
            <a:r>
              <a:rPr lang="hr-HR" altLang="sr-Latn-RS" smtClean="0"/>
              <a:t>prof.</a:t>
            </a:r>
            <a:endParaRPr lang="hr-HR" alt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07950" y="30163"/>
            <a:ext cx="8682038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hr-HR" altLang="sr-Latn-RS" b="1">
                <a:solidFill>
                  <a:srgbClr val="FF0000"/>
                </a:solidFill>
                <a:latin typeface="Arial" panose="020B0604020202020204" pitchFamily="34" charset="0"/>
              </a:rPr>
              <a:t>ODLUKA O TJEDNOM I GODIŠNJEM ZADUŽENJU</a:t>
            </a:r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250825" y="998538"/>
            <a:ext cx="8677275" cy="526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400">
                <a:latin typeface="Arial" panose="020B0604020202020204" pitchFamily="34" charset="0"/>
              </a:rPr>
              <a:t>Osnovna škola Dubovac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400">
                <a:latin typeface="Arial" panose="020B0604020202020204" pitchFamily="34" charset="0"/>
              </a:rPr>
              <a:t>Šifra škole: 04-034-006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400">
                <a:latin typeface="Arial" panose="020B0604020202020204" pitchFamily="34" charset="0"/>
              </a:rPr>
              <a:t>KLASA:  110-01/20-01/43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400">
                <a:latin typeface="Arial" panose="020B0604020202020204" pitchFamily="34" charset="0"/>
              </a:rPr>
              <a:t>URBROJ: 2133-19-20-1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400">
                <a:latin typeface="Arial" panose="020B0604020202020204" pitchFamily="34" charset="0"/>
              </a:rPr>
              <a:t>U Karlovcu, 30. rujna 2020.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400">
                <a:latin typeface="Arial" panose="020B0604020202020204" pitchFamily="34" charset="0"/>
              </a:rPr>
              <a:t> 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400">
                <a:latin typeface="Arial" panose="020B0604020202020204" pitchFamily="34" charset="0"/>
              </a:rPr>
              <a:t> 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400">
                <a:latin typeface="Arial" panose="020B0604020202020204" pitchFamily="34" charset="0"/>
              </a:rPr>
              <a:t>Ravnateljica Osnovne škole Dubovac na temelju članka 104. Zakona o odgoju i obrazovanju u osnovnoj i srednjoj školi (Narodne novine, broj 87/08,  86/09, 92/10, 105/10, 90/11, 5/12, 16/12, 86/12, 126/12, 94/13, 152/14  7/17, 68/18, i 98/19 i 64/20), članka 9. stavka 6. Pravilnika o tjednim radnim obvezama učitelja i stručnih suradnika u osnovnoj školi (Narodne novine, broj 34/14, 40/14, 103/14 i 102/19) i Kolektivnog ugovora za zaposlenike u osnovnoškolskim ustanovama (Narodne novine, broj 51/18)  donosi: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400">
                <a:latin typeface="Arial" panose="020B0604020202020204" pitchFamily="34" charset="0"/>
              </a:rPr>
              <a:t> 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400">
                <a:latin typeface="Arial" panose="020B0604020202020204" pitchFamily="34" charset="0"/>
              </a:rPr>
              <a:t>                                                                 </a:t>
            </a:r>
            <a:r>
              <a:rPr lang="hr-HR" altLang="sr-Latn-RS" sz="1400" b="1">
                <a:latin typeface="Arial" panose="020B0604020202020204" pitchFamily="34" charset="0"/>
              </a:rPr>
              <a:t> O D L U K U</a:t>
            </a:r>
            <a:endParaRPr lang="hr-HR" altLang="sr-Latn-RS" sz="140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400" b="1">
                <a:latin typeface="Arial" panose="020B0604020202020204" pitchFamily="34" charset="0"/>
              </a:rPr>
              <a:t> </a:t>
            </a:r>
            <a:endParaRPr lang="hr-HR" altLang="sr-Latn-RS" sz="1400"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400" b="1">
                <a:latin typeface="Arial" panose="020B0604020202020204" pitchFamily="34" charset="0"/>
              </a:rPr>
              <a:t>o tjednim radnim obvezama učitelja u školskoj godini 2020./2021.</a:t>
            </a:r>
            <a:endParaRPr lang="hr-HR" altLang="sr-Latn-RS" sz="140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400" b="1">
                <a:latin typeface="Arial" panose="020B0604020202020204" pitchFamily="34" charset="0"/>
              </a:rPr>
              <a:t> </a:t>
            </a:r>
            <a:endParaRPr lang="hr-HR" altLang="sr-Latn-RS" sz="140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400" b="1">
                <a:latin typeface="Arial" panose="020B0604020202020204" pitchFamily="34" charset="0"/>
              </a:rPr>
              <a:t> </a:t>
            </a:r>
            <a:endParaRPr lang="hr-HR" altLang="sr-Latn-RS" sz="140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400">
                <a:latin typeface="Arial" panose="020B0604020202020204" pitchFamily="34" charset="0"/>
              </a:rPr>
              <a:t>1.   Stručni suradnik Ana Sudarević, VSS, zadužuje se u školskoj godini 2020./2021. obvezama školskog knjižničara, posebnim i ostalim poslovima kako je navedeno.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400">
                <a:latin typeface="Arial" panose="020B0604020202020204" pitchFamily="34" charset="0"/>
              </a:rPr>
              <a:t>                                                                                                            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400">
                <a:latin typeface="Arial" panose="020B0604020202020204" pitchFamily="34" charset="0"/>
              </a:rPr>
              <a:t>2.   Obveze iz točke 1. stručna suradnica knjižničarka obavljat će u punom radnom vremenu od 40 sati tjedno, odnosno 1784 sata godišnje.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r-HR" altLang="sr-Latn-RS" sz="1400">
              <a:latin typeface="Arial" panose="020B0604020202020204" pitchFamily="34" charset="0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r-HR" altLang="sr-Latn-RS"/>
              <a:t>Ana Sudarević, </a:t>
            </a:r>
            <a:r>
              <a:rPr lang="hr-HR" altLang="sr-Latn-RS" smtClean="0"/>
              <a:t>prof.</a:t>
            </a:r>
            <a:endParaRPr lang="hr-HR" alt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71438" y="23813"/>
            <a:ext cx="9072562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b="1">
                <a:solidFill>
                  <a:srgbClr val="FF0000"/>
                </a:solidFill>
                <a:latin typeface="Arial" panose="020B0604020202020204" pitchFamily="34" charset="0"/>
              </a:rPr>
              <a:t>PRAVILNIK O RADU ŠKOLSKE KNJIŽNICE</a:t>
            </a:r>
          </a:p>
        </p:txBody>
      </p:sp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25400" y="836613"/>
            <a:ext cx="91440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sr-Latn-RS" i="1"/>
              <a:t>Na temelju Zakona o knjižnicama i knjižničnoj djelatnosti (Narodne novine broj 17/19) i članka 31. Statuta Osnovne škole Dubovac, Karlovac te članka 25. Standarda za školske knjižnice (Narodne novine broj 34/00) </a:t>
            </a:r>
            <a:r>
              <a:rPr lang="hr-HR" altLang="sr-Latn-RS" i="1">
                <a:solidFill>
                  <a:srgbClr val="FF0000"/>
                </a:solidFill>
              </a:rPr>
              <a:t>Školski odbor </a:t>
            </a:r>
            <a:r>
              <a:rPr lang="hr-HR" altLang="sr-Latn-RS" i="1"/>
              <a:t>Osnovne škole Dubovac na 52. sjednici održanoj 19. studenog 2020. godine donio je:</a:t>
            </a:r>
            <a:endParaRPr lang="hr-HR" altLang="sr-Latn-RS"/>
          </a:p>
          <a:p>
            <a:pPr algn="just"/>
            <a:r>
              <a:rPr lang="hr-HR" altLang="sr-Latn-RS"/>
              <a:t>  </a:t>
            </a:r>
            <a:endParaRPr lang="hr-HR" altLang="sr-Latn-RS" sz="1000"/>
          </a:p>
          <a:p>
            <a:pPr algn="ctr"/>
            <a:r>
              <a:rPr lang="en-GB" altLang="sr-Latn-RS" b="1"/>
              <a:t>PRAVILNIK</a:t>
            </a:r>
            <a:r>
              <a:rPr lang="hr-HR" altLang="sr-Latn-RS" b="1"/>
              <a:t> </a:t>
            </a:r>
            <a:r>
              <a:rPr lang="en-GB" altLang="sr-Latn-RS" b="1"/>
              <a:t>O RADU ŠKOLSKE KNJIŽNICE</a:t>
            </a:r>
            <a:endParaRPr lang="hr-HR" altLang="sr-Latn-RS"/>
          </a:p>
        </p:txBody>
      </p:sp>
      <p:sp>
        <p:nvSpPr>
          <p:cNvPr id="6" name="TextBox 5"/>
          <p:cNvSpPr txBox="1"/>
          <p:nvPr/>
        </p:nvSpPr>
        <p:spPr>
          <a:xfrm>
            <a:off x="3492500" y="2887663"/>
            <a:ext cx="3876675" cy="3970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hr-H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ELEMENTI:</a:t>
            </a:r>
          </a:p>
          <a:p>
            <a:pPr>
              <a:defRPr/>
            </a:pPr>
            <a:endParaRPr lang="hr-HR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r-HR"/>
              <a:t>Opće odredbe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r-HR"/>
              <a:t>Djelatnost školske knjižnice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r-HR"/>
              <a:t>Fond knjižnice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r-HR"/>
              <a:t>Korisnici knjižnice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r-HR"/>
              <a:t>Korištenje knjižničnog fonda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r-HR"/>
              <a:t>Radno vrijeme knjižnice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r-HR"/>
              <a:t>Zaštita knjižnične građe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r-HR"/>
              <a:t>Prijelazne i završne odredbe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r-HR" altLang="sr-Latn-RS"/>
              <a:t>Ana Sudarević, </a:t>
            </a:r>
            <a:r>
              <a:rPr lang="hr-HR" altLang="sr-Latn-RS" smtClean="0"/>
              <a:t>prof.</a:t>
            </a:r>
            <a:endParaRPr lang="hr-HR" alt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71438" y="23813"/>
            <a:ext cx="4787900" cy="39703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hr-HR" altLang="sr-Latn-RS" b="1">
                <a:solidFill>
                  <a:srgbClr val="FF0000"/>
                </a:solidFill>
                <a:latin typeface="Arial" panose="020B0604020202020204" pitchFamily="34" charset="0"/>
              </a:rPr>
              <a:t>PRAVILNIK O RADU KNJIŽNICE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hr-HR" altLang="sr-Latn-RS" b="1" i="1">
                <a:solidFill>
                  <a:srgbClr val="FF0000"/>
                </a:solidFill>
                <a:latin typeface="Arial" panose="020B0604020202020204" pitchFamily="34" charset="0"/>
              </a:rPr>
              <a:t>skraćeno, za korisnike </a:t>
            </a:r>
            <a:r>
              <a:rPr lang="hr-HR" altLang="sr-Latn-RS" b="1">
                <a:solidFill>
                  <a:srgbClr val="FF0000"/>
                </a:solidFill>
                <a:latin typeface="Arial" panose="020B0604020202020204" pitchFamily="34" charset="0"/>
              </a:rPr>
              <a:t>–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endParaRPr lang="hr-HR" altLang="sr-Latn-RS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hr-HR" altLang="sr-Latn-RS" b="1">
                <a:latin typeface="Arial" panose="020B0604020202020204" pitchFamily="34" charset="0"/>
              </a:rPr>
              <a:t>Na vidljivom mjestu u knjižnici</a:t>
            </a:r>
          </a:p>
        </p:txBody>
      </p:sp>
      <p:pic>
        <p:nvPicPr>
          <p:cNvPr id="19459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3813"/>
            <a:ext cx="3857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1438" y="4900613"/>
            <a:ext cx="4503737" cy="10461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/>
              <a:t>Primjeri:</a:t>
            </a:r>
          </a:p>
          <a:p>
            <a:pPr>
              <a:defRPr/>
            </a:pPr>
            <a:endParaRPr lang="hr-HR" sz="160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hr-HR" sz="1400">
                <a:hlinkClick r:id="rId4"/>
              </a:rPr>
              <a:t>Ruža Jozić, Gimnazija Sesvete</a:t>
            </a:r>
            <a:endParaRPr lang="hr-HR" sz="140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hr-HR" sz="1400">
                <a:hlinkClick r:id="rId5"/>
              </a:rPr>
              <a:t>Josip Strija, Gimnazija Petra Preradovića Virovitica</a:t>
            </a:r>
            <a:endParaRPr lang="hr-HR" sz="140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r-HR" altLang="sr-Latn-RS"/>
              <a:t>Ana Sudarević, </a:t>
            </a:r>
            <a:r>
              <a:rPr lang="hr-HR" altLang="sr-Latn-RS" smtClean="0"/>
              <a:t>prof.</a:t>
            </a:r>
            <a:endParaRPr lang="hr-HR" alt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1200</TotalTime>
  <Words>436</Words>
  <Application>Microsoft Office PowerPoint</Application>
  <PresentationFormat>On-screen Show (4:3)</PresentationFormat>
  <Paragraphs>107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GRAD ZAGREB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KNJIŽNIČNA DOKUMENTACIJA</dc:title>
  <dc:creator>Korisnik</dc:creator>
  <cp:lastModifiedBy> </cp:lastModifiedBy>
  <cp:revision>67</cp:revision>
  <dcterms:created xsi:type="dcterms:W3CDTF">2007-09-27T10:20:27Z</dcterms:created>
  <dcterms:modified xsi:type="dcterms:W3CDTF">2021-02-01T09:32:35Z</dcterms:modified>
</cp:coreProperties>
</file>