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8" r:id="rId31"/>
    <p:sldId id="289" r:id="rId32"/>
    <p:sldId id="290" r:id="rId33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82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r-Latn-RS" altLang="sr-Latn-R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EAA18-7C12-428C-84EE-C9C11D6B363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1580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F5CF5-C6DC-4B41-9B18-3E54B3268BA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0177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C0781-14F4-4FB0-98AE-5B0F7528AA4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5004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F8AC7-D275-4FC1-A162-619C174071E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1718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F9C35-BBE3-492D-89E5-1E3B835961D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6102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CBFE1-BB65-4881-9391-68FB3ECE5D4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3231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A1BDD-6CDC-4A21-A247-8B0C7F07B14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0135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A6597-D4E3-440A-A354-170CAAD9965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8506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5343B-D60A-492F-A47F-07EBD6869E17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0927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30325-DE63-46E8-8006-EA05C5A0EE3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5549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1512C-0B23-4BA1-B647-57E0B083063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8585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r-Latn-RS" smtClean="0"/>
              <a:t>Kliknite za uređivanje oblika naslova teksta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r-Latn-RS" smtClean="0"/>
              <a:t>Kliknite za uređivanje oblika teksta</a:t>
            </a:r>
          </a:p>
          <a:p>
            <a:pPr lvl="1"/>
            <a:r>
              <a:rPr lang="en-GB" altLang="sr-Latn-RS" smtClean="0"/>
              <a:t>Druga razina konture</a:t>
            </a:r>
          </a:p>
          <a:p>
            <a:pPr lvl="2"/>
            <a:r>
              <a:rPr lang="en-GB" altLang="sr-Latn-RS" smtClean="0"/>
              <a:t>Treća razina konture</a:t>
            </a:r>
          </a:p>
          <a:p>
            <a:pPr lvl="3"/>
            <a:r>
              <a:rPr lang="en-GB" altLang="sr-Latn-RS" smtClean="0"/>
              <a:t>Četvrta razina kontura</a:t>
            </a:r>
          </a:p>
          <a:p>
            <a:pPr lvl="4"/>
            <a:r>
              <a:rPr lang="en-GB" altLang="sr-Latn-RS" smtClean="0"/>
              <a:t>Peta razina kontura</a:t>
            </a:r>
          </a:p>
          <a:p>
            <a:pPr lvl="4"/>
            <a:r>
              <a:rPr lang="en-GB" altLang="sr-Latn-RS" smtClean="0"/>
              <a:t>Šesta razina kontura</a:t>
            </a:r>
          </a:p>
          <a:p>
            <a:pPr lvl="4"/>
            <a:r>
              <a:rPr lang="en-GB" altLang="sr-Latn-RS" smtClean="0"/>
              <a:t>Sedma razina konture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hr-HR" altLang="sr-Latn-RS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hr-HR" altLang="sr-Latn-R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F234E08-F676-42A6-AB48-3A19BBD1CBB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362950" cy="658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400"/>
              <a:t> </a:t>
            </a:r>
            <a:r>
              <a:rPr lang="hr-HR" altLang="sr-Latn-RS" sz="4400" b="1"/>
              <a:t>Esej na stručnom ispitu </a:t>
            </a:r>
            <a:br>
              <a:rPr lang="hr-HR" altLang="sr-Latn-RS" sz="4400" b="1"/>
            </a:br>
            <a:r>
              <a:rPr lang="hr-HR" altLang="sr-Latn-RS" sz="4400" b="1"/>
              <a:t>stručnih suradnika </a:t>
            </a:r>
            <a:br>
              <a:rPr lang="hr-HR" altLang="sr-Latn-RS" sz="4400" b="1"/>
            </a:br>
            <a:r>
              <a:rPr lang="hr-HR" altLang="sr-Latn-RS" sz="4400" b="1"/>
              <a:t>knjižničara</a:t>
            </a:r>
            <a:br>
              <a:rPr lang="hr-HR" altLang="sr-Latn-RS" sz="4400" b="1"/>
            </a:br>
            <a:r>
              <a:rPr lang="hr-HR" altLang="sr-Latn-RS" sz="4400" b="1"/>
              <a:t/>
            </a:r>
            <a:br>
              <a:rPr lang="hr-HR" altLang="sr-Latn-RS" sz="4400" b="1"/>
            </a:br>
            <a:r>
              <a:rPr lang="hr-HR" altLang="sr-Latn-RS" sz="4400" b="1"/>
              <a:t/>
            </a:r>
            <a:br>
              <a:rPr lang="hr-HR" altLang="sr-Latn-RS" sz="4400" b="1"/>
            </a:br>
            <a:r>
              <a:rPr lang="hr-HR" altLang="sr-Latn-RS" sz="4400" b="1"/>
              <a:t>                                                                            </a:t>
            </a:r>
            <a:r>
              <a:rPr lang="hr-HR" altLang="sr-Latn-RS" sz="2600" b="1"/>
              <a:t>Mr. sc. Jasna Košćak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68313" y="7651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400" b="1"/>
              <a:t>3</a:t>
            </a:r>
            <a:r>
              <a:rPr lang="hr-HR" altLang="sr-Latn-RS" sz="4400"/>
              <a:t>.</a:t>
            </a:r>
            <a:r>
              <a:rPr lang="hr-HR" altLang="sr-Latn-RS" sz="4400" b="1"/>
              <a:t>Sastaviti  plan eseja</a:t>
            </a:r>
            <a:r>
              <a:rPr lang="hr-HR" altLang="sr-Latn-RS" sz="4400"/>
              <a:t> 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68313" y="3357563"/>
            <a:ext cx="82296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skicirati uvod, razradu, zaključak</a:t>
            </a:r>
            <a:r>
              <a:rPr lang="en-US" altLang="sr-Latn-RS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66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400"/>
              <a:t>4. </a:t>
            </a:r>
            <a:r>
              <a:rPr lang="hr-HR" altLang="sr-Latn-RS" sz="4400" b="1"/>
              <a:t>Napisati detaljnu razradu 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68313" y="2205038"/>
            <a:ext cx="8229600" cy="348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ponovno pročitati koncept, provjeriti odabrane argumente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grupirati pitanja prema problemima koje postavljaju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velike cjeline podijeliti na podcjeline (ulomke).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075613" cy="610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400" b="1"/>
              <a:t>5. Napisati uvod i zaključak</a:t>
            </a:r>
            <a:br>
              <a:rPr lang="hr-HR" altLang="sr-Latn-RS" sz="4400" b="1"/>
            </a:br>
            <a:r>
              <a:rPr lang="hr-HR" altLang="sr-Latn-RS" sz="4400" b="1"/>
              <a:t> </a:t>
            </a:r>
            <a:r>
              <a:rPr lang="en-US" altLang="sr-Latn-RS" sz="4400" b="1"/>
              <a:t/>
            </a:r>
            <a:br>
              <a:rPr lang="en-US" altLang="sr-Latn-RS" sz="4400" b="1"/>
            </a:br>
            <a:r>
              <a:rPr lang="hr-HR" altLang="sr-Latn-RS" sz="4400" b="1"/>
              <a:t>6. Pročitati esej i ispraviti pogreške</a:t>
            </a:r>
            <a:r>
              <a:rPr lang="en-US" altLang="sr-Latn-RS" sz="4400" b="1"/>
              <a:t/>
            </a:r>
            <a:br>
              <a:rPr lang="en-US" altLang="sr-Latn-RS" sz="4400" b="1"/>
            </a:br>
            <a:r>
              <a:rPr lang="hr-HR" altLang="sr-Latn-RS" sz="4400" b="1"/>
              <a:t/>
            </a:r>
            <a:br>
              <a:rPr lang="hr-HR" altLang="sr-Latn-RS" sz="4400" b="1"/>
            </a:br>
            <a:r>
              <a:rPr lang="hr-HR" altLang="sr-Latn-RS" sz="4400" b="1"/>
              <a:t>7. Prepisati esej čitko i uredno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3000" b="1"/>
              <a:t>Što pristupnik mora znati, razumjeti i moći učiniti kako bi uspješno napisao pisani uradak – esej:</a:t>
            </a:r>
            <a:r>
              <a:rPr lang="en-US" altLang="sr-Latn-RS" sz="3000"/>
              <a:t> 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68313" y="1700213"/>
            <a:ext cx="8218487" cy="485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sadržajno, smisleno i logično oblikovati vezani tekst i odgovoriti na zadanu temu služeći se različitim postupcima oblikovanja teksta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obrazložiti tvrdnje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iskazati poznavanje primarne i sekundarne stručne literature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pisati esejistički prikladnim stilom i rječnikom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primjenjivati norme hrvatskoga standardnoga jezika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napisati esej u zadanome vremenu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pisati čitko i uredno.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68313" y="27813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000" b="1"/>
              <a:t>Temeljne sastavnice vrednovanja eseja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91513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66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000" b="1"/>
              <a:t>1. Poznavanje i razumijevanje odabrane teme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23850" y="2205038"/>
            <a:ext cx="8820150" cy="377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razumjeti i problematizirati odabranu temu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potkrijepiti tvrdnje stručnom literaturom  citatom, parafrazom, osobnim stavovima i iskustvom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sintetizirati argumente i stavove.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400" b="1"/>
              <a:t>2.</a:t>
            </a:r>
            <a:r>
              <a:rPr lang="hr-HR" altLang="sr-Latn-RS" sz="4400"/>
              <a:t> </a:t>
            </a:r>
            <a:r>
              <a:rPr lang="hr-HR" altLang="sr-Latn-RS" sz="4400" b="1"/>
              <a:t>Povezanost teksta</a:t>
            </a:r>
            <a:r>
              <a:rPr lang="hr-HR" altLang="sr-Latn-RS" sz="4400"/>
              <a:t> 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68313" y="2420938"/>
            <a:ext cx="82296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sadržajno oblikovanje i kompozicijska cjelovitost (uvod, razrada, zaključak)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smislenost i logičnost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prikladan stil (znanstveni i književnoumjetnički stil).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68313" y="6207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000" b="1"/>
              <a:t>3. Uporaba hrvatskoga standardnoga jezika</a:t>
            </a:r>
            <a:r>
              <a:rPr lang="en-US" altLang="sr-Latn-RS" sz="4000"/>
              <a:t> 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2492375"/>
            <a:ext cx="8686800" cy="319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pravopisna točnost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morfološka točnost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sintaktička točnost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leksička točnost (funkcionalan izbor i uporaba riječi i izraza).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075613" cy="200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000" b="1"/>
              <a:t>Primjer opisne ocjene rada:</a:t>
            </a:r>
            <a:br>
              <a:rPr lang="hr-HR" altLang="sr-Latn-RS" sz="4000" b="1"/>
            </a:br>
            <a:r>
              <a:rPr lang="hr-HR" altLang="sr-Latn-RS" sz="4000" b="1" i="1"/>
              <a:t/>
            </a:r>
            <a:br>
              <a:rPr lang="hr-HR" altLang="sr-Latn-RS" sz="4000" b="1" i="1"/>
            </a:br>
            <a:r>
              <a:rPr lang="hr-HR" altLang="sr-Latn-RS" i="1"/>
              <a:t>Položio/ položila</a:t>
            </a:r>
            <a:br>
              <a:rPr lang="hr-HR" altLang="sr-Latn-RS" i="1"/>
            </a:br>
            <a:r>
              <a:rPr lang="hr-HR" altLang="sr-Latn-RS" i="1"/>
              <a:t>Nije položio/ nije položila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68313" y="19891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hr-HR" altLang="sr-Latn-RS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U radu je ostvarena kompozicijska cjelovitost. Uz naznačene propuste pripravnica iskazuje poznavanje temelja hrvatske pravopisne i gramatičke norme. Izostali su argumentirani stavovi te smislenost i logičnost u povezivanju tvrdnji koje su iznesene osiromašenim leksikom.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539750" y="28527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000" b="1"/>
              <a:t>Učestale pogreške koje se javljaju na ispitima.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250825" y="274638"/>
            <a:ext cx="8893175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3400" b="1"/>
              <a:t>Esej</a:t>
            </a:r>
            <a:r>
              <a:rPr lang="hr-HR" altLang="sr-Latn-RS" sz="3400"/>
              <a:t> </a:t>
            </a:r>
            <a:r>
              <a:rPr lang="hr-HR" altLang="sr-Latn-RS" sz="2400"/>
              <a:t>(engl. essay, franc. essai: pokušaj), </a:t>
            </a:r>
            <a:br>
              <a:rPr lang="hr-HR" altLang="sr-Latn-RS" sz="2400"/>
            </a:br>
            <a:r>
              <a:rPr lang="hr-HR" altLang="sr-Latn-RS" sz="2400" i="1"/>
              <a:t>prozna književna vrsta po tematici bliska raspravi ili znanstvenom tekstu, po stilskim sredstvima srodna beletristici</a:t>
            </a:r>
            <a:r>
              <a:rPr lang="hr-HR" altLang="sr-Latn-RS" sz="2400"/>
              <a:t>.</a:t>
            </a:r>
            <a:br>
              <a:rPr lang="hr-HR" altLang="sr-Latn-RS" sz="2400"/>
            </a:br>
            <a:r>
              <a:rPr lang="hr-HR" altLang="sr-Latn-RS" sz="2400"/>
              <a:t>                                </a:t>
            </a:r>
            <a:r>
              <a:rPr lang="hr-HR" altLang="sr-Latn-RS" sz="1800"/>
              <a:t>(Hrvatski enciklopedijski rječnik. 2002. Novi Liber. Zagreb.)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2565400"/>
            <a:ext cx="8362950" cy="388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ogled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književno-znanstvena vrsta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obraća se neposredno obrazovanomu čitatelju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prototipovi eseja: neka Platonova, Senekina, Horacijeva i Ciceronova djela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Michel de Montaigne, francuski renesansni pisac i mislilac, </a:t>
            </a:r>
            <a:r>
              <a:rPr lang="hr-HR" altLang="sr-Latn-RS" sz="2800" i="1"/>
              <a:t>Eseji</a:t>
            </a:r>
            <a:r>
              <a:rPr lang="hr-HR" altLang="sr-Latn-RS" sz="2800"/>
              <a:t> , 16. stoljeće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000" b="1"/>
              <a:t>Uporaba spojnih riječi (tekstnih konektora):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1700213"/>
            <a:ext cx="9144000" cy="515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za proširenje dokaza i misli: kao dodatak, slično, također, osim toga, nadalje uz to, uostalom, k tomu...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za suprotstavljanje dvaju gledišta: ipak, međutim, suprotno od, s obzirom na to, da dok, uzevši u obzir da, dok naprotiv, unatoč tomu, s druge strane...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za potkrepljivanje argumenata ili davanje primjera određenog mišljenja ili stava: na primjer, u ovom primjeru, potanko, iscrpno, s pojedinostima, napose, primjerice...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hr-HR" altLang="sr-Latn-RS" sz="2800"/>
              <a:t>za zaključivanje glavne tvrdnje ili misli u nekom odjeljku ili u radu: kao zaključak, ukratko, kao rezultat, zbog toga, rezimirati, sažeti nešto, može se zaključiti, završno...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179388" y="765175"/>
            <a:ext cx="8748712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 b="1"/>
              <a:t>Riječi iz kolokvijalnoga govora i žargonizmi ne smiju se unositi u tekst.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 b="1"/>
              <a:t>Izbjegavati pisanje kratica, navoditi punu riječ: </a:t>
            </a:r>
            <a:r>
              <a:rPr lang="hr-HR" altLang="sr-Latn-RS" i="1"/>
              <a:t>npr.</a:t>
            </a:r>
            <a:r>
              <a:rPr lang="hr-HR" altLang="sr-Latn-RS"/>
              <a:t> umjesto </a:t>
            </a:r>
            <a:r>
              <a:rPr lang="hr-HR" altLang="sr-Latn-RS" i="1"/>
              <a:t>na primjer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 b="1"/>
              <a:t>Brojeve valja pisati slovima</a:t>
            </a:r>
            <a:r>
              <a:rPr lang="hr-HR" altLang="sr-Latn-RS"/>
              <a:t>: jedan, dva (ne 1, 2)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 b="1"/>
              <a:t>Izbjegavati puko nabrajanje stručnih pojmova bez povezivanja i argumentiranja</a:t>
            </a:r>
            <a:r>
              <a:rPr lang="hr-HR" altLang="sr-Latn-RS"/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1052513"/>
            <a:ext cx="8362950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r-HR" altLang="sr-Latn-RS" sz="3200" b="1" smtClean="0"/>
              <a:t>Uporaba krnjeg futura I.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Nepravilno: će učit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Pravilno: će učiti / učit će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endParaRPr lang="hr-HR" altLang="sr-Latn-RS" sz="3200" b="1" smtClean="0"/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r-HR" altLang="sr-Latn-RS" sz="3200" b="1" smtClean="0"/>
              <a:t>Akuzativ odnosne zamjenice za neživo.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Nepravilno: </a:t>
            </a:r>
            <a:r>
              <a:rPr lang="hr-HR" altLang="sr-Latn-RS" sz="3200" i="1" smtClean="0"/>
              <a:t>...plan rada </a:t>
            </a:r>
            <a:r>
              <a:rPr lang="hr-HR" altLang="sr-Latn-RS" sz="3200" b="1" i="1" smtClean="0"/>
              <a:t>kojeg(a)</a:t>
            </a:r>
            <a:r>
              <a:rPr lang="hr-HR" altLang="sr-Latn-RS" sz="3200" i="1" smtClean="0"/>
              <a:t>  je napisao...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Pravilno:</a:t>
            </a:r>
            <a:r>
              <a:rPr lang="hr-HR" altLang="sr-Latn-RS" sz="3200" i="1" smtClean="0"/>
              <a:t>     ...plan rada </a:t>
            </a:r>
            <a:r>
              <a:rPr lang="hr-HR" altLang="sr-Latn-RS" sz="3200" b="1" i="1" smtClean="0"/>
              <a:t>koji</a:t>
            </a:r>
            <a:r>
              <a:rPr lang="hr-HR" altLang="sr-Latn-RS" sz="3200" i="1" smtClean="0"/>
              <a:t> je napisao...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r-HR" altLang="sr-Latn-RS" sz="3200" b="1" smtClean="0"/>
              <a:t>Uporaba aorista pomoćnoga glagola biti.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Nepravilno: </a:t>
            </a:r>
            <a:r>
              <a:rPr lang="hr-HR" altLang="sr-Latn-RS" sz="3200" i="1" smtClean="0"/>
              <a:t>Rado </a:t>
            </a:r>
            <a:r>
              <a:rPr lang="hr-HR" altLang="sr-Latn-RS" sz="3200" b="1" i="1" smtClean="0"/>
              <a:t>bi</a:t>
            </a:r>
            <a:r>
              <a:rPr lang="hr-HR" altLang="sr-Latn-RS" sz="3200" i="1" smtClean="0"/>
              <a:t> te vidjela. Mogle </a:t>
            </a:r>
            <a:r>
              <a:rPr lang="hr-HR" altLang="sr-Latn-RS" sz="3200" b="1" i="1" smtClean="0"/>
              <a:t>bi </a:t>
            </a:r>
            <a:r>
              <a:rPr lang="hr-HR" altLang="sr-Latn-RS" sz="3200" i="1" smtClean="0"/>
              <a:t>zajedno ispravljati učeničke radove</a:t>
            </a:r>
            <a:r>
              <a:rPr lang="hr-HR" altLang="sr-Latn-RS" sz="3200" smtClean="0"/>
              <a:t>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Pravilno: </a:t>
            </a:r>
            <a:r>
              <a:rPr lang="hr-HR" altLang="sr-Latn-RS" sz="3200" i="1" smtClean="0"/>
              <a:t>Rado </a:t>
            </a:r>
            <a:r>
              <a:rPr lang="hr-HR" altLang="sr-Latn-RS" sz="3200" b="1" i="1" smtClean="0"/>
              <a:t>bih </a:t>
            </a:r>
            <a:r>
              <a:rPr lang="hr-HR" altLang="sr-Latn-RS" sz="3200" i="1" smtClean="0"/>
              <a:t>te vidjela. Mogle</a:t>
            </a:r>
            <a:r>
              <a:rPr lang="hr-HR" altLang="sr-Latn-RS" sz="3200" smtClean="0"/>
              <a:t> </a:t>
            </a:r>
            <a:r>
              <a:rPr lang="hr-HR" altLang="sr-Latn-RS" sz="3200" b="1" i="1" smtClean="0"/>
              <a:t>bismo</a:t>
            </a:r>
            <a:r>
              <a:rPr lang="hr-HR" altLang="sr-Latn-RS" sz="3200" i="1" smtClean="0"/>
              <a:t> zajedno ispravljati učeničke radove.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395288" y="11969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r-HR" altLang="sr-Latn-RS" sz="3200" b="1" smtClean="0"/>
              <a:t>Uporaba čestice li u pitanjima.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Nepravilno: </a:t>
            </a:r>
            <a:r>
              <a:rPr lang="hr-HR" altLang="sr-Latn-RS" sz="3200" b="1" i="1" smtClean="0"/>
              <a:t>Da li</a:t>
            </a:r>
            <a:r>
              <a:rPr lang="hr-HR" altLang="sr-Latn-RS" sz="3200" i="1" smtClean="0"/>
              <a:t> si naznačila glavnu problematiku?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b="1" i="1" smtClean="0"/>
              <a:t>                    Da li</a:t>
            </a:r>
            <a:r>
              <a:rPr lang="hr-HR" altLang="sr-Latn-RS" sz="3200" i="1" smtClean="0"/>
              <a:t> bi mi htjeli...?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Pravilno: </a:t>
            </a:r>
            <a:r>
              <a:rPr lang="hr-HR" altLang="sr-Latn-RS" sz="3200" b="1" i="1" smtClean="0"/>
              <a:t>Jesi li </a:t>
            </a:r>
            <a:r>
              <a:rPr lang="hr-HR" altLang="sr-Latn-RS" sz="3200" i="1" smtClean="0"/>
              <a:t>naznačila glavnu problematiku?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i="1" smtClean="0"/>
              <a:t>               </a:t>
            </a:r>
            <a:r>
              <a:rPr lang="hr-HR" altLang="sr-Latn-RS" sz="3200" b="1" i="1" smtClean="0"/>
              <a:t>Biste li</a:t>
            </a:r>
            <a:r>
              <a:rPr lang="hr-HR" altLang="sr-Latn-RS" sz="3200" i="1" smtClean="0"/>
              <a:t> mi htjeli...?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57200" y="404813"/>
            <a:ext cx="8362950" cy="572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r-HR" altLang="sr-Latn-RS" sz="3200" b="1" smtClean="0"/>
              <a:t>Uporaba prijedloga s/sa u instrumentalu.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Nepravilno: </a:t>
            </a:r>
            <a:r>
              <a:rPr lang="hr-HR" altLang="sr-Latn-RS" sz="3200" i="1" smtClean="0"/>
              <a:t>...s tim nastavnim metodama</a:t>
            </a:r>
            <a:r>
              <a:rPr lang="hr-HR" altLang="sr-Latn-RS" sz="3200" smtClean="0"/>
              <a:t>...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Pravilno: ...</a:t>
            </a:r>
            <a:r>
              <a:rPr lang="hr-HR" altLang="sr-Latn-RS" sz="3200" i="1" smtClean="0"/>
              <a:t>tim nastavnim metodama...</a:t>
            </a:r>
            <a:r>
              <a:rPr lang="hr-HR" altLang="sr-Latn-RS" sz="3200" smtClean="0"/>
              <a:t>(sredstvo – bez prijedloga)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Nepravilno: </a:t>
            </a:r>
            <a:r>
              <a:rPr lang="hr-HR" altLang="sr-Latn-RS" sz="3200" i="1" smtClean="0"/>
              <a:t>Razgovaram </a:t>
            </a:r>
            <a:r>
              <a:rPr lang="hr-HR" altLang="sr-Latn-RS" sz="3200" b="1" i="1" smtClean="0"/>
              <a:t>sa</a:t>
            </a:r>
            <a:r>
              <a:rPr lang="hr-HR" altLang="sr-Latn-RS" sz="3200" i="1" smtClean="0"/>
              <a:t> učenicima</a:t>
            </a:r>
            <a:r>
              <a:rPr lang="hr-HR" altLang="sr-Latn-RS" sz="3200" smtClean="0"/>
              <a:t>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Pravilno: </a:t>
            </a:r>
            <a:r>
              <a:rPr lang="hr-HR" altLang="sr-Latn-RS" sz="3200" i="1" smtClean="0"/>
              <a:t>Razgovaram </a:t>
            </a:r>
            <a:r>
              <a:rPr lang="hr-HR" altLang="sr-Latn-RS" sz="3200" b="1" i="1" smtClean="0"/>
              <a:t>s</a:t>
            </a:r>
            <a:r>
              <a:rPr lang="hr-HR" altLang="sr-Latn-RS" sz="3200" i="1" smtClean="0"/>
              <a:t> učenicima.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(sa / s, š, z, ž)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28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286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7" dur="500"/>
                                        <p:tgtEl>
                                          <p:spTgt spid="286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57200" y="404813"/>
            <a:ext cx="8686800" cy="645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r-HR" altLang="sr-Latn-RS" sz="3200" b="1" smtClean="0"/>
              <a:t>Uporaba prijedloga kroz.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Nepravilno: </a:t>
            </a:r>
            <a:r>
              <a:rPr lang="hr-HR" altLang="sr-Latn-RS" sz="3200" b="1" i="1" smtClean="0"/>
              <a:t>Kroz</a:t>
            </a:r>
            <a:r>
              <a:rPr lang="hr-HR" altLang="sr-Latn-RS" sz="3200" i="1" smtClean="0"/>
              <a:t> učenje postajemo bolji.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i="1" smtClean="0"/>
              <a:t>                    </a:t>
            </a:r>
            <a:r>
              <a:rPr lang="hr-HR" altLang="sr-Latn-RS" sz="3200" b="1" i="1" smtClean="0"/>
              <a:t>Kroz</a:t>
            </a:r>
            <a:r>
              <a:rPr lang="hr-HR" altLang="sr-Latn-RS" sz="3200" i="1" smtClean="0"/>
              <a:t> literaturu saznajemo...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Pravilno: </a:t>
            </a:r>
            <a:r>
              <a:rPr lang="hr-HR" altLang="sr-Latn-RS" sz="3200" i="1" smtClean="0"/>
              <a:t>Učenjem postajemo bolji.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i="1" smtClean="0"/>
              <a:t>                Proučavajući literaturu...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(prijedlog kroz označava kretanje – ne valja ga upotrebljavati kao sredstvo)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296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296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7" dur="500"/>
                                        <p:tgtEl>
                                          <p:spTgt spid="296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692150"/>
            <a:ext cx="8218488" cy="576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r-HR" altLang="sr-Latn-RS" sz="3200" b="1" smtClean="0"/>
              <a:t>Uporaba prijedloga nasuprot, unatoč, usprkos.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Nepravilno: </a:t>
            </a:r>
            <a:r>
              <a:rPr lang="hr-HR" altLang="sr-Latn-RS" sz="3200" i="1" smtClean="0"/>
              <a:t>Uspjela je </a:t>
            </a:r>
            <a:r>
              <a:rPr lang="hr-HR" altLang="sr-Latn-RS" sz="3200" b="1" i="1" smtClean="0"/>
              <a:t>usprkos poteškoća</a:t>
            </a:r>
            <a:r>
              <a:rPr lang="hr-HR" altLang="sr-Latn-RS" sz="3200" i="1" smtClean="0"/>
              <a:t>. </a:t>
            </a:r>
            <a:r>
              <a:rPr lang="hr-HR" altLang="sr-Latn-RS" sz="3200" b="1" smtClean="0"/>
              <a:t>(</a:t>
            </a:r>
            <a:r>
              <a:rPr lang="hr-HR" altLang="sr-Latn-RS" sz="3200" smtClean="0"/>
              <a:t>genitiv</a:t>
            </a:r>
            <a:r>
              <a:rPr lang="hr-HR" altLang="sr-Latn-RS" sz="3200" b="1" smtClean="0"/>
              <a:t>)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i="1" smtClean="0"/>
              <a:t>                   Sjedi </a:t>
            </a:r>
            <a:r>
              <a:rPr lang="hr-HR" altLang="sr-Latn-RS" sz="3200" b="1" i="1" smtClean="0"/>
              <a:t>nasuprot nje</a:t>
            </a:r>
            <a:r>
              <a:rPr lang="hr-HR" altLang="sr-Latn-RS" sz="3200" i="1" smtClean="0"/>
              <a:t>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Pravilno: </a:t>
            </a:r>
            <a:r>
              <a:rPr lang="hr-HR" altLang="sr-Latn-RS" sz="3200" i="1" smtClean="0"/>
              <a:t>Uspjela je </a:t>
            </a:r>
            <a:r>
              <a:rPr lang="hr-HR" altLang="sr-Latn-RS" sz="3200" b="1" i="1" smtClean="0"/>
              <a:t>usprkos poteškoćama</a:t>
            </a:r>
            <a:r>
              <a:rPr lang="hr-HR" altLang="sr-Latn-RS" sz="3200" i="1" smtClean="0"/>
              <a:t>.</a:t>
            </a:r>
            <a:r>
              <a:rPr lang="hr-HR" altLang="sr-Latn-RS" sz="3200" smtClean="0"/>
              <a:t> (dativ)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i="1" smtClean="0"/>
              <a:t>		       Sjedi </a:t>
            </a:r>
            <a:r>
              <a:rPr lang="hr-HR" altLang="sr-Latn-RS" sz="3200" b="1" i="1" smtClean="0"/>
              <a:t>nasuprot njoj</a:t>
            </a:r>
            <a:r>
              <a:rPr lang="hr-HR" altLang="sr-Latn-RS" sz="3200" i="1" smtClean="0"/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30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30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307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57200" y="692150"/>
            <a:ext cx="8686800" cy="576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r-HR" altLang="sr-Latn-RS" sz="3200" b="1" smtClean="0"/>
              <a:t>Uporaba brojevnih priloga.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Nepravilno: </a:t>
            </a:r>
            <a:r>
              <a:rPr lang="hr-HR" altLang="sr-Latn-RS" sz="3200" i="1" smtClean="0"/>
              <a:t>Danas je došlo </a:t>
            </a:r>
            <a:r>
              <a:rPr lang="hr-HR" altLang="sr-Latn-RS" sz="3200" b="1" i="1" smtClean="0"/>
              <a:t>oko desetak</a:t>
            </a:r>
            <a:r>
              <a:rPr lang="hr-HR" altLang="sr-Latn-RS" sz="3200" i="1" smtClean="0"/>
              <a:t> učenika</a:t>
            </a:r>
            <a:r>
              <a:rPr lang="hr-HR" altLang="sr-Latn-RS" sz="3200" smtClean="0"/>
              <a:t>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Pravilno: </a:t>
            </a:r>
            <a:r>
              <a:rPr lang="hr-HR" altLang="sr-Latn-RS" sz="3200" i="1" smtClean="0"/>
              <a:t>Danas je došlo </a:t>
            </a:r>
            <a:r>
              <a:rPr lang="hr-HR" altLang="sr-Latn-RS" sz="3200" b="1" i="1" smtClean="0"/>
              <a:t>oko deset</a:t>
            </a:r>
            <a:r>
              <a:rPr lang="hr-HR" altLang="sr-Latn-RS" sz="3200" i="1" smtClean="0"/>
              <a:t> učenika.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i="1" smtClean="0"/>
              <a:t>                Danas je došlo </a:t>
            </a:r>
            <a:r>
              <a:rPr lang="hr-HR" altLang="sr-Latn-RS" sz="3200" b="1" i="1" smtClean="0"/>
              <a:t>desetak</a:t>
            </a:r>
            <a:r>
              <a:rPr lang="hr-HR" altLang="sr-Latn-RS" sz="3200" i="1" smtClean="0"/>
              <a:t> učenika.</a:t>
            </a:r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endParaRPr lang="hr-HR" altLang="sr-Latn-RS" sz="3200" smtClean="0"/>
          </a:p>
          <a:p>
            <a:pPr marL="342900" eaLnBrk="1" hangingPunct="1">
              <a:spcBef>
                <a:spcPts val="800"/>
              </a:spcBef>
              <a:buSzPct val="100000"/>
              <a:defRPr/>
            </a:pPr>
            <a:r>
              <a:rPr lang="hr-HR" altLang="sr-Latn-RS" sz="3200" smtClean="0"/>
              <a:t>(pleonazam – izricanje jednog istog sadržaja istodobno dvama izrazima)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317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395288" y="333375"/>
            <a:ext cx="8291512" cy="611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r-HR" altLang="sr-Latn-RS" sz="3200" b="1" dirty="0" smtClean="0"/>
              <a:t>Uporaba izraza no, međutim</a:t>
            </a:r>
            <a:r>
              <a:rPr lang="hr-HR" altLang="sr-Latn-RS" sz="3200" dirty="0" smtClean="0"/>
              <a:t>.</a:t>
            </a:r>
          </a:p>
          <a:p>
            <a:pPr marL="342900" eaLnBrk="1" hangingPunct="1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endParaRPr lang="hr-HR" altLang="sr-Latn-RS" sz="3200" dirty="0" smtClean="0"/>
          </a:p>
          <a:p>
            <a:pPr marL="342900" eaLnBrk="1" hangingPunct="1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r>
              <a:rPr lang="hr-HR" altLang="sr-Latn-RS" sz="3200" dirty="0" smtClean="0"/>
              <a:t>Nepravilno: </a:t>
            </a:r>
            <a:r>
              <a:rPr lang="hr-HR" altLang="sr-Latn-RS" sz="3200" i="1" dirty="0" smtClean="0"/>
              <a:t>Napisala sam zadaću, </a:t>
            </a:r>
            <a:r>
              <a:rPr lang="hr-HR" altLang="sr-Latn-RS" sz="3200" b="1" i="1" dirty="0" smtClean="0"/>
              <a:t>no međutim</a:t>
            </a:r>
            <a:r>
              <a:rPr lang="hr-HR" altLang="sr-Latn-RS" sz="3200" i="1" dirty="0" smtClean="0"/>
              <a:t> zaboravila sam je.</a:t>
            </a:r>
          </a:p>
          <a:p>
            <a:pPr marL="342900" eaLnBrk="1" hangingPunct="1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endParaRPr lang="hr-HR" altLang="sr-Latn-RS" sz="3200" dirty="0" smtClean="0"/>
          </a:p>
          <a:p>
            <a:pPr marL="342900" eaLnBrk="1" hangingPunct="1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r>
              <a:rPr lang="hr-HR" altLang="sr-Latn-RS" sz="3200" dirty="0" smtClean="0"/>
              <a:t>Pravilno: </a:t>
            </a:r>
            <a:r>
              <a:rPr lang="hr-HR" altLang="sr-Latn-RS" sz="3200" i="1" dirty="0" smtClean="0"/>
              <a:t>Napisala sam zadaću, </a:t>
            </a:r>
            <a:r>
              <a:rPr lang="hr-HR" altLang="sr-Latn-RS" sz="3200" b="1" i="1" dirty="0" smtClean="0"/>
              <a:t>no</a:t>
            </a:r>
            <a:r>
              <a:rPr lang="hr-HR" altLang="sr-Latn-RS" sz="3200" i="1" dirty="0" smtClean="0"/>
              <a:t> zaboravila sam je.</a:t>
            </a:r>
          </a:p>
          <a:p>
            <a:pPr marL="342900" eaLnBrk="1" hangingPunct="1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r>
              <a:rPr lang="hr-HR" altLang="sr-Latn-RS" sz="3200" i="1" dirty="0" smtClean="0"/>
              <a:t>                Napisala sam zadaću, </a:t>
            </a:r>
            <a:r>
              <a:rPr lang="hr-HR" altLang="sr-Latn-RS" sz="3200" b="1" i="1" dirty="0" smtClean="0"/>
              <a:t>međutim</a:t>
            </a:r>
            <a:r>
              <a:rPr lang="hr-HR" altLang="sr-Latn-RS" sz="3200" i="1" dirty="0" smtClean="0"/>
              <a:t> zaboravila sam je</a:t>
            </a:r>
            <a:r>
              <a:rPr lang="hr-HR" altLang="sr-Latn-RS" sz="3200" dirty="0" smtClean="0"/>
              <a:t>.</a:t>
            </a:r>
          </a:p>
          <a:p>
            <a:pPr marL="342900" eaLnBrk="1" hangingPunct="1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endParaRPr lang="hr-HR" altLang="sr-Latn-RS" sz="3200" dirty="0" smtClean="0"/>
          </a:p>
          <a:p>
            <a:pPr marL="342900" eaLnBrk="1" hangingPunct="1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r>
              <a:rPr lang="hr-HR" altLang="sr-Latn-RS" sz="3200" dirty="0" smtClean="0"/>
              <a:t>(pleonazam)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32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32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/>
                                        <p:tgtEl>
                                          <p:spTgt spid="32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/>
                                        <p:tgtEl>
                                          <p:spTgt spid="327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000" b="1"/>
              <a:t>Kompozicija eseja</a:t>
            </a:r>
            <a:r>
              <a:rPr lang="hr-HR" altLang="sr-Latn-RS" sz="4000"/>
              <a:t> 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hr-HR" altLang="sr-Latn-RS"/>
              <a:t>- trodijelna struktura: </a:t>
            </a:r>
          </a:p>
          <a:p>
            <a:pPr eaLnBrk="1" hangingPunct="1">
              <a:buClrTx/>
              <a:buFontTx/>
              <a:buNone/>
            </a:pPr>
            <a:endParaRPr lang="hr-HR" altLang="sr-Latn-RS"/>
          </a:p>
          <a:p>
            <a:pPr eaLnBrk="1" hangingPunct="1">
              <a:buClrTx/>
              <a:buFontTx/>
              <a:buNone/>
            </a:pPr>
            <a:r>
              <a:rPr lang="hr-HR" altLang="sr-Latn-RS"/>
              <a:t>				UVOD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/>
              <a:t>				RAZRADA</a:t>
            </a:r>
          </a:p>
          <a:p>
            <a:pPr eaLnBrk="1" hangingPunct="1">
              <a:buClrTx/>
              <a:buFontTx/>
              <a:buNone/>
            </a:pPr>
            <a:r>
              <a:rPr lang="hr-HR" altLang="sr-Latn-RS"/>
              <a:t>				ZAKLJUČAK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altLang="sr-Latn-RS" sz="3200" b="1" smtClean="0"/>
              <a:t>Uporaba vezničke riječi pošto.</a:t>
            </a:r>
          </a:p>
        </p:txBody>
      </p:sp>
      <p:sp>
        <p:nvSpPr>
          <p:cNvPr id="6451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mtClean="0"/>
              <a:t>Nepravilno: </a:t>
            </a:r>
            <a:r>
              <a:rPr lang="hr-HR" altLang="sr-Latn-RS" b="1" i="1" smtClean="0"/>
              <a:t>Pošto</a:t>
            </a:r>
            <a:r>
              <a:rPr lang="hr-HR" altLang="sr-Latn-RS" i="1" smtClean="0"/>
              <a:t> nisi dobro napisao rad, nećeš dobiti dobru ocjenu.</a:t>
            </a:r>
          </a:p>
          <a:p>
            <a:r>
              <a:rPr lang="hr-HR" altLang="sr-Latn-RS" smtClean="0"/>
              <a:t>Pravilno: </a:t>
            </a:r>
            <a:r>
              <a:rPr lang="hr-HR" altLang="sr-Latn-RS" b="1" i="1" smtClean="0"/>
              <a:t>Budući da </a:t>
            </a:r>
            <a:r>
              <a:rPr lang="hr-HR" altLang="sr-Latn-RS" i="1" smtClean="0"/>
              <a:t>nisi dobro napisao rad, nećeš dobiti dobru ocjenu.</a:t>
            </a:r>
          </a:p>
          <a:p>
            <a:r>
              <a:rPr lang="hr-HR" altLang="sr-Latn-RS" smtClean="0"/>
              <a:t>(Veznička riječ </a:t>
            </a:r>
            <a:r>
              <a:rPr lang="hr-HR" altLang="sr-Latn-RS" b="1" smtClean="0"/>
              <a:t>pošto</a:t>
            </a:r>
            <a:r>
              <a:rPr lang="hr-HR" altLang="sr-Latn-RS" smtClean="0"/>
              <a:t> označava vrijeme. Ne valja je upotrebljavati u uzročnim rečenicama umjesto uzročnog veznika.)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altLang="sr-Latn-RS" sz="3200" smtClean="0"/>
              <a:t>Uporaba zareza.</a:t>
            </a:r>
          </a:p>
        </p:txBody>
      </p:sp>
      <p:sp>
        <p:nvSpPr>
          <p:cNvPr id="6553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mtClean="0"/>
              <a:t>Nepravilno: </a:t>
            </a:r>
            <a:r>
              <a:rPr lang="hr-HR" altLang="sr-Latn-RS" i="1" smtClean="0"/>
              <a:t>U Zagrebu, 19. prosinca 2019.</a:t>
            </a:r>
          </a:p>
          <a:p>
            <a:r>
              <a:rPr lang="hr-HR" altLang="sr-Latn-RS" i="1" smtClean="0"/>
              <a:t>                   Zagreb 19. prosinca 2019.</a:t>
            </a:r>
          </a:p>
          <a:p>
            <a:r>
              <a:rPr lang="hr-HR" altLang="sr-Latn-RS" smtClean="0"/>
              <a:t>Pravilno: </a:t>
            </a:r>
            <a:r>
              <a:rPr lang="hr-HR" altLang="sr-Latn-RS" i="1" smtClean="0"/>
              <a:t>U Zagrebu 19. prosinca 2019.</a:t>
            </a:r>
          </a:p>
          <a:p>
            <a:r>
              <a:rPr lang="hr-HR" altLang="sr-Latn-RS" i="1" smtClean="0"/>
              <a:t>                  Zagreb, 19. prosinca 2019.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Slikovni rezultat za Hrvatski pravop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549275"/>
            <a:ext cx="2857500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3" name="Picture 4" descr="Slikovni rezultat za rječnik hrvatskoga jezik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82241">
            <a:off x="5219700" y="692150"/>
            <a:ext cx="2816225" cy="372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4" name="Picture 6" descr="Slikovni rezultat za gramatika hrvatskoga jezik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7484">
            <a:off x="2670175" y="2719388"/>
            <a:ext cx="2470150" cy="359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400" b="1"/>
              <a:t>UVOD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jezgrovit, sažet, zanimljiv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iznošenje neke osnovne tvrdnje, stava, mišljenja koje će se razrađivati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kratak opis zadatka, problema ili sadržaja u razradi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najavljuje temu eseja i plan razrade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uvodom se još ništa ne dokazuje.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400" b="1"/>
              <a:t>RAZRADA (središnji dio)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središnji, najopsežniji i najvažniji dio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tema se postupno razrađuje, propitkuje, objašnjava iz zadane točke gledišta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dokazivanje (argumentiranje), parafraziranje, navodi (citati), uspoređivanje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dijelovi rada mogu se grupirati u podcjeline (ulomke).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400" b="1"/>
              <a:t>ZAKLJUČAK (završni dio)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hr-HR" altLang="sr-Latn-RS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sažeto iskazivanje stavova i spoznaja proizašlih logičkim rasuđivanjem iz razrade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zaključak kojim se tvrdnja potvrđuje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rezultat je ukupne stručno – metodičke raščlambe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r-HR" altLang="sr-Latn-RS"/>
              <a:t>može sadržavati osobni stav o izabranoj temi.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560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400" b="1"/>
              <a:t>PLAN ISTRAŽIVANJA TEME I PLAN PISANJA ESEJA</a:t>
            </a:r>
            <a:r>
              <a:rPr lang="hr-HR" altLang="sr-Latn-RS" sz="4400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95288" y="476250"/>
            <a:ext cx="8291512" cy="135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66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000"/>
              <a:t>1. </a:t>
            </a:r>
            <a:r>
              <a:rPr lang="hr-HR" altLang="sr-Latn-RS" sz="4000" b="1"/>
              <a:t>Temeljito analizirati i propitati temu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68313" y="2349500"/>
            <a:ext cx="82296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altLang="sr-Latn-RS"/>
              <a:t>(Što? Kako? U kojoj mjeri? Zašto? Kojim postupcima? Kada? Gdje? Tko?...)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hr-HR" altLang="sr-Latn-RS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altLang="sr-Latn-RS"/>
              <a:t>bilježenje ključnih pojmova, ideja i misli, natuknica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altLang="sr-Latn-RS"/>
              <a:t>odabiranje i strukturiranje problematike.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66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4400"/>
              <a:t>2. </a:t>
            </a:r>
            <a:r>
              <a:rPr lang="hr-HR" altLang="sr-Latn-RS" sz="4400" b="1"/>
              <a:t>Prisjetiti se izvora znanja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9750" y="2349500"/>
            <a:ext cx="8229600" cy="316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altLang="sr-Latn-RS"/>
              <a:t>(primarna i sekundarna literatura iz  metodike, knjižničarstva, informacijskih znanosti, povijesti knjižničarstva)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hr-HR" altLang="sr-Latn-RS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altLang="sr-Latn-RS"/>
              <a:t>argumentiranje stavova, tvrdnji, promišljanja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Tema sustava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sustava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r-Latn-R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r-Latn-R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sustava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sustava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sustava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sustava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sustava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sustava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sustava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1076</Words>
  <Application>Microsoft Office PowerPoint</Application>
  <PresentationFormat>On-screen Show (4:3)</PresentationFormat>
  <Paragraphs>148</Paragraphs>
  <Slides>32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Microsoft YaHei</vt:lpstr>
      <vt:lpstr>Arial</vt:lpstr>
      <vt:lpstr>Segoe UI</vt:lpstr>
      <vt:lpstr>Times New Roman</vt:lpstr>
      <vt:lpstr>Tema sustava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Uporaba vezničke riječi pošto.</vt:lpstr>
      <vt:lpstr>Uporaba zareza.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Državni skup za osposobljavanje pripravnika za odgojno-obrazovni rad   i   polaganje               stručnoga ispita iz francuskoga jezika    Zagreb, 13. siječnja 2016.</dc:title>
  <dc:creator>User</dc:creator>
  <cp:lastModifiedBy> </cp:lastModifiedBy>
  <cp:revision>36</cp:revision>
  <cp:lastPrinted>1601-01-01T00:00:00Z</cp:lastPrinted>
  <dcterms:created xsi:type="dcterms:W3CDTF">2016-01-11T17:52:30Z</dcterms:created>
  <dcterms:modified xsi:type="dcterms:W3CDTF">2021-02-01T09:28:42Z</dcterms:modified>
</cp:coreProperties>
</file>