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68" r:id="rId7"/>
    <p:sldId id="267" r:id="rId8"/>
    <p:sldId id="262" r:id="rId9"/>
    <p:sldId id="265" r:id="rId10"/>
    <p:sldId id="269" r:id="rId11"/>
    <p:sldId id="270" r:id="rId12"/>
    <p:sldId id="271" r:id="rId13"/>
    <p:sldId id="272" r:id="rId14"/>
    <p:sldId id="264" r:id="rId15"/>
    <p:sldId id="263" r:id="rId16"/>
    <p:sldId id="275" r:id="rId17"/>
    <p:sldId id="273" r:id="rId18"/>
    <p:sldId id="276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0D7616-719F-4820-9B56-D91AFC0A65D8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53C4F0-52D0-4184-B990-D13A617C4D26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189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31328A-CAD9-4F50-B124-5A5BE3592140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307A6C-6BB8-40F6-B8B9-96709438965B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401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4EAACF-B917-4D50-BBAA-15B4243C1539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5A30A8-53E2-4E65-BA1A-44A09D520FCC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375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D049FD-AE7C-4CD8-AACE-5BFC0F346875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EBD642-CAA7-4796-8403-E335B21794D2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832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6733B9-1B81-4F76-A64C-DF0DDC82D50B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64E17C-A680-4DB6-8232-E97BC97EA34F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55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D05157-0022-4A58-B18D-2F98A2E1725B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9B4CDF-F3F7-4432-9D41-CF6102758B36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497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7FFB5F-0F8D-42DB-AEC2-FECE2571C6D6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EF0C15-15F9-4669-8A61-0FAEDFFD0B56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614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7A7ADB-A70B-4E5F-B37C-F0395F59A35D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69AE0-11A8-467F-AAA5-0A71695B1659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458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8BA7E0-01B7-44AC-9CBF-8E842B3C8658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651694-9ABB-4251-84D0-EC3B0ED62A26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489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1475EF-F37A-4902-AC81-CF8E5E67C7B8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6C7FB8-9099-4311-977B-A1361EEBAB36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176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hr-HR" sz="3200"/>
            </a:lvl1pPr>
          </a:lstStyle>
          <a:p>
            <a:pPr lvl="0"/>
            <a:endParaRPr lang="hr-H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818DED-EB69-4C3C-80FA-9EEF73A5D7DA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hr-H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786E93-E3BE-46C5-92A1-05AEFDC9C8C9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983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B1F765-EC36-48F0-A1CF-DE51BCD115B5}" type="datetime1">
              <a:rPr lang="hr-HR"/>
              <a:pPr lvl="0"/>
              <a:t>6.9.2016.</a:t>
            </a:fld>
            <a:endParaRPr lang="hr-H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hr-H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23B0B3E-82A5-42B5-8B5C-EFEDE7387ABC}" type="slidenum"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OXQo7nURs0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aB2b1w52yE" TargetMode="External"/><Relationship Id="rId2" Type="http://schemas.openxmlformats.org/officeDocument/2006/relationships/hyperlink" Target="http://media-studies-unit.wikispaces.com/Lesson+4+-+Deconstructing+Advertisements.Pristupljen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OXQo7nURs0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aB2b1w52yE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>
          <a:xfrm>
            <a:off x="761127" y="397565"/>
            <a:ext cx="10515600" cy="6096000"/>
          </a:xfrm>
        </p:spPr>
        <p:txBody>
          <a:bodyPr anchorCtr="1">
            <a:normAutofit/>
          </a:bodyPr>
          <a:lstStyle/>
          <a:p>
            <a:pPr lvl="0" algn="ctr">
              <a:lnSpc>
                <a:spcPct val="200000"/>
              </a:lnSpc>
            </a:pPr>
            <a:r>
              <a:rPr lang="hr-HR" dirty="0">
                <a:latin typeface="Arial Black" panose="020B0A04020102020204" pitchFamily="34" charset="0"/>
                <a:cs typeface="Aharoni" pitchFamily="2"/>
              </a:rPr>
              <a:t>KRITIČKO  RAZMIŠLJANJE KAO PREDUVJET MEDIJSKE </a:t>
            </a:r>
            <a:r>
              <a:rPr lang="hr-HR" dirty="0" smtClean="0">
                <a:latin typeface="Arial Black" panose="020B0A04020102020204" pitchFamily="34" charset="0"/>
                <a:cs typeface="Aharoni" pitchFamily="2"/>
              </a:rPr>
              <a:t>PISMENOSTI</a:t>
            </a:r>
            <a:r>
              <a:rPr lang="hr-HR" sz="4900" dirty="0" smtClean="0">
                <a:latin typeface="Arial Black" panose="020B0A04020102020204" pitchFamily="34" charset="0"/>
                <a:cs typeface="Aharoni" pitchFamily="2"/>
              </a:rPr>
              <a:t/>
            </a:r>
            <a:br>
              <a:rPr lang="hr-HR" sz="4900" dirty="0" smtClean="0">
                <a:latin typeface="Arial Black" panose="020B0A04020102020204" pitchFamily="34" charset="0"/>
                <a:cs typeface="Aharoni" pitchFamily="2"/>
              </a:rPr>
            </a:br>
            <a:r>
              <a:rPr lang="hr-HR" sz="1800" dirty="0" smtClean="0">
                <a:latin typeface="Arial Black" panose="020B0A04020102020204" pitchFamily="34" charset="0"/>
                <a:cs typeface="Aharoni" pitchFamily="2"/>
              </a:rPr>
              <a:t>Amadea Draguzet</a:t>
            </a:r>
            <a:br>
              <a:rPr lang="hr-HR" sz="1800" dirty="0" smtClean="0">
                <a:latin typeface="Arial Black" panose="020B0A04020102020204" pitchFamily="34" charset="0"/>
                <a:cs typeface="Aharoni" pitchFamily="2"/>
              </a:rPr>
            </a:br>
            <a:r>
              <a:rPr lang="hr-HR" sz="1800" dirty="0" smtClean="0">
                <a:latin typeface="Arial Black" panose="020B0A04020102020204" pitchFamily="34" charset="0"/>
                <a:cs typeface="Aharoni" pitchFamily="2"/>
              </a:rPr>
              <a:t>školska knjižničarka OŠ </a:t>
            </a:r>
            <a:r>
              <a:rPr lang="hr-HR" sz="1800" dirty="0" err="1" smtClean="0">
                <a:latin typeface="Arial Black" panose="020B0A04020102020204" pitchFamily="34" charset="0"/>
                <a:cs typeface="Aharoni" pitchFamily="2"/>
              </a:rPr>
              <a:t>Stoja</a:t>
            </a:r>
            <a:r>
              <a:rPr lang="hr-HR" sz="4900" dirty="0" smtClean="0">
                <a:latin typeface="Arial Black" panose="020B0A04020102020204" pitchFamily="34" charset="0"/>
                <a:cs typeface="Aharoni" pitchFamily="2"/>
              </a:rPr>
              <a:t/>
            </a:r>
            <a:br>
              <a:rPr lang="hr-HR" sz="4900" dirty="0" smtClean="0">
                <a:latin typeface="Arial Black" panose="020B0A04020102020204" pitchFamily="34" charset="0"/>
                <a:cs typeface="Aharoni" pitchFamily="2"/>
              </a:rPr>
            </a:br>
            <a:r>
              <a:rPr lang="hr-HR" sz="2200" dirty="0" smtClean="0">
                <a:latin typeface="Arial Black" panose="020B0A04020102020204" pitchFamily="34" charset="0"/>
                <a:cs typeface="Aharoni" pitchFamily="2"/>
              </a:rPr>
              <a:t>Pula 1. rujna, 2016.                                      </a:t>
            </a:r>
            <a:endParaRPr lang="hr-HR" sz="2200" dirty="0">
              <a:latin typeface="Arial Black" panose="020B0A04020102020204" pitchFamily="34" charset="0"/>
              <a:cs typeface="Aharon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3" y="1"/>
            <a:ext cx="8120267" cy="728870"/>
          </a:xfrm>
        </p:spPr>
        <p:txBody>
          <a:bodyPr/>
          <a:lstStyle/>
          <a:p>
            <a:r>
              <a:rPr lang="hr-HR" dirty="0" smtClean="0"/>
              <a:t>Neki od mogućih odgovora: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2" y="728871"/>
            <a:ext cx="10730945" cy="57779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dirty="0" smtClean="0">
                <a:solidFill>
                  <a:srgbClr val="FF0000"/>
                </a:solidFill>
              </a:rPr>
              <a:t>BUĐENJE EMOCIJA </a:t>
            </a:r>
            <a:r>
              <a:rPr lang="hr-HR" dirty="0" smtClean="0"/>
              <a:t>– upotrijebljene reklame bude snažne negativne emocije (srdžbu, strah, tugu, veselje na kraju) kod ženskog spola iz čega se može prepoznati da je medijska poruka namijenjena ženama.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Kod muškaraca može </a:t>
            </a:r>
            <a:r>
              <a:rPr lang="hr-HR" dirty="0" smtClean="0">
                <a:solidFill>
                  <a:srgbClr val="FF0000"/>
                </a:solidFill>
              </a:rPr>
              <a:t>IZAZVATI OSJEĆAJ KRIVNJE</a:t>
            </a:r>
            <a:r>
              <a:rPr lang="hr-HR" dirty="0" smtClean="0"/>
              <a:t>, zadovoljstvo, srdžbu…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Emocije će se razlikovati od osobe do osobe i ovisiti o mnogobrojnim parametrima kao što su: poznavanje teme, iskustvo, seksualna opredijeljenost, karakter, religijska opredijeljenost, socijalni status…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660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Neki od mogućih odgovora: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sz="3600" dirty="0" smtClean="0"/>
              <a:t>NEZNANJE – nepoznavanje statistika koje se navode može nas navesti na krive zaključke. </a:t>
            </a:r>
          </a:p>
          <a:p>
            <a:pPr>
              <a:lnSpc>
                <a:spcPct val="150000"/>
              </a:lnSpc>
            </a:pPr>
            <a:r>
              <a:rPr lang="hr-HR" sz="3600" dirty="0" smtClean="0"/>
              <a:t>Nepoznavanje izvora i izostanak navođenja izvora ne daju osjećaj pouzdanosti podataka koji su nam servirani.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797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333" y="654915"/>
            <a:ext cx="9266667" cy="6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27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Video – 2. zadatak 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hr-HR" dirty="0" smtClean="0"/>
              <a:t>Koje je glavno „oružje” ove reklame?</a:t>
            </a:r>
          </a:p>
          <a:p>
            <a:pPr marL="514350" indent="-514350">
              <a:buAutoNum type="arabicPeriod"/>
            </a:pPr>
            <a:r>
              <a:rPr lang="hr-HR" dirty="0" smtClean="0"/>
              <a:t>Što se time željelo postići?</a:t>
            </a:r>
          </a:p>
          <a:p>
            <a:pPr marL="514350" indent="-514350">
              <a:buAutoNum type="arabicPeriod"/>
            </a:pPr>
            <a:r>
              <a:rPr lang="hr-HR" dirty="0" smtClean="0"/>
              <a:t>Koji će se osjećaj povezati s </a:t>
            </a:r>
            <a:r>
              <a:rPr lang="hr-HR" dirty="0" err="1" smtClean="0"/>
              <a:t>Ikeom</a:t>
            </a:r>
            <a:r>
              <a:rPr lang="hr-HR" dirty="0" smtClean="0"/>
              <a:t>?</a:t>
            </a:r>
          </a:p>
          <a:p>
            <a:pPr marL="514350" indent="-514350">
              <a:buAutoNum type="arabicPeriod"/>
            </a:pPr>
            <a:r>
              <a:rPr lang="hr-HR" dirty="0" smtClean="0"/>
              <a:t>Tko bi bio ciljana publika?</a:t>
            </a:r>
          </a:p>
          <a:p>
            <a:pPr marL="514350" indent="-514350">
              <a:buAutoNum type="arabicPeriod"/>
            </a:pPr>
            <a:r>
              <a:rPr lang="hr-HR" dirty="0" smtClean="0"/>
              <a:t>Po čemu se može zaključiti tko je ciljana publika?</a:t>
            </a:r>
          </a:p>
          <a:p>
            <a:pPr marL="514350" indent="-514350">
              <a:buAutoNum type="arabicPeriod"/>
            </a:pPr>
            <a:r>
              <a:rPr lang="hr-HR" dirty="0" smtClean="0"/>
              <a:t>Zašto je odabrana upravo ta osoba za reklamu?</a:t>
            </a:r>
          </a:p>
          <a:p>
            <a:pPr marL="514350" indent="-514350">
              <a:buAutoNum type="arabicPeriod"/>
            </a:pPr>
            <a:r>
              <a:rPr lang="hr-HR" dirty="0" smtClean="0"/>
              <a:t>Kakav je izraz lica osobe koja nam se obraća?</a:t>
            </a:r>
          </a:p>
          <a:p>
            <a:pPr marL="514350" indent="-514350">
              <a:buAutoNum type="arabicPeriod"/>
            </a:pPr>
            <a:r>
              <a:rPr lang="hr-HR" dirty="0" smtClean="0"/>
              <a:t>Koje boje prevladavaju i zašto?</a:t>
            </a:r>
          </a:p>
          <a:p>
            <a:pPr marL="514350" indent="-514350">
              <a:buAutoNum type="arabicPeriod"/>
            </a:pPr>
            <a:r>
              <a:rPr lang="hr-HR" dirty="0" smtClean="0"/>
              <a:t>Kakve osjećaje pobuđuje glazba?</a:t>
            </a:r>
          </a:p>
          <a:p>
            <a:pPr marL="514350" indent="-514350">
              <a:buAutoNum type="arabicPeriod"/>
            </a:pPr>
            <a:r>
              <a:rPr lang="hr-HR" dirty="0" smtClean="0"/>
              <a:t>S čega se preusmjerava pažnja i zašto?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357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387" y="1469985"/>
            <a:ext cx="10961226" cy="132555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2. </a:t>
            </a:r>
            <a:r>
              <a:rPr lang="hr-HR" dirty="0" smtClean="0"/>
              <a:t>Video</a:t>
            </a:r>
            <a:br>
              <a:rPr lang="hr-HR" dirty="0" smtClean="0"/>
            </a:br>
            <a:r>
              <a:rPr lang="hr-HR" dirty="0">
                <a:hlinkClick r:id="rId2"/>
              </a:rPr>
              <a:t>https://www.youtube.com/watch?v=MOXQo7nURs0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210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 ZA DEKONSTRUKCIJU MEDIJSKE PORUKE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Tko</a:t>
            </a:r>
            <a:r>
              <a:rPr lang="en-US" dirty="0"/>
              <a:t> je </a:t>
            </a:r>
            <a:r>
              <a:rPr lang="en-US" dirty="0" err="1"/>
              <a:t>stvorio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poruku</a:t>
            </a:r>
            <a:r>
              <a:rPr lang="en-US" dirty="0"/>
              <a:t>? </a:t>
            </a:r>
            <a:r>
              <a:rPr lang="en-US" dirty="0" err="1"/>
              <a:t>Zašto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Tko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ciljanu</a:t>
            </a:r>
            <a:r>
              <a:rPr lang="en-US" dirty="0"/>
              <a:t> </a:t>
            </a:r>
            <a:r>
              <a:rPr lang="en-US" dirty="0" err="1"/>
              <a:t>publiku</a:t>
            </a:r>
            <a:r>
              <a:rPr lang="en-US" dirty="0"/>
              <a:t>? Koji </a:t>
            </a:r>
            <a:r>
              <a:rPr lang="en-US" dirty="0" err="1"/>
              <a:t>tekst</a:t>
            </a:r>
            <a:r>
              <a:rPr lang="en-US" dirty="0"/>
              <a:t>,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zvukovi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sugeriraju</a:t>
            </a:r>
            <a:r>
              <a:rPr lang="en-US" dirty="0"/>
              <a:t>?  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tekstualno</a:t>
            </a:r>
            <a:r>
              <a:rPr lang="en-US" dirty="0"/>
              <a:t> (</a:t>
            </a:r>
            <a:r>
              <a:rPr lang="en-US" dirty="0" err="1"/>
              <a:t>literarno</a:t>
            </a:r>
            <a:r>
              <a:rPr lang="en-US" dirty="0"/>
              <a:t>) </a:t>
            </a:r>
            <a:r>
              <a:rPr lang="en-US" dirty="0" err="1"/>
              <a:t>značenje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/>
              <a:t>Koji je </a:t>
            </a:r>
            <a:r>
              <a:rPr lang="en-US" dirty="0" err="1"/>
              <a:t>podtekst</a:t>
            </a:r>
            <a:r>
              <a:rPr lang="en-US" dirty="0"/>
              <a:t> </a:t>
            </a:r>
            <a:r>
              <a:rPr lang="en-US" dirty="0" err="1"/>
              <a:t>neizrečene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prikrivene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Kakva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stila</a:t>
            </a:r>
            <a:r>
              <a:rPr lang="en-US" dirty="0"/>
              <a:t> je </a:t>
            </a:r>
            <a:r>
              <a:rPr lang="en-US" dirty="0" err="1"/>
              <a:t>prikazana</a:t>
            </a:r>
            <a:r>
              <a:rPr lang="en-US" dirty="0"/>
              <a:t>? </a:t>
            </a:r>
            <a:r>
              <a:rPr lang="en-US" dirty="0" err="1"/>
              <a:t>Veliča</a:t>
            </a:r>
            <a:r>
              <a:rPr lang="en-US" dirty="0"/>
              <a:t> li se? </a:t>
            </a:r>
            <a:r>
              <a:rPr lang="en-US" dirty="0" err="1"/>
              <a:t>Kako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prikazane</a:t>
            </a:r>
            <a:r>
              <a:rPr lang="en-US" dirty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uvjeravanja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upotrijebljena</a:t>
            </a:r>
            <a:r>
              <a:rPr lang="en-US" dirty="0" smtClean="0"/>
              <a:t>?</a:t>
            </a:r>
            <a:endParaRPr lang="hr-HR" dirty="0"/>
          </a:p>
          <a:p>
            <a:pPr>
              <a:lnSpc>
                <a:spcPct val="150000"/>
              </a:lnSpc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014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69" y="113338"/>
            <a:ext cx="11115264" cy="1325559"/>
          </a:xfrm>
        </p:spPr>
        <p:txBody>
          <a:bodyPr/>
          <a:lstStyle/>
          <a:p>
            <a:r>
              <a:rPr lang="hr-HR" dirty="0" smtClean="0"/>
              <a:t>PITANJA ZA DEKONSTRUKCIJU MEDIJSKE PORUKE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5948"/>
            <a:ext cx="11049003" cy="497101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uvjeravanja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upotrijebljena</a:t>
            </a:r>
            <a:r>
              <a:rPr lang="en-US" dirty="0" smtClean="0"/>
              <a:t>?</a:t>
            </a:r>
            <a:endParaRPr lang="hr-H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- Psihološka kontrola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- Povezanost s proizvodom (preko neke poznate ličnosti, priče, osjećaja, pojma)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Lažna obećanja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Moć jezika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Uloga rodova (žensko – nježno, muško – čvrsto, dječje – osjetljivo)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/>
              <a:t>Koje su zdrave, a koje nezdrave poruke posredovane?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 smtClean="0"/>
              <a:t>Koji je dio priče izostavljen?</a:t>
            </a:r>
            <a:endParaRPr lang="hr-HR" dirty="0"/>
          </a:p>
          <a:p>
            <a:pPr>
              <a:lnSpc>
                <a:spcPct val="150000"/>
              </a:lnSpc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288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>
                <a:hlinkClick r:id="rId2"/>
              </a:rPr>
              <a:t>http://media-studies-unit.wikispaces.com/Lesson+4+-+</a:t>
            </a:r>
            <a:r>
              <a:rPr lang="hr-HR" dirty="0" smtClean="0">
                <a:hlinkClick r:id="rId2"/>
              </a:rPr>
              <a:t>Deconstructing+Advertisements. </a:t>
            </a:r>
            <a:r>
              <a:rPr lang="hr-HR" dirty="0" smtClean="0"/>
              <a:t> </a:t>
            </a:r>
            <a:r>
              <a:rPr lang="hr-HR" dirty="0" err="1" smtClean="0"/>
              <a:t>Pristupljeno</a:t>
            </a:r>
            <a:r>
              <a:rPr lang="hr-HR" dirty="0" smtClean="0"/>
              <a:t>, kolovoz, 2016.</a:t>
            </a:r>
          </a:p>
          <a:p>
            <a:r>
              <a:rPr lang="hr-HR" dirty="0" smtClean="0">
                <a:hlinkClick r:id="rId3"/>
              </a:rPr>
              <a:t>https</a:t>
            </a:r>
            <a:r>
              <a:rPr lang="hr-HR" dirty="0">
                <a:hlinkClick r:id="rId3"/>
              </a:rPr>
              <a:t>://</a:t>
            </a:r>
            <a:r>
              <a:rPr lang="hr-HR" dirty="0" smtClean="0">
                <a:hlinkClick r:id="rId3"/>
              </a:rPr>
              <a:t>www.youtube.com/watch?v=HaB2b1w52yE</a:t>
            </a:r>
            <a:r>
              <a:rPr lang="hr-HR" dirty="0" smtClean="0"/>
              <a:t>.  </a:t>
            </a:r>
            <a:r>
              <a:rPr lang="hr-HR" dirty="0" err="1" smtClean="0"/>
              <a:t>Pristupljeno</a:t>
            </a:r>
            <a:r>
              <a:rPr lang="hr-HR" dirty="0" smtClean="0"/>
              <a:t>, kolovoz, 2016.</a:t>
            </a:r>
          </a:p>
          <a:p>
            <a:r>
              <a:rPr lang="hr-HR" dirty="0">
                <a:hlinkClick r:id="rId4"/>
              </a:rPr>
              <a:t>https://</a:t>
            </a:r>
            <a:r>
              <a:rPr lang="hr-HR" dirty="0" smtClean="0">
                <a:hlinkClick r:id="rId4"/>
              </a:rPr>
              <a:t>www.youtube.com/watch?v=MOXQo7nURs0</a:t>
            </a:r>
            <a:r>
              <a:rPr lang="hr-HR" dirty="0" smtClean="0"/>
              <a:t>.  </a:t>
            </a:r>
            <a:r>
              <a:rPr lang="hr-HR" dirty="0" err="1" smtClean="0"/>
              <a:t>Pristupljeno</a:t>
            </a:r>
            <a:r>
              <a:rPr lang="hr-HR" dirty="0" smtClean="0"/>
              <a:t>, kolovoz, 2016.</a:t>
            </a:r>
          </a:p>
          <a:p>
            <a:r>
              <a:rPr lang="en-US" dirty="0"/>
              <a:t> Herman, Edward S.; Chomsky, </a:t>
            </a:r>
            <a:r>
              <a:rPr lang="en-US" dirty="0" smtClean="0"/>
              <a:t>Noam</a:t>
            </a:r>
            <a:r>
              <a:rPr lang="hr-HR" dirty="0" smtClean="0"/>
              <a:t>(1988.). </a:t>
            </a:r>
            <a:r>
              <a:rPr lang="en-US" dirty="0" smtClean="0"/>
              <a:t> </a:t>
            </a:r>
            <a:r>
              <a:rPr lang="en-US" dirty="0"/>
              <a:t>Manufacturing </a:t>
            </a:r>
            <a:r>
              <a:rPr lang="en-US" dirty="0" smtClean="0"/>
              <a:t>Consent</a:t>
            </a:r>
            <a:r>
              <a:rPr lang="hr-HR" dirty="0" smtClean="0"/>
              <a:t>: </a:t>
            </a:r>
            <a:r>
              <a:rPr lang="en-US" dirty="0"/>
              <a:t>The Political Economy of the Mass Media</a:t>
            </a:r>
            <a:r>
              <a:rPr lang="hr-H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New </a:t>
            </a:r>
            <a:r>
              <a:rPr lang="en-US" dirty="0" smtClean="0"/>
              <a:t>York</a:t>
            </a:r>
            <a:r>
              <a:rPr lang="hr-HR" dirty="0"/>
              <a:t> </a:t>
            </a:r>
            <a:r>
              <a:rPr lang="hr-HR" dirty="0" smtClean="0"/>
              <a:t>:</a:t>
            </a:r>
            <a:r>
              <a:rPr lang="en-US" dirty="0" smtClean="0"/>
              <a:t> </a:t>
            </a:r>
            <a:r>
              <a:rPr lang="en-US" dirty="0"/>
              <a:t>Pantheon </a:t>
            </a:r>
            <a:r>
              <a:rPr lang="en-US" dirty="0" smtClean="0"/>
              <a:t>Books</a:t>
            </a:r>
            <a:endParaRPr lang="hr-HR" dirty="0" smtClean="0"/>
          </a:p>
          <a:p>
            <a:r>
              <a:rPr lang="hr-HR" dirty="0" err="1" smtClean="0"/>
              <a:t>Chomsky</a:t>
            </a:r>
            <a:r>
              <a:rPr lang="hr-HR" dirty="0" smtClean="0"/>
              <a:t>, </a:t>
            </a:r>
            <a:r>
              <a:rPr lang="hr-HR" dirty="0" err="1" smtClean="0"/>
              <a:t>Avram</a:t>
            </a:r>
            <a:r>
              <a:rPr lang="hr-HR" dirty="0" smtClean="0"/>
              <a:t> </a:t>
            </a:r>
            <a:r>
              <a:rPr lang="hr-HR" dirty="0" err="1" smtClean="0"/>
              <a:t>Noam</a:t>
            </a:r>
            <a:r>
              <a:rPr lang="hr-HR" dirty="0" smtClean="0"/>
              <a:t>(2002.). Mediji, propaganda i sistem. Zagreb: Što čitaš?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098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850" y="2967335"/>
            <a:ext cx="984231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8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HVALA   NA   PAŽNJI!</a:t>
            </a:r>
            <a:endParaRPr lang="en-US" sz="8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062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2387601" y="707231"/>
            <a:ext cx="6883399" cy="5794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 altLang="sr-Latn-RS" sz="3200" b="1" dirty="0">
                <a:solidFill>
                  <a:srgbClr val="FF5050"/>
                </a:solidFill>
                <a:latin typeface="Tahoma" panose="020B0604030504040204" pitchFamily="34" charset="0"/>
              </a:rPr>
              <a:t>Vještine pri kritičkom mišljenju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200880" y="3432969"/>
            <a:ext cx="3448843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 altLang="sr-Latn-RS" sz="2400" b="1" dirty="0">
                <a:solidFill>
                  <a:schemeClr val="bg1"/>
                </a:solidFill>
                <a:latin typeface="Tahoma" panose="020B0604030504040204" pitchFamily="34" charset="0"/>
              </a:rPr>
              <a:t>INTERPRETACIJA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235200" y="2245519"/>
            <a:ext cx="22098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sr-Latn-RS" sz="2400" b="1">
                <a:solidFill>
                  <a:schemeClr val="bg1"/>
                </a:solidFill>
                <a:latin typeface="Tahoma" panose="020B0604030504040204" pitchFamily="34" charset="0"/>
              </a:rPr>
              <a:t>ANALIZA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7480300" y="3661569"/>
            <a:ext cx="2425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 altLang="sr-Latn-RS" sz="2400" b="1" dirty="0">
                <a:solidFill>
                  <a:schemeClr val="bg1"/>
                </a:solidFill>
                <a:latin typeface="Tahoma" panose="020B0604030504040204" pitchFamily="34" charset="0"/>
              </a:rPr>
              <a:t>EVALUACIJA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7010400" y="2166938"/>
            <a:ext cx="28956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hr-HR" altLang="sr-Latn-RS" sz="2400" b="1" dirty="0">
                <a:solidFill>
                  <a:schemeClr val="bg1"/>
                </a:solidFill>
                <a:latin typeface="Tahoma" panose="020B0604030504040204" pitchFamily="34" charset="0"/>
              </a:rPr>
              <a:t>ZAKLJUČIVANJE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2878866" y="4849019"/>
            <a:ext cx="3541714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 altLang="sr-Latn-RS" sz="2400" b="1" dirty="0">
                <a:solidFill>
                  <a:schemeClr val="bg1"/>
                </a:solidFill>
                <a:latin typeface="Tahoma" panose="020B0604030504040204" pitchFamily="34" charset="0"/>
              </a:rPr>
              <a:t>SAMOREGULACIJA</a:t>
            </a:r>
          </a:p>
        </p:txBody>
      </p:sp>
    </p:spTree>
    <p:extLst>
      <p:ext uri="{BB962C8B-B14F-4D97-AF65-F5344CB8AC3E}">
        <p14:creationId xmlns:p14="http://schemas.microsoft.com/office/powerpoint/2010/main" val="282233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nimBg="1"/>
      <p:bldP spid="57356" grpId="0" animBg="1"/>
      <p:bldP spid="57357" grpId="0" animBg="1"/>
      <p:bldP spid="57358" grpId="0" animBg="1"/>
      <p:bldP spid="573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/>
              <a:t>OSNOVNI KONCEPTI MEDIJSKE PISMENOSTI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779715"/>
          </a:xfrm>
        </p:spPr>
        <p:txBody>
          <a:bodyPr/>
          <a:lstStyle/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SVAKA PORUKA JE KONSTRUIRANA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MEDIJSKE PORUKE OBLIKUJU NAŠ DOŽIVLJAJ STVARNOSTI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RAZLIČITA PUBLIKA RAZLIČITO DOŽIVLJAVA I INTERPRETIRA ISTU PORUKU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PORUKE MOGU IMATI KOMERCIJALNE IMPLIKACIJE</a:t>
            </a:r>
          </a:p>
          <a:p>
            <a:pPr marL="514350" lvl="0" indent="-514350">
              <a:lnSpc>
                <a:spcPct val="200000"/>
              </a:lnSpc>
              <a:buAutoNum type="arabicPeriod"/>
            </a:pPr>
            <a:r>
              <a:rPr lang="hr-HR" sz="2600"/>
              <a:t>MEDIJSKE PORUKE UTJEČU NA STAVOVE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40633" y="365129"/>
            <a:ext cx="11778916" cy="1325559"/>
          </a:xfrm>
        </p:spPr>
        <p:txBody>
          <a:bodyPr/>
          <a:lstStyle/>
          <a:p>
            <a:pPr lvl="0"/>
            <a:r>
              <a:rPr lang="hr-HR"/>
              <a:t>STRATEGIJE MANIPULACIJE PREMA N. CHOMSKOM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900031"/>
          </a:xfrm>
        </p:spPr>
        <p:txBody>
          <a:bodyPr anchorCtr="1"/>
          <a:lstStyle/>
          <a:p>
            <a:pPr lvl="0" algn="ctr">
              <a:lnSpc>
                <a:spcPct val="140000"/>
              </a:lnSpc>
            </a:pPr>
            <a:r>
              <a:rPr lang="hr-HR" sz="2600" dirty="0"/>
              <a:t>PREUSMJERAVANJE PAŽNJE</a:t>
            </a:r>
          </a:p>
          <a:p>
            <a:pPr lvl="0" algn="ctr">
              <a:lnSpc>
                <a:spcPct val="140000"/>
              </a:lnSpc>
            </a:pPr>
            <a:r>
              <a:rPr lang="hr-HR" sz="2600" dirty="0">
                <a:latin typeface="Blackadder ITC" pitchFamily="82"/>
              </a:rPr>
              <a:t>STVARANJE       PROBLEMA</a:t>
            </a:r>
          </a:p>
          <a:p>
            <a:pPr lvl="0" algn="ctr">
              <a:lnSpc>
                <a:spcPct val="140000"/>
              </a:lnSpc>
            </a:pPr>
            <a:r>
              <a:rPr lang="hr-HR" sz="2600" dirty="0"/>
              <a:t>POSTUPNOST </a:t>
            </a:r>
            <a:r>
              <a:rPr lang="hr-HR" sz="3700" b="1" dirty="0">
                <a:latin typeface="Curlz MT" pitchFamily="82"/>
              </a:rPr>
              <a:t>PROMJENA</a:t>
            </a:r>
          </a:p>
          <a:p>
            <a:pPr lvl="0" algn="ctr">
              <a:lnSpc>
                <a:spcPct val="140000"/>
              </a:lnSpc>
            </a:pPr>
            <a:r>
              <a:rPr lang="hr-HR" sz="2600" dirty="0"/>
              <a:t>ODGAĐ</a:t>
            </a:r>
          </a:p>
          <a:p>
            <a:pPr lvl="0" algn="ctr">
              <a:lnSpc>
                <a:spcPct val="140000"/>
              </a:lnSpc>
            </a:pPr>
            <a:r>
              <a:rPr lang="hr-HR" sz="2600" dirty="0">
                <a:latin typeface="Jokerman" pitchFamily="82"/>
              </a:rPr>
              <a:t>UPOTREBA       DJEČJEG              JEZIKA</a:t>
            </a:r>
          </a:p>
          <a:p>
            <a:pPr lvl="0" algn="ctr">
              <a:lnSpc>
                <a:spcPct val="140000"/>
              </a:lnSpc>
            </a:pPr>
            <a:r>
              <a:rPr lang="hr-HR" sz="4400" dirty="0">
                <a:solidFill>
                  <a:srgbClr val="FF0000"/>
                </a:solidFill>
              </a:rPr>
              <a:t>BU</a:t>
            </a:r>
            <a:r>
              <a:rPr lang="hr-HR" sz="4400" dirty="0">
                <a:solidFill>
                  <a:srgbClr val="92D050"/>
                </a:solidFill>
              </a:rPr>
              <a:t>ĐE</a:t>
            </a:r>
            <a:r>
              <a:rPr lang="hr-HR" sz="4400" dirty="0">
                <a:solidFill>
                  <a:srgbClr val="7030A0"/>
                </a:solidFill>
              </a:rPr>
              <a:t>NJE</a:t>
            </a:r>
            <a:r>
              <a:rPr lang="hr-HR" sz="4400" dirty="0">
                <a:solidFill>
                  <a:srgbClr val="FF0000"/>
                </a:solidFill>
              </a:rPr>
              <a:t>     </a:t>
            </a:r>
            <a:r>
              <a:rPr lang="hr-HR" sz="4400" dirty="0">
                <a:solidFill>
                  <a:srgbClr val="00B0F0"/>
                </a:solidFill>
              </a:rPr>
              <a:t>EM</a:t>
            </a:r>
            <a:r>
              <a:rPr lang="hr-HR" sz="4400" dirty="0">
                <a:solidFill>
                  <a:srgbClr val="A9D18E"/>
                </a:solidFill>
              </a:rPr>
              <a:t>OC</a:t>
            </a:r>
            <a:r>
              <a:rPr lang="hr-HR" sz="4400" dirty="0">
                <a:solidFill>
                  <a:srgbClr val="FFFF00"/>
                </a:solidFill>
              </a:rPr>
              <a:t>IJ</a:t>
            </a:r>
            <a:r>
              <a:rPr lang="hr-HR" sz="4400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4" name="Smiley Face 3"/>
          <p:cNvSpPr/>
          <p:nvPr/>
        </p:nvSpPr>
        <p:spPr>
          <a:xfrm>
            <a:off x="10034451" y="4275642"/>
            <a:ext cx="1319351" cy="992782"/>
          </a:xfrm>
          <a:custGeom>
            <a:avLst>
              <a:gd name="f0" fmla="val 1752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*/ 5419351 1 1725033"/>
              <a:gd name="f7" fmla="val -2147483647"/>
              <a:gd name="f8" fmla="val 2147483647"/>
              <a:gd name="f9" fmla="val 15510"/>
              <a:gd name="f10" fmla="val 17520"/>
              <a:gd name="f11" fmla="*/ 10800 10800 1"/>
              <a:gd name="f12" fmla="+- 0 0 0"/>
              <a:gd name="f13" fmla="+- 0 0 23592960"/>
              <a:gd name="f14" fmla="val 10800"/>
              <a:gd name="f15" fmla="*/ 1165 1165 1"/>
              <a:gd name="f16" fmla="val 1165"/>
              <a:gd name="f17" fmla="val 4870"/>
              <a:gd name="f18" fmla="val 8680"/>
              <a:gd name="f19" fmla="val 12920"/>
              <a:gd name="f20" fmla="val 16730"/>
              <a:gd name="f21" fmla="+- 0 0 180"/>
              <a:gd name="f22" fmla="*/ f4 1 21600"/>
              <a:gd name="f23" fmla="*/ f5 1 21600"/>
              <a:gd name="f24" fmla="pin 15510 f0 17520"/>
              <a:gd name="f25" fmla="*/ 0 f6 1"/>
              <a:gd name="f26" fmla="*/ f12 f1 1"/>
              <a:gd name="f27" fmla="*/ f13 f1 1"/>
              <a:gd name="f28" fmla="*/ f21 f1 1"/>
              <a:gd name="f29" fmla="+- f24 0 15510"/>
              <a:gd name="f30" fmla="*/ 10800 f22 1"/>
              <a:gd name="f31" fmla="*/ f24 f23 1"/>
              <a:gd name="f32" fmla="*/ 3200 f22 1"/>
              <a:gd name="f33" fmla="*/ 18400 f22 1"/>
              <a:gd name="f34" fmla="*/ 18400 f23 1"/>
              <a:gd name="f35" fmla="*/ 3200 f23 1"/>
              <a:gd name="f36" fmla="*/ f25 1 f3"/>
              <a:gd name="f37" fmla="*/ f26 1 f3"/>
              <a:gd name="f38" fmla="*/ f27 1 f3"/>
              <a:gd name="f39" fmla="*/ 3160 f22 1"/>
              <a:gd name="f40" fmla="*/ 3160 f23 1"/>
              <a:gd name="f41" fmla="*/ 18440 f23 1"/>
              <a:gd name="f42" fmla="*/ f28 1 f3"/>
              <a:gd name="f43" fmla="*/ 18440 f22 1"/>
              <a:gd name="f44" fmla="+- 17520 0 f29"/>
              <a:gd name="f45" fmla="+- 15510 f29 0"/>
              <a:gd name="f46" fmla="+- 0 0 f36"/>
              <a:gd name="f47" fmla="+- f37 0 f2"/>
              <a:gd name="f48" fmla="+- f38 0 f2"/>
              <a:gd name="f49" fmla="+- f42 0 f2"/>
              <a:gd name="f50" fmla="*/ f46 f1 1"/>
              <a:gd name="f51" fmla="+- f48 0 f47"/>
              <a:gd name="f52" fmla="*/ f50 1 f6"/>
              <a:gd name="f53" fmla="+- f52 0 f2"/>
              <a:gd name="f54" fmla="cos 1 f53"/>
              <a:gd name="f55" fmla="sin 1 f53"/>
              <a:gd name="f56" fmla="+- 0 0 f54"/>
              <a:gd name="f57" fmla="+- 0 0 f55"/>
              <a:gd name="f58" fmla="*/ 10800 f56 1"/>
              <a:gd name="f59" fmla="*/ 10800 f57 1"/>
              <a:gd name="f60" fmla="*/ 1165 f56 1"/>
              <a:gd name="f61" fmla="*/ 1165 f57 1"/>
              <a:gd name="f62" fmla="*/ f58 f58 1"/>
              <a:gd name="f63" fmla="*/ f59 f59 1"/>
              <a:gd name="f64" fmla="*/ f60 f60 1"/>
              <a:gd name="f65" fmla="*/ f61 f61 1"/>
              <a:gd name="f66" fmla="+- f62 f63 0"/>
              <a:gd name="f67" fmla="+- f64 f65 0"/>
              <a:gd name="f68" fmla="sqrt f66"/>
              <a:gd name="f69" fmla="sqrt f67"/>
              <a:gd name="f70" fmla="*/ f11 1 f68"/>
              <a:gd name="f71" fmla="*/ f15 1 f69"/>
              <a:gd name="f72" fmla="*/ f56 f70 1"/>
              <a:gd name="f73" fmla="*/ f57 f70 1"/>
              <a:gd name="f74" fmla="*/ f56 f71 1"/>
              <a:gd name="f75" fmla="*/ f57 f71 1"/>
              <a:gd name="f76" fmla="+- 10800 0 f72"/>
              <a:gd name="f77" fmla="+- 10800 0 f73"/>
              <a:gd name="f78" fmla="+- 7305 0 f74"/>
              <a:gd name="f79" fmla="+- 7515 0 f75"/>
              <a:gd name="f80" fmla="+- 14295 0 f74"/>
            </a:gdLst>
            <a:ahLst>
              <a:ahXY gdRefY="f0" minY="f9" maxY="f10">
                <a:pos x="f30" y="f3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39" y="f40"/>
              </a:cxn>
              <a:cxn ang="f49">
                <a:pos x="f39" y="f41"/>
              </a:cxn>
              <a:cxn ang="f49">
                <a:pos x="f43" y="f41"/>
              </a:cxn>
              <a:cxn ang="f47">
                <a:pos x="f43" y="f40"/>
              </a:cxn>
            </a:cxnLst>
            <a:rect l="f32" t="f35" r="f33" b="f34"/>
            <a:pathLst>
              <a:path w="21600" h="21600">
                <a:moveTo>
                  <a:pt x="f76" y="f77"/>
                </a:moveTo>
                <a:arcTo wR="f14" hR="f14" stAng="f47" swAng="f51"/>
                <a:close/>
              </a:path>
              <a:path w="21600" h="21600">
                <a:moveTo>
                  <a:pt x="f78" y="f79"/>
                </a:moveTo>
                <a:arcTo wR="f16" hR="f16" stAng="f47" swAng="f51"/>
                <a:close/>
              </a:path>
              <a:path w="21600" h="21600">
                <a:moveTo>
                  <a:pt x="f80" y="f79"/>
                </a:moveTo>
                <a:arcTo wR="f16" hR="f16" stAng="f47" swAng="f51"/>
                <a:close/>
              </a:path>
              <a:path w="21600" h="21600" fill="none">
                <a:moveTo>
                  <a:pt x="f17" y="f44"/>
                </a:moveTo>
                <a:cubicBezTo>
                  <a:pt x="f18" y="f45"/>
                  <a:pt x="f19" y="f45"/>
                  <a:pt x="f20" y="f44"/>
                </a:cubicBezTo>
              </a:path>
            </a:pathLst>
          </a:custGeom>
          <a:solidFill>
            <a:srgbClr val="FFFF00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9999996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40633" y="365129"/>
            <a:ext cx="11778916" cy="1325559"/>
          </a:xfrm>
        </p:spPr>
        <p:txBody>
          <a:bodyPr/>
          <a:lstStyle/>
          <a:p>
            <a:pPr lvl="0"/>
            <a:r>
              <a:rPr lang="hr-HR"/>
              <a:t>STRATEGIJE MANIPULACIJE PREMA N. CHOMSKOM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900031"/>
          </a:xfrm>
        </p:spPr>
        <p:txBody>
          <a:bodyPr anchorCtr="1"/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hr-HR" sz="4800" dirty="0"/>
              <a:t>NE   ZNANJE</a:t>
            </a:r>
          </a:p>
          <a:p>
            <a:pPr marL="0" lvl="0" indent="0" algn="ctr">
              <a:lnSpc>
                <a:spcPct val="150000"/>
              </a:lnSpc>
              <a:buNone/>
            </a:pPr>
            <a:r>
              <a:rPr lang="hr-HR" sz="4800" dirty="0">
                <a:latin typeface="Blackadder ITC" pitchFamily="82"/>
              </a:rPr>
              <a:t>VELIČANJE      GLUPOSTI</a:t>
            </a:r>
          </a:p>
          <a:p>
            <a:pPr lvl="0" algn="ctr">
              <a:lnSpc>
                <a:spcPct val="150000"/>
              </a:lnSpc>
            </a:pPr>
            <a:r>
              <a:rPr lang="hr-HR" sz="4800" dirty="0"/>
              <a:t>STVARANJE  OSJEĆAJA  KRIVNJE</a:t>
            </a:r>
            <a:endParaRPr lang="hr-HR" sz="6600" b="1" dirty="0">
              <a:latin typeface="Curlz MT" pitchFamily="82"/>
            </a:endParaRPr>
          </a:p>
          <a:p>
            <a:pPr lvl="0" algn="ctr">
              <a:lnSpc>
                <a:spcPct val="150000"/>
              </a:lnSpc>
            </a:pPr>
            <a:r>
              <a:rPr lang="hr-HR" sz="4800" dirty="0"/>
              <a:t>ZLOUPOTREBA  ZNANJA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>
                <a:latin typeface="Bell MT" panose="02020503060305020303" pitchFamily="18" charset="0"/>
              </a:rPr>
              <a:t>1. Zadatak </a:t>
            </a:r>
            <a:endParaRPr lang="hr-HR" sz="6600" dirty="0">
              <a:latin typeface="Bell MT" panose="0202050306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dirty="0" smtClean="0">
                <a:latin typeface="Corbel" panose="020B0503020204020204" pitchFamily="34" charset="0"/>
              </a:rPr>
              <a:t>Nakon gledanja prvog videa utvrditi koje su od prethodnih strategija upotrijebljene te pojasniti izbor.</a:t>
            </a:r>
          </a:p>
          <a:p>
            <a:pPr>
              <a:lnSpc>
                <a:spcPct val="150000"/>
              </a:lnSpc>
            </a:pPr>
            <a:r>
              <a:rPr lang="hr-HR" sz="4000" dirty="0" smtClean="0">
                <a:latin typeface="Corbel" panose="020B0503020204020204" pitchFamily="34" charset="0"/>
              </a:rPr>
              <a:t>Isti zadatak nalazi se na listiću.</a:t>
            </a:r>
            <a:endParaRPr lang="hr-HR" sz="4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89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2273" y="2205504"/>
            <a:ext cx="10879241" cy="132555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1. Video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>
                <a:hlinkClick r:id="rId2"/>
              </a:rPr>
              <a:t>https://www.youtube.com/watch?v=HaB2b1w52yE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8890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8123" y="0"/>
            <a:ext cx="10515600" cy="1325559"/>
          </a:xfrm>
        </p:spPr>
        <p:txBody>
          <a:bodyPr/>
          <a:lstStyle/>
          <a:p>
            <a:r>
              <a:rPr lang="hr-HR" dirty="0" smtClean="0"/>
              <a:t>DEKONSTRUKCIJA  MEDIJSKE PORUKE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3" y="1436914"/>
            <a:ext cx="11155680" cy="509451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r-HR" sz="3600" dirty="0" smtClean="0"/>
              <a:t>Kakva je bila vaša prva reakcija na reklame?</a:t>
            </a:r>
          </a:p>
          <a:p>
            <a:pPr marL="514350" indent="-514350">
              <a:buAutoNum type="arabicPeriod"/>
            </a:pPr>
            <a:r>
              <a:rPr lang="hr-HR" sz="3600" dirty="0" smtClean="0"/>
              <a:t>Što vam se svidjelo kod reklama?</a:t>
            </a:r>
          </a:p>
          <a:p>
            <a:pPr marL="514350" indent="-514350">
              <a:buAutoNum type="arabicPeriod"/>
            </a:pPr>
            <a:r>
              <a:rPr lang="hr-HR" sz="3600" dirty="0" smtClean="0"/>
              <a:t>Što vam se nije svidjelo kod reklama?</a:t>
            </a:r>
          </a:p>
          <a:p>
            <a:pPr marL="514350" indent="-514350">
              <a:buAutoNum type="arabicPeriod"/>
            </a:pPr>
            <a:r>
              <a:rPr lang="hr-HR" sz="3600" dirty="0" smtClean="0"/>
              <a:t>Tko je ciljana publika za ovaj video? (spol, dob, socijalni, vjerski, etnički status, seksualna orijentacija)</a:t>
            </a:r>
          </a:p>
          <a:p>
            <a:pPr marL="514350" indent="-514350">
              <a:buAutoNum type="arabicPeriod"/>
            </a:pPr>
            <a:r>
              <a:rPr lang="hr-HR" sz="3600" dirty="0" smtClean="0"/>
              <a:t>Na koji se način ovim videom pokušava utjecati na ciljanu skupinu? (emocije, slike, zvukovi, tekst, glas, osoba)</a:t>
            </a:r>
          </a:p>
          <a:p>
            <a:pPr marL="0" indent="0">
              <a:buNone/>
            </a:pP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666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8123" y="0"/>
            <a:ext cx="10515600" cy="1325559"/>
          </a:xfrm>
        </p:spPr>
        <p:txBody>
          <a:bodyPr/>
          <a:lstStyle/>
          <a:p>
            <a:r>
              <a:rPr lang="hr-HR" dirty="0" smtClean="0"/>
              <a:t>DEKONSTRUKCIJA  MEDIJSKE PORUKE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3" y="1436914"/>
            <a:ext cx="11155680" cy="5094515"/>
          </a:xfrm>
        </p:spPr>
        <p:txBody>
          <a:bodyPr/>
          <a:lstStyle/>
          <a:p>
            <a:pPr marL="0" lvl="0" indent="0">
              <a:buNone/>
            </a:pPr>
            <a:r>
              <a:rPr lang="hr-HR" dirty="0" smtClean="0"/>
              <a:t>6. </a:t>
            </a:r>
            <a:r>
              <a:rPr lang="hr-HR" sz="3200" dirty="0" smtClean="0"/>
              <a:t>Kojom </a:t>
            </a:r>
            <a:r>
              <a:rPr lang="hr-HR" sz="3200" dirty="0"/>
              <a:t>brzinom se izmjenjuju slike? Zašto? Kako brzina izmjene utječe na emocije?</a:t>
            </a:r>
          </a:p>
          <a:p>
            <a:pPr marL="0" lvl="0" indent="0">
              <a:buNone/>
            </a:pPr>
            <a:r>
              <a:rPr lang="hr-HR" sz="3200" dirty="0" smtClean="0"/>
              <a:t>7. Kakvo </a:t>
            </a:r>
            <a:r>
              <a:rPr lang="hr-HR" sz="3200" dirty="0"/>
              <a:t>raspoloženje prevladava u videu? (agresivno, </a:t>
            </a:r>
            <a:r>
              <a:rPr lang="hr-HR" sz="3200" dirty="0" err="1"/>
              <a:t>ismijavajuće</a:t>
            </a:r>
            <a:r>
              <a:rPr lang="hr-HR" sz="3200" dirty="0"/>
              <a:t>, seksualno</a:t>
            </a:r>
            <a:r>
              <a:rPr lang="hr-HR" sz="3200" dirty="0" smtClean="0"/>
              <a:t>…)</a:t>
            </a:r>
          </a:p>
          <a:p>
            <a:pPr marL="0" indent="0">
              <a:buNone/>
            </a:pPr>
            <a:r>
              <a:rPr lang="hr-HR" sz="3200" dirty="0" smtClean="0"/>
              <a:t>8. Kakav je tekst? (količina, veličina, boja, vrsta fonta…)</a:t>
            </a:r>
          </a:p>
          <a:p>
            <a:pPr marL="0" indent="0">
              <a:buNone/>
            </a:pPr>
            <a:r>
              <a:rPr lang="hr-HR" sz="3200" dirty="0" smtClean="0"/>
              <a:t>9. Tko je autor videa? (logo – položaj, boje, simbol…)</a:t>
            </a:r>
          </a:p>
          <a:p>
            <a:pPr marL="0" indent="0">
              <a:buNone/>
            </a:pPr>
            <a:r>
              <a:rPr lang="hr-HR" sz="3200" dirty="0" smtClean="0"/>
              <a:t>10. Koje boje prevladavaju? Kakav dojam ostavljaju boje?</a:t>
            </a:r>
          </a:p>
          <a:p>
            <a:pPr marL="0" indent="0">
              <a:buNone/>
            </a:pPr>
            <a:r>
              <a:rPr lang="hr-HR" sz="3200" dirty="0" smtClean="0"/>
              <a:t>11. Prevladavaju li svjetliji ili tamniji tonovi? Kakva je jasnoća?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907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654</Words>
  <Application>Microsoft Office PowerPoint</Application>
  <PresentationFormat>Široki zaslon</PresentationFormat>
  <Paragraphs>87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30" baseType="lpstr">
      <vt:lpstr>Aharoni</vt:lpstr>
      <vt:lpstr>Arial</vt:lpstr>
      <vt:lpstr>Arial Black</vt:lpstr>
      <vt:lpstr>Bell MT</vt:lpstr>
      <vt:lpstr>Blackadder ITC</vt:lpstr>
      <vt:lpstr>Calibri</vt:lpstr>
      <vt:lpstr>Calibri Light</vt:lpstr>
      <vt:lpstr>Corbel</vt:lpstr>
      <vt:lpstr>Curlz MT</vt:lpstr>
      <vt:lpstr>Jokerman</vt:lpstr>
      <vt:lpstr>Tahoma</vt:lpstr>
      <vt:lpstr>Office Theme</vt:lpstr>
      <vt:lpstr>KRITIČKO  RAZMIŠLJANJE KAO PREDUVJET MEDIJSKE PISMENOSTI Amadea Draguzet školska knjižničarka OŠ Stoja Pula 1. rujna, 2016.                                      </vt:lpstr>
      <vt:lpstr>PowerPoint prezentacija</vt:lpstr>
      <vt:lpstr>OSNOVNI KONCEPTI MEDIJSKE PISMENOSTI</vt:lpstr>
      <vt:lpstr>STRATEGIJE MANIPULACIJE PREMA N. CHOMSKOM</vt:lpstr>
      <vt:lpstr>STRATEGIJE MANIPULACIJE PREMA N. CHOMSKOM</vt:lpstr>
      <vt:lpstr>1. Zadatak </vt:lpstr>
      <vt:lpstr>1. Video  https://www.youtube.com/watch?v=HaB2b1w52yE</vt:lpstr>
      <vt:lpstr>DEKONSTRUKCIJA  MEDIJSKE PORUKE</vt:lpstr>
      <vt:lpstr>DEKONSTRUKCIJA  MEDIJSKE PORUKE</vt:lpstr>
      <vt:lpstr>Neki od mogućih odgovora:</vt:lpstr>
      <vt:lpstr>Neki od mogućih odgovora:</vt:lpstr>
      <vt:lpstr>IZVOR</vt:lpstr>
      <vt:lpstr>2. Video – 2. zadatak </vt:lpstr>
      <vt:lpstr>2. Video https://www.youtube.com/watch?v=MOXQo7nURs0 </vt:lpstr>
      <vt:lpstr>PITANJA ZA DEKONSTRUKCIJU MEDIJSKE PORUKE</vt:lpstr>
      <vt:lpstr>PITANJA ZA DEKONSTRUKCIJU MEDIJSKE PORUKE</vt:lpstr>
      <vt:lpstr>IZVORI: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KRITIČKO  RAZMIŠLJANJE KAO PREDUVJET MEDIJSKE PISMENOSTI</dc:title>
  <dc:creator>marija marijić</dc:creator>
  <cp:lastModifiedBy>Adela Granić</cp:lastModifiedBy>
  <cp:revision>27</cp:revision>
  <dcterms:created xsi:type="dcterms:W3CDTF">2015-02-10T23:17:44Z</dcterms:created>
  <dcterms:modified xsi:type="dcterms:W3CDTF">2016-09-06T07:05:00Z</dcterms:modified>
</cp:coreProperties>
</file>