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64" r:id="rId3"/>
    <p:sldId id="265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306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FFFF"/>
    <a:srgbClr val="33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30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67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6298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066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3519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756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211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8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9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8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61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01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67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68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89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71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5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300287" y="447675"/>
            <a:ext cx="5818718" cy="278129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4000" b="1" dirty="0"/>
              <a:t>Najčešće pogreške </a:t>
            </a:r>
            <a:r>
              <a:rPr lang="hr-HR" sz="4000" b="1" dirty="0" smtClean="0"/>
              <a:t>       u </a:t>
            </a:r>
            <a:r>
              <a:rPr lang="hr-HR" sz="4000" b="1" dirty="0"/>
              <a:t>hrvatskome </a:t>
            </a:r>
            <a:r>
              <a:rPr lang="hr-HR" sz="4000" b="1" dirty="0" smtClean="0"/>
              <a:t>jeziku</a:t>
            </a:r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hr-HR" sz="4400" b="1" dirty="0" smtClean="0"/>
              <a:t>*****</a:t>
            </a:r>
            <a:br>
              <a:rPr lang="hr-HR" sz="4400" b="1" dirty="0" smtClean="0"/>
            </a:br>
            <a:r>
              <a:rPr lang="hr-HR" sz="4400" b="1" dirty="0" smtClean="0"/>
              <a:t>  </a:t>
            </a:r>
            <a:r>
              <a:rPr lang="hr-HR" sz="4000" b="1" dirty="0" smtClean="0">
                <a:solidFill>
                  <a:schemeClr val="accent1"/>
                </a:solidFill>
              </a:rPr>
              <a:t>Jezični savjeti</a:t>
            </a:r>
            <a:endParaRPr lang="hr-HR" sz="4000" b="1" dirty="0">
              <a:solidFill>
                <a:schemeClr val="accent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300288" y="4101105"/>
            <a:ext cx="5818717" cy="2052045"/>
          </a:xfr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Pripremile: </a:t>
            </a:r>
          </a:p>
          <a:p>
            <a:pPr algn="ctr"/>
            <a:r>
              <a:rPr lang="hr-HR" b="1" dirty="0" smtClean="0">
                <a:solidFill>
                  <a:schemeClr val="tx1"/>
                </a:solidFill>
              </a:rPr>
              <a:t>Mira </a:t>
            </a:r>
            <a:r>
              <a:rPr lang="hr-HR" b="1" smtClean="0">
                <a:solidFill>
                  <a:schemeClr val="tx1"/>
                </a:solidFill>
              </a:rPr>
              <a:t>Križan, </a:t>
            </a:r>
            <a:r>
              <a:rPr lang="hr-HR" sz="1400" b="1" dirty="0" smtClean="0">
                <a:solidFill>
                  <a:schemeClr val="tx1"/>
                </a:solidFill>
              </a:rPr>
              <a:t>prof. hrvatskog jezika i </a:t>
            </a:r>
          </a:p>
          <a:p>
            <a:pPr algn="ctr"/>
            <a:r>
              <a:rPr lang="hr-HR" b="1" dirty="0" smtClean="0">
                <a:solidFill>
                  <a:schemeClr val="tx1"/>
                </a:solidFill>
              </a:rPr>
              <a:t>Ruža Jozić, </a:t>
            </a:r>
            <a:r>
              <a:rPr lang="hr-HR" sz="1400" b="1" dirty="0" smtClean="0">
                <a:solidFill>
                  <a:schemeClr val="tx1"/>
                </a:solidFill>
              </a:rPr>
              <a:t>školska knjižničarka</a:t>
            </a:r>
          </a:p>
          <a:p>
            <a:pPr algn="ctr"/>
            <a:r>
              <a:rPr lang="hr-HR" b="1" dirty="0" smtClean="0">
                <a:solidFill>
                  <a:schemeClr val="tx1"/>
                </a:solidFill>
              </a:rPr>
              <a:t>Gimnazija Sesvete</a:t>
            </a:r>
          </a:p>
          <a:p>
            <a:pPr algn="ctr"/>
            <a:r>
              <a:rPr lang="hr-HR" b="1" dirty="0" smtClean="0">
                <a:solidFill>
                  <a:schemeClr val="tx1"/>
                </a:solidFill>
              </a:rPr>
              <a:t>Zagreb, ožujak 2020.</a:t>
            </a:r>
            <a:endParaRPr lang="hr-H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106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3999" y="123825"/>
            <a:ext cx="7439025" cy="9048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2400" b="1" dirty="0" smtClean="0"/>
              <a:t>Fonološke </a:t>
            </a:r>
            <a:r>
              <a:rPr lang="hr-HR" sz="2400" b="1" dirty="0"/>
              <a:t>pogreške u glasovnoj promjeni jednačenja po mjestu tvorbe</a:t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8250" y="1314451"/>
            <a:ext cx="7619999" cy="522922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Jednačenje po mjestu tvorbe </a:t>
            </a:r>
            <a:r>
              <a:rPr lang="hr-HR" sz="2000" dirty="0">
                <a:solidFill>
                  <a:schemeClr val="tx1"/>
                </a:solidFill>
              </a:rPr>
              <a:t>javlja se kad suglasnik </a:t>
            </a:r>
            <a:r>
              <a:rPr lang="hr-HR" sz="2000" b="1" i="1" dirty="0">
                <a:solidFill>
                  <a:schemeClr val="tx1"/>
                </a:solidFill>
              </a:rPr>
              <a:t>n</a:t>
            </a:r>
            <a:r>
              <a:rPr lang="hr-HR" sz="2000" dirty="0">
                <a:solidFill>
                  <a:schemeClr val="tx1"/>
                </a:solidFill>
              </a:rPr>
              <a:t> ispred </a:t>
            </a:r>
            <a:r>
              <a:rPr lang="hr-HR" sz="2000" b="1" i="1" dirty="0">
                <a:solidFill>
                  <a:schemeClr val="tx1"/>
                </a:solidFill>
              </a:rPr>
              <a:t>b</a:t>
            </a:r>
            <a:r>
              <a:rPr lang="hr-HR" sz="2000" dirty="0">
                <a:solidFill>
                  <a:schemeClr val="tx1"/>
                </a:solidFill>
              </a:rPr>
              <a:t> prelazi u </a:t>
            </a:r>
            <a:r>
              <a:rPr lang="hr-HR" sz="2000" b="1" i="1" dirty="0">
                <a:solidFill>
                  <a:schemeClr val="tx1"/>
                </a:solidFill>
              </a:rPr>
              <a:t>m</a:t>
            </a:r>
            <a:r>
              <a:rPr lang="hr-HR" sz="2000" dirty="0">
                <a:solidFill>
                  <a:schemeClr val="tx1"/>
                </a:solidFill>
              </a:rPr>
              <a:t> , a također kad suglasnici </a:t>
            </a:r>
            <a:r>
              <a:rPr lang="hr-HR" sz="2000" b="1" i="1" dirty="0">
                <a:solidFill>
                  <a:schemeClr val="tx1"/>
                </a:solidFill>
              </a:rPr>
              <a:t>s, z, h</a:t>
            </a:r>
            <a:r>
              <a:rPr lang="hr-HR" sz="2000" dirty="0">
                <a:solidFill>
                  <a:schemeClr val="tx1"/>
                </a:solidFill>
              </a:rPr>
              <a:t> ispred palatala </a:t>
            </a:r>
            <a:r>
              <a:rPr lang="hr-HR" sz="2000" b="1" i="1" dirty="0">
                <a:solidFill>
                  <a:schemeClr val="tx1"/>
                </a:solidFill>
              </a:rPr>
              <a:t>š, ž, č, ć, </a:t>
            </a:r>
            <a:r>
              <a:rPr lang="hr-HR" sz="2000" b="1" i="1" dirty="0" err="1">
                <a:solidFill>
                  <a:schemeClr val="tx1"/>
                </a:solidFill>
              </a:rPr>
              <a:t>lj</a:t>
            </a:r>
            <a:r>
              <a:rPr lang="hr-HR" sz="2000" b="1" i="1" dirty="0">
                <a:solidFill>
                  <a:schemeClr val="tx1"/>
                </a:solidFill>
              </a:rPr>
              <a:t>, nj, j, đ, </a:t>
            </a:r>
            <a:r>
              <a:rPr lang="hr-HR" sz="2000" b="1" i="1" dirty="0" err="1">
                <a:solidFill>
                  <a:schemeClr val="tx1"/>
                </a:solidFill>
              </a:rPr>
              <a:t>dž</a:t>
            </a:r>
            <a:r>
              <a:rPr lang="hr-HR" sz="2000" dirty="0">
                <a:solidFill>
                  <a:schemeClr val="tx1"/>
                </a:solidFill>
              </a:rPr>
              <a:t>  prelaze u </a:t>
            </a:r>
            <a:r>
              <a:rPr lang="hr-HR" sz="2000" b="1" i="1" dirty="0">
                <a:solidFill>
                  <a:schemeClr val="tx1"/>
                </a:solidFill>
              </a:rPr>
              <a:t>š, ž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dirty="0" smtClean="0">
                <a:solidFill>
                  <a:schemeClr val="tx1"/>
                </a:solidFill>
              </a:rPr>
              <a:t>NEPRAVILNO</a:t>
            </a:r>
            <a:r>
              <a:rPr lang="hr-HR" sz="2000" dirty="0" smtClean="0">
                <a:solidFill>
                  <a:schemeClr val="tx1"/>
                </a:solidFill>
              </a:rPr>
              <a:t>: Kokoš je </a:t>
            </a:r>
            <a:r>
              <a:rPr lang="hr-HR" sz="2000" dirty="0" err="1" smtClean="0">
                <a:solidFill>
                  <a:schemeClr val="tx1"/>
                </a:solidFill>
              </a:rPr>
              <a:t>izčeprkala</a:t>
            </a:r>
            <a:r>
              <a:rPr lang="hr-HR" sz="2000" dirty="0" smtClean="0">
                <a:solidFill>
                  <a:schemeClr val="tx1"/>
                </a:solidFill>
              </a:rPr>
              <a:t> glistu iz mokre zemlje.</a:t>
            </a:r>
          </a:p>
          <a:p>
            <a:r>
              <a:rPr lang="hr-HR" sz="2000" b="1" dirty="0" smtClean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Kokoš je iščeprkala glistu iz mokre zemlje.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Zbog jednačenja po mjestu tvorbe suglasnik </a:t>
            </a:r>
            <a:r>
              <a:rPr lang="hr-HR" sz="2000" b="1" i="1" dirty="0">
                <a:solidFill>
                  <a:schemeClr val="tx1"/>
                </a:solidFill>
              </a:rPr>
              <a:t>z</a:t>
            </a:r>
            <a:r>
              <a:rPr lang="hr-HR" sz="2000" dirty="0">
                <a:solidFill>
                  <a:schemeClr val="tx1"/>
                </a:solidFill>
              </a:rPr>
              <a:t> ispred </a:t>
            </a:r>
            <a:r>
              <a:rPr lang="hr-HR" sz="2000" b="1" i="1" dirty="0">
                <a:solidFill>
                  <a:schemeClr val="tx1"/>
                </a:solidFill>
              </a:rPr>
              <a:t>č</a:t>
            </a:r>
            <a:r>
              <a:rPr lang="hr-HR" sz="2000" dirty="0">
                <a:solidFill>
                  <a:schemeClr val="tx1"/>
                </a:solidFill>
              </a:rPr>
              <a:t> prelazi u </a:t>
            </a:r>
            <a:r>
              <a:rPr lang="hr-HR" sz="2000" b="1" i="1" dirty="0">
                <a:solidFill>
                  <a:schemeClr val="tx1"/>
                </a:solidFill>
              </a:rPr>
              <a:t>š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dirty="0" smtClean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Sviđa mi se vaš </a:t>
            </a:r>
            <a:r>
              <a:rPr lang="hr-HR" sz="2000" dirty="0" err="1">
                <a:solidFill>
                  <a:schemeClr val="tx1"/>
                </a:solidFill>
              </a:rPr>
              <a:t>stanbeni</a:t>
            </a:r>
            <a:r>
              <a:rPr lang="hr-HR" sz="2000" dirty="0">
                <a:solidFill>
                  <a:schemeClr val="tx1"/>
                </a:solidFill>
              </a:rPr>
              <a:t> prostor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Sviđa mi se vaš stambeni </a:t>
            </a:r>
            <a:r>
              <a:rPr lang="hr-HR" sz="2000" dirty="0" smtClean="0">
                <a:solidFill>
                  <a:schemeClr val="tx1"/>
                </a:solidFill>
              </a:rPr>
              <a:t>prostor</a:t>
            </a:r>
          </a:p>
          <a:p>
            <a:r>
              <a:rPr lang="hr-HR" sz="2000" dirty="0" smtClean="0">
                <a:solidFill>
                  <a:schemeClr val="tx1"/>
                </a:solidFill>
              </a:rPr>
              <a:t>OBJAŠNJENJE</a:t>
            </a:r>
            <a:r>
              <a:rPr lang="hr-HR" sz="2000" dirty="0">
                <a:solidFill>
                  <a:schemeClr val="tx1"/>
                </a:solidFill>
              </a:rPr>
              <a:t>: Zbog jednačenja po mjestu tvorbe suglasnik </a:t>
            </a:r>
            <a:r>
              <a:rPr lang="hr-HR" sz="2000" b="1" i="1" dirty="0">
                <a:solidFill>
                  <a:schemeClr val="tx1"/>
                </a:solidFill>
              </a:rPr>
              <a:t>n</a:t>
            </a:r>
            <a:r>
              <a:rPr lang="hr-HR" sz="2000" dirty="0">
                <a:solidFill>
                  <a:schemeClr val="tx1"/>
                </a:solidFill>
              </a:rPr>
              <a:t> ispred </a:t>
            </a:r>
            <a:r>
              <a:rPr lang="hr-HR" sz="2000" b="1" i="1" dirty="0">
                <a:solidFill>
                  <a:schemeClr val="tx1"/>
                </a:solidFill>
              </a:rPr>
              <a:t>b</a:t>
            </a:r>
            <a:r>
              <a:rPr lang="hr-HR" sz="2000" dirty="0">
                <a:solidFill>
                  <a:schemeClr val="tx1"/>
                </a:solidFill>
              </a:rPr>
              <a:t> prelazi u </a:t>
            </a:r>
            <a:r>
              <a:rPr lang="hr-HR" sz="2000" b="1" i="1" dirty="0">
                <a:solidFill>
                  <a:schemeClr val="tx1"/>
                </a:solidFill>
              </a:rPr>
              <a:t>m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0938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62098" y="176435"/>
            <a:ext cx="7000875" cy="86179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2400" b="1" dirty="0"/>
              <a:t>Fonološke pogreške u glasovnoj promjeni jednačenja po mjestu tvorbe</a:t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76349" y="1247776"/>
            <a:ext cx="7572375" cy="534352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u="sng" dirty="0">
                <a:solidFill>
                  <a:schemeClr val="tx1"/>
                </a:solidFill>
              </a:rPr>
              <a:t>ODSTUPANJE</a:t>
            </a:r>
            <a:endParaRPr lang="hr-HR" sz="2000" b="1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OBJAŠNJENJE: U složenicama ostaje pisanje zvonačnika </a:t>
            </a:r>
            <a:r>
              <a:rPr lang="hr-HR" sz="2000" b="1" i="1" dirty="0">
                <a:solidFill>
                  <a:schemeClr val="tx1"/>
                </a:solidFill>
              </a:rPr>
              <a:t>n</a:t>
            </a:r>
            <a:r>
              <a:rPr lang="hr-HR" sz="2000" dirty="0">
                <a:solidFill>
                  <a:schemeClr val="tx1"/>
                </a:solidFill>
              </a:rPr>
              <a:t> ,ispred </a:t>
            </a:r>
            <a:r>
              <a:rPr lang="hr-HR" sz="2000" b="1" i="1" dirty="0">
                <a:solidFill>
                  <a:schemeClr val="tx1"/>
                </a:solidFill>
              </a:rPr>
              <a:t>p, b</a:t>
            </a:r>
            <a:r>
              <a:rPr lang="hr-HR" sz="2000" dirty="0">
                <a:solidFill>
                  <a:schemeClr val="tx1"/>
                </a:solidFill>
              </a:rPr>
              <a:t> ne prelazi u </a:t>
            </a:r>
            <a:r>
              <a:rPr lang="hr-HR" sz="2000" b="1" i="1" dirty="0">
                <a:solidFill>
                  <a:schemeClr val="tx1"/>
                </a:solidFill>
              </a:rPr>
              <a:t>m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NEPRAVILNO: Imao je </a:t>
            </a:r>
            <a:r>
              <a:rPr lang="hr-HR" sz="2000" dirty="0" err="1">
                <a:solidFill>
                  <a:schemeClr val="tx1"/>
                </a:solidFill>
              </a:rPr>
              <a:t>izvambračnu</a:t>
            </a:r>
            <a:r>
              <a:rPr lang="hr-HR" sz="2000" dirty="0">
                <a:solidFill>
                  <a:schemeClr val="tx1"/>
                </a:solidFill>
              </a:rPr>
              <a:t> vezu s mojom prijateljicom.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Imao je izvanbračnu vezu s mojom prijateljicom.</a:t>
            </a:r>
          </a:p>
          <a:p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u="sng" dirty="0" smtClean="0">
                <a:solidFill>
                  <a:schemeClr val="tx1"/>
                </a:solidFill>
              </a:rPr>
              <a:t>ODSTUPANJE</a:t>
            </a:r>
            <a:endParaRPr lang="hr-HR" sz="2000" b="1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OBJAŠNJENJE: Kad suglasnicima </a:t>
            </a:r>
            <a:r>
              <a:rPr lang="hr-HR" sz="2000" b="1" i="1" dirty="0">
                <a:solidFill>
                  <a:schemeClr val="tx1"/>
                </a:solidFill>
              </a:rPr>
              <a:t>s, z</a:t>
            </a:r>
            <a:r>
              <a:rPr lang="hr-HR" sz="2000" dirty="0">
                <a:solidFill>
                  <a:schemeClr val="tx1"/>
                </a:solidFill>
              </a:rPr>
              <a:t> završava </a:t>
            </a:r>
            <a:r>
              <a:rPr lang="hr-HR" sz="2000" dirty="0" err="1">
                <a:solidFill>
                  <a:schemeClr val="tx1"/>
                </a:solidFill>
              </a:rPr>
              <a:t>predmetak</a:t>
            </a:r>
            <a:r>
              <a:rPr lang="hr-HR" sz="2000" dirty="0">
                <a:solidFill>
                  <a:schemeClr val="tx1"/>
                </a:solidFill>
              </a:rPr>
              <a:t>, a glasovi </a:t>
            </a:r>
            <a:r>
              <a:rPr lang="hr-HR" sz="2000" b="1" i="1" dirty="0" err="1">
                <a:solidFill>
                  <a:schemeClr val="tx1"/>
                </a:solidFill>
              </a:rPr>
              <a:t>lj</a:t>
            </a:r>
            <a:r>
              <a:rPr lang="hr-HR" sz="2000" b="1" i="1" dirty="0">
                <a:solidFill>
                  <a:schemeClr val="tx1"/>
                </a:solidFill>
              </a:rPr>
              <a:t>, nj</a:t>
            </a:r>
            <a:r>
              <a:rPr lang="hr-HR" sz="2000" dirty="0">
                <a:solidFill>
                  <a:schemeClr val="tx1"/>
                </a:solidFill>
              </a:rPr>
              <a:t> stoje na početku osnove riječi, suglasnici ne prelaze u </a:t>
            </a:r>
            <a:r>
              <a:rPr lang="hr-HR" sz="2000" b="1" i="1" dirty="0" err="1">
                <a:solidFill>
                  <a:schemeClr val="tx1"/>
                </a:solidFill>
              </a:rPr>
              <a:t>š,ž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NEPRAVILNO: Neću se danas </a:t>
            </a:r>
            <a:r>
              <a:rPr lang="hr-HR" sz="2000" dirty="0" err="1">
                <a:solidFill>
                  <a:schemeClr val="tx1"/>
                </a:solidFill>
              </a:rPr>
              <a:t>ražljutiti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Neću se danas razljutiti.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83228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81151" y="195485"/>
            <a:ext cx="6953250" cy="8713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2400" b="1" dirty="0"/>
              <a:t>Fonološke pogreške u glasovnoj promjeni jednačenja po mjestu tvorbe</a:t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33451" y="1333500"/>
            <a:ext cx="7943850" cy="52578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hr-HR" b="1" u="sng" dirty="0">
                <a:solidFill>
                  <a:schemeClr val="tx1"/>
                </a:solidFill>
              </a:rPr>
              <a:t>ODSTUPANJE</a:t>
            </a:r>
            <a:endParaRPr lang="hr-HR" b="1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OBJAŠNJENJE: Ako su </a:t>
            </a:r>
            <a:r>
              <a:rPr lang="hr-HR" sz="2000" b="1" i="1" dirty="0" err="1">
                <a:solidFill>
                  <a:schemeClr val="tx1"/>
                </a:solidFill>
              </a:rPr>
              <a:t>lj</a:t>
            </a:r>
            <a:r>
              <a:rPr lang="hr-HR" sz="2000" dirty="0">
                <a:solidFill>
                  <a:schemeClr val="tx1"/>
                </a:solidFill>
              </a:rPr>
              <a:t> i </a:t>
            </a:r>
            <a:r>
              <a:rPr lang="hr-HR" sz="2000" b="1" i="1" dirty="0">
                <a:solidFill>
                  <a:schemeClr val="tx1"/>
                </a:solidFill>
              </a:rPr>
              <a:t>nj</a:t>
            </a:r>
            <a:r>
              <a:rPr lang="hr-HR" sz="2000" dirty="0">
                <a:solidFill>
                  <a:schemeClr val="tx1"/>
                </a:solidFill>
              </a:rPr>
              <a:t> rezultat jotacije (</a:t>
            </a:r>
            <a:r>
              <a:rPr lang="hr-HR" sz="2000" b="1" i="1" dirty="0" err="1">
                <a:solidFill>
                  <a:schemeClr val="tx1"/>
                </a:solidFill>
              </a:rPr>
              <a:t>l+j,n+j</a:t>
            </a:r>
            <a:r>
              <a:rPr lang="hr-HR" sz="2000" dirty="0">
                <a:solidFill>
                  <a:schemeClr val="tx1"/>
                </a:solidFill>
              </a:rPr>
              <a:t>), jednačenje po mjestu tvorbe neće se provesti.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NEPRAVILNO: Ona je slijepa. Njezina </a:t>
            </a:r>
            <a:r>
              <a:rPr lang="hr-HR" sz="2000" dirty="0" err="1">
                <a:solidFill>
                  <a:schemeClr val="tx1"/>
                </a:solidFill>
              </a:rPr>
              <a:t>šljepoća</a:t>
            </a:r>
            <a:r>
              <a:rPr lang="hr-HR" sz="2000" dirty="0">
                <a:solidFill>
                  <a:schemeClr val="tx1"/>
                </a:solidFill>
              </a:rPr>
              <a:t> je nekako izvanredna.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Ona je slijepa. Njezina sljepoća je nekako izvanredna.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dirty="0">
                <a:solidFill>
                  <a:schemeClr val="tx1"/>
                </a:solidFill>
              </a:rPr>
              <a:t/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b="1" dirty="0" smtClean="0">
                <a:solidFill>
                  <a:schemeClr val="tx1"/>
                </a:solidFill>
              </a:rPr>
              <a:t>PAZITE</a:t>
            </a:r>
            <a:r>
              <a:rPr lang="hr-HR" sz="2000" b="1" dirty="0">
                <a:solidFill>
                  <a:schemeClr val="tx1"/>
                </a:solidFill>
              </a:rPr>
              <a:t>!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NEPRAVILNO: Teret je jutros </a:t>
            </a:r>
            <a:r>
              <a:rPr lang="hr-HR" sz="2000" dirty="0" err="1">
                <a:solidFill>
                  <a:schemeClr val="tx1"/>
                </a:solidFill>
              </a:rPr>
              <a:t>dovežen</a:t>
            </a:r>
            <a:r>
              <a:rPr lang="hr-HR" sz="2000" dirty="0">
                <a:solidFill>
                  <a:schemeClr val="tx1"/>
                </a:solidFill>
              </a:rPr>
              <a:t> i odmah treba biti </a:t>
            </a:r>
            <a:r>
              <a:rPr lang="hr-HR" sz="2000" dirty="0" err="1">
                <a:solidFill>
                  <a:schemeClr val="tx1"/>
                </a:solidFill>
              </a:rPr>
              <a:t>unešen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Teret je jutros dovezen i odmah treba biti unesen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 smtClean="0">
                <a:solidFill>
                  <a:schemeClr val="tx1"/>
                </a:solidFill>
              </a:rPr>
              <a:t>OBJAŠNJENJE</a:t>
            </a:r>
            <a:r>
              <a:rPr lang="hr-HR" sz="2000" dirty="0">
                <a:solidFill>
                  <a:schemeClr val="tx1"/>
                </a:solidFill>
              </a:rPr>
              <a:t>: Mada bi zvonačnici </a:t>
            </a:r>
            <a:r>
              <a:rPr lang="hr-HR" sz="2000" b="1" i="1" dirty="0">
                <a:solidFill>
                  <a:schemeClr val="tx1"/>
                </a:solidFill>
              </a:rPr>
              <a:t>s, z</a:t>
            </a:r>
            <a:r>
              <a:rPr lang="hr-HR" sz="2000" dirty="0">
                <a:solidFill>
                  <a:schemeClr val="tx1"/>
                </a:solidFill>
              </a:rPr>
              <a:t> ispred nastavka </a:t>
            </a:r>
            <a:r>
              <a:rPr lang="hr-HR" sz="2000" b="1" i="1" dirty="0">
                <a:solidFill>
                  <a:schemeClr val="tx1"/>
                </a:solidFill>
              </a:rPr>
              <a:t>-</a:t>
            </a:r>
            <a:r>
              <a:rPr lang="hr-HR" sz="2000" b="1" i="1" dirty="0" err="1">
                <a:solidFill>
                  <a:schemeClr val="tx1"/>
                </a:solidFill>
              </a:rPr>
              <a:t>jen</a:t>
            </a:r>
            <a:r>
              <a:rPr lang="hr-HR" sz="2000" dirty="0">
                <a:solidFill>
                  <a:schemeClr val="tx1"/>
                </a:solidFill>
              </a:rPr>
              <a:t> trebali biti jotirani, ne provodi se jotacija.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68844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8276" y="205010"/>
            <a:ext cx="7410449" cy="84274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2400" b="1" dirty="0"/>
              <a:t>Fonološke pogreške u glasovnoj promjeni jednačenja po mjestu tvorbe</a:t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52525" y="1400175"/>
            <a:ext cx="7696200" cy="5210175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PAZITE!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NEPRAVILNO: Teret je jutros </a:t>
            </a:r>
            <a:r>
              <a:rPr lang="hr-HR" sz="2000" dirty="0" err="1">
                <a:solidFill>
                  <a:schemeClr val="tx1"/>
                </a:solidFill>
              </a:rPr>
              <a:t>dovežen</a:t>
            </a:r>
            <a:r>
              <a:rPr lang="hr-HR" sz="2000" dirty="0">
                <a:solidFill>
                  <a:schemeClr val="tx1"/>
                </a:solidFill>
              </a:rPr>
              <a:t> i odmah treba biti </a:t>
            </a:r>
            <a:r>
              <a:rPr lang="hr-HR" sz="2000" dirty="0" err="1">
                <a:solidFill>
                  <a:schemeClr val="tx1"/>
                </a:solidFill>
              </a:rPr>
              <a:t>unešen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Teret je jutros dovezen i odmah treba biti unesen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 smtClean="0">
                <a:solidFill>
                  <a:schemeClr val="tx1"/>
                </a:solidFill>
              </a:rPr>
              <a:t>OBJAŠNJENJE</a:t>
            </a:r>
            <a:r>
              <a:rPr lang="hr-HR" sz="2000" dirty="0">
                <a:solidFill>
                  <a:schemeClr val="tx1"/>
                </a:solidFill>
              </a:rPr>
              <a:t>: Mada bi zvonačnici </a:t>
            </a:r>
            <a:r>
              <a:rPr lang="hr-HR" sz="2000" b="1" i="1" dirty="0">
                <a:solidFill>
                  <a:schemeClr val="tx1"/>
                </a:solidFill>
              </a:rPr>
              <a:t>s, z</a:t>
            </a:r>
            <a:r>
              <a:rPr lang="hr-HR" sz="2000" dirty="0">
                <a:solidFill>
                  <a:schemeClr val="tx1"/>
                </a:solidFill>
              </a:rPr>
              <a:t> ispred nastavka </a:t>
            </a:r>
            <a:r>
              <a:rPr lang="hr-HR" sz="2000" b="1" i="1" dirty="0">
                <a:solidFill>
                  <a:schemeClr val="tx1"/>
                </a:solidFill>
              </a:rPr>
              <a:t>-</a:t>
            </a:r>
            <a:r>
              <a:rPr lang="hr-HR" sz="2000" b="1" i="1" dirty="0" err="1">
                <a:solidFill>
                  <a:schemeClr val="tx1"/>
                </a:solidFill>
              </a:rPr>
              <a:t>jen</a:t>
            </a:r>
            <a:r>
              <a:rPr lang="hr-HR" sz="2000" dirty="0">
                <a:solidFill>
                  <a:schemeClr val="tx1"/>
                </a:solidFill>
              </a:rPr>
              <a:t> trebali biti jotirani, ne provodi se jotacija.</a:t>
            </a:r>
          </a:p>
          <a:p>
            <a:r>
              <a:rPr lang="hr-HR" sz="2000" b="1" dirty="0" smtClean="0">
                <a:solidFill>
                  <a:schemeClr val="tx1"/>
                </a:solidFill>
              </a:rPr>
              <a:t>ALI!</a:t>
            </a:r>
          </a:p>
          <a:p>
            <a:r>
              <a:rPr lang="hr-HR" sz="2000" dirty="0" smtClean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Torta je tako lijepo </a:t>
            </a:r>
            <a:r>
              <a:rPr lang="hr-HR" sz="2000" dirty="0" err="1">
                <a:solidFill>
                  <a:schemeClr val="tx1"/>
                </a:solidFill>
              </a:rPr>
              <a:t>ukrasena</a:t>
            </a:r>
            <a:r>
              <a:rPr lang="hr-HR" sz="2000" dirty="0">
                <a:solidFill>
                  <a:schemeClr val="tx1"/>
                </a:solidFill>
              </a:rPr>
              <a:t>, a ovaj </a:t>
            </a:r>
            <a:r>
              <a:rPr lang="hr-HR" sz="2000" dirty="0" smtClean="0">
                <a:solidFill>
                  <a:schemeClr val="tx1"/>
                </a:solidFill>
              </a:rPr>
              <a:t>                 komad       će </a:t>
            </a:r>
            <a:r>
              <a:rPr lang="hr-HR" sz="2000" dirty="0">
                <a:solidFill>
                  <a:schemeClr val="tx1"/>
                </a:solidFill>
              </a:rPr>
              <a:t>biti </a:t>
            </a:r>
            <a:r>
              <a:rPr lang="hr-HR" sz="2000" dirty="0" err="1">
                <a:solidFill>
                  <a:schemeClr val="tx1"/>
                </a:solidFill>
              </a:rPr>
              <a:t>spasen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Torta je tako lijepo ukrašena, a ovaj komad </a:t>
            </a:r>
            <a:r>
              <a:rPr lang="hr-HR" sz="2000" dirty="0" smtClean="0">
                <a:solidFill>
                  <a:schemeClr val="tx1"/>
                </a:solidFill>
              </a:rPr>
              <a:t>      će </a:t>
            </a:r>
            <a:r>
              <a:rPr lang="hr-HR" sz="2000" dirty="0">
                <a:solidFill>
                  <a:schemeClr val="tx1"/>
                </a:solidFill>
              </a:rPr>
              <a:t>biti spašen.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Osnova  glagola završava  na </a:t>
            </a:r>
            <a:r>
              <a:rPr lang="hr-HR" sz="2000" b="1" i="1" dirty="0">
                <a:solidFill>
                  <a:schemeClr val="tx1"/>
                </a:solidFill>
              </a:rPr>
              <a:t>-i</a:t>
            </a:r>
            <a:r>
              <a:rPr lang="hr-HR" sz="2000" dirty="0">
                <a:solidFill>
                  <a:schemeClr val="tx1"/>
                </a:solidFill>
              </a:rPr>
              <a:t>, dodajemo nastavak </a:t>
            </a:r>
            <a:r>
              <a:rPr lang="hr-HR" sz="2000" b="1" i="1" dirty="0">
                <a:solidFill>
                  <a:schemeClr val="tx1"/>
                </a:solidFill>
              </a:rPr>
              <a:t>-</a:t>
            </a:r>
            <a:r>
              <a:rPr lang="hr-HR" sz="2000" b="1" i="1" dirty="0" err="1">
                <a:solidFill>
                  <a:schemeClr val="tx1"/>
                </a:solidFill>
              </a:rPr>
              <a:t>jen</a:t>
            </a:r>
            <a:r>
              <a:rPr lang="hr-HR" sz="2000" dirty="0">
                <a:solidFill>
                  <a:schemeClr val="tx1"/>
                </a:solidFill>
              </a:rPr>
              <a:t>, a jotacija se provodi.</a:t>
            </a:r>
          </a:p>
          <a:p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360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95425" y="119285"/>
            <a:ext cx="7248524" cy="89989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2400" b="1" dirty="0"/>
              <a:t>Fonološke pogreške u glasovnoj promjeni ispadanja i stapanja suglasnika</a:t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33450" y="1295399"/>
            <a:ext cx="7915275" cy="5181601"/>
          </a:xfrm>
          <a:solidFill>
            <a:schemeClr val="bg1"/>
          </a:solidFill>
        </p:spPr>
        <p:txBody>
          <a:bodyPr/>
          <a:lstStyle/>
          <a:p>
            <a:r>
              <a:rPr lang="hr-HR" sz="2000" b="1" dirty="0">
                <a:solidFill>
                  <a:schemeClr val="tx1"/>
                </a:solidFill>
              </a:rPr>
              <a:t>Ispadanje i stapanje suglasnika </a:t>
            </a:r>
            <a:r>
              <a:rPr lang="hr-HR" sz="2000" dirty="0">
                <a:solidFill>
                  <a:schemeClr val="tx1"/>
                </a:solidFill>
              </a:rPr>
              <a:t>je glasovna promjena koja se događa kad se dva ista suglasnika nađu jedan do drugog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b="1" dirty="0" smtClean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Zbog </a:t>
            </a:r>
            <a:r>
              <a:rPr lang="hr-HR" sz="2000" dirty="0" err="1">
                <a:solidFill>
                  <a:schemeClr val="tx1"/>
                </a:solidFill>
              </a:rPr>
              <a:t>bezzakonja</a:t>
            </a:r>
            <a:r>
              <a:rPr lang="hr-HR" sz="2000" dirty="0">
                <a:solidFill>
                  <a:schemeClr val="tx1"/>
                </a:solidFill>
              </a:rPr>
              <a:t> sam postao </a:t>
            </a:r>
            <a:r>
              <a:rPr lang="hr-HR" sz="2000" dirty="0" err="1">
                <a:solidFill>
                  <a:schemeClr val="tx1"/>
                </a:solidFill>
              </a:rPr>
              <a:t>bezzub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PRAVILNO:</a:t>
            </a:r>
            <a:r>
              <a:rPr lang="hr-HR" sz="2000" dirty="0">
                <a:solidFill>
                  <a:schemeClr val="tx1"/>
                </a:solidFill>
              </a:rPr>
              <a:t> Zbog bezakonja sam postao bezub.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Kad je složenica nastala od </a:t>
            </a:r>
            <a:r>
              <a:rPr lang="hr-HR" sz="2000" dirty="0" err="1">
                <a:solidFill>
                  <a:schemeClr val="tx1"/>
                </a:solidFill>
              </a:rPr>
              <a:t>predmetka</a:t>
            </a:r>
            <a:r>
              <a:rPr lang="hr-HR" sz="2000" dirty="0">
                <a:solidFill>
                  <a:schemeClr val="tx1"/>
                </a:solidFill>
              </a:rPr>
              <a:t> bez- i riječi čija osnova započinje </a:t>
            </a:r>
            <a:r>
              <a:rPr lang="hr-HR" sz="2000" dirty="0" err="1">
                <a:solidFill>
                  <a:schemeClr val="tx1"/>
                </a:solidFill>
              </a:rPr>
              <a:t>tjesnačnikom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i="1" dirty="0">
                <a:solidFill>
                  <a:schemeClr val="tx1"/>
                </a:solidFill>
              </a:rPr>
              <a:t>z</a:t>
            </a:r>
            <a:r>
              <a:rPr lang="hr-HR" sz="2000" dirty="0">
                <a:solidFill>
                  <a:schemeClr val="tx1"/>
                </a:solidFill>
              </a:rPr>
              <a:t>, dolazi do stapanja istih suglasnika.</a:t>
            </a:r>
          </a:p>
          <a:p>
            <a:r>
              <a:rPr lang="hr-HR" sz="2000" b="1" dirty="0" smtClean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Uskoro će se svi </a:t>
            </a:r>
            <a:r>
              <a:rPr lang="hr-HR" sz="2000" dirty="0" err="1">
                <a:solidFill>
                  <a:schemeClr val="tx1"/>
                </a:solidFill>
              </a:rPr>
              <a:t>isseliti</a:t>
            </a:r>
            <a:r>
              <a:rPr lang="hr-HR" sz="2000" dirty="0">
                <a:solidFill>
                  <a:schemeClr val="tx1"/>
                </a:solidFill>
              </a:rPr>
              <a:t> iz mog rodnog sela.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Uskoro će se svi iseliti iz mog rodnog sela.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Najprije dolazi do jednačenja po zvučnosti ili mjestu tvorbe, a potom do stapanja istih suglasnika.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9544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9725" y="219074"/>
            <a:ext cx="6924675" cy="10191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2400" b="1" dirty="0"/>
              <a:t>Fonološke pogreške u glasovnoj promjeni ispadanja i stapanja suglasnika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33475" y="1562099"/>
            <a:ext cx="7753350" cy="490537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u="sng" dirty="0">
                <a:solidFill>
                  <a:schemeClr val="tx1"/>
                </a:solidFill>
              </a:rPr>
              <a:t>DVOJAKOST, OBJAŠNJENJE</a:t>
            </a:r>
            <a:r>
              <a:rPr lang="hr-HR" sz="2000" dirty="0">
                <a:solidFill>
                  <a:schemeClr val="tx1"/>
                </a:solidFill>
              </a:rPr>
              <a:t>: Piše se, ali i ne mora </a:t>
            </a:r>
            <a:r>
              <a:rPr lang="hr-HR" sz="2000" b="1" i="1" dirty="0">
                <a:solidFill>
                  <a:schemeClr val="tx1"/>
                </a:solidFill>
              </a:rPr>
              <a:t>t</a:t>
            </a:r>
            <a:r>
              <a:rPr lang="hr-HR" sz="2000" dirty="0">
                <a:solidFill>
                  <a:schemeClr val="tx1"/>
                </a:solidFill>
              </a:rPr>
              <a:t> ili </a:t>
            </a:r>
            <a:r>
              <a:rPr lang="hr-HR" sz="2000" b="1" i="1" dirty="0">
                <a:solidFill>
                  <a:schemeClr val="tx1"/>
                </a:solidFill>
              </a:rPr>
              <a:t>d</a:t>
            </a:r>
            <a:r>
              <a:rPr lang="hr-HR" sz="2000" dirty="0">
                <a:solidFill>
                  <a:schemeClr val="tx1"/>
                </a:solidFill>
              </a:rPr>
              <a:t> u imenica m.r. koje završavaju na –</a:t>
            </a:r>
            <a:r>
              <a:rPr lang="hr-HR" sz="2000" b="1" i="1" dirty="0" err="1">
                <a:solidFill>
                  <a:schemeClr val="tx1"/>
                </a:solidFill>
              </a:rPr>
              <a:t>dak</a:t>
            </a:r>
            <a:r>
              <a:rPr lang="hr-HR" sz="2000" dirty="0">
                <a:solidFill>
                  <a:schemeClr val="tx1"/>
                </a:solidFill>
              </a:rPr>
              <a:t>,-</a:t>
            </a:r>
            <a:r>
              <a:rPr lang="hr-HR" sz="2000" b="1" i="1" dirty="0">
                <a:solidFill>
                  <a:schemeClr val="tx1"/>
                </a:solidFill>
              </a:rPr>
              <a:t>tak</a:t>
            </a:r>
            <a:r>
              <a:rPr lang="hr-HR" sz="2000" dirty="0">
                <a:solidFill>
                  <a:schemeClr val="tx1"/>
                </a:solidFill>
              </a:rPr>
              <a:t>,-</a:t>
            </a:r>
            <a:r>
              <a:rPr lang="hr-HR" sz="2000" b="1" i="1" dirty="0" err="1">
                <a:solidFill>
                  <a:schemeClr val="tx1"/>
                </a:solidFill>
              </a:rPr>
              <a:t>dac</a:t>
            </a:r>
            <a:r>
              <a:rPr lang="hr-HR" sz="2000" dirty="0">
                <a:solidFill>
                  <a:schemeClr val="tx1"/>
                </a:solidFill>
              </a:rPr>
              <a:t>,-</a:t>
            </a:r>
            <a:r>
              <a:rPr lang="hr-HR" sz="2000" b="1" i="1" dirty="0" err="1">
                <a:solidFill>
                  <a:schemeClr val="tx1"/>
                </a:solidFill>
              </a:rPr>
              <a:t>tac</a:t>
            </a:r>
            <a:r>
              <a:rPr lang="hr-HR" sz="2000" dirty="0">
                <a:solidFill>
                  <a:schemeClr val="tx1"/>
                </a:solidFill>
              </a:rPr>
              <a:t>, a samoglasnik </a:t>
            </a:r>
            <a:r>
              <a:rPr lang="hr-HR" sz="2000" b="1" i="1" dirty="0">
                <a:solidFill>
                  <a:schemeClr val="tx1"/>
                </a:solidFill>
              </a:rPr>
              <a:t>a</a:t>
            </a:r>
            <a:r>
              <a:rPr lang="hr-HR" sz="2000" dirty="0">
                <a:solidFill>
                  <a:schemeClr val="tx1"/>
                </a:solidFill>
              </a:rPr>
              <a:t> je nepostojan da bi se vidjela polazna osnova.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Samo vam još nedostaju novi počeci.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Samo vam još nedostaju novi početci.</a:t>
            </a:r>
          </a:p>
          <a:p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u="sng" dirty="0" smtClean="0">
                <a:solidFill>
                  <a:schemeClr val="tx1"/>
                </a:solidFill>
              </a:rPr>
              <a:t>DVOJAKOST</a:t>
            </a:r>
            <a:r>
              <a:rPr lang="hr-HR" sz="2000" b="1" u="sng" dirty="0">
                <a:solidFill>
                  <a:schemeClr val="tx1"/>
                </a:solidFill>
              </a:rPr>
              <a:t>, OBJAŠNJENJE</a:t>
            </a:r>
            <a:r>
              <a:rPr lang="hr-HR" sz="2000" dirty="0">
                <a:solidFill>
                  <a:schemeClr val="tx1"/>
                </a:solidFill>
              </a:rPr>
              <a:t>: Dativ i lokativ imenica ž</a:t>
            </a:r>
            <a:r>
              <a:rPr lang="hr-HR" sz="2000" dirty="0" smtClean="0">
                <a:solidFill>
                  <a:schemeClr val="tx1"/>
                </a:solidFill>
              </a:rPr>
              <a:t>. r</a:t>
            </a:r>
            <a:r>
              <a:rPr lang="hr-HR" sz="2000" dirty="0">
                <a:solidFill>
                  <a:schemeClr val="tx1"/>
                </a:solidFill>
              </a:rPr>
              <a:t>. </a:t>
            </a:r>
            <a:r>
              <a:rPr lang="hr-HR" sz="2000" dirty="0" smtClean="0">
                <a:solidFill>
                  <a:schemeClr val="tx1"/>
                </a:solidFill>
              </a:rPr>
              <a:t>        ima </a:t>
            </a:r>
            <a:r>
              <a:rPr lang="hr-HR" sz="2000" dirty="0">
                <a:solidFill>
                  <a:schemeClr val="tx1"/>
                </a:solidFill>
              </a:rPr>
              <a:t>dva oblika.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Rado to pokazujem u pripovijetci.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Rado sudjeluje i knjižničarka u stvaranju pripovijetke.</a:t>
            </a:r>
          </a:p>
          <a:p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390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62076" y="123825"/>
            <a:ext cx="7324724" cy="100965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2400" b="1" dirty="0"/>
              <a:t>Fonološke pogreške u glasovnoj promjeni ispadanja i stapanja suglasnika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66825" y="1562100"/>
            <a:ext cx="7524750" cy="481965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u="sng" dirty="0">
                <a:solidFill>
                  <a:schemeClr val="tx1"/>
                </a:solidFill>
              </a:rPr>
              <a:t>ODSTUPANJA, OBJAŠNJENJE</a:t>
            </a:r>
            <a:r>
              <a:rPr lang="hr-HR" sz="2000" dirty="0">
                <a:solidFill>
                  <a:schemeClr val="tx1"/>
                </a:solidFill>
              </a:rPr>
              <a:t>: U superlativu pridjeva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kojima komparativ započinje glasom </a:t>
            </a:r>
            <a:r>
              <a:rPr lang="hr-HR" sz="2000" b="1" i="1" dirty="0">
                <a:solidFill>
                  <a:schemeClr val="tx1"/>
                </a:solidFill>
              </a:rPr>
              <a:t>j</a:t>
            </a:r>
            <a:r>
              <a:rPr lang="hr-HR" sz="2000" dirty="0">
                <a:solidFill>
                  <a:schemeClr val="tx1"/>
                </a:solidFill>
              </a:rPr>
              <a:t>, nema ispadanja.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</a:t>
            </a:r>
            <a:r>
              <a:rPr lang="hr-HR" sz="2000" b="1" dirty="0">
                <a:solidFill>
                  <a:schemeClr val="tx1"/>
                </a:solidFill>
              </a:rPr>
              <a:t>: </a:t>
            </a:r>
            <a:r>
              <a:rPr lang="hr-HR" sz="2000" dirty="0" err="1">
                <a:solidFill>
                  <a:schemeClr val="tx1"/>
                </a:solidFill>
              </a:rPr>
              <a:t>najači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najednostavniji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PRAVILNO: najjači, najjednostavniji</a:t>
            </a:r>
          </a:p>
          <a:p>
            <a:r>
              <a:rPr lang="hr-HR" sz="2000" b="1" u="sng" dirty="0" smtClean="0">
                <a:solidFill>
                  <a:schemeClr val="tx1"/>
                </a:solidFill>
              </a:rPr>
              <a:t>ODSTUPANJA</a:t>
            </a:r>
            <a:r>
              <a:rPr lang="hr-HR" sz="2000" b="1" u="sng" dirty="0">
                <a:solidFill>
                  <a:schemeClr val="tx1"/>
                </a:solidFill>
              </a:rPr>
              <a:t>, OBJAŠNJENJE</a:t>
            </a:r>
            <a:r>
              <a:rPr lang="hr-HR" sz="2000" dirty="0">
                <a:solidFill>
                  <a:schemeClr val="tx1"/>
                </a:solidFill>
              </a:rPr>
              <a:t>: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U složenim riječima s nekim </a:t>
            </a:r>
            <a:r>
              <a:rPr lang="hr-HR" sz="2000" dirty="0" err="1">
                <a:solidFill>
                  <a:schemeClr val="tx1"/>
                </a:solidFill>
              </a:rPr>
              <a:t>predmetkom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nema ispadanja glasova.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</a:t>
            </a:r>
            <a:r>
              <a:rPr lang="hr-HR" sz="2000" b="1" dirty="0">
                <a:solidFill>
                  <a:schemeClr val="tx1"/>
                </a:solidFill>
              </a:rPr>
              <a:t>: </a:t>
            </a:r>
            <a:r>
              <a:rPr lang="hr-HR" sz="2000" dirty="0" err="1" smtClean="0">
                <a:solidFill>
                  <a:schemeClr val="tx1"/>
                </a:solidFill>
              </a:rPr>
              <a:t>prediplomski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krepapir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nuzarada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PRAVILNO</a:t>
            </a:r>
            <a:r>
              <a:rPr lang="hr-HR" sz="2000" b="1" dirty="0">
                <a:solidFill>
                  <a:schemeClr val="tx1"/>
                </a:solidFill>
              </a:rPr>
              <a:t>: </a:t>
            </a:r>
            <a:r>
              <a:rPr lang="hr-HR" sz="2000" dirty="0">
                <a:solidFill>
                  <a:schemeClr val="tx1"/>
                </a:solidFill>
              </a:rPr>
              <a:t>preddiplomski, kreppapir, nuzzarada</a:t>
            </a:r>
          </a:p>
          <a:p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530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64176" y="147860"/>
            <a:ext cx="7379774" cy="82369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2400" b="1" dirty="0"/>
              <a:t>Fonološke pogreške u glasovnoj promjeni zamjenjivanja (alternacija) IJE/JE/E/I</a:t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66775" y="1381124"/>
            <a:ext cx="8029575" cy="5181601"/>
          </a:xfrm>
          <a:solidFill>
            <a:schemeClr val="bg1"/>
          </a:solidFill>
        </p:spPr>
        <p:txBody>
          <a:bodyPr/>
          <a:lstStyle/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Sjedim </a:t>
            </a:r>
            <a:r>
              <a:rPr lang="hr-HR" sz="2000" dirty="0" err="1">
                <a:solidFill>
                  <a:schemeClr val="tx1"/>
                </a:solidFill>
              </a:rPr>
              <a:t>sprjeda</a:t>
            </a:r>
            <a:r>
              <a:rPr lang="hr-HR" sz="2000" dirty="0">
                <a:solidFill>
                  <a:schemeClr val="tx1"/>
                </a:solidFill>
              </a:rPr>
              <a:t>, a </a:t>
            </a:r>
            <a:r>
              <a:rPr lang="hr-HR" sz="2000" dirty="0" err="1">
                <a:solidFill>
                  <a:schemeClr val="tx1"/>
                </a:solidFill>
              </a:rPr>
              <a:t>obljeva</a:t>
            </a:r>
            <a:r>
              <a:rPr lang="hr-HR" sz="2000" dirty="0">
                <a:solidFill>
                  <a:schemeClr val="tx1"/>
                </a:solidFill>
              </a:rPr>
              <a:t> me znoj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Sjedim sprijeda, a oblijeva me znoj.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Kad je izgovor sloga u kojem je refleks jata </a:t>
            </a:r>
            <a:r>
              <a:rPr lang="hr-HR" sz="2000" dirty="0" smtClean="0">
                <a:solidFill>
                  <a:schemeClr val="tx1"/>
                </a:solidFill>
              </a:rPr>
              <a:t>   dug</a:t>
            </a:r>
            <a:r>
              <a:rPr lang="hr-HR" sz="2000" dirty="0">
                <a:solidFill>
                  <a:schemeClr val="tx1"/>
                </a:solidFill>
              </a:rPr>
              <a:t>, piše se </a:t>
            </a:r>
            <a:r>
              <a:rPr lang="hr-HR" sz="2000" b="1" i="1" dirty="0" err="1">
                <a:solidFill>
                  <a:schemeClr val="tx1"/>
                </a:solidFill>
              </a:rPr>
              <a:t>ije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u="sng" dirty="0" smtClean="0">
                <a:solidFill>
                  <a:schemeClr val="tx1"/>
                </a:solidFill>
              </a:rPr>
              <a:t>ODSTUPANJE</a:t>
            </a:r>
            <a:r>
              <a:rPr lang="hr-HR" sz="2000" b="1" u="sng" dirty="0">
                <a:solidFill>
                  <a:schemeClr val="tx1"/>
                </a:solidFill>
              </a:rPr>
              <a:t>, OBJAŠNJENJE</a:t>
            </a:r>
            <a:r>
              <a:rPr lang="hr-HR" sz="2000" dirty="0">
                <a:solidFill>
                  <a:schemeClr val="tx1"/>
                </a:solidFill>
              </a:rPr>
              <a:t>: U nekim je slučajevima izgovor sloga s refleksom jata dug, ali piše se </a:t>
            </a:r>
            <a:r>
              <a:rPr lang="hr-HR" sz="2000" b="1" i="1" dirty="0">
                <a:solidFill>
                  <a:schemeClr val="tx1"/>
                </a:solidFill>
              </a:rPr>
              <a:t>je</a:t>
            </a:r>
            <a:r>
              <a:rPr lang="hr-HR" sz="2000" dirty="0">
                <a:solidFill>
                  <a:schemeClr val="tx1"/>
                </a:solidFill>
              </a:rPr>
              <a:t>, razlog nije vidljiv.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Dugo su </a:t>
            </a:r>
            <a:r>
              <a:rPr lang="hr-HR" sz="2000" dirty="0" err="1">
                <a:solidFill>
                  <a:schemeClr val="tx1"/>
                </a:solidFill>
              </a:rPr>
              <a:t>namiještali</a:t>
            </a:r>
            <a:r>
              <a:rPr lang="hr-HR" sz="2000" dirty="0">
                <a:solidFill>
                  <a:schemeClr val="tx1"/>
                </a:solidFill>
              </a:rPr>
              <a:t> policu.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Dugo su namještali policu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NEPRAVILNO: Koliki je </a:t>
            </a:r>
            <a:r>
              <a:rPr lang="hr-HR" sz="2000" dirty="0" err="1">
                <a:solidFill>
                  <a:schemeClr val="tx1"/>
                </a:solidFill>
              </a:rPr>
              <a:t>promijer</a:t>
            </a:r>
            <a:r>
              <a:rPr lang="hr-HR" sz="2000" dirty="0">
                <a:solidFill>
                  <a:schemeClr val="tx1"/>
                </a:solidFill>
              </a:rPr>
              <a:t> te sprave za skakanje?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Koliki je promjer te sprave za skakanje?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OBJAŠNJENJE</a:t>
            </a:r>
            <a:r>
              <a:rPr lang="hr-HR" sz="2000" dirty="0">
                <a:solidFill>
                  <a:schemeClr val="tx1"/>
                </a:solidFill>
              </a:rPr>
              <a:t>: Kad je izgovor sloga u kojem je refleks jata kratak, piše se </a:t>
            </a:r>
            <a:r>
              <a:rPr lang="hr-HR" sz="2000" b="1" i="1" dirty="0">
                <a:solidFill>
                  <a:schemeClr val="tx1"/>
                </a:solidFill>
              </a:rPr>
              <a:t>je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1756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09700" y="185961"/>
            <a:ext cx="7439025" cy="86179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2400" b="1" dirty="0"/>
              <a:t>Fonološke pogreške u glasovnoj promjeni zamjenjivanja (alternacija) IJE/JE/E/I</a:t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57250" y="1323974"/>
            <a:ext cx="7991475" cy="505777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400" b="1" dirty="0">
                <a:solidFill>
                  <a:schemeClr val="tx1"/>
                </a:solidFill>
              </a:rPr>
              <a:t>Kraćenje </a:t>
            </a:r>
            <a:r>
              <a:rPr lang="hr-HR" sz="2400" b="1" i="1" dirty="0">
                <a:solidFill>
                  <a:schemeClr val="tx1"/>
                </a:solidFill>
              </a:rPr>
              <a:t>IJE &gt; JE &gt;E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Moj ten je svijetao, a tvoj je još </a:t>
            </a:r>
            <a:r>
              <a:rPr lang="hr-HR" sz="2000" dirty="0" err="1">
                <a:solidFill>
                  <a:schemeClr val="tx1"/>
                </a:solidFill>
              </a:rPr>
              <a:t>svijetliji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Moj ten je svijetao, a tvoj je još svjetliji.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U izvedenicama riječi, prilikom tvorbe komparativa i superlativa dolazi do kraćenja </a:t>
            </a:r>
            <a:r>
              <a:rPr lang="hr-HR" sz="2000" b="1" i="1" dirty="0" err="1">
                <a:solidFill>
                  <a:schemeClr val="tx1"/>
                </a:solidFill>
              </a:rPr>
              <a:t>ije</a:t>
            </a:r>
            <a:r>
              <a:rPr lang="hr-HR" sz="2000" dirty="0">
                <a:solidFill>
                  <a:schemeClr val="tx1"/>
                </a:solidFill>
              </a:rPr>
              <a:t> u </a:t>
            </a:r>
            <a:r>
              <a:rPr lang="hr-HR" sz="2000" b="1" i="1" dirty="0">
                <a:solidFill>
                  <a:schemeClr val="tx1"/>
                </a:solidFill>
              </a:rPr>
              <a:t>je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u="sng" dirty="0">
                <a:solidFill>
                  <a:schemeClr val="tx1"/>
                </a:solidFill>
              </a:rPr>
              <a:t>DVOJAKOST, OBJAŠNJENJE</a:t>
            </a:r>
            <a:r>
              <a:rPr lang="hr-HR" sz="2000" dirty="0">
                <a:solidFill>
                  <a:schemeClr val="tx1"/>
                </a:solidFill>
              </a:rPr>
              <a:t>: U jezičnoj praksi postoje dva jednako valjana rješenja s refleksom jata iza pokrivenog </a:t>
            </a:r>
            <a:r>
              <a:rPr lang="hr-HR" sz="2000" b="1" i="1" dirty="0">
                <a:solidFill>
                  <a:schemeClr val="tx1"/>
                </a:solidFill>
              </a:rPr>
              <a:t>r</a:t>
            </a:r>
            <a:r>
              <a:rPr lang="hr-HR" sz="2000" dirty="0">
                <a:solidFill>
                  <a:schemeClr val="tx1"/>
                </a:solidFill>
              </a:rPr>
              <a:t>, razlozi nisu vidljivi.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Ovaj tekst opisuje najčešće grješke u služenju hrvatskim jezikom.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Ovaj tekst opisuje najčešće greške u služenju hrvatskim jezikom.</a:t>
            </a:r>
          </a:p>
          <a:p>
            <a:endParaRPr lang="hr-HR" sz="2000" dirty="0"/>
          </a:p>
          <a:p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421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71626" y="214535"/>
            <a:ext cx="6858000" cy="8713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2400" b="1" dirty="0"/>
              <a:t>Fonološke pogreške u glasovnoj promjeni zamjenjivanja (alternacija) IJE/JE/E/I</a:t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81075" y="1428749"/>
            <a:ext cx="7800975" cy="515302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U kući treba imati korijen sljeza i </a:t>
            </a:r>
            <a:r>
              <a:rPr lang="hr-HR" sz="2000" dirty="0" err="1">
                <a:solidFill>
                  <a:schemeClr val="tx1"/>
                </a:solidFill>
              </a:rPr>
              <a:t>korijenčić</a:t>
            </a:r>
            <a:r>
              <a:rPr lang="hr-HR" sz="2000" dirty="0">
                <a:solidFill>
                  <a:schemeClr val="tx1"/>
                </a:solidFill>
              </a:rPr>
              <a:t> đumbira.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U kući treba imati korijen sljeza i korjenčić đumbira.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Kad se ispred </a:t>
            </a:r>
            <a:r>
              <a:rPr lang="hr-HR" sz="2000" b="1" i="1" dirty="0" err="1">
                <a:solidFill>
                  <a:schemeClr val="tx1"/>
                </a:solidFill>
              </a:rPr>
              <a:t>ije</a:t>
            </a:r>
            <a:r>
              <a:rPr lang="hr-HR" sz="2000" dirty="0">
                <a:solidFill>
                  <a:schemeClr val="tx1"/>
                </a:solidFill>
              </a:rPr>
              <a:t> nalazi pokriveni </a:t>
            </a:r>
            <a:r>
              <a:rPr lang="hr-HR" sz="2000" b="1" i="1" dirty="0">
                <a:solidFill>
                  <a:schemeClr val="tx1"/>
                </a:solidFill>
              </a:rPr>
              <a:t>r</a:t>
            </a:r>
            <a:r>
              <a:rPr lang="hr-HR" sz="2000" dirty="0">
                <a:solidFill>
                  <a:schemeClr val="tx1"/>
                </a:solidFill>
              </a:rPr>
              <a:t> (</a:t>
            </a:r>
            <a:r>
              <a:rPr lang="hr-HR" sz="2000" b="1" i="1" dirty="0">
                <a:solidFill>
                  <a:schemeClr val="tx1"/>
                </a:solidFill>
              </a:rPr>
              <a:t>r</a:t>
            </a:r>
            <a:r>
              <a:rPr lang="hr-HR" sz="2000" dirty="0">
                <a:solidFill>
                  <a:schemeClr val="tx1"/>
                </a:solidFill>
              </a:rPr>
              <a:t> kojemu prethodi suglasnik iza kojega nije morfemska granica).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U zadnje vrijeme stalno </a:t>
            </a:r>
            <a:r>
              <a:rPr lang="hr-HR" sz="2000" dirty="0" err="1">
                <a:solidFill>
                  <a:schemeClr val="tx1"/>
                </a:solidFill>
              </a:rPr>
              <a:t>pobijeđuje</a:t>
            </a:r>
            <a:r>
              <a:rPr lang="hr-HR" sz="2000" dirty="0">
                <a:solidFill>
                  <a:schemeClr val="tx1"/>
                </a:solidFill>
              </a:rPr>
              <a:t> na utrkama.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U zadnje vrijeme stalno pobjeđuje na utrkama.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U nesvršenim </a:t>
            </a:r>
            <a:r>
              <a:rPr lang="hr-HR" sz="2000" dirty="0" smtClean="0">
                <a:solidFill>
                  <a:schemeClr val="tx1"/>
                </a:solidFill>
              </a:rPr>
              <a:t>glagolima na</a:t>
            </a:r>
            <a:r>
              <a:rPr lang="hr-HR" sz="2000" dirty="0">
                <a:solidFill>
                  <a:schemeClr val="tx1"/>
                </a:solidFill>
              </a:rPr>
              <a:t>  sa sufiksima </a:t>
            </a:r>
            <a:r>
              <a:rPr lang="hr-HR" sz="2000" b="1" i="1" dirty="0">
                <a:solidFill>
                  <a:schemeClr val="tx1"/>
                </a:solidFill>
              </a:rPr>
              <a:t>-</a:t>
            </a:r>
            <a:r>
              <a:rPr lang="hr-HR" sz="2000" b="1" i="1" dirty="0" err="1">
                <a:solidFill>
                  <a:schemeClr val="tx1"/>
                </a:solidFill>
              </a:rPr>
              <a:t>ivati</a:t>
            </a:r>
            <a:r>
              <a:rPr lang="hr-HR" sz="2000" dirty="0">
                <a:solidFill>
                  <a:schemeClr val="tx1"/>
                </a:solidFill>
              </a:rPr>
              <a:t> i </a:t>
            </a:r>
            <a:r>
              <a:rPr lang="hr-HR" sz="2000" b="1" i="1" dirty="0">
                <a:solidFill>
                  <a:schemeClr val="tx1"/>
                </a:solidFill>
              </a:rPr>
              <a:t>-</a:t>
            </a:r>
            <a:r>
              <a:rPr lang="hr-HR" sz="2000" b="1" i="1" dirty="0" err="1">
                <a:solidFill>
                  <a:schemeClr val="tx1"/>
                </a:solidFill>
              </a:rPr>
              <a:t>avati</a:t>
            </a:r>
            <a:r>
              <a:rPr lang="hr-HR" sz="2000" dirty="0">
                <a:solidFill>
                  <a:schemeClr val="tx1"/>
                </a:solidFill>
              </a:rPr>
              <a:t> dolazi do skraćivanja refleksa jata</a:t>
            </a:r>
          </a:p>
        </p:txBody>
      </p:sp>
    </p:spTree>
    <p:extLst>
      <p:ext uri="{BB962C8B-B14F-4D97-AF65-F5344CB8AC3E}">
        <p14:creationId xmlns:p14="http://schemas.microsoft.com/office/powerpoint/2010/main" val="1177923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4849" y="142875"/>
            <a:ext cx="8248651" cy="59054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2400" b="1" dirty="0"/>
              <a:t>Fonološki (gramatički) uvjetovane pogreške u </a:t>
            </a:r>
            <a:r>
              <a:rPr lang="hr-HR" sz="2400" b="1" dirty="0" smtClean="0"/>
              <a:t>pismu</a:t>
            </a:r>
            <a:endParaRPr lang="hr-HR" sz="24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27667" y="1117600"/>
            <a:ext cx="7725833" cy="55118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tx1"/>
                </a:solidFill>
              </a:rPr>
              <a:t>One </a:t>
            </a:r>
            <a:r>
              <a:rPr lang="hr-HR" sz="2400" b="1" dirty="0">
                <a:solidFill>
                  <a:schemeClr val="tx1"/>
                </a:solidFill>
              </a:rPr>
              <a:t>koje se povezuju uz alternacije </a:t>
            </a:r>
            <a:r>
              <a:rPr lang="hr-HR" sz="2400" b="1" dirty="0" err="1">
                <a:solidFill>
                  <a:schemeClr val="tx1"/>
                </a:solidFill>
              </a:rPr>
              <a:t>ije</a:t>
            </a:r>
            <a:r>
              <a:rPr lang="hr-HR" sz="2400" b="1" dirty="0">
                <a:solidFill>
                  <a:schemeClr val="tx1"/>
                </a:solidFill>
              </a:rPr>
              <a:t>/je/e/i, one koje se povezuju uz jednačenje suglasnika, gubljenje suglasnika, gubljenje samoglasnika, pogreške uz palatalizaciju, sibilarizaciju, jotaciju, </a:t>
            </a:r>
            <a:r>
              <a:rPr lang="hr-HR" sz="2400" b="1" dirty="0" err="1">
                <a:solidFill>
                  <a:schemeClr val="tx1"/>
                </a:solidFill>
              </a:rPr>
              <a:t>prijeglas</a:t>
            </a:r>
            <a:r>
              <a:rPr lang="hr-HR" sz="2400" b="1" dirty="0">
                <a:solidFill>
                  <a:schemeClr val="tx1"/>
                </a:solidFill>
              </a:rPr>
              <a:t>, nepostojano a, prelaženje l u o, promijene uz glasove h</a:t>
            </a:r>
            <a:r>
              <a:rPr lang="hr-HR" sz="2000" b="1" dirty="0">
                <a:solidFill>
                  <a:schemeClr val="tx1"/>
                </a:solidFill>
              </a:rPr>
              <a:t>, č , ć, đ i </a:t>
            </a:r>
            <a:r>
              <a:rPr lang="hr-HR" sz="2000" b="1" dirty="0" err="1">
                <a:solidFill>
                  <a:schemeClr val="tx1"/>
                </a:solidFill>
              </a:rPr>
              <a:t>dž</a:t>
            </a:r>
            <a:r>
              <a:rPr lang="hr-HR" sz="2000" b="1" dirty="0">
                <a:solidFill>
                  <a:schemeClr val="tx1"/>
                </a:solidFill>
              </a:rPr>
              <a:t>, odnos komparativa i superlativa. </a:t>
            </a:r>
          </a:p>
          <a:p>
            <a:r>
              <a:rPr lang="hr-HR" sz="2400" b="1" dirty="0" smtClean="0">
                <a:solidFill>
                  <a:schemeClr val="tx1"/>
                </a:solidFill>
              </a:rPr>
              <a:t>Nastajanje </a:t>
            </a:r>
            <a:r>
              <a:rPr lang="hr-HR" sz="2400" b="1" dirty="0">
                <a:solidFill>
                  <a:schemeClr val="tx1"/>
                </a:solidFill>
              </a:rPr>
              <a:t>suglasnika </a:t>
            </a:r>
            <a:r>
              <a:rPr lang="hr-HR" sz="2400" b="1" i="1" dirty="0">
                <a:solidFill>
                  <a:schemeClr val="tx1"/>
                </a:solidFill>
              </a:rPr>
              <a:t>Č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NEPRAVILNO: Začuo se majkin glas.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PRAVILNO: Začuo se majčin glas.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U izvedenicama riječi čija osnova završava na </a:t>
            </a:r>
            <a:r>
              <a:rPr lang="hr-HR" sz="2000" b="1" i="1" dirty="0">
                <a:solidFill>
                  <a:schemeClr val="tx1"/>
                </a:solidFill>
              </a:rPr>
              <a:t>k</a:t>
            </a:r>
            <a:r>
              <a:rPr lang="hr-HR" sz="2000" dirty="0">
                <a:solidFill>
                  <a:schemeClr val="tx1"/>
                </a:solidFill>
              </a:rPr>
              <a:t> i </a:t>
            </a:r>
            <a:r>
              <a:rPr lang="hr-HR" sz="2000" b="1" i="1" dirty="0">
                <a:solidFill>
                  <a:schemeClr val="tx1"/>
                </a:solidFill>
              </a:rPr>
              <a:t>c</a:t>
            </a:r>
            <a:r>
              <a:rPr lang="hr-HR" sz="2000" dirty="0">
                <a:solidFill>
                  <a:schemeClr val="tx1"/>
                </a:solidFill>
              </a:rPr>
              <a:t> na njihovo mjesto dolazi glas </a:t>
            </a:r>
            <a:r>
              <a:rPr lang="hr-HR" sz="2000" b="1" i="1" dirty="0">
                <a:solidFill>
                  <a:schemeClr val="tx1"/>
                </a:solidFill>
              </a:rPr>
              <a:t>č</a:t>
            </a:r>
            <a:r>
              <a:rPr lang="hr-HR" sz="2000" dirty="0">
                <a:solidFill>
                  <a:schemeClr val="tx1"/>
                </a:solidFill>
              </a:rPr>
              <a:t> – palatalizacija.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48056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21402" y="157385"/>
            <a:ext cx="6522524" cy="6046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dirty="0"/>
              <a:t>Pravopisne pogreške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04851" y="1181101"/>
            <a:ext cx="8143874" cy="546735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400" dirty="0">
                <a:solidFill>
                  <a:schemeClr val="tx1"/>
                </a:solidFill>
              </a:rPr>
              <a:t>Prema Rosandiću (</a:t>
            </a:r>
            <a:r>
              <a:rPr lang="hr-HR" sz="2400" dirty="0" smtClean="0">
                <a:solidFill>
                  <a:schemeClr val="tx1"/>
                </a:solidFill>
              </a:rPr>
              <a:t>2002.), </a:t>
            </a:r>
            <a:r>
              <a:rPr lang="hr-HR" sz="2400" dirty="0">
                <a:solidFill>
                  <a:schemeClr val="tx1"/>
                </a:solidFill>
              </a:rPr>
              <a:t>čiste pravopisne pogreške povezuju se uz pravopisna pravila o pisanju velikoga i maloga slova, prilagodbi stranih riječi, sastavljenom i rastavljenom pisanju riječi, rastavljanju riječi na slogove, </a:t>
            </a:r>
            <a:r>
              <a:rPr lang="hr-HR" sz="2400" dirty="0" smtClean="0">
                <a:solidFill>
                  <a:schemeClr val="tx1"/>
                </a:solidFill>
              </a:rPr>
              <a:t>uz </a:t>
            </a:r>
            <a:r>
              <a:rPr lang="hr-HR" sz="2400" dirty="0">
                <a:solidFill>
                  <a:schemeClr val="tx1"/>
                </a:solidFill>
              </a:rPr>
              <a:t>skraćenice i interpunkcije.</a:t>
            </a:r>
          </a:p>
          <a:p>
            <a:r>
              <a:rPr lang="hr-HR" sz="2400" dirty="0">
                <a:solidFill>
                  <a:schemeClr val="tx1"/>
                </a:solidFill>
              </a:rPr>
              <a:t> </a:t>
            </a:r>
            <a:r>
              <a:rPr lang="hr-HR" sz="2400" b="1" dirty="0" smtClean="0">
                <a:solidFill>
                  <a:schemeClr val="tx1"/>
                </a:solidFill>
              </a:rPr>
              <a:t>Pogreške </a:t>
            </a:r>
            <a:r>
              <a:rPr lang="hr-HR" sz="2400" b="1" dirty="0">
                <a:solidFill>
                  <a:schemeClr val="tx1"/>
                </a:solidFill>
              </a:rPr>
              <a:t>pri uporabi velikoga i maloga slova</a:t>
            </a:r>
            <a:br>
              <a:rPr lang="hr-HR" sz="2400" b="1" dirty="0">
                <a:solidFill>
                  <a:schemeClr val="tx1"/>
                </a:solidFill>
              </a:rPr>
            </a:br>
            <a:r>
              <a:rPr lang="hr-HR" sz="2400" dirty="0">
                <a:solidFill>
                  <a:schemeClr val="tx1"/>
                </a:solidFill>
              </a:rPr>
              <a:t>Velikim slovom sve riječi</a:t>
            </a:r>
            <a:r>
              <a:rPr lang="hr-HR" sz="2400" b="1" dirty="0">
                <a:solidFill>
                  <a:schemeClr val="tx1"/>
                </a:solidFill>
              </a:rPr>
              <a:t> </a:t>
            </a:r>
            <a:r>
              <a:rPr lang="hr-HR" sz="2400" dirty="0">
                <a:solidFill>
                  <a:schemeClr val="tx1"/>
                </a:solidFill>
              </a:rPr>
              <a:t>pišu se u imenima ljudi, nadimcima, naseljenim mjestima, državama, kontinentima, državnicima, crkvenim velikodostojnicima,</a:t>
            </a:r>
            <a:r>
              <a:rPr lang="hr-HR" sz="2400" b="1" dirty="0">
                <a:solidFill>
                  <a:schemeClr val="tx1"/>
                </a:solidFill>
              </a:rPr>
              <a:t> </a:t>
            </a:r>
            <a:r>
              <a:rPr lang="hr-HR" sz="2400" dirty="0">
                <a:solidFill>
                  <a:schemeClr val="tx1"/>
                </a:solidFill>
              </a:rPr>
              <a:t>imenima pripadnika naroda, imenima stanovnika nekog mjesta, u riječima iz poštovanja u 2.i 3. licu, prva riječ u rečenici piše </a:t>
            </a:r>
            <a:r>
              <a:rPr lang="hr-HR" sz="2400" dirty="0" smtClean="0">
                <a:solidFill>
                  <a:schemeClr val="tx1"/>
                </a:solidFill>
              </a:rPr>
              <a:t>                 se </a:t>
            </a:r>
            <a:r>
              <a:rPr lang="hr-HR" sz="2400" dirty="0">
                <a:solidFill>
                  <a:schemeClr val="tx1"/>
                </a:solidFill>
              </a:rPr>
              <a:t>velikim slovom.</a:t>
            </a:r>
          </a:p>
          <a:p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723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52551" y="100236"/>
            <a:ext cx="7419974" cy="51889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hr-HR" sz="2400" b="1" dirty="0"/>
              <a:t>Pogreške pri uporabi velikoga i maloga slova</a:t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28725" y="952500"/>
            <a:ext cx="7658100" cy="5715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accent1"/>
                </a:solidFill>
              </a:rPr>
              <a:t>PRAVILNO</a:t>
            </a:r>
            <a:r>
              <a:rPr lang="hr-HR" sz="2000" b="1" dirty="0">
                <a:solidFill>
                  <a:schemeClr val="tx1"/>
                </a:solidFill>
              </a:rPr>
              <a:t>                                            </a:t>
            </a:r>
            <a:r>
              <a:rPr lang="hr-HR" sz="2000" b="1" dirty="0" smtClean="0">
                <a:solidFill>
                  <a:schemeClr val="accent1"/>
                </a:solidFill>
              </a:rPr>
              <a:t>OBJAŠNJENJE</a:t>
            </a:r>
            <a:endParaRPr lang="hr-HR" sz="2000" b="1" dirty="0">
              <a:solidFill>
                <a:schemeClr val="accent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Draga Ivana, primila sam </a:t>
            </a:r>
            <a:r>
              <a:rPr lang="hr-HR" b="1" i="1" dirty="0">
                <a:solidFill>
                  <a:schemeClr val="tx1"/>
                </a:solidFill>
              </a:rPr>
              <a:t>Tvoju</a:t>
            </a:r>
            <a:r>
              <a:rPr lang="hr-HR" dirty="0">
                <a:solidFill>
                  <a:schemeClr val="tx1"/>
                </a:solidFill>
              </a:rPr>
              <a:t> razglednicu. - veliko slovo u osobnom imenu i riječi iz poštovanja</a:t>
            </a:r>
          </a:p>
          <a:p>
            <a:r>
              <a:rPr lang="hr-HR" dirty="0">
                <a:solidFill>
                  <a:schemeClr val="tx1"/>
                </a:solidFill>
              </a:rPr>
              <a:t>U toj zgodi najviše ste mi </a:t>
            </a:r>
            <a:r>
              <a:rPr lang="hr-HR" b="1" i="1" dirty="0">
                <a:solidFill>
                  <a:schemeClr val="tx1"/>
                </a:solidFill>
              </a:rPr>
              <a:t>Vi</a:t>
            </a:r>
            <a:r>
              <a:rPr lang="hr-HR" dirty="0">
                <a:solidFill>
                  <a:schemeClr val="tx1"/>
                </a:solidFill>
              </a:rPr>
              <a:t> pomogli. - izravno obraćanje iz poštovanja</a:t>
            </a:r>
          </a:p>
          <a:p>
            <a:r>
              <a:rPr lang="hr-HR" dirty="0">
                <a:solidFill>
                  <a:schemeClr val="tx1"/>
                </a:solidFill>
              </a:rPr>
              <a:t>Molimo se </a:t>
            </a:r>
            <a:r>
              <a:rPr lang="hr-HR" b="1" i="1" dirty="0">
                <a:solidFill>
                  <a:schemeClr val="tx1"/>
                </a:solidFill>
              </a:rPr>
              <a:t>Blaženoj Djevici Mariji</a:t>
            </a:r>
            <a:r>
              <a:rPr lang="hr-HR" dirty="0">
                <a:solidFill>
                  <a:schemeClr val="tx1"/>
                </a:solidFill>
              </a:rPr>
              <a:t>. - ime Isusove majke</a:t>
            </a:r>
          </a:p>
          <a:p>
            <a:r>
              <a:rPr lang="hr-HR" dirty="0">
                <a:solidFill>
                  <a:schemeClr val="tx1"/>
                </a:solidFill>
              </a:rPr>
              <a:t>Davno je kraljevao </a:t>
            </a:r>
            <a:r>
              <a:rPr lang="hr-HR" b="1" i="1" dirty="0">
                <a:solidFill>
                  <a:schemeClr val="tx1"/>
                </a:solidFill>
              </a:rPr>
              <a:t>Rikard Lavljeg Srca</a:t>
            </a:r>
            <a:r>
              <a:rPr lang="hr-HR" dirty="0">
                <a:solidFill>
                  <a:schemeClr val="tx1"/>
                </a:solidFill>
              </a:rPr>
              <a:t>. - osobno ime s pripadajućim atributima</a:t>
            </a:r>
          </a:p>
          <a:p>
            <a:r>
              <a:rPr lang="hr-HR" dirty="0">
                <a:solidFill>
                  <a:schemeClr val="tx1"/>
                </a:solidFill>
              </a:rPr>
              <a:t>Vrhovni vladar </a:t>
            </a:r>
            <a:r>
              <a:rPr lang="hr-HR" b="1" i="1" dirty="0">
                <a:solidFill>
                  <a:schemeClr val="tx1"/>
                </a:solidFill>
              </a:rPr>
              <a:t>Olimpa</a:t>
            </a:r>
            <a:r>
              <a:rPr lang="hr-HR" dirty="0">
                <a:solidFill>
                  <a:schemeClr val="tx1"/>
                </a:solidFill>
              </a:rPr>
              <a:t> je bog </a:t>
            </a:r>
            <a:r>
              <a:rPr lang="hr-HR" b="1" i="1" dirty="0">
                <a:solidFill>
                  <a:schemeClr val="tx1"/>
                </a:solidFill>
              </a:rPr>
              <a:t>Zeus</a:t>
            </a:r>
            <a:r>
              <a:rPr lang="hr-HR" dirty="0">
                <a:solidFill>
                  <a:schemeClr val="tx1"/>
                </a:solidFill>
              </a:rPr>
              <a:t>. - ime planine, ime </a:t>
            </a:r>
            <a:r>
              <a:rPr lang="hr-HR" dirty="0" smtClean="0">
                <a:solidFill>
                  <a:schemeClr val="tx1"/>
                </a:solidFill>
              </a:rPr>
              <a:t>     mitološkog </a:t>
            </a:r>
            <a:r>
              <a:rPr lang="hr-HR" dirty="0">
                <a:solidFill>
                  <a:schemeClr val="tx1"/>
                </a:solidFill>
              </a:rPr>
              <a:t>bića</a:t>
            </a:r>
          </a:p>
          <a:p>
            <a:r>
              <a:rPr lang="hr-HR" dirty="0">
                <a:solidFill>
                  <a:schemeClr val="tx1"/>
                </a:solidFill>
              </a:rPr>
              <a:t>On je </a:t>
            </a:r>
            <a:r>
              <a:rPr lang="hr-HR" b="1" i="1" dirty="0" smtClean="0">
                <a:solidFill>
                  <a:schemeClr val="tx1"/>
                </a:solidFill>
              </a:rPr>
              <a:t>Indijac</a:t>
            </a:r>
            <a:r>
              <a:rPr lang="hr-HR" dirty="0" smtClean="0">
                <a:solidFill>
                  <a:schemeClr val="tx1"/>
                </a:solidFill>
              </a:rPr>
              <a:t>, ali </a:t>
            </a:r>
            <a:r>
              <a:rPr lang="hr-HR" dirty="0">
                <a:solidFill>
                  <a:schemeClr val="tx1"/>
                </a:solidFill>
              </a:rPr>
              <a:t>obožava </a:t>
            </a:r>
            <a:r>
              <a:rPr lang="hr-HR" b="1" i="1" dirty="0" err="1">
                <a:solidFill>
                  <a:schemeClr val="tx1"/>
                </a:solidFill>
              </a:rPr>
              <a:t>Miki</a:t>
            </a:r>
            <a:r>
              <a:rPr lang="hr-HR" b="1" i="1" dirty="0">
                <a:solidFill>
                  <a:schemeClr val="tx1"/>
                </a:solidFill>
              </a:rPr>
              <a:t> </a:t>
            </a:r>
            <a:r>
              <a:rPr lang="hr-HR" b="1" i="1" dirty="0" err="1">
                <a:solidFill>
                  <a:schemeClr val="tx1"/>
                </a:solidFill>
              </a:rPr>
              <a:t>Mausa</a:t>
            </a:r>
            <a:r>
              <a:rPr lang="hr-HR" dirty="0">
                <a:solidFill>
                  <a:schemeClr val="tx1"/>
                </a:solidFill>
              </a:rPr>
              <a:t>. - ime etnika, osobno </a:t>
            </a:r>
            <a:r>
              <a:rPr lang="hr-HR" dirty="0" smtClean="0">
                <a:solidFill>
                  <a:schemeClr val="tx1"/>
                </a:solidFill>
              </a:rPr>
              <a:t>              ime </a:t>
            </a:r>
            <a:r>
              <a:rPr lang="hr-HR" dirty="0">
                <a:solidFill>
                  <a:schemeClr val="tx1"/>
                </a:solidFill>
              </a:rPr>
              <a:t>životinje</a:t>
            </a:r>
          </a:p>
          <a:p>
            <a:r>
              <a:rPr lang="hr-HR" dirty="0">
                <a:solidFill>
                  <a:schemeClr val="tx1"/>
                </a:solidFill>
              </a:rPr>
              <a:t>Uzmite </a:t>
            </a:r>
            <a:r>
              <a:rPr lang="hr-HR" b="1" i="1" dirty="0">
                <a:solidFill>
                  <a:schemeClr val="tx1"/>
                </a:solidFill>
              </a:rPr>
              <a:t>Predsjednikov</a:t>
            </a:r>
            <a:r>
              <a:rPr lang="hr-HR" dirty="0">
                <a:solidFill>
                  <a:schemeClr val="tx1"/>
                </a:solidFill>
              </a:rPr>
              <a:t> govor, a poslije možete uzeti izjavu predsjednika </a:t>
            </a:r>
            <a:r>
              <a:rPr lang="hr-HR" b="1" i="1" dirty="0" err="1">
                <a:solidFill>
                  <a:schemeClr val="tx1"/>
                </a:solidFill>
              </a:rPr>
              <a:t>Scalfara</a:t>
            </a:r>
            <a:r>
              <a:rPr lang="hr-HR" dirty="0">
                <a:solidFill>
                  <a:schemeClr val="tx1"/>
                </a:solidFill>
              </a:rPr>
              <a:t>. - Velikim se slovom piše posvojni pridjev izveden od naziva titule, kad je uz osobno ime titula se piše </a:t>
            </a:r>
            <a:r>
              <a:rPr lang="hr-HR" dirty="0" smtClean="0">
                <a:solidFill>
                  <a:schemeClr val="tx1"/>
                </a:solidFill>
              </a:rPr>
              <a:t>            malim </a:t>
            </a:r>
            <a:r>
              <a:rPr lang="hr-HR" dirty="0">
                <a:solidFill>
                  <a:schemeClr val="tx1"/>
                </a:solidFill>
              </a:rPr>
              <a:t>slovom, a osobno ime velikim.</a:t>
            </a:r>
          </a:p>
          <a:p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849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71576" y="123824"/>
            <a:ext cx="7162800" cy="54292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hr-HR" sz="2700" b="1" dirty="0"/>
              <a:t>Pogreške pri uporabi velikoga i maloga slova</a:t>
            </a:r>
            <a:r>
              <a:rPr lang="hr-HR" b="1" dirty="0"/>
              <a:t/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00100" y="933450"/>
            <a:ext cx="8134349" cy="5657849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b="1" dirty="0">
                <a:solidFill>
                  <a:schemeClr val="tx1"/>
                </a:solidFill>
              </a:rPr>
              <a:t>Piše se samo prva riječ velikim slovom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dirty="0">
                <a:solidFill>
                  <a:schemeClr val="tx1"/>
                </a:solidFill>
              </a:rPr>
              <a:t>ostale malim, ako nisu osobno ime</a:t>
            </a:r>
            <a:r>
              <a:rPr lang="hr-HR" dirty="0">
                <a:solidFill>
                  <a:schemeClr val="tx1"/>
                </a:solidFill>
              </a:rPr>
              <a:t> u zemljopisnim imenima, ulicama, trgovima, gradskim naseljima, svemirskim tijelima, blagdanima, ustanovama, institucijama, društvima, udrugama, poduzećima, povijesnim događajima, revolucijama, konferencijama, sporazumima s jasno određenim vremenom, građevinama, zaštićenim imenima proizvoda, umjetničkim djelima</a:t>
            </a:r>
            <a:r>
              <a:rPr lang="hr-HR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dirty="0">
                <a:solidFill>
                  <a:schemeClr val="accent1"/>
                </a:solidFill>
              </a:rPr>
              <a:t>PRAVILNO                                                    </a:t>
            </a:r>
            <a:r>
              <a:rPr lang="hr-HR" sz="2000" b="1" dirty="0" smtClean="0">
                <a:solidFill>
                  <a:schemeClr val="accent1"/>
                </a:solidFill>
              </a:rPr>
              <a:t> </a:t>
            </a:r>
            <a:r>
              <a:rPr lang="hr-HR" sz="2000" b="1" dirty="0">
                <a:solidFill>
                  <a:schemeClr val="accent1"/>
                </a:solidFill>
              </a:rPr>
              <a:t>OBJAŠNJENJE</a:t>
            </a:r>
          </a:p>
          <a:p>
            <a:r>
              <a:rPr lang="hr-HR" dirty="0">
                <a:solidFill>
                  <a:schemeClr val="tx1"/>
                </a:solidFill>
              </a:rPr>
              <a:t>Ovi </a:t>
            </a:r>
            <a:r>
              <a:rPr lang="hr-HR" b="1" i="1" dirty="0">
                <a:solidFill>
                  <a:schemeClr val="tx1"/>
                </a:solidFill>
              </a:rPr>
              <a:t>božićni</a:t>
            </a:r>
            <a:r>
              <a:rPr lang="hr-HR" dirty="0">
                <a:solidFill>
                  <a:schemeClr val="tx1"/>
                </a:solidFill>
              </a:rPr>
              <a:t> blagdani najljepši su do sad. - Posvojni pridjevi izvedeni od blagdana pišu se malim slovom (uskrsni).</a:t>
            </a:r>
          </a:p>
          <a:p>
            <a:r>
              <a:rPr lang="hr-HR" dirty="0">
                <a:solidFill>
                  <a:schemeClr val="tx1"/>
                </a:solidFill>
              </a:rPr>
              <a:t>Puno je faraona u </a:t>
            </a:r>
            <a:r>
              <a:rPr lang="hr-HR" b="1" i="1" dirty="0">
                <a:solidFill>
                  <a:schemeClr val="tx1"/>
                </a:solidFill>
              </a:rPr>
              <a:t>Dolini kraljeva</a:t>
            </a:r>
            <a:r>
              <a:rPr lang="hr-HR" dirty="0">
                <a:solidFill>
                  <a:schemeClr val="tx1"/>
                </a:solidFill>
              </a:rPr>
              <a:t>. - ime određenog geografskog područja</a:t>
            </a:r>
          </a:p>
          <a:p>
            <a:r>
              <a:rPr lang="hr-HR" dirty="0">
                <a:solidFill>
                  <a:schemeClr val="tx1"/>
                </a:solidFill>
              </a:rPr>
              <a:t>Ušao sam u </a:t>
            </a:r>
            <a:r>
              <a:rPr lang="hr-HR" b="1" i="1" dirty="0">
                <a:solidFill>
                  <a:schemeClr val="tx1"/>
                </a:solidFill>
              </a:rPr>
              <a:t>Glavni stožer Hrvatske vojske</a:t>
            </a:r>
            <a:r>
              <a:rPr lang="hr-HR" b="1" dirty="0">
                <a:solidFill>
                  <a:schemeClr val="tx1"/>
                </a:solidFill>
              </a:rPr>
              <a:t>. </a:t>
            </a:r>
            <a:r>
              <a:rPr lang="hr-HR" dirty="0">
                <a:solidFill>
                  <a:schemeClr val="tx1"/>
                </a:solidFill>
              </a:rPr>
              <a:t>- više institucija </a:t>
            </a:r>
            <a:r>
              <a:rPr lang="hr-HR" dirty="0" smtClean="0">
                <a:solidFill>
                  <a:schemeClr val="tx1"/>
                </a:solidFill>
              </a:rPr>
              <a:t>       višečlanog </a:t>
            </a:r>
            <a:r>
              <a:rPr lang="hr-HR" dirty="0">
                <a:solidFill>
                  <a:schemeClr val="tx1"/>
                </a:solidFill>
              </a:rPr>
              <a:t>imena</a:t>
            </a:r>
          </a:p>
          <a:p>
            <a:r>
              <a:rPr lang="hr-HR" dirty="0">
                <a:solidFill>
                  <a:schemeClr val="tx1"/>
                </a:solidFill>
              </a:rPr>
              <a:t>Primio sam pismo </a:t>
            </a:r>
            <a:r>
              <a:rPr lang="hr-HR" b="1" i="1" dirty="0">
                <a:solidFill>
                  <a:schemeClr val="tx1"/>
                </a:solidFill>
              </a:rPr>
              <a:t>pomoćnika ministrice Vlade</a:t>
            </a:r>
            <a:r>
              <a:rPr lang="hr-HR" i="1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Ivana Prskala</a:t>
            </a:r>
            <a:r>
              <a:rPr lang="hr-HR" b="1" dirty="0">
                <a:solidFill>
                  <a:schemeClr val="tx1"/>
                </a:solidFill>
              </a:rPr>
              <a:t>. - </a:t>
            </a:r>
            <a:r>
              <a:rPr lang="hr-HR" dirty="0" smtClean="0">
                <a:solidFill>
                  <a:schemeClr val="tx1"/>
                </a:solidFill>
              </a:rPr>
              <a:t>naziv </a:t>
            </a:r>
            <a:r>
              <a:rPr lang="hr-HR" dirty="0">
                <a:solidFill>
                  <a:schemeClr val="tx1"/>
                </a:solidFill>
              </a:rPr>
              <a:t>titule ispred osobnog imena, naziv institucije, osobno ime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2720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95425" y="195486"/>
            <a:ext cx="7096125" cy="60461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hr-HR" sz="2400" b="1" dirty="0"/>
              <a:t>Pogreške pri uporabi velikoga i maloga slova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23926" y="1209675"/>
            <a:ext cx="7848600" cy="5248275"/>
          </a:xfrm>
          <a:solidFill>
            <a:schemeClr val="bg1"/>
          </a:solidFill>
        </p:spPr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Stižem na </a:t>
            </a:r>
            <a:r>
              <a:rPr lang="hr-HR" b="1" i="1" dirty="0">
                <a:solidFill>
                  <a:schemeClr val="tx1"/>
                </a:solidFill>
              </a:rPr>
              <a:t>Novu godinu</a:t>
            </a:r>
            <a:r>
              <a:rPr lang="hr-HR" dirty="0">
                <a:solidFill>
                  <a:schemeClr val="tx1"/>
                </a:solidFill>
              </a:rPr>
              <a:t>  da s tobom dočekam </a:t>
            </a:r>
            <a:r>
              <a:rPr lang="hr-HR" b="1" i="1" dirty="0">
                <a:solidFill>
                  <a:schemeClr val="tx1"/>
                </a:solidFill>
              </a:rPr>
              <a:t>novu godinu</a:t>
            </a:r>
            <a:r>
              <a:rPr lang="hr-HR" dirty="0">
                <a:solidFill>
                  <a:schemeClr val="tx1"/>
                </a:solidFill>
              </a:rPr>
              <a:t>. - naziv blagdana, opća imenica s atributom</a:t>
            </a:r>
          </a:p>
          <a:p>
            <a:r>
              <a:rPr lang="hr-HR" dirty="0">
                <a:solidFill>
                  <a:schemeClr val="tx1"/>
                </a:solidFill>
              </a:rPr>
              <a:t>Ostajem do </a:t>
            </a:r>
            <a:r>
              <a:rPr lang="hr-HR" b="1" i="1" dirty="0">
                <a:solidFill>
                  <a:schemeClr val="tx1"/>
                </a:solidFill>
              </a:rPr>
              <a:t>Sveta tri kralja</a:t>
            </a:r>
            <a:r>
              <a:rPr lang="hr-HR" dirty="0">
                <a:solidFill>
                  <a:schemeClr val="tx1"/>
                </a:solidFill>
              </a:rPr>
              <a:t>. - višečlani naziv blagdana</a:t>
            </a:r>
          </a:p>
          <a:p>
            <a:r>
              <a:rPr lang="hr-HR" dirty="0">
                <a:solidFill>
                  <a:schemeClr val="tx1"/>
                </a:solidFill>
              </a:rPr>
              <a:t>Stanujem na </a:t>
            </a:r>
            <a:r>
              <a:rPr lang="hr-HR" b="1" i="1" dirty="0">
                <a:solidFill>
                  <a:schemeClr val="tx1"/>
                </a:solidFill>
              </a:rPr>
              <a:t>Trgu svete Lucije</a:t>
            </a:r>
            <a:r>
              <a:rPr lang="hr-HR" dirty="0">
                <a:solidFill>
                  <a:schemeClr val="tx1"/>
                </a:solidFill>
              </a:rPr>
              <a:t>. - višečlani naziv trga, ostatak nije naziv blagdana (pridjev uz osobno ime svetice).</a:t>
            </a:r>
          </a:p>
          <a:p>
            <a:r>
              <a:rPr lang="hr-HR" dirty="0">
                <a:solidFill>
                  <a:schemeClr val="tx1"/>
                </a:solidFill>
              </a:rPr>
              <a:t>Radost darivanja prepuštam </a:t>
            </a:r>
            <a:r>
              <a:rPr lang="hr-HR" b="1" i="1" dirty="0">
                <a:solidFill>
                  <a:schemeClr val="tx1"/>
                </a:solidFill>
              </a:rPr>
              <a:t>svetom Nikoli</a:t>
            </a:r>
            <a:r>
              <a:rPr lang="hr-HR" dirty="0">
                <a:solidFill>
                  <a:schemeClr val="tx1"/>
                </a:solidFill>
              </a:rPr>
              <a:t>. - ne misli se na blagdan, atribut uz ime</a:t>
            </a:r>
          </a:p>
          <a:p>
            <a:r>
              <a:rPr lang="hr-HR" b="1" i="1" dirty="0">
                <a:solidFill>
                  <a:schemeClr val="tx1"/>
                </a:solidFill>
              </a:rPr>
              <a:t>Djed Mraz</a:t>
            </a:r>
            <a:r>
              <a:rPr lang="hr-HR" b="1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Djed Božićnjak </a:t>
            </a:r>
            <a:r>
              <a:rPr lang="hr-HR" dirty="0">
                <a:solidFill>
                  <a:schemeClr val="tx1"/>
                </a:solidFill>
              </a:rPr>
              <a:t>- marketinške tvorevine u smislu nadimka</a:t>
            </a:r>
          </a:p>
          <a:p>
            <a:r>
              <a:rPr lang="hr-HR" b="1" i="1" dirty="0">
                <a:solidFill>
                  <a:schemeClr val="tx1"/>
                </a:solidFill>
              </a:rPr>
              <a:t>Hvarski kanal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Skradinski buk</a:t>
            </a:r>
            <a:r>
              <a:rPr lang="hr-HR" dirty="0">
                <a:solidFill>
                  <a:schemeClr val="tx1"/>
                </a:solidFill>
              </a:rPr>
              <a:t> - naziv geografskih područja</a:t>
            </a:r>
          </a:p>
          <a:p>
            <a:r>
              <a:rPr lang="hr-HR" b="1" i="1" dirty="0">
                <a:solidFill>
                  <a:schemeClr val="tx1"/>
                </a:solidFill>
              </a:rPr>
              <a:t>Dan domovinske zahvalnosti</a:t>
            </a:r>
            <a:r>
              <a:rPr lang="hr-HR" dirty="0">
                <a:solidFill>
                  <a:schemeClr val="tx1"/>
                </a:solidFill>
              </a:rPr>
              <a:t> - naziv blagdana</a:t>
            </a:r>
          </a:p>
          <a:p>
            <a:r>
              <a:rPr lang="hr-HR" dirty="0">
                <a:solidFill>
                  <a:schemeClr val="tx1"/>
                </a:solidFill>
              </a:rPr>
              <a:t>Nadaleko je poznata </a:t>
            </a:r>
            <a:r>
              <a:rPr lang="hr-HR" b="1" i="1" dirty="0">
                <a:solidFill>
                  <a:schemeClr val="tx1"/>
                </a:solidFill>
              </a:rPr>
              <a:t>Atlantska povelja</a:t>
            </a:r>
            <a:r>
              <a:rPr lang="hr-HR" dirty="0">
                <a:solidFill>
                  <a:schemeClr val="tx1"/>
                </a:solidFill>
              </a:rPr>
              <a:t>(1941.) - jasno određen sporazum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28774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1" y="376460"/>
            <a:ext cx="7010400" cy="54746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hr-HR" sz="2400" b="1" dirty="0"/>
              <a:t>Pogreške pri uporabi velikoga i maloga slova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85825" y="1381125"/>
            <a:ext cx="7962900" cy="5057775"/>
          </a:xfrm>
          <a:solidFill>
            <a:schemeClr val="bg1"/>
          </a:solidFill>
        </p:spPr>
        <p:txBody>
          <a:bodyPr/>
          <a:lstStyle/>
          <a:p>
            <a:r>
              <a:rPr lang="hr-HR" sz="2400" b="1" dirty="0">
                <a:solidFill>
                  <a:schemeClr val="tx1"/>
                </a:solidFill>
              </a:rPr>
              <a:t>PAZITE</a:t>
            </a:r>
          </a:p>
          <a:p>
            <a:r>
              <a:rPr lang="hr-HR" sz="2000" b="1" i="1" dirty="0" err="1">
                <a:solidFill>
                  <a:schemeClr val="tx1"/>
                </a:solidFill>
              </a:rPr>
              <a:t>Daewoo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 err="1">
                <a:solidFill>
                  <a:schemeClr val="tx1"/>
                </a:solidFill>
              </a:rPr>
              <a:t>Crysler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Alfa Romeo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Nissan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BMW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Seat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Audi</a:t>
            </a:r>
            <a:r>
              <a:rPr lang="hr-HR" sz="2000" dirty="0">
                <a:solidFill>
                  <a:schemeClr val="tx1"/>
                </a:solidFill>
              </a:rPr>
              <a:t> - imena automobila pišu se izvorno, etimološki, velikim slovom</a:t>
            </a:r>
          </a:p>
          <a:p>
            <a:r>
              <a:rPr lang="hr-HR" sz="2000" b="1" i="1" dirty="0">
                <a:solidFill>
                  <a:schemeClr val="tx1"/>
                </a:solidFill>
              </a:rPr>
              <a:t>Mercedes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 err="1">
                <a:solidFill>
                  <a:schemeClr val="tx1"/>
                </a:solidFill>
              </a:rPr>
              <a:t>mercedes</a:t>
            </a:r>
            <a:r>
              <a:rPr lang="hr-HR" sz="2000" dirty="0">
                <a:solidFill>
                  <a:schemeClr val="tx1"/>
                </a:solidFill>
              </a:rPr>
              <a:t> (naziv proizvoda) - različito se pišu naziv proizvođača i proizvod kao opća imenica fonetski napisano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Malim slovom pišu se </a:t>
            </a:r>
            <a:r>
              <a:rPr lang="hr-HR" sz="2000" dirty="0">
                <a:solidFill>
                  <a:schemeClr val="tx1"/>
                </a:solidFill>
              </a:rPr>
              <a:t>povijesni događaji i razdoblja u općenitom smislu, opće imenice, nazivi pripadnika ideoloških, kulturnih, znanstvenih, vjerskih pokreta, nazivi vjera, posvojni pridjevi na </a:t>
            </a:r>
            <a:r>
              <a:rPr lang="hr-HR" sz="2000" b="1" i="1" dirty="0">
                <a:solidFill>
                  <a:schemeClr val="tx1"/>
                </a:solidFill>
              </a:rPr>
              <a:t>-</a:t>
            </a:r>
            <a:r>
              <a:rPr lang="hr-HR" sz="2000" b="1" i="1" dirty="0" err="1">
                <a:solidFill>
                  <a:schemeClr val="tx1"/>
                </a:solidFill>
              </a:rPr>
              <a:t>ski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i="1" dirty="0">
                <a:solidFill>
                  <a:schemeClr val="tx1"/>
                </a:solidFill>
              </a:rPr>
              <a:t>,-</a:t>
            </a:r>
            <a:r>
              <a:rPr lang="hr-HR" sz="2000" b="1" i="1" dirty="0" err="1">
                <a:solidFill>
                  <a:schemeClr val="tx1"/>
                </a:solidFill>
              </a:rPr>
              <a:t>ški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-</a:t>
            </a:r>
            <a:r>
              <a:rPr lang="hr-HR" sz="2000" b="1" i="1" dirty="0" err="1">
                <a:solidFill>
                  <a:schemeClr val="tx1"/>
                </a:solidFill>
              </a:rPr>
              <a:t>čki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-</a:t>
            </a:r>
            <a:r>
              <a:rPr lang="hr-HR" sz="2000" b="1" i="1" dirty="0" err="1">
                <a:solidFill>
                  <a:schemeClr val="tx1"/>
                </a:solidFill>
              </a:rPr>
              <a:t>ćki</a:t>
            </a:r>
            <a:r>
              <a:rPr lang="hr-HR" sz="2000" dirty="0">
                <a:solidFill>
                  <a:schemeClr val="tx1"/>
                </a:solidFill>
              </a:rPr>
              <a:t>  izvedeni od vlastitih </a:t>
            </a:r>
            <a:r>
              <a:rPr lang="hr-HR" sz="2000" dirty="0" smtClean="0">
                <a:solidFill>
                  <a:schemeClr val="tx1"/>
                </a:solidFill>
              </a:rPr>
              <a:t>imenica.</a:t>
            </a:r>
            <a:endParaRPr lang="hr-HR" sz="2000" dirty="0">
              <a:solidFill>
                <a:schemeClr val="tx1"/>
              </a:solidFill>
            </a:endParaRPr>
          </a:p>
          <a:p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7729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00175" y="290735"/>
            <a:ext cx="7131439" cy="5284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hr-HR" sz="2400" b="1" dirty="0"/>
              <a:t>Pogreške pri uporabi velikoga i maloga slova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33450" y="1162050"/>
            <a:ext cx="7896225" cy="539115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accent1"/>
                </a:solidFill>
              </a:rPr>
              <a:t>PRAVILNO                                              OBJAŠNJENJE</a:t>
            </a:r>
          </a:p>
          <a:p>
            <a:r>
              <a:rPr lang="hr-HR" sz="2000" b="1" i="1" dirty="0">
                <a:solidFill>
                  <a:schemeClr val="tx1"/>
                </a:solidFill>
              </a:rPr>
              <a:t>slavonski kulen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dalmatinski pršut</a:t>
            </a:r>
            <a:r>
              <a:rPr lang="hr-HR" sz="2000" dirty="0">
                <a:solidFill>
                  <a:schemeClr val="tx1"/>
                </a:solidFill>
              </a:rPr>
              <a:t> - posvojni pridjev izveden od vlastitih imenica</a:t>
            </a:r>
          </a:p>
          <a:p>
            <a:r>
              <a:rPr lang="hr-HR" sz="2000" b="1" i="1" dirty="0">
                <a:solidFill>
                  <a:schemeClr val="tx1"/>
                </a:solidFill>
              </a:rPr>
              <a:t>impresionizam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hrvatski narodni preporod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i="1" dirty="0">
                <a:solidFill>
                  <a:schemeClr val="tx1"/>
                </a:solidFill>
              </a:rPr>
              <a:t>seljačka buna</a:t>
            </a:r>
            <a:r>
              <a:rPr lang="hr-HR" sz="2000" dirty="0">
                <a:solidFill>
                  <a:schemeClr val="tx1"/>
                </a:solidFill>
              </a:rPr>
              <a:t>- povijesni događaj, naziv društvenog pokreta, umjetnička epoha u općenitom smislu</a:t>
            </a:r>
          </a:p>
          <a:p>
            <a:r>
              <a:rPr lang="hr-HR" sz="2000" b="1" i="1" dirty="0" err="1">
                <a:solidFill>
                  <a:schemeClr val="tx1"/>
                </a:solidFill>
              </a:rPr>
              <a:t>ford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 err="1">
                <a:solidFill>
                  <a:schemeClr val="tx1"/>
                </a:solidFill>
              </a:rPr>
              <a:t>mercedes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 err="1">
                <a:solidFill>
                  <a:schemeClr val="tx1"/>
                </a:solidFill>
              </a:rPr>
              <a:t>audi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aspirin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 err="1">
                <a:solidFill>
                  <a:schemeClr val="tx1"/>
                </a:solidFill>
              </a:rPr>
              <a:t>plivadon</a:t>
            </a:r>
            <a:r>
              <a:rPr lang="hr-HR" sz="2000" dirty="0">
                <a:solidFill>
                  <a:schemeClr val="tx1"/>
                </a:solidFill>
              </a:rPr>
              <a:t> - imena proizvoda, a </a:t>
            </a:r>
            <a:r>
              <a:rPr lang="hr-HR" sz="2000" dirty="0" smtClean="0">
                <a:solidFill>
                  <a:schemeClr val="tx1"/>
                </a:solidFill>
              </a:rPr>
              <a:t>        znače </a:t>
            </a:r>
            <a:r>
              <a:rPr lang="hr-HR" sz="2000" dirty="0">
                <a:solidFill>
                  <a:schemeClr val="tx1"/>
                </a:solidFill>
              </a:rPr>
              <a:t>opći pojam</a:t>
            </a:r>
          </a:p>
          <a:p>
            <a:r>
              <a:rPr lang="hr-HR" sz="2000" b="1" i="1" dirty="0">
                <a:solidFill>
                  <a:schemeClr val="tx1"/>
                </a:solidFill>
              </a:rPr>
              <a:t>ateist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franjevac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dinamovac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pavlin</a:t>
            </a:r>
            <a:r>
              <a:rPr lang="hr-HR" sz="2000" dirty="0">
                <a:solidFill>
                  <a:schemeClr val="tx1"/>
                </a:solidFill>
              </a:rPr>
              <a:t> - pripadnik ideološkog, vjerskog pokreta</a:t>
            </a:r>
          </a:p>
          <a:p>
            <a:r>
              <a:rPr lang="hr-HR" sz="2000" b="1" i="1" dirty="0">
                <a:solidFill>
                  <a:schemeClr val="tx1"/>
                </a:solidFill>
              </a:rPr>
              <a:t>internet</a:t>
            </a:r>
            <a:r>
              <a:rPr lang="hr-HR" sz="2000" dirty="0">
                <a:solidFill>
                  <a:schemeClr val="tx1"/>
                </a:solidFill>
              </a:rPr>
              <a:t> - način komuniciranja, opći pojam</a:t>
            </a:r>
          </a:p>
          <a:p>
            <a:r>
              <a:rPr lang="hr-HR" sz="2000" b="1" i="1" dirty="0">
                <a:solidFill>
                  <a:schemeClr val="tx1"/>
                </a:solidFill>
              </a:rPr>
              <a:t>sunce</a:t>
            </a:r>
            <a:r>
              <a:rPr lang="hr-HR" sz="2000" dirty="0">
                <a:solidFill>
                  <a:schemeClr val="tx1"/>
                </a:solidFill>
              </a:rPr>
              <a:t> - malim slovom u smislu svjetlosti i topline</a:t>
            </a:r>
          </a:p>
        </p:txBody>
      </p:sp>
    </p:spTree>
    <p:extLst>
      <p:ext uri="{BB962C8B-B14F-4D97-AF65-F5344CB8AC3E}">
        <p14:creationId xmlns:p14="http://schemas.microsoft.com/office/powerpoint/2010/main" val="23756331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71501" y="90710"/>
            <a:ext cx="8458200" cy="5284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2400" b="1" dirty="0"/>
              <a:t>Pogreške pri sastavljenom i rastavljenom pisanju riječi</a:t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71501" y="781051"/>
            <a:ext cx="8458200" cy="600075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hr-HR" sz="2100" b="1" dirty="0">
                <a:solidFill>
                  <a:schemeClr val="accent1"/>
                </a:solidFill>
              </a:rPr>
              <a:t>PRAVILNO                                                             OBJAŠNJENJE</a:t>
            </a:r>
          </a:p>
          <a:p>
            <a:r>
              <a:rPr lang="hr-HR" sz="2100" dirty="0">
                <a:solidFill>
                  <a:schemeClr val="tx1"/>
                </a:solidFill>
              </a:rPr>
              <a:t>Bila sam tu </a:t>
            </a:r>
            <a:r>
              <a:rPr lang="hr-HR" sz="2100" b="1" i="1" dirty="0">
                <a:solidFill>
                  <a:schemeClr val="tx1"/>
                </a:solidFill>
              </a:rPr>
              <a:t>jedanput</a:t>
            </a:r>
            <a:r>
              <a:rPr lang="hr-HR" sz="2100" b="1" dirty="0">
                <a:solidFill>
                  <a:schemeClr val="tx1"/>
                </a:solidFill>
              </a:rPr>
              <a:t>. </a:t>
            </a:r>
            <a:r>
              <a:rPr lang="hr-HR" sz="2100" dirty="0">
                <a:solidFill>
                  <a:schemeClr val="tx1"/>
                </a:solidFill>
              </a:rPr>
              <a:t>- Brojevi složeni s riječcom put/puta pišu se sastavljeno kad znače novu riječ.</a:t>
            </a:r>
          </a:p>
          <a:p>
            <a:r>
              <a:rPr lang="hr-HR" sz="2100" dirty="0">
                <a:solidFill>
                  <a:schemeClr val="tx1"/>
                </a:solidFill>
              </a:rPr>
              <a:t>Dođite </a:t>
            </a:r>
            <a:r>
              <a:rPr lang="hr-HR" sz="2100" b="1" i="1" dirty="0">
                <a:solidFill>
                  <a:schemeClr val="tx1"/>
                </a:solidFill>
              </a:rPr>
              <a:t>drugi puta</a:t>
            </a:r>
            <a:r>
              <a:rPr lang="hr-HR" sz="2100" dirty="0">
                <a:solidFill>
                  <a:schemeClr val="tx1"/>
                </a:solidFill>
              </a:rPr>
              <a:t>. - Brojevi složeni s riječcom put/puta pišu se rastavljeno.</a:t>
            </a:r>
          </a:p>
          <a:p>
            <a:r>
              <a:rPr lang="hr-HR" sz="2100" b="1" i="1" dirty="0" smtClean="0">
                <a:solidFill>
                  <a:schemeClr val="tx1"/>
                </a:solidFill>
              </a:rPr>
              <a:t>Poneki</a:t>
            </a:r>
            <a:r>
              <a:rPr lang="hr-HR" sz="2100" dirty="0">
                <a:solidFill>
                  <a:schemeClr val="tx1"/>
                </a:solidFill>
              </a:rPr>
              <a:t> slučaj bit će riješen. - Složene zamjenice koje su promijenile značenje pišu se sastavljeno.</a:t>
            </a:r>
          </a:p>
          <a:p>
            <a:r>
              <a:rPr lang="hr-HR" sz="2100" b="1" i="1" dirty="0" smtClean="0">
                <a:solidFill>
                  <a:schemeClr val="tx1"/>
                </a:solidFill>
              </a:rPr>
              <a:t>Ni </a:t>
            </a:r>
            <a:r>
              <a:rPr lang="hr-HR" sz="2100" b="1" i="1" dirty="0">
                <a:solidFill>
                  <a:schemeClr val="tx1"/>
                </a:solidFill>
              </a:rPr>
              <a:t>od koga</a:t>
            </a:r>
            <a:r>
              <a:rPr lang="hr-HR" sz="2100" dirty="0">
                <a:solidFill>
                  <a:schemeClr val="tx1"/>
                </a:solidFill>
              </a:rPr>
              <a:t> ne očekujem poklon</a:t>
            </a:r>
            <a:r>
              <a:rPr lang="hr-HR" sz="21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100" dirty="0">
                <a:solidFill>
                  <a:schemeClr val="tx1"/>
                </a:solidFill>
              </a:rPr>
              <a:t>Je li </a:t>
            </a:r>
            <a:r>
              <a:rPr lang="hr-HR" sz="2100" b="1" i="1" dirty="0">
                <a:solidFill>
                  <a:schemeClr val="tx1"/>
                </a:solidFill>
              </a:rPr>
              <a:t>i s kim</a:t>
            </a:r>
            <a:r>
              <a:rPr lang="hr-HR" sz="2100" dirty="0">
                <a:solidFill>
                  <a:schemeClr val="tx1"/>
                </a:solidFill>
              </a:rPr>
              <a:t> popričala? - Kad se prijedlog ubacuje između dijelova zamjenice piše se odvojeno.</a:t>
            </a:r>
          </a:p>
          <a:p>
            <a:r>
              <a:rPr lang="hr-HR" sz="2100" b="1" i="1" dirty="0">
                <a:solidFill>
                  <a:schemeClr val="tx1"/>
                </a:solidFill>
              </a:rPr>
              <a:t>Tko god</a:t>
            </a:r>
            <a:r>
              <a:rPr lang="hr-HR" sz="2100" dirty="0">
                <a:solidFill>
                  <a:schemeClr val="tx1"/>
                </a:solidFill>
              </a:rPr>
              <a:t> preuzme klub, bit će bolji trener. -</a:t>
            </a:r>
            <a:r>
              <a:rPr lang="hr-HR" sz="2100" b="1" dirty="0">
                <a:solidFill>
                  <a:schemeClr val="tx1"/>
                </a:solidFill>
              </a:rPr>
              <a:t> </a:t>
            </a:r>
            <a:r>
              <a:rPr lang="hr-HR" sz="2100" dirty="0">
                <a:solidFill>
                  <a:schemeClr val="tx1"/>
                </a:solidFill>
              </a:rPr>
              <a:t>Kad je naglasak na zamjeničkom dijelu složenice piše se odvojeno.</a:t>
            </a:r>
          </a:p>
          <a:p>
            <a:r>
              <a:rPr lang="hr-HR" sz="2100" dirty="0">
                <a:solidFill>
                  <a:schemeClr val="tx1"/>
                </a:solidFill>
              </a:rPr>
              <a:t>Bio mi je </a:t>
            </a:r>
            <a:r>
              <a:rPr lang="hr-HR" sz="2100" b="1" i="1" dirty="0">
                <a:solidFill>
                  <a:schemeClr val="tx1"/>
                </a:solidFill>
              </a:rPr>
              <a:t>rak-rana</a:t>
            </a:r>
            <a:r>
              <a:rPr lang="hr-HR" sz="2100" b="1" dirty="0">
                <a:solidFill>
                  <a:schemeClr val="tx1"/>
                </a:solidFill>
              </a:rPr>
              <a:t>.</a:t>
            </a:r>
            <a:r>
              <a:rPr lang="hr-HR" sz="2100" dirty="0">
                <a:solidFill>
                  <a:schemeClr val="tx1"/>
                </a:solidFill>
              </a:rPr>
              <a:t> -</a:t>
            </a:r>
            <a:r>
              <a:rPr lang="hr-HR" sz="2100" b="1" dirty="0">
                <a:solidFill>
                  <a:schemeClr val="tx1"/>
                </a:solidFill>
              </a:rPr>
              <a:t> </a:t>
            </a:r>
            <a:r>
              <a:rPr lang="hr-HR" sz="2100" dirty="0">
                <a:solidFill>
                  <a:schemeClr val="tx1"/>
                </a:solidFill>
              </a:rPr>
              <a:t>Ako svaka imenica u složenici čuva svoj naglasak piše se odvojeno s crticom.</a:t>
            </a:r>
          </a:p>
          <a:p>
            <a:r>
              <a:rPr lang="hr-HR" sz="2100" b="1" i="1" dirty="0">
                <a:solidFill>
                  <a:schemeClr val="tx1"/>
                </a:solidFill>
              </a:rPr>
              <a:t>Autocestom</a:t>
            </a:r>
            <a:r>
              <a:rPr lang="hr-HR" sz="2100" dirty="0">
                <a:solidFill>
                  <a:schemeClr val="tx1"/>
                </a:solidFill>
              </a:rPr>
              <a:t> jure automobili. -</a:t>
            </a:r>
            <a:r>
              <a:rPr lang="hr-HR" sz="2100" b="1" dirty="0">
                <a:solidFill>
                  <a:schemeClr val="tx1"/>
                </a:solidFill>
              </a:rPr>
              <a:t> </a:t>
            </a:r>
            <a:r>
              <a:rPr lang="hr-HR" sz="2100" dirty="0">
                <a:solidFill>
                  <a:schemeClr val="tx1"/>
                </a:solidFill>
              </a:rPr>
              <a:t>Riječce ne, polu, nazovi, nadri, samo, auto, mini </a:t>
            </a:r>
            <a:r>
              <a:rPr lang="hr-HR" sz="2100" dirty="0" smtClean="0">
                <a:solidFill>
                  <a:schemeClr val="tx1"/>
                </a:solidFill>
              </a:rPr>
              <a:t>- pišu </a:t>
            </a:r>
            <a:r>
              <a:rPr lang="hr-HR" sz="2100" dirty="0">
                <a:solidFill>
                  <a:schemeClr val="tx1"/>
                </a:solidFill>
              </a:rPr>
              <a:t>se zajedno s imenicom.</a:t>
            </a:r>
          </a:p>
          <a:p>
            <a:r>
              <a:rPr lang="hr-HR" sz="2100" dirty="0">
                <a:solidFill>
                  <a:schemeClr val="tx1"/>
                </a:solidFill>
              </a:rPr>
              <a:t>Pozdravljam vas </a:t>
            </a:r>
            <a:r>
              <a:rPr lang="hr-HR" sz="2100" b="1" i="1" dirty="0">
                <a:solidFill>
                  <a:schemeClr val="tx1"/>
                </a:solidFill>
              </a:rPr>
              <a:t>uime</a:t>
            </a:r>
            <a:r>
              <a:rPr lang="hr-HR" sz="2100" dirty="0">
                <a:solidFill>
                  <a:schemeClr val="tx1"/>
                </a:solidFill>
              </a:rPr>
              <a:t> svojeg kolektiva.- Priložne složenice  pišu se zajedno.</a:t>
            </a:r>
          </a:p>
          <a:p>
            <a:r>
              <a:rPr lang="hr-HR" sz="2100" b="1" i="1" dirty="0">
                <a:solidFill>
                  <a:schemeClr val="tx1"/>
                </a:solidFill>
              </a:rPr>
              <a:t>U ime</a:t>
            </a:r>
            <a:r>
              <a:rPr lang="hr-HR" sz="2100" dirty="0">
                <a:solidFill>
                  <a:schemeClr val="tx1"/>
                </a:solidFill>
              </a:rPr>
              <a:t> mi ne diraj. - svaka riječ zadržava svoje posebno </a:t>
            </a:r>
            <a:r>
              <a:rPr lang="hr-HR" sz="2100" dirty="0" smtClean="0">
                <a:solidFill>
                  <a:schemeClr val="tx1"/>
                </a:solidFill>
              </a:rPr>
              <a:t>značenje</a:t>
            </a:r>
            <a:r>
              <a:rPr lang="hr-HR" sz="1900" dirty="0" smtClean="0"/>
              <a:t>                             </a:t>
            </a:r>
            <a:br>
              <a:rPr lang="hr-HR" sz="1900" dirty="0" smtClean="0"/>
            </a:br>
            <a:r>
              <a:rPr lang="hr-HR" dirty="0" smtClean="0"/>
              <a:t> 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20165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95525" y="271685"/>
            <a:ext cx="5724525" cy="72844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hr-HR" sz="2800" b="1" dirty="0" smtClean="0"/>
              <a:t>Pogreške pri uporabi zareza</a:t>
            </a:r>
            <a:br>
              <a:rPr lang="hr-HR" sz="2800" b="1" dirty="0" smtClean="0"/>
            </a:b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43000" y="1333499"/>
            <a:ext cx="7677151" cy="4991101"/>
          </a:xfrm>
          <a:solidFill>
            <a:schemeClr val="bg1"/>
          </a:solidFill>
        </p:spPr>
        <p:txBody>
          <a:bodyPr/>
          <a:lstStyle/>
          <a:p>
            <a:r>
              <a:rPr lang="hr-HR" sz="2400" dirty="0">
                <a:solidFill>
                  <a:schemeClr val="tx1"/>
                </a:solidFill>
              </a:rPr>
              <a:t>Piše se zarez</a:t>
            </a:r>
            <a:r>
              <a:rPr lang="hr-HR" sz="2400" b="1" dirty="0">
                <a:solidFill>
                  <a:schemeClr val="tx1"/>
                </a:solidFill>
              </a:rPr>
              <a:t> </a:t>
            </a:r>
            <a:r>
              <a:rPr lang="hr-HR" sz="2400" dirty="0">
                <a:solidFill>
                  <a:schemeClr val="tx1"/>
                </a:solidFill>
              </a:rPr>
              <a:t>u nizanju, naknadnom dodavanju, suprotnosti, umetanju, ispred suprotnih, isključnih i zaključnih nezavisnih rečenica.</a:t>
            </a:r>
          </a:p>
          <a:p>
            <a:r>
              <a:rPr lang="hr-HR" sz="2400" dirty="0">
                <a:solidFill>
                  <a:schemeClr val="tx1"/>
                </a:solidFill>
              </a:rPr>
              <a:t> </a:t>
            </a:r>
            <a:r>
              <a:rPr lang="hr-HR" sz="2400" b="1" dirty="0" smtClean="0">
                <a:solidFill>
                  <a:schemeClr val="accent1"/>
                </a:solidFill>
              </a:rPr>
              <a:t>PRAVILNO</a:t>
            </a:r>
            <a:r>
              <a:rPr lang="hr-HR" sz="2400" b="1" dirty="0">
                <a:solidFill>
                  <a:schemeClr val="accent1"/>
                </a:solidFill>
              </a:rPr>
              <a:t>                                 OBJAŠNJENJE</a:t>
            </a:r>
          </a:p>
          <a:p>
            <a:r>
              <a:rPr lang="hr-HR" sz="2400" dirty="0">
                <a:solidFill>
                  <a:schemeClr val="tx1"/>
                </a:solidFill>
              </a:rPr>
              <a:t>Nabrali smo crvene</a:t>
            </a:r>
            <a:r>
              <a:rPr lang="hr-HR" sz="2400" b="1" i="1" dirty="0">
                <a:solidFill>
                  <a:schemeClr val="tx1"/>
                </a:solidFill>
              </a:rPr>
              <a:t>,</a:t>
            </a:r>
            <a:r>
              <a:rPr lang="hr-HR" sz="2400" dirty="0">
                <a:solidFill>
                  <a:schemeClr val="tx1"/>
                </a:solidFill>
              </a:rPr>
              <a:t> žute</a:t>
            </a:r>
            <a:r>
              <a:rPr lang="hr-HR" sz="2400" b="1" i="1" dirty="0">
                <a:solidFill>
                  <a:schemeClr val="tx1"/>
                </a:solidFill>
              </a:rPr>
              <a:t>,</a:t>
            </a:r>
            <a:r>
              <a:rPr lang="hr-HR" sz="2400" dirty="0">
                <a:solidFill>
                  <a:schemeClr val="tx1"/>
                </a:solidFill>
              </a:rPr>
              <a:t> bijele i zelene jabuke. - </a:t>
            </a:r>
            <a:r>
              <a:rPr lang="hr-HR" sz="2400" b="1" dirty="0">
                <a:solidFill>
                  <a:schemeClr val="tx1"/>
                </a:solidFill>
              </a:rPr>
              <a:t>nizanje</a:t>
            </a:r>
          </a:p>
          <a:p>
            <a:r>
              <a:rPr lang="hr-HR" sz="2400" dirty="0">
                <a:solidFill>
                  <a:schemeClr val="tx1"/>
                </a:solidFill>
              </a:rPr>
              <a:t>„Požurit ćemo”</a:t>
            </a:r>
            <a:r>
              <a:rPr lang="hr-HR" sz="2400" b="1" i="1" dirty="0">
                <a:solidFill>
                  <a:schemeClr val="tx1"/>
                </a:solidFill>
              </a:rPr>
              <a:t>,</a:t>
            </a:r>
            <a:r>
              <a:rPr lang="hr-HR" sz="2400" dirty="0">
                <a:solidFill>
                  <a:schemeClr val="tx1"/>
                </a:solidFill>
              </a:rPr>
              <a:t> rekli su</a:t>
            </a:r>
            <a:r>
              <a:rPr lang="hr-HR" sz="2400" b="1" i="1" dirty="0" smtClean="0">
                <a:solidFill>
                  <a:schemeClr val="tx1"/>
                </a:solidFill>
              </a:rPr>
              <a:t>, </a:t>
            </a:r>
            <a:r>
              <a:rPr lang="hr-HR" sz="2400" dirty="0" smtClean="0">
                <a:solidFill>
                  <a:schemeClr val="tx1"/>
                </a:solidFill>
              </a:rPr>
              <a:t>”</a:t>
            </a:r>
            <a:r>
              <a:rPr lang="hr-HR" sz="2400" dirty="0">
                <a:solidFill>
                  <a:schemeClr val="tx1"/>
                </a:solidFill>
              </a:rPr>
              <a:t>na predstavu.” - </a:t>
            </a:r>
            <a:r>
              <a:rPr lang="hr-HR" sz="2400" b="1" dirty="0">
                <a:solidFill>
                  <a:schemeClr val="tx1"/>
                </a:solidFill>
              </a:rPr>
              <a:t>umetanje</a:t>
            </a:r>
            <a:r>
              <a:rPr lang="hr-HR" sz="2400" dirty="0">
                <a:solidFill>
                  <a:schemeClr val="tx1"/>
                </a:solidFill>
              </a:rPr>
              <a:t/>
            </a:r>
            <a:br>
              <a:rPr lang="hr-HR" sz="2400" dirty="0">
                <a:solidFill>
                  <a:schemeClr val="tx1"/>
                </a:solidFill>
              </a:rPr>
            </a:br>
            <a:r>
              <a:rPr lang="hr-HR" sz="2400" dirty="0" smtClean="0">
                <a:solidFill>
                  <a:schemeClr val="tx1"/>
                </a:solidFill>
              </a:rPr>
              <a:t>Zagreb,</a:t>
            </a:r>
            <a:r>
              <a:rPr lang="hr-HR" sz="2400" dirty="0">
                <a:solidFill>
                  <a:schemeClr val="tx1"/>
                </a:solidFill>
              </a:rPr>
              <a:t> 22. veljače 2019. -</a:t>
            </a:r>
            <a:r>
              <a:rPr lang="hr-HR" sz="2400" b="1" dirty="0">
                <a:solidFill>
                  <a:schemeClr val="tx1"/>
                </a:solidFill>
              </a:rPr>
              <a:t> u pisanju nadnevka</a:t>
            </a:r>
          </a:p>
          <a:p>
            <a:r>
              <a:rPr lang="hr-HR" sz="2400" dirty="0">
                <a:solidFill>
                  <a:schemeClr val="tx1"/>
                </a:solidFill>
              </a:rPr>
              <a:t>U </a:t>
            </a:r>
            <a:r>
              <a:rPr lang="hr-HR" sz="2400" dirty="0" smtClean="0">
                <a:solidFill>
                  <a:schemeClr val="tx1"/>
                </a:solidFill>
              </a:rPr>
              <a:t>Zagrebu </a:t>
            </a:r>
            <a:r>
              <a:rPr lang="hr-HR" sz="2400" dirty="0">
                <a:solidFill>
                  <a:schemeClr val="tx1"/>
                </a:solidFill>
              </a:rPr>
              <a:t>22. veljače 2019. - </a:t>
            </a:r>
            <a:r>
              <a:rPr lang="hr-HR" sz="2400" b="1" dirty="0">
                <a:solidFill>
                  <a:schemeClr val="tx1"/>
                </a:solidFill>
              </a:rPr>
              <a:t>prijedlog ispred, bez zareza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31394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59476" y="195485"/>
            <a:ext cx="6589199" cy="5665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hr-HR" b="1" dirty="0"/>
              <a:t>Pogreške pri uporabi zareza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47725" y="1209674"/>
            <a:ext cx="8058149" cy="524827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dirty="0">
                <a:solidFill>
                  <a:schemeClr val="tx1"/>
                </a:solidFill>
              </a:rPr>
              <a:t>Oni će</a:t>
            </a:r>
            <a:r>
              <a:rPr lang="hr-HR" sz="2000" b="1" i="1" dirty="0">
                <a:solidFill>
                  <a:schemeClr val="tx1"/>
                </a:solidFill>
              </a:rPr>
              <a:t>,</a:t>
            </a:r>
            <a:r>
              <a:rPr lang="hr-HR" sz="2000" dirty="0">
                <a:solidFill>
                  <a:schemeClr val="tx1"/>
                </a:solidFill>
              </a:rPr>
              <a:t> vjerojatno</a:t>
            </a:r>
            <a:r>
              <a:rPr lang="hr-HR" sz="2000" b="1" i="1" dirty="0">
                <a:solidFill>
                  <a:schemeClr val="tx1"/>
                </a:solidFill>
              </a:rPr>
              <a:t>,</a:t>
            </a:r>
            <a:r>
              <a:rPr lang="hr-HR" sz="2000" dirty="0">
                <a:solidFill>
                  <a:schemeClr val="tx1"/>
                </a:solidFill>
              </a:rPr>
              <a:t> i sami sve shvatiti. -</a:t>
            </a:r>
            <a:r>
              <a:rPr lang="hr-HR" sz="2000" b="1" dirty="0">
                <a:solidFill>
                  <a:schemeClr val="tx1"/>
                </a:solidFill>
              </a:rPr>
              <a:t> modalne riječi (prilozi, </a:t>
            </a:r>
            <a:r>
              <a:rPr lang="hr-HR" sz="2000" b="1" dirty="0" err="1">
                <a:solidFill>
                  <a:schemeClr val="tx1"/>
                </a:solidFill>
              </a:rPr>
              <a:t>rječce</a:t>
            </a:r>
            <a:r>
              <a:rPr lang="hr-HR" sz="2000" b="1" dirty="0">
                <a:solidFill>
                  <a:schemeClr val="tx1"/>
                </a:solidFill>
              </a:rPr>
              <a:t>) odvajaju se zarezom</a:t>
            </a:r>
            <a:r>
              <a:rPr lang="hr-HR" sz="2000" dirty="0">
                <a:solidFill>
                  <a:schemeClr val="tx1"/>
                </a:solidFill>
              </a:rPr>
              <a:t/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dirty="0">
                <a:solidFill>
                  <a:schemeClr val="tx1"/>
                </a:solidFill>
              </a:rPr>
              <a:t>Kad kiša pada</a:t>
            </a:r>
            <a:r>
              <a:rPr lang="hr-HR" sz="2000" b="1" i="1" dirty="0">
                <a:solidFill>
                  <a:schemeClr val="tx1"/>
                </a:solidFill>
              </a:rPr>
              <a:t>,</a:t>
            </a:r>
            <a:r>
              <a:rPr lang="hr-HR" sz="2000" dirty="0">
                <a:solidFill>
                  <a:schemeClr val="tx1"/>
                </a:solidFill>
              </a:rPr>
              <a:t> ne volim ići u kino. - </a:t>
            </a:r>
            <a:r>
              <a:rPr lang="hr-HR" sz="2000" b="1" dirty="0">
                <a:solidFill>
                  <a:schemeClr val="tx1"/>
                </a:solidFill>
              </a:rPr>
              <a:t>Kad je zavisna rečenica u inverziji.</a:t>
            </a:r>
          </a:p>
          <a:p>
            <a:r>
              <a:rPr lang="hr-HR" sz="2000" dirty="0">
                <a:solidFill>
                  <a:schemeClr val="tx1"/>
                </a:solidFill>
              </a:rPr>
              <a:t>Trčeći cijelim putem</a:t>
            </a:r>
            <a:r>
              <a:rPr lang="hr-HR" sz="2000" b="1" i="1" dirty="0">
                <a:solidFill>
                  <a:schemeClr val="tx1"/>
                </a:solidFill>
              </a:rPr>
              <a:t>,</a:t>
            </a:r>
            <a:r>
              <a:rPr lang="hr-HR" sz="2000" dirty="0">
                <a:solidFill>
                  <a:schemeClr val="tx1"/>
                </a:solidFill>
              </a:rPr>
              <a:t> stigao je prije ostalih. - </a:t>
            </a:r>
            <a:r>
              <a:rPr lang="hr-HR" sz="2000" b="1" dirty="0">
                <a:solidFill>
                  <a:schemeClr val="tx1"/>
                </a:solidFill>
              </a:rPr>
              <a:t>Kad je glagolski prilog ispred predikata.</a:t>
            </a:r>
          </a:p>
          <a:p>
            <a:r>
              <a:rPr lang="hr-HR" sz="2000" dirty="0">
                <a:solidFill>
                  <a:schemeClr val="tx1"/>
                </a:solidFill>
              </a:rPr>
              <a:t>Proljeće je stiglo prije nekoliko dana</a:t>
            </a:r>
            <a:r>
              <a:rPr lang="hr-HR" sz="2000" b="1" i="1" dirty="0">
                <a:solidFill>
                  <a:schemeClr val="tx1"/>
                </a:solidFill>
              </a:rPr>
              <a:t>,</a:t>
            </a:r>
            <a:r>
              <a:rPr lang="hr-HR" sz="2000" dirty="0">
                <a:solidFill>
                  <a:schemeClr val="tx1"/>
                </a:solidFill>
              </a:rPr>
              <a:t> tj. 21. ožujka. - </a:t>
            </a:r>
            <a:r>
              <a:rPr lang="hr-HR" sz="2000" b="1" dirty="0">
                <a:solidFill>
                  <a:schemeClr val="tx1"/>
                </a:solidFill>
              </a:rPr>
              <a:t>Ispred rečeničnog dijela koji počinje sa tj.</a:t>
            </a:r>
          </a:p>
          <a:p>
            <a:r>
              <a:rPr lang="hr-HR" sz="2000" b="1" dirty="0">
                <a:solidFill>
                  <a:schemeClr val="accent1"/>
                </a:solidFill>
              </a:rPr>
              <a:t>PAZI!</a:t>
            </a:r>
            <a:endParaRPr lang="hr-HR" sz="2000" dirty="0">
              <a:solidFill>
                <a:schemeClr val="accent1"/>
              </a:solidFill>
            </a:endParaRPr>
          </a:p>
          <a:p>
            <a:r>
              <a:rPr lang="hr-HR" sz="2000" b="1" dirty="0">
                <a:solidFill>
                  <a:schemeClr val="tx1"/>
                </a:solidFill>
              </a:rPr>
              <a:t>Zarez se ne piše ispred veznika </a:t>
            </a:r>
            <a:r>
              <a:rPr lang="hr-HR" sz="2000" dirty="0">
                <a:solidFill>
                  <a:schemeClr val="tx1"/>
                </a:solidFill>
              </a:rPr>
              <a:t>nego, već </a:t>
            </a:r>
            <a:r>
              <a:rPr lang="hr-HR" sz="2000" b="1" dirty="0">
                <a:solidFill>
                  <a:schemeClr val="tx1"/>
                </a:solidFill>
              </a:rPr>
              <a:t>u poredbenom  izrazu ili iza </a:t>
            </a:r>
            <a:r>
              <a:rPr lang="hr-HR" sz="2000" dirty="0">
                <a:solidFill>
                  <a:schemeClr val="tx1"/>
                </a:solidFill>
              </a:rPr>
              <a:t>ne samo.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dirty="0">
                <a:solidFill>
                  <a:schemeClr val="tx1"/>
                </a:solidFill>
              </a:rPr>
              <a:t>Stigli smo brže nego smo mislili.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Ona je ne samo marljiva nego i pristojna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142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07101" y="157385"/>
            <a:ext cx="6589199" cy="6808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hr-HR" sz="3200" b="1" dirty="0"/>
              <a:t>Pogreške pri uporabi  crtice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04875" y="1190625"/>
            <a:ext cx="8020050" cy="538162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400" b="1" dirty="0">
                <a:solidFill>
                  <a:schemeClr val="accent1"/>
                </a:solidFill>
              </a:rPr>
              <a:t>PRAVILNO                                          O</a:t>
            </a:r>
            <a:r>
              <a:rPr lang="hr-HR" sz="2400" b="1" dirty="0" smtClean="0">
                <a:solidFill>
                  <a:schemeClr val="accent1"/>
                </a:solidFill>
              </a:rPr>
              <a:t>BJAŠNJENJE</a:t>
            </a:r>
            <a:endParaRPr lang="hr-HR" sz="2400" b="1" dirty="0">
              <a:solidFill>
                <a:schemeClr val="accent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Došlo je </a:t>
            </a:r>
            <a:r>
              <a:rPr lang="hr-HR" sz="2000" b="1" i="1" dirty="0">
                <a:solidFill>
                  <a:schemeClr val="tx1"/>
                </a:solidFill>
              </a:rPr>
              <a:t>40-50</a:t>
            </a:r>
            <a:r>
              <a:rPr lang="hr-HR" sz="2000" dirty="0">
                <a:solidFill>
                  <a:schemeClr val="tx1"/>
                </a:solidFill>
              </a:rPr>
              <a:t> učenika.</a:t>
            </a:r>
            <a:r>
              <a:rPr lang="hr-HR" sz="2000" b="1" dirty="0">
                <a:solidFill>
                  <a:schemeClr val="tx1"/>
                </a:solidFill>
              </a:rPr>
              <a:t>                                                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Praznici su </a:t>
            </a:r>
            <a:r>
              <a:rPr lang="hr-HR" sz="2000" b="1" dirty="0">
                <a:solidFill>
                  <a:schemeClr val="tx1"/>
                </a:solidFill>
              </a:rPr>
              <a:t>od </a:t>
            </a:r>
            <a:r>
              <a:rPr lang="hr-HR" sz="2000" dirty="0">
                <a:solidFill>
                  <a:schemeClr val="tx1"/>
                </a:solidFill>
              </a:rPr>
              <a:t>2.</a:t>
            </a:r>
            <a:r>
              <a:rPr lang="hr-HR" sz="2000" b="1" dirty="0">
                <a:solidFill>
                  <a:schemeClr val="tx1"/>
                </a:solidFill>
              </a:rPr>
              <a:t> do</a:t>
            </a:r>
            <a:r>
              <a:rPr lang="hr-HR" sz="2000" dirty="0">
                <a:solidFill>
                  <a:schemeClr val="tx1"/>
                </a:solidFill>
              </a:rPr>
              <a:t> 10</a:t>
            </a:r>
            <a:r>
              <a:rPr lang="hr-HR" sz="2000" dirty="0" smtClean="0">
                <a:solidFill>
                  <a:schemeClr val="tx1"/>
                </a:solidFill>
              </a:rPr>
              <a:t>. travnja</a:t>
            </a:r>
            <a:r>
              <a:rPr lang="hr-HR" sz="2000" dirty="0">
                <a:solidFill>
                  <a:schemeClr val="tx1"/>
                </a:solidFill>
              </a:rPr>
              <a:t>. -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Crtica se piše kad u rečenici stoji umjesto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prijedloga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do (pazi kod  prijedloga od).</a:t>
            </a:r>
          </a:p>
          <a:p>
            <a:r>
              <a:rPr lang="hr-HR" sz="2000" dirty="0">
                <a:solidFill>
                  <a:schemeClr val="tx1"/>
                </a:solidFill>
              </a:rPr>
              <a:t>Cesta </a:t>
            </a:r>
            <a:r>
              <a:rPr lang="hr-HR" sz="2000" b="1" i="1" dirty="0">
                <a:solidFill>
                  <a:schemeClr val="tx1"/>
                </a:solidFill>
              </a:rPr>
              <a:t>Zagreb-Split</a:t>
            </a:r>
            <a:r>
              <a:rPr lang="hr-HR" sz="2000" dirty="0">
                <a:solidFill>
                  <a:schemeClr val="tx1"/>
                </a:solidFill>
              </a:rPr>
              <a:t> duga je 495 km. - pri označavanju udaljenosti od mjesta do mjesta ili smjera kretanja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b="1" i="1" dirty="0">
                <a:solidFill>
                  <a:schemeClr val="tx1"/>
                </a:solidFill>
              </a:rPr>
              <a:t>Austro-ugarski</a:t>
            </a:r>
            <a:r>
              <a:rPr lang="hr-HR" sz="2000" dirty="0">
                <a:solidFill>
                  <a:schemeClr val="tx1"/>
                </a:solidFill>
              </a:rPr>
              <a:t> režim je davno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prošao. </a:t>
            </a:r>
            <a:r>
              <a:rPr lang="hr-HR" sz="2000" b="1" dirty="0">
                <a:solidFill>
                  <a:schemeClr val="tx1"/>
                </a:solidFill>
              </a:rPr>
              <a:t>- </a:t>
            </a:r>
            <a:r>
              <a:rPr lang="hr-HR" sz="2000" dirty="0">
                <a:solidFill>
                  <a:schemeClr val="tx1"/>
                </a:solidFill>
              </a:rPr>
              <a:t>između dijelova </a:t>
            </a:r>
            <a:r>
              <a:rPr lang="hr-HR" sz="2000" dirty="0" err="1">
                <a:solidFill>
                  <a:schemeClr val="tx1"/>
                </a:solidFill>
              </a:rPr>
              <a:t>polusloženice</a:t>
            </a:r>
            <a:r>
              <a:rPr lang="hr-HR" sz="2000" dirty="0">
                <a:solidFill>
                  <a:schemeClr val="tx1"/>
                </a:solidFill>
              </a:rPr>
              <a:t/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b="1" i="1" dirty="0">
                <a:solidFill>
                  <a:schemeClr val="tx1"/>
                </a:solidFill>
              </a:rPr>
              <a:t>A-vitamin</a:t>
            </a:r>
            <a:r>
              <a:rPr lang="hr-HR" sz="2000" dirty="0">
                <a:solidFill>
                  <a:schemeClr val="tx1"/>
                </a:solidFill>
              </a:rPr>
              <a:t> , </a:t>
            </a:r>
            <a:r>
              <a:rPr lang="hr-HR" sz="2000" b="1" i="1" dirty="0">
                <a:solidFill>
                  <a:schemeClr val="tx1"/>
                </a:solidFill>
              </a:rPr>
              <a:t>13-godišnjak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80-ih</a:t>
            </a:r>
            <a:r>
              <a:rPr lang="hr-HR" sz="2000" dirty="0">
                <a:solidFill>
                  <a:schemeClr val="tx1"/>
                </a:solidFill>
              </a:rPr>
              <a:t> godina, </a:t>
            </a:r>
            <a:r>
              <a:rPr lang="hr-HR" sz="2000" b="1" i="1" dirty="0">
                <a:solidFill>
                  <a:schemeClr val="tx1"/>
                </a:solidFill>
              </a:rPr>
              <a:t>60-godišnjica</a:t>
            </a:r>
            <a:r>
              <a:rPr lang="hr-HR" sz="2000" dirty="0">
                <a:solidFill>
                  <a:schemeClr val="tx1"/>
                </a:solidFill>
              </a:rPr>
              <a:t> - između složenica u kojima je prvi dio označen slovom ili brojkom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b="1" i="1" dirty="0">
                <a:solidFill>
                  <a:schemeClr val="tx1"/>
                </a:solidFill>
              </a:rPr>
              <a:t>k-i-š-a</a:t>
            </a:r>
            <a:r>
              <a:rPr lang="hr-HR" sz="2000" dirty="0">
                <a:solidFill>
                  <a:schemeClr val="tx1"/>
                </a:solidFill>
              </a:rPr>
              <a:t>; </a:t>
            </a:r>
            <a:r>
              <a:rPr lang="hr-HR" sz="2000" b="1" i="1" dirty="0" err="1">
                <a:solidFill>
                  <a:schemeClr val="tx1"/>
                </a:solidFill>
              </a:rPr>
              <a:t>kiš</a:t>
            </a:r>
            <a:r>
              <a:rPr lang="hr-HR" sz="2000" b="1" i="1" dirty="0">
                <a:solidFill>
                  <a:schemeClr val="tx1"/>
                </a:solidFill>
              </a:rPr>
              <a:t>-a</a:t>
            </a:r>
            <a:r>
              <a:rPr lang="hr-HR" sz="2000" dirty="0">
                <a:solidFill>
                  <a:schemeClr val="tx1"/>
                </a:solidFill>
              </a:rPr>
              <a:t>; </a:t>
            </a:r>
            <a:r>
              <a:rPr lang="hr-HR" sz="2000" b="1" i="1" dirty="0" err="1">
                <a:solidFill>
                  <a:schemeClr val="tx1"/>
                </a:solidFill>
              </a:rPr>
              <a:t>ki-ša</a:t>
            </a:r>
            <a:r>
              <a:rPr lang="hr-HR" sz="2000" dirty="0">
                <a:solidFill>
                  <a:schemeClr val="tx1"/>
                </a:solidFill>
              </a:rPr>
              <a:t> -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pri rastavljanju riječi na manje dijelove</a:t>
            </a:r>
          </a:p>
          <a:p>
            <a:r>
              <a:rPr lang="hr-HR" sz="2000" dirty="0">
                <a:solidFill>
                  <a:schemeClr val="tx1"/>
                </a:solidFill>
              </a:rPr>
              <a:t>ured </a:t>
            </a:r>
            <a:r>
              <a:rPr lang="hr-HR" sz="2000" b="1" i="1" dirty="0">
                <a:solidFill>
                  <a:schemeClr val="tx1"/>
                </a:solidFill>
              </a:rPr>
              <a:t>HPT-a</a:t>
            </a:r>
            <a:r>
              <a:rPr lang="hr-HR" sz="2000" dirty="0">
                <a:solidFill>
                  <a:schemeClr val="tx1"/>
                </a:solidFill>
              </a:rPr>
              <a:t>,  program </a:t>
            </a:r>
            <a:r>
              <a:rPr lang="hr-HR" sz="2000" b="1" i="1" dirty="0">
                <a:solidFill>
                  <a:schemeClr val="tx1"/>
                </a:solidFill>
              </a:rPr>
              <a:t>HRT-a</a:t>
            </a:r>
            <a:r>
              <a:rPr lang="hr-HR" sz="2000" dirty="0">
                <a:solidFill>
                  <a:schemeClr val="tx1"/>
                </a:solidFill>
              </a:rPr>
              <a:t>, predsjednik </a:t>
            </a:r>
            <a:r>
              <a:rPr lang="hr-HR" sz="2000" b="1" i="1" dirty="0">
                <a:solidFill>
                  <a:schemeClr val="tx1"/>
                </a:solidFill>
              </a:rPr>
              <a:t>SAD-a</a:t>
            </a:r>
            <a:r>
              <a:rPr lang="hr-HR" sz="2000" b="1" dirty="0">
                <a:solidFill>
                  <a:schemeClr val="tx1"/>
                </a:solidFill>
              </a:rPr>
              <a:t> - </a:t>
            </a:r>
            <a:r>
              <a:rPr lang="hr-HR" sz="2000" dirty="0">
                <a:solidFill>
                  <a:schemeClr val="tx1"/>
                </a:solidFill>
              </a:rPr>
              <a:t>pri sklanjanju složenih </a:t>
            </a:r>
            <a:r>
              <a:rPr lang="hr-HR" sz="2000" dirty="0" smtClean="0">
                <a:solidFill>
                  <a:schemeClr val="tx1"/>
                </a:solidFill>
              </a:rPr>
              <a:t>kratica.</a:t>
            </a:r>
            <a:endParaRPr lang="hr-HR" sz="2000" dirty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286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04874" y="128810"/>
            <a:ext cx="8048625" cy="49984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hr-HR" sz="2400" b="1" dirty="0"/>
              <a:t>Fonološki (gramatički) uvjetovane pogreške u pismu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69999" y="1257299"/>
            <a:ext cx="7578725" cy="5172075"/>
          </a:xfrm>
          <a:solidFill>
            <a:schemeClr val="bg1"/>
          </a:solidFill>
        </p:spPr>
        <p:txBody>
          <a:bodyPr/>
          <a:lstStyle/>
          <a:p>
            <a:r>
              <a:rPr lang="hr-HR" sz="2400" b="1" dirty="0">
                <a:solidFill>
                  <a:schemeClr val="tx1"/>
                </a:solidFill>
              </a:rPr>
              <a:t>Nastajanje suglasnika </a:t>
            </a:r>
            <a:r>
              <a:rPr lang="hr-HR" sz="2400" b="1" dirty="0" smtClean="0">
                <a:solidFill>
                  <a:schemeClr val="tx1"/>
                </a:solidFill>
              </a:rPr>
              <a:t>Č i </a:t>
            </a:r>
            <a:r>
              <a:rPr lang="hr-HR" sz="2400" b="1" i="1" dirty="0" smtClean="0">
                <a:solidFill>
                  <a:schemeClr val="tx1"/>
                </a:solidFill>
              </a:rPr>
              <a:t>Ć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klicati-</a:t>
            </a:r>
            <a:r>
              <a:rPr lang="hr-HR" sz="2000" dirty="0" err="1">
                <a:solidFill>
                  <a:schemeClr val="tx1"/>
                </a:solidFill>
              </a:rPr>
              <a:t>klicem</a:t>
            </a:r>
            <a:r>
              <a:rPr lang="hr-HR" sz="2000" dirty="0">
                <a:solidFill>
                  <a:schemeClr val="tx1"/>
                </a:solidFill>
              </a:rPr>
              <a:t>-klici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klicati-kličem-kliči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U sprezanju riječi nastaje jotacija kad osnova završava na </a:t>
            </a:r>
            <a:r>
              <a:rPr lang="hr-HR" sz="2000" b="1" i="1" dirty="0">
                <a:solidFill>
                  <a:schemeClr val="tx1"/>
                </a:solidFill>
              </a:rPr>
              <a:t>c</a:t>
            </a:r>
            <a:r>
              <a:rPr lang="hr-HR" sz="2000" dirty="0">
                <a:solidFill>
                  <a:schemeClr val="tx1"/>
                </a:solidFill>
              </a:rPr>
              <a:t>, a stapa se s glasom </a:t>
            </a:r>
            <a:r>
              <a:rPr lang="hr-HR" sz="2000" b="1" i="1" dirty="0">
                <a:solidFill>
                  <a:schemeClr val="tx1"/>
                </a:solidFill>
              </a:rPr>
              <a:t>j </a:t>
            </a:r>
            <a:r>
              <a:rPr lang="hr-HR" sz="2000" dirty="0">
                <a:solidFill>
                  <a:schemeClr val="tx1"/>
                </a:solidFill>
              </a:rPr>
              <a:t>(-</a:t>
            </a:r>
            <a:r>
              <a:rPr lang="hr-HR" sz="2000" dirty="0" err="1">
                <a:solidFill>
                  <a:schemeClr val="tx1"/>
                </a:solidFill>
              </a:rPr>
              <a:t>jem</a:t>
            </a:r>
            <a:r>
              <a:rPr lang="hr-HR" sz="2000" dirty="0">
                <a:solidFill>
                  <a:schemeClr val="tx1"/>
                </a:solidFill>
              </a:rPr>
              <a:t>,-</a:t>
            </a:r>
            <a:r>
              <a:rPr lang="hr-HR" sz="2000" dirty="0" err="1">
                <a:solidFill>
                  <a:schemeClr val="tx1"/>
                </a:solidFill>
              </a:rPr>
              <a:t>ji</a:t>
            </a:r>
            <a:r>
              <a:rPr lang="hr-HR" sz="2000" dirty="0">
                <a:solidFill>
                  <a:schemeClr val="tx1"/>
                </a:solidFill>
              </a:rPr>
              <a:t>) i nastaje </a:t>
            </a:r>
            <a:r>
              <a:rPr lang="hr-HR" sz="2000" dirty="0" err="1">
                <a:solidFill>
                  <a:schemeClr val="tx1"/>
                </a:solidFill>
              </a:rPr>
              <a:t>nepčanik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i="1" dirty="0">
                <a:solidFill>
                  <a:schemeClr val="tx1"/>
                </a:solidFill>
              </a:rPr>
              <a:t>č.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b="1" dirty="0" smtClean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Ova kuća  </a:t>
            </a:r>
            <a:r>
              <a:rPr lang="hr-HR" sz="2000" dirty="0" err="1">
                <a:solidFill>
                  <a:schemeClr val="tx1"/>
                </a:solidFill>
              </a:rPr>
              <a:t>najžutija</a:t>
            </a:r>
            <a:r>
              <a:rPr lang="hr-HR" sz="2000" dirty="0">
                <a:solidFill>
                  <a:schemeClr val="tx1"/>
                </a:solidFill>
              </a:rPr>
              <a:t> je u ulici.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Ova kuća najžuća je u ulici.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U izvedenici superlativa nastaje jotacija riječi čija osnova završava glasom </a:t>
            </a:r>
            <a:r>
              <a:rPr lang="hr-HR" sz="2000" b="1" i="1" dirty="0">
                <a:solidFill>
                  <a:schemeClr val="tx1"/>
                </a:solidFill>
              </a:rPr>
              <a:t>t </a:t>
            </a:r>
            <a:r>
              <a:rPr lang="hr-HR" sz="2000" dirty="0">
                <a:solidFill>
                  <a:schemeClr val="tx1"/>
                </a:solidFill>
              </a:rPr>
              <a:t>koji se stapa s glasom </a:t>
            </a:r>
            <a:r>
              <a:rPr lang="hr-HR" sz="2000" b="1" i="1" dirty="0">
                <a:solidFill>
                  <a:schemeClr val="tx1"/>
                </a:solidFill>
              </a:rPr>
              <a:t>j</a:t>
            </a:r>
            <a:r>
              <a:rPr lang="hr-HR" sz="2000" dirty="0">
                <a:solidFill>
                  <a:schemeClr val="tx1"/>
                </a:solidFill>
              </a:rPr>
              <a:t> u </a:t>
            </a:r>
            <a:r>
              <a:rPr lang="hr-HR" sz="2000" dirty="0" err="1">
                <a:solidFill>
                  <a:schemeClr val="tx1"/>
                </a:solidFill>
              </a:rPr>
              <a:t>nepčanik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i="1" dirty="0">
                <a:solidFill>
                  <a:schemeClr val="tx1"/>
                </a:solidFill>
              </a:rPr>
              <a:t>ć</a:t>
            </a:r>
            <a:r>
              <a:rPr lang="hr-HR" sz="2000" dirty="0">
                <a:solidFill>
                  <a:schemeClr val="tx1"/>
                </a:solidFill>
              </a:rPr>
              <a:t> (pameću, krećem se, pokraćen, najljuće, žuće, braća).</a:t>
            </a:r>
          </a:p>
        </p:txBody>
      </p:sp>
    </p:spTree>
    <p:extLst>
      <p:ext uri="{BB962C8B-B14F-4D97-AF65-F5344CB8AC3E}">
        <p14:creationId xmlns:p14="http://schemas.microsoft.com/office/powerpoint/2010/main" val="1696672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73726" y="252635"/>
            <a:ext cx="6589199" cy="6427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hr-HR" b="1" dirty="0" smtClean="0"/>
              <a:t>Pogreške pri uporabi kose crtice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33475" y="1476375"/>
            <a:ext cx="7610474" cy="4838699"/>
          </a:xfrm>
          <a:solidFill>
            <a:schemeClr val="bg1"/>
          </a:solidFill>
        </p:spPr>
        <p:txBody>
          <a:bodyPr/>
          <a:lstStyle/>
          <a:p>
            <a:r>
              <a:rPr lang="hr-HR" sz="2400" b="1" dirty="0">
                <a:solidFill>
                  <a:schemeClr val="accent1"/>
                </a:solidFill>
              </a:rPr>
              <a:t>PRAVILNO                            </a:t>
            </a:r>
            <a:r>
              <a:rPr lang="hr-HR" sz="2400" b="1" dirty="0" smtClean="0">
                <a:solidFill>
                  <a:schemeClr val="accent1"/>
                </a:solidFill>
              </a:rPr>
              <a:t>OBJAŠNJENJE</a:t>
            </a:r>
          </a:p>
          <a:p>
            <a:r>
              <a:rPr lang="hr-HR" sz="2400" b="1" i="1" dirty="0" smtClean="0">
                <a:solidFill>
                  <a:schemeClr val="tx1"/>
                </a:solidFill>
              </a:rPr>
              <a:t>4/7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4/5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2/3</a:t>
            </a:r>
            <a:r>
              <a:rPr lang="hr-HR" sz="2400" dirty="0">
                <a:solidFill>
                  <a:schemeClr val="tx1"/>
                </a:solidFill>
              </a:rPr>
              <a:t> (dvije trećine) - kosa crtica se koristi kao znak razlomka</a:t>
            </a:r>
          </a:p>
          <a:p>
            <a:r>
              <a:rPr lang="hr-HR" sz="2400" dirty="0">
                <a:solidFill>
                  <a:schemeClr val="tx1"/>
                </a:solidFill>
              </a:rPr>
              <a:t>šk. g.</a:t>
            </a:r>
            <a:r>
              <a:rPr lang="hr-HR" sz="2400" b="1" dirty="0">
                <a:solidFill>
                  <a:schemeClr val="tx1"/>
                </a:solidFill>
              </a:rPr>
              <a:t> </a:t>
            </a:r>
            <a:r>
              <a:rPr lang="hr-HR" sz="2400" b="1" i="1" dirty="0" smtClean="0">
                <a:solidFill>
                  <a:schemeClr val="tx1"/>
                </a:solidFill>
              </a:rPr>
              <a:t>2018./</a:t>
            </a:r>
            <a:r>
              <a:rPr lang="hr-HR" sz="2400" b="1" i="1" dirty="0">
                <a:solidFill>
                  <a:schemeClr val="tx1"/>
                </a:solidFill>
              </a:rPr>
              <a:t>19.</a:t>
            </a:r>
            <a:r>
              <a:rPr lang="hr-HR" sz="2400" dirty="0">
                <a:solidFill>
                  <a:schemeClr val="tx1"/>
                </a:solidFill>
              </a:rPr>
              <a:t> - kao znak razdoblja od dvije uzastopne vremenske jedinice</a:t>
            </a:r>
          </a:p>
          <a:p>
            <a:r>
              <a:rPr lang="hr-HR" sz="2400" dirty="0">
                <a:solidFill>
                  <a:schemeClr val="tx1"/>
                </a:solidFill>
              </a:rPr>
              <a:t>dopuštena brzina </a:t>
            </a:r>
            <a:r>
              <a:rPr lang="hr-HR" sz="2400" b="1" i="1" dirty="0">
                <a:solidFill>
                  <a:schemeClr val="tx1"/>
                </a:solidFill>
              </a:rPr>
              <a:t>50 km/h</a:t>
            </a:r>
            <a:r>
              <a:rPr lang="hr-HR" sz="2400" dirty="0">
                <a:solidFill>
                  <a:schemeClr val="tx1"/>
                </a:solidFill>
              </a:rPr>
              <a:t> - umjesto prijedloga po, na, između oznaka mjere</a:t>
            </a:r>
          </a:p>
          <a:p>
            <a:r>
              <a:rPr lang="hr-HR" sz="2400" dirty="0">
                <a:solidFill>
                  <a:schemeClr val="tx1"/>
                </a:solidFill>
              </a:rPr>
              <a:t>Ja sam </a:t>
            </a:r>
            <a:r>
              <a:rPr lang="hr-HR" sz="2400" b="1" i="1" dirty="0">
                <a:solidFill>
                  <a:schemeClr val="tx1"/>
                </a:solidFill>
              </a:rPr>
              <a:t>čitao / čitala</a:t>
            </a:r>
            <a:r>
              <a:rPr lang="hr-HR" sz="2400" dirty="0">
                <a:solidFill>
                  <a:schemeClr val="tx1"/>
                </a:solidFill>
              </a:rPr>
              <a:t> - Jednakopravne riječi ili </a:t>
            </a:r>
            <a:r>
              <a:rPr lang="hr-HR" sz="2400" dirty="0" smtClean="0">
                <a:solidFill>
                  <a:schemeClr val="tx1"/>
                </a:solidFill>
              </a:rPr>
              <a:t>podatci.</a:t>
            </a:r>
            <a:endParaRPr lang="hr-HR" sz="2400" dirty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42867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16601" y="243110"/>
            <a:ext cx="6589199" cy="57604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hr-HR" b="1" dirty="0"/>
              <a:t>Pogreške pri uporabi kratica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066800"/>
            <a:ext cx="8124826" cy="569595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400" b="1" dirty="0">
                <a:solidFill>
                  <a:schemeClr val="accent1"/>
                </a:solidFill>
              </a:rPr>
              <a:t>PRAVILNO                                              </a:t>
            </a:r>
            <a:r>
              <a:rPr lang="hr-HR" sz="2400" b="1" dirty="0" smtClean="0">
                <a:solidFill>
                  <a:schemeClr val="accent1"/>
                </a:solidFill>
              </a:rPr>
              <a:t>OBJAŠNJENJE</a:t>
            </a:r>
          </a:p>
          <a:p>
            <a:r>
              <a:rPr lang="hr-HR" b="1" i="1" dirty="0" smtClean="0">
                <a:solidFill>
                  <a:schemeClr val="tx1"/>
                </a:solidFill>
              </a:rPr>
              <a:t>v</a:t>
            </a:r>
            <a:r>
              <a:rPr lang="hr-HR" b="1" i="1" dirty="0">
                <a:solidFill>
                  <a:schemeClr val="tx1"/>
                </a:solidFill>
              </a:rPr>
              <a:t>.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gen.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doc.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m.r.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M.P.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bibl</a:t>
            </a:r>
            <a:r>
              <a:rPr lang="hr-HR" i="1" dirty="0">
                <a:solidFill>
                  <a:schemeClr val="tx1"/>
                </a:solidFill>
              </a:rPr>
              <a:t>.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šk.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dr.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mr.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str.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g.</a:t>
            </a:r>
            <a:r>
              <a:rPr lang="hr-HR" dirty="0">
                <a:solidFill>
                  <a:schemeClr val="tx1"/>
                </a:solidFill>
              </a:rPr>
              <a:t> -</a:t>
            </a:r>
            <a:r>
              <a:rPr lang="hr-HR" b="1" dirty="0">
                <a:solidFill>
                  <a:schemeClr val="tx1"/>
                </a:solidFill>
              </a:rPr>
              <a:t> </a:t>
            </a:r>
            <a:r>
              <a:rPr lang="hr-HR" dirty="0">
                <a:solidFill>
                  <a:schemeClr val="tx1"/>
                </a:solidFill>
              </a:rPr>
              <a:t>kratice koje se izgovore  kao puna napisana riječ, a uglavnom se pišu s točkom</a:t>
            </a:r>
          </a:p>
          <a:p>
            <a:r>
              <a:rPr lang="hr-HR" b="1" i="1" dirty="0">
                <a:solidFill>
                  <a:schemeClr val="tx1"/>
                </a:solidFill>
              </a:rPr>
              <a:t>HINA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HDZ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HNK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MUP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SAD</a:t>
            </a:r>
            <a:r>
              <a:rPr lang="hr-HR" dirty="0">
                <a:solidFill>
                  <a:schemeClr val="tx1"/>
                </a:solidFill>
              </a:rPr>
              <a:t> - nama- složene kratice, izgovor jednak napisanom</a:t>
            </a:r>
          </a:p>
          <a:p>
            <a:r>
              <a:rPr lang="hr-HR" dirty="0">
                <a:solidFill>
                  <a:schemeClr val="tx1"/>
                </a:solidFill>
              </a:rPr>
              <a:t> </a:t>
            </a:r>
            <a:r>
              <a:rPr lang="hr-HR" dirty="0" smtClean="0">
                <a:solidFill>
                  <a:schemeClr val="tx1"/>
                </a:solidFill>
              </a:rPr>
              <a:t>Stala </a:t>
            </a:r>
            <a:r>
              <a:rPr lang="hr-HR" dirty="0">
                <a:solidFill>
                  <a:schemeClr val="tx1"/>
                </a:solidFill>
              </a:rPr>
              <a:t>si na žulj </a:t>
            </a:r>
            <a:r>
              <a:rPr lang="hr-HR" b="1" i="1" dirty="0" err="1">
                <a:solidFill>
                  <a:schemeClr val="tx1"/>
                </a:solidFill>
              </a:rPr>
              <a:t>mupovcu</a:t>
            </a:r>
            <a:r>
              <a:rPr lang="hr-HR" dirty="0">
                <a:solidFill>
                  <a:schemeClr val="tx1"/>
                </a:solidFill>
              </a:rPr>
              <a:t>! - složene kratice se većinom sklanjaju</a:t>
            </a:r>
          </a:p>
          <a:p>
            <a:r>
              <a:rPr lang="hr-HR" b="1" dirty="0">
                <a:solidFill>
                  <a:schemeClr val="accent1"/>
                </a:solidFill>
              </a:rPr>
              <a:t>PAZI!</a:t>
            </a:r>
            <a:r>
              <a:rPr lang="hr-HR" b="1" dirty="0">
                <a:solidFill>
                  <a:schemeClr val="tx1"/>
                </a:solidFill>
              </a:rPr>
              <a:t> </a:t>
            </a:r>
            <a:r>
              <a:rPr lang="hr-HR" dirty="0">
                <a:solidFill>
                  <a:schemeClr val="tx1"/>
                </a:solidFill>
              </a:rPr>
              <a:t>Veliki potresi u </a:t>
            </a:r>
            <a:r>
              <a:rPr lang="hr-HR" b="1" i="1" dirty="0">
                <a:solidFill>
                  <a:schemeClr val="tx1"/>
                </a:solidFill>
              </a:rPr>
              <a:t>INA-i</a:t>
            </a:r>
            <a:r>
              <a:rPr lang="hr-HR" dirty="0">
                <a:solidFill>
                  <a:schemeClr val="tx1"/>
                </a:solidFill>
              </a:rPr>
              <a:t>! (</a:t>
            </a:r>
            <a:r>
              <a:rPr lang="hr-HR" b="1" dirty="0">
                <a:solidFill>
                  <a:schemeClr val="tx1"/>
                </a:solidFill>
              </a:rPr>
              <a:t>NE - </a:t>
            </a:r>
            <a:r>
              <a:rPr lang="hr-HR" dirty="0">
                <a:solidFill>
                  <a:schemeClr val="tx1"/>
                </a:solidFill>
              </a:rPr>
              <a:t>Veliki potresi u </a:t>
            </a:r>
            <a:r>
              <a:rPr lang="hr-HR" b="1" i="1" dirty="0">
                <a:solidFill>
                  <a:schemeClr val="tx1"/>
                </a:solidFill>
              </a:rPr>
              <a:t>INI</a:t>
            </a:r>
            <a:r>
              <a:rPr lang="hr-HR" dirty="0">
                <a:solidFill>
                  <a:schemeClr val="tx1"/>
                </a:solidFill>
              </a:rPr>
              <a:t>) - nastavak za lokativ nakon cijele kratice, odvojen crticom</a:t>
            </a:r>
          </a:p>
          <a:p>
            <a:r>
              <a:rPr lang="hr-HR" b="1" dirty="0">
                <a:solidFill>
                  <a:schemeClr val="accent1"/>
                </a:solidFill>
              </a:rPr>
              <a:t>PAZI!</a:t>
            </a:r>
            <a:r>
              <a:rPr lang="hr-HR" b="1" dirty="0">
                <a:solidFill>
                  <a:schemeClr val="tx1"/>
                </a:solidFill>
              </a:rPr>
              <a:t> </a:t>
            </a:r>
            <a:r>
              <a:rPr lang="hr-HR" b="1" i="1" dirty="0">
                <a:solidFill>
                  <a:schemeClr val="tx1"/>
                </a:solidFill>
              </a:rPr>
              <a:t>m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mm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dag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km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K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gđa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fra</a:t>
            </a:r>
            <a:r>
              <a:rPr lang="hr-HR" b="1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s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min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g</a:t>
            </a:r>
            <a:r>
              <a:rPr lang="hr-HR" dirty="0">
                <a:solidFill>
                  <a:schemeClr val="tx1"/>
                </a:solidFill>
              </a:rPr>
              <a:t> - mjere, novčane </a:t>
            </a:r>
            <a:r>
              <a:rPr lang="hr-HR" dirty="0" smtClean="0">
                <a:solidFill>
                  <a:schemeClr val="tx1"/>
                </a:solidFill>
              </a:rPr>
              <a:t>jedinice, </a:t>
            </a:r>
            <a:r>
              <a:rPr lang="hr-HR" dirty="0">
                <a:solidFill>
                  <a:schemeClr val="tx1"/>
                </a:solidFill>
              </a:rPr>
              <a:t>pišu se bez </a:t>
            </a:r>
            <a:r>
              <a:rPr lang="hr-HR" dirty="0" smtClean="0">
                <a:solidFill>
                  <a:schemeClr val="tx1"/>
                </a:solidFill>
              </a:rPr>
              <a:t>točke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Ivan </a:t>
            </a:r>
            <a:r>
              <a:rPr lang="hr-HR" dirty="0">
                <a:solidFill>
                  <a:schemeClr val="tx1"/>
                </a:solidFill>
              </a:rPr>
              <a:t>Horvatić</a:t>
            </a:r>
            <a:r>
              <a:rPr lang="hr-HR" b="1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dr. </a:t>
            </a:r>
            <a:r>
              <a:rPr lang="hr-HR" b="1" i="1" dirty="0" err="1">
                <a:solidFill>
                  <a:schemeClr val="tx1"/>
                </a:solidFill>
              </a:rPr>
              <a:t>spec</a:t>
            </a:r>
            <a:r>
              <a:rPr lang="hr-HR" b="1" i="1" dirty="0">
                <a:solidFill>
                  <a:schemeClr val="tx1"/>
                </a:solidFill>
              </a:rPr>
              <a:t>.</a:t>
            </a:r>
            <a:r>
              <a:rPr lang="hr-HR" dirty="0">
                <a:solidFill>
                  <a:schemeClr val="tx1"/>
                </a:solidFill>
              </a:rPr>
              <a:t> obiteljske medicine - kratice za diplomirana zanimanja pišu se iza imena, odvajaju zarezom</a:t>
            </a:r>
            <a:br>
              <a:rPr lang="hr-HR" dirty="0">
                <a:solidFill>
                  <a:schemeClr val="tx1"/>
                </a:solidFill>
              </a:rPr>
            </a:br>
            <a:r>
              <a:rPr lang="hr-HR" b="1" i="1" dirty="0">
                <a:solidFill>
                  <a:schemeClr val="tx1"/>
                </a:solidFill>
              </a:rPr>
              <a:t>dr. </a:t>
            </a:r>
            <a:r>
              <a:rPr lang="hr-HR" b="1" i="1" dirty="0" err="1">
                <a:solidFill>
                  <a:schemeClr val="tx1"/>
                </a:solidFill>
              </a:rPr>
              <a:t>sc</a:t>
            </a:r>
            <a:r>
              <a:rPr lang="hr-HR" b="1" i="1" dirty="0">
                <a:solidFill>
                  <a:schemeClr val="tx1"/>
                </a:solidFill>
              </a:rPr>
              <a:t>.</a:t>
            </a:r>
            <a:r>
              <a:rPr lang="hr-HR" dirty="0">
                <a:solidFill>
                  <a:schemeClr val="tx1"/>
                </a:solidFill>
              </a:rPr>
              <a:t> Ivana Ivančić, </a:t>
            </a:r>
            <a:r>
              <a:rPr lang="hr-HR" b="1" i="1" dirty="0">
                <a:solidFill>
                  <a:schemeClr val="tx1"/>
                </a:solidFill>
              </a:rPr>
              <a:t>doc. </a:t>
            </a:r>
            <a:r>
              <a:rPr lang="hr-HR" dirty="0">
                <a:solidFill>
                  <a:schemeClr val="tx1"/>
                </a:solidFill>
              </a:rPr>
              <a:t>- znanstvene titule ispred imena; znanstvena zvanja iza</a:t>
            </a:r>
            <a:br>
              <a:rPr lang="hr-HR" dirty="0">
                <a:solidFill>
                  <a:schemeClr val="tx1"/>
                </a:solidFill>
              </a:rPr>
            </a:br>
            <a:r>
              <a:rPr lang="hr-HR" dirty="0">
                <a:solidFill>
                  <a:schemeClr val="tx1"/>
                </a:solidFill>
              </a:rPr>
              <a:t>čitaj (</a:t>
            </a:r>
            <a:r>
              <a:rPr lang="hr-HR" b="1" i="1" dirty="0">
                <a:solidFill>
                  <a:schemeClr val="tx1"/>
                </a:solidFill>
              </a:rPr>
              <a:t>č.</a:t>
            </a:r>
            <a:r>
              <a:rPr lang="hr-HR" b="1" dirty="0">
                <a:solidFill>
                  <a:schemeClr val="tx1"/>
                </a:solidFill>
              </a:rPr>
              <a:t>, </a:t>
            </a:r>
            <a:r>
              <a:rPr lang="hr-HR" b="1" i="1" dirty="0" err="1">
                <a:solidFill>
                  <a:schemeClr val="tx1"/>
                </a:solidFill>
              </a:rPr>
              <a:t>čit</a:t>
            </a:r>
            <a:r>
              <a:rPr lang="hr-HR" b="1" i="1" dirty="0">
                <a:solidFill>
                  <a:schemeClr val="tx1"/>
                </a:solidFill>
              </a:rPr>
              <a:t>.</a:t>
            </a:r>
            <a:r>
              <a:rPr lang="hr-HR" dirty="0">
                <a:solidFill>
                  <a:schemeClr val="tx1"/>
                </a:solidFill>
              </a:rPr>
              <a:t>) razred (</a:t>
            </a:r>
            <a:r>
              <a:rPr lang="hr-HR" b="1" i="1" dirty="0">
                <a:solidFill>
                  <a:schemeClr val="tx1"/>
                </a:solidFill>
              </a:rPr>
              <a:t>r.</a:t>
            </a:r>
            <a:r>
              <a:rPr lang="hr-HR" b="1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razr</a:t>
            </a:r>
            <a:r>
              <a:rPr lang="hr-HR" i="1" dirty="0">
                <a:solidFill>
                  <a:schemeClr val="tx1"/>
                </a:solidFill>
              </a:rPr>
              <a:t>.</a:t>
            </a:r>
            <a:r>
              <a:rPr lang="hr-HR" dirty="0">
                <a:solidFill>
                  <a:schemeClr val="tx1"/>
                </a:solidFill>
              </a:rPr>
              <a:t>) nominativ (</a:t>
            </a:r>
            <a:r>
              <a:rPr lang="hr-HR" b="1" i="1" dirty="0">
                <a:solidFill>
                  <a:schemeClr val="tx1"/>
                </a:solidFill>
              </a:rPr>
              <a:t>N</a:t>
            </a:r>
            <a:r>
              <a:rPr lang="hr-HR" b="1" dirty="0">
                <a:solidFill>
                  <a:schemeClr val="tx1"/>
                </a:solidFill>
              </a:rPr>
              <a:t> i </a:t>
            </a:r>
            <a:r>
              <a:rPr lang="hr-HR" b="1" i="1" dirty="0">
                <a:solidFill>
                  <a:schemeClr val="tx1"/>
                </a:solidFill>
              </a:rPr>
              <a:t>nom</a:t>
            </a:r>
            <a:r>
              <a:rPr lang="hr-HR" i="1" dirty="0">
                <a:solidFill>
                  <a:schemeClr val="tx1"/>
                </a:solidFill>
              </a:rPr>
              <a:t>.</a:t>
            </a:r>
            <a:r>
              <a:rPr lang="hr-HR" dirty="0">
                <a:solidFill>
                  <a:schemeClr val="tx1"/>
                </a:solidFill>
              </a:rPr>
              <a:t>) - neke riječi imaju i dvije kratice</a:t>
            </a:r>
          </a:p>
        </p:txBody>
      </p:sp>
    </p:spTree>
    <p:extLst>
      <p:ext uri="{BB962C8B-B14F-4D97-AF65-F5344CB8AC3E}">
        <p14:creationId xmlns:p14="http://schemas.microsoft.com/office/powerpoint/2010/main" val="20778752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23925" y="85725"/>
            <a:ext cx="7848600" cy="58102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hr-HR" sz="2800" b="1" dirty="0"/>
              <a:t>Pogreške pri uporabi riječi stranog podrijetla</a:t>
            </a:r>
            <a:br>
              <a:rPr lang="hr-HR" sz="2800" b="1" dirty="0"/>
            </a:b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4425" y="1104900"/>
            <a:ext cx="7715250" cy="5438775"/>
          </a:xfrm>
          <a:solidFill>
            <a:schemeClr val="bg1"/>
          </a:solidFill>
        </p:spPr>
        <p:txBody>
          <a:bodyPr/>
          <a:lstStyle/>
          <a:p>
            <a:r>
              <a:rPr lang="hr-HR" sz="2000" b="1" dirty="0">
                <a:solidFill>
                  <a:schemeClr val="tx1"/>
                </a:solidFill>
              </a:rPr>
              <a:t>U preuzimanju riječi iz stranih jezika prijeko je potrebna suradnja jezikoslovaca i stručnjaka pojedinih područja kako bismo znali što napisati izvorno, a što </a:t>
            </a:r>
            <a:r>
              <a:rPr lang="hr-HR" sz="2000" b="1" dirty="0" err="1">
                <a:solidFill>
                  <a:schemeClr val="tx1"/>
                </a:solidFill>
              </a:rPr>
              <a:t>fonetizirano</a:t>
            </a:r>
            <a:r>
              <a:rPr lang="hr-HR" sz="2000" b="1" dirty="0">
                <a:solidFill>
                  <a:schemeClr val="tx1"/>
                </a:solidFill>
              </a:rPr>
              <a:t>. Treba ih upotrebljavati tek onda kad za te pojmove nemamo dobru zamjenu u svojem jeziku.</a:t>
            </a:r>
          </a:p>
          <a:p>
            <a:r>
              <a:rPr lang="hr-HR" sz="2000" dirty="0">
                <a:solidFill>
                  <a:schemeClr val="tx1"/>
                </a:solidFill>
              </a:rPr>
              <a:t>Riječi iz neslavenskih jezika pišu se dvojako: prema </a:t>
            </a:r>
            <a:r>
              <a:rPr lang="hr-HR" sz="2000" dirty="0" smtClean="0">
                <a:solidFill>
                  <a:schemeClr val="tx1"/>
                </a:solidFill>
              </a:rPr>
              <a:t>              izgovoru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fonetizirano</a:t>
            </a:r>
            <a:r>
              <a:rPr lang="hr-HR" sz="2000" dirty="0">
                <a:solidFill>
                  <a:schemeClr val="tx1"/>
                </a:solidFill>
              </a:rPr>
              <a:t> i prema jeziku iz kojeg su preuzete.</a:t>
            </a:r>
          </a:p>
          <a:p>
            <a:r>
              <a:rPr lang="hr-HR" sz="2000" b="1" dirty="0">
                <a:solidFill>
                  <a:schemeClr val="accent1"/>
                </a:solidFill>
              </a:rPr>
              <a:t>PRAVILNO</a:t>
            </a:r>
            <a:r>
              <a:rPr lang="hr-HR" sz="2000" dirty="0">
                <a:solidFill>
                  <a:schemeClr val="accent1"/>
                </a:solidFill>
              </a:rPr>
              <a:t>                                               </a:t>
            </a:r>
            <a:r>
              <a:rPr lang="hr-HR" sz="2000" b="1" dirty="0" smtClean="0">
                <a:solidFill>
                  <a:schemeClr val="accent1"/>
                </a:solidFill>
              </a:rPr>
              <a:t>OBJAŠNJENJE</a:t>
            </a:r>
            <a:r>
              <a:rPr lang="hr-HR" sz="2000" dirty="0">
                <a:solidFill>
                  <a:schemeClr val="tx1"/>
                </a:solidFill>
              </a:rPr>
              <a:t/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b="1" i="1" dirty="0">
                <a:solidFill>
                  <a:schemeClr val="tx1"/>
                </a:solidFill>
              </a:rPr>
              <a:t>Ibsen-</a:t>
            </a:r>
            <a:r>
              <a:rPr lang="hr-HR" sz="2000" b="1" i="1" dirty="0" err="1">
                <a:solidFill>
                  <a:schemeClr val="tx1"/>
                </a:solidFill>
              </a:rPr>
              <a:t>Ibsenov</a:t>
            </a:r>
            <a:r>
              <a:rPr lang="hr-HR" sz="2000" dirty="0">
                <a:solidFill>
                  <a:schemeClr val="tx1"/>
                </a:solidFill>
              </a:rPr>
              <a:t> - pretvorba stranih imena u pridjev ovisi </a:t>
            </a:r>
            <a:r>
              <a:rPr lang="hr-HR" sz="2000" dirty="0" smtClean="0">
                <a:solidFill>
                  <a:schemeClr val="tx1"/>
                </a:solidFill>
              </a:rPr>
              <a:t>             o </a:t>
            </a:r>
            <a:r>
              <a:rPr lang="hr-HR" sz="2000" dirty="0">
                <a:solidFill>
                  <a:schemeClr val="tx1"/>
                </a:solidFill>
              </a:rPr>
              <a:t>izgovoru pojedinih suglasnika; </a:t>
            </a:r>
            <a:r>
              <a:rPr lang="hr-HR" sz="2000" b="1" i="1" dirty="0">
                <a:solidFill>
                  <a:schemeClr val="tx1"/>
                </a:solidFill>
              </a:rPr>
              <a:t>-n</a:t>
            </a:r>
            <a:r>
              <a:rPr lang="hr-HR" sz="2000" dirty="0">
                <a:solidFill>
                  <a:schemeClr val="tx1"/>
                </a:solidFill>
              </a:rPr>
              <a:t> se izgovara i piše 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b="1" i="1" dirty="0" err="1">
                <a:solidFill>
                  <a:schemeClr val="tx1"/>
                </a:solidFill>
              </a:rPr>
              <a:t>Maupassant</a:t>
            </a:r>
            <a:r>
              <a:rPr lang="hr-HR" sz="2000" b="1" i="1" dirty="0">
                <a:solidFill>
                  <a:schemeClr val="tx1"/>
                </a:solidFill>
              </a:rPr>
              <a:t> - </a:t>
            </a:r>
            <a:r>
              <a:rPr lang="hr-HR" sz="2000" b="1" i="1" dirty="0" err="1">
                <a:solidFill>
                  <a:schemeClr val="tx1"/>
                </a:solidFill>
              </a:rPr>
              <a:t>Maupassantov</a:t>
            </a:r>
            <a:r>
              <a:rPr lang="hr-HR" sz="2000" dirty="0">
                <a:solidFill>
                  <a:schemeClr val="tx1"/>
                </a:solidFill>
              </a:rPr>
              <a:t> - suglasnik </a:t>
            </a:r>
            <a:r>
              <a:rPr lang="hr-HR" sz="2000" b="1" i="1" dirty="0">
                <a:solidFill>
                  <a:schemeClr val="tx1"/>
                </a:solidFill>
              </a:rPr>
              <a:t>t</a:t>
            </a:r>
            <a:r>
              <a:rPr lang="hr-HR" sz="2000" dirty="0">
                <a:solidFill>
                  <a:schemeClr val="tx1"/>
                </a:solidFill>
              </a:rPr>
              <a:t> s kraja se ne izgovara, ali se piše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b="1" i="1" dirty="0">
                <a:solidFill>
                  <a:schemeClr val="tx1"/>
                </a:solidFill>
              </a:rPr>
              <a:t>De Gaulle – De </a:t>
            </a:r>
            <a:r>
              <a:rPr lang="hr-HR" sz="2000" b="1" i="1" dirty="0" err="1">
                <a:solidFill>
                  <a:schemeClr val="tx1"/>
                </a:solidFill>
              </a:rPr>
              <a:t>Gaulleov</a:t>
            </a:r>
            <a:r>
              <a:rPr lang="hr-HR" sz="2000" dirty="0">
                <a:solidFill>
                  <a:schemeClr val="tx1"/>
                </a:solidFill>
              </a:rPr>
              <a:t> - samoglasnik </a:t>
            </a:r>
            <a:r>
              <a:rPr lang="hr-HR" sz="2000" b="1" i="1" dirty="0">
                <a:solidFill>
                  <a:schemeClr val="tx1"/>
                </a:solidFill>
              </a:rPr>
              <a:t>e</a:t>
            </a:r>
            <a:r>
              <a:rPr lang="hr-HR" sz="2000" dirty="0">
                <a:solidFill>
                  <a:schemeClr val="tx1"/>
                </a:solidFill>
              </a:rPr>
              <a:t> ostaje, dodaje </a:t>
            </a:r>
            <a:r>
              <a:rPr lang="hr-HR" sz="2000" dirty="0" smtClean="0">
                <a:solidFill>
                  <a:schemeClr val="tx1"/>
                </a:solidFill>
              </a:rPr>
              <a:t>              se </a:t>
            </a:r>
            <a:r>
              <a:rPr lang="hr-HR" sz="2000" dirty="0">
                <a:solidFill>
                  <a:schemeClr val="tx1"/>
                </a:solidFill>
              </a:rPr>
              <a:t>nastav</a:t>
            </a:r>
            <a:r>
              <a:rPr lang="hr-HR" dirty="0">
                <a:solidFill>
                  <a:schemeClr val="tx1"/>
                </a:solidFill>
              </a:rPr>
              <a:t>ak</a:t>
            </a:r>
          </a:p>
        </p:txBody>
      </p:sp>
    </p:spTree>
    <p:extLst>
      <p:ext uri="{BB962C8B-B14F-4D97-AF65-F5344CB8AC3E}">
        <p14:creationId xmlns:p14="http://schemas.microsoft.com/office/powerpoint/2010/main" val="30420247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38226" y="147860"/>
            <a:ext cx="7858124" cy="5284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hr-HR" sz="2800" b="1" dirty="0"/>
              <a:t>Pogreške pri uporabi riječi stranog podrijetla</a:t>
            </a:r>
            <a:br>
              <a:rPr lang="hr-HR" sz="2800" b="1" dirty="0"/>
            </a:b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42975" y="1257301"/>
            <a:ext cx="7953376" cy="51816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hr-HR" sz="2400" b="1" i="1" dirty="0" err="1">
                <a:solidFill>
                  <a:schemeClr val="tx1"/>
                </a:solidFill>
              </a:rPr>
              <a:t>Vishyja</a:t>
            </a:r>
            <a:r>
              <a:rPr lang="hr-HR" sz="2400" b="1" i="1" dirty="0">
                <a:solidFill>
                  <a:schemeClr val="tx1"/>
                </a:solidFill>
              </a:rPr>
              <a:t>, Leopardija</a:t>
            </a:r>
            <a:r>
              <a:rPr lang="hr-HR" sz="2400" dirty="0">
                <a:solidFill>
                  <a:schemeClr val="tx1"/>
                </a:solidFill>
              </a:rPr>
              <a:t> - Kad vlastita imena završavaju na </a:t>
            </a:r>
            <a:r>
              <a:rPr lang="hr-HR" sz="2400" b="1" i="1" dirty="0">
                <a:solidFill>
                  <a:schemeClr val="tx1"/>
                </a:solidFill>
              </a:rPr>
              <a:t>-i,-y,-</a:t>
            </a:r>
            <a:r>
              <a:rPr lang="hr-HR" sz="2400" b="1" i="1" dirty="0" err="1">
                <a:solidFill>
                  <a:schemeClr val="tx1"/>
                </a:solidFill>
              </a:rPr>
              <a:t>ee</a:t>
            </a:r>
            <a:r>
              <a:rPr lang="hr-HR" sz="2400" dirty="0">
                <a:solidFill>
                  <a:schemeClr val="tx1"/>
                </a:solidFill>
              </a:rPr>
              <a:t>, između osnove i nastavka u sklonidbi umeće se  </a:t>
            </a:r>
            <a:r>
              <a:rPr lang="hr-HR" sz="2400" b="1" i="1" dirty="0">
                <a:solidFill>
                  <a:schemeClr val="tx1"/>
                </a:solidFill>
              </a:rPr>
              <a:t>j</a:t>
            </a:r>
            <a:r>
              <a:rPr lang="hr-HR" sz="2400" b="1" i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400" b="1" i="1" dirty="0" smtClean="0">
                <a:solidFill>
                  <a:schemeClr val="tx1"/>
                </a:solidFill>
              </a:rPr>
              <a:t>Hemingway-Hemingwaya</a:t>
            </a:r>
            <a:r>
              <a:rPr lang="hr-HR" sz="2400" dirty="0">
                <a:solidFill>
                  <a:schemeClr val="tx1"/>
                </a:solidFill>
              </a:rPr>
              <a:t> - Ako je u stranom imenu koje završava na </a:t>
            </a:r>
            <a:r>
              <a:rPr lang="hr-HR" sz="2400" b="1" i="1" dirty="0">
                <a:solidFill>
                  <a:schemeClr val="tx1"/>
                </a:solidFill>
              </a:rPr>
              <a:t>y</a:t>
            </a:r>
            <a:r>
              <a:rPr lang="hr-HR" sz="2400" dirty="0">
                <a:solidFill>
                  <a:schemeClr val="tx1"/>
                </a:solidFill>
              </a:rPr>
              <a:t> ispred samoglasnik, </a:t>
            </a:r>
            <a:r>
              <a:rPr lang="hr-HR" sz="2400" b="1" i="1" dirty="0">
                <a:solidFill>
                  <a:schemeClr val="tx1"/>
                </a:solidFill>
              </a:rPr>
              <a:t>j</a:t>
            </a:r>
            <a:r>
              <a:rPr lang="hr-HR" sz="2400" dirty="0">
                <a:solidFill>
                  <a:schemeClr val="tx1"/>
                </a:solidFill>
              </a:rPr>
              <a:t> se ne umeće prilikom sklonidbe</a:t>
            </a:r>
            <a:r>
              <a:rPr lang="hr-HR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400" b="1" i="1" dirty="0" smtClean="0">
                <a:solidFill>
                  <a:schemeClr val="tx1"/>
                </a:solidFill>
              </a:rPr>
              <a:t>Ines</a:t>
            </a:r>
            <a:r>
              <a:rPr lang="hr-HR" sz="2400" b="1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Nives</a:t>
            </a:r>
            <a:r>
              <a:rPr lang="hr-HR" sz="2400" b="1" dirty="0">
                <a:solidFill>
                  <a:schemeClr val="tx1"/>
                </a:solidFill>
              </a:rPr>
              <a:t>, </a:t>
            </a:r>
            <a:r>
              <a:rPr lang="hr-HR" sz="2400" b="1" i="1" dirty="0" err="1">
                <a:solidFill>
                  <a:schemeClr val="tx1"/>
                </a:solidFill>
              </a:rPr>
              <a:t>Carmen</a:t>
            </a:r>
            <a:r>
              <a:rPr lang="hr-HR" sz="2400" b="1" dirty="0">
                <a:solidFill>
                  <a:schemeClr val="tx1"/>
                </a:solidFill>
              </a:rPr>
              <a:t>, </a:t>
            </a:r>
            <a:r>
              <a:rPr lang="hr-HR" sz="2400" b="1" i="1" dirty="0" err="1">
                <a:solidFill>
                  <a:schemeClr val="tx1"/>
                </a:solidFill>
              </a:rPr>
              <a:t>Audrey</a:t>
            </a:r>
            <a:r>
              <a:rPr lang="hr-HR" sz="2400" b="1" i="1" dirty="0">
                <a:solidFill>
                  <a:schemeClr val="tx1"/>
                </a:solidFill>
              </a:rPr>
              <a:t> </a:t>
            </a:r>
            <a:r>
              <a:rPr lang="hr-HR" sz="2400" dirty="0">
                <a:solidFill>
                  <a:schemeClr val="tx1"/>
                </a:solidFill>
              </a:rPr>
              <a:t>- Ženska imena koja imaju nulti nastavak ne sklanjaju se</a:t>
            </a:r>
            <a:r>
              <a:rPr lang="hr-HR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400" b="1" i="1" dirty="0" err="1" smtClean="0">
                <a:solidFill>
                  <a:schemeClr val="tx1"/>
                </a:solidFill>
              </a:rPr>
              <a:t>Bejrućanka</a:t>
            </a:r>
            <a:r>
              <a:rPr lang="hr-HR" sz="2400" b="1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Madriđanin</a:t>
            </a:r>
            <a:r>
              <a:rPr lang="hr-HR" sz="2400" b="1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Šrilančanka</a:t>
            </a:r>
            <a:r>
              <a:rPr lang="hr-HR" sz="2400" b="1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Njujorčanin</a:t>
            </a:r>
            <a:r>
              <a:rPr lang="hr-HR" sz="2400" b="1" dirty="0">
                <a:solidFill>
                  <a:schemeClr val="tx1"/>
                </a:solidFill>
              </a:rPr>
              <a:t>, </a:t>
            </a:r>
            <a:r>
              <a:rPr lang="hr-HR" sz="2400" b="1" i="1" dirty="0" err="1">
                <a:solidFill>
                  <a:schemeClr val="tx1"/>
                </a:solidFill>
              </a:rPr>
              <a:t>Kjoćanka</a:t>
            </a:r>
            <a:r>
              <a:rPr lang="hr-HR" sz="2400" dirty="0">
                <a:solidFill>
                  <a:schemeClr val="tx1"/>
                </a:solidFill>
              </a:rPr>
              <a:t> - Imena stanovnika stranih mjesta pišu se fonetski.</a:t>
            </a:r>
            <a:r>
              <a:rPr lang="hr-HR" sz="2000" dirty="0"/>
              <a:t/>
            </a:r>
            <a:br>
              <a:rPr lang="hr-HR" sz="2000" dirty="0"/>
            </a:b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0027345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04874" y="147860"/>
            <a:ext cx="7820025" cy="50936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hr-HR" sz="2800" b="1" dirty="0"/>
              <a:t>Pogreške pri uporabi riječi stranog </a:t>
            </a:r>
            <a:r>
              <a:rPr lang="hr-HR" sz="2800" b="1" dirty="0" smtClean="0"/>
              <a:t>podrijetla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2475" y="1209676"/>
            <a:ext cx="8305800" cy="538162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400" b="1" i="1" dirty="0">
                <a:solidFill>
                  <a:schemeClr val="tx1"/>
                </a:solidFill>
              </a:rPr>
              <a:t>Goetheov</a:t>
            </a:r>
            <a:r>
              <a:rPr lang="hr-HR" sz="2400" b="1" dirty="0">
                <a:solidFill>
                  <a:schemeClr val="tx1"/>
                </a:solidFill>
              </a:rPr>
              <a:t>, </a:t>
            </a:r>
            <a:r>
              <a:rPr lang="hr-HR" sz="2400" b="1" i="1" dirty="0" err="1">
                <a:solidFill>
                  <a:schemeClr val="tx1"/>
                </a:solidFill>
              </a:rPr>
              <a:t>Beethovenov</a:t>
            </a:r>
            <a:r>
              <a:rPr lang="hr-HR" sz="2400" b="1" dirty="0">
                <a:solidFill>
                  <a:schemeClr val="tx1"/>
                </a:solidFill>
              </a:rPr>
              <a:t>, </a:t>
            </a:r>
            <a:r>
              <a:rPr lang="hr-HR" sz="2400" b="1" i="1" dirty="0" err="1">
                <a:solidFill>
                  <a:schemeClr val="tx1"/>
                </a:solidFill>
              </a:rPr>
              <a:t>Charlesov</a:t>
            </a:r>
            <a:r>
              <a:rPr lang="hr-HR" sz="2400" b="1" dirty="0">
                <a:solidFill>
                  <a:schemeClr val="tx1"/>
                </a:solidFill>
              </a:rPr>
              <a:t>, </a:t>
            </a:r>
            <a:r>
              <a:rPr lang="hr-HR" sz="2400" b="1" i="1" dirty="0" err="1" smtClean="0">
                <a:solidFill>
                  <a:schemeClr val="tx1"/>
                </a:solidFill>
              </a:rPr>
              <a:t>Bruxellesov</a:t>
            </a:r>
            <a:r>
              <a:rPr lang="hr-HR" sz="2400" b="1" i="1" dirty="0" smtClean="0">
                <a:solidFill>
                  <a:schemeClr val="tx1"/>
                </a:solidFill>
              </a:rPr>
              <a:t>,    </a:t>
            </a:r>
            <a:r>
              <a:rPr lang="hr-HR" sz="2400" b="1" i="1" dirty="0" err="1" smtClean="0">
                <a:solidFill>
                  <a:schemeClr val="tx1"/>
                </a:solidFill>
              </a:rPr>
              <a:t>Shakespeareov</a:t>
            </a:r>
            <a:r>
              <a:rPr lang="hr-HR" sz="2400" b="1" dirty="0">
                <a:solidFill>
                  <a:schemeClr val="tx1"/>
                </a:solidFill>
              </a:rPr>
              <a:t>, </a:t>
            </a:r>
            <a:r>
              <a:rPr lang="hr-HR" sz="2400" dirty="0">
                <a:solidFill>
                  <a:schemeClr val="tx1"/>
                </a:solidFill>
              </a:rPr>
              <a:t> - Posvojni pridjevi na </a:t>
            </a:r>
            <a:r>
              <a:rPr lang="hr-HR" sz="2400" b="1" i="1" dirty="0">
                <a:solidFill>
                  <a:schemeClr val="tx1"/>
                </a:solidFill>
              </a:rPr>
              <a:t>-ov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-</a:t>
            </a:r>
            <a:r>
              <a:rPr lang="hr-HR" sz="2400" b="1" i="1" dirty="0" err="1">
                <a:solidFill>
                  <a:schemeClr val="tx1"/>
                </a:solidFill>
              </a:rPr>
              <a:t>ev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-</a:t>
            </a:r>
            <a:r>
              <a:rPr lang="hr-HR" sz="2400" b="1" i="1" dirty="0" err="1">
                <a:solidFill>
                  <a:schemeClr val="tx1"/>
                </a:solidFill>
              </a:rPr>
              <a:t>in</a:t>
            </a:r>
            <a:r>
              <a:rPr lang="hr-HR" sz="2400" dirty="0">
                <a:solidFill>
                  <a:schemeClr val="tx1"/>
                </a:solidFill>
              </a:rPr>
              <a:t> izvedeni od stranih imena i prezimena pišu </a:t>
            </a:r>
            <a:r>
              <a:rPr lang="hr-HR" sz="2400" dirty="0" smtClean="0">
                <a:solidFill>
                  <a:schemeClr val="tx1"/>
                </a:solidFill>
              </a:rPr>
              <a:t>                      se </a:t>
            </a:r>
            <a:r>
              <a:rPr lang="hr-HR" sz="2400" dirty="0">
                <a:solidFill>
                  <a:schemeClr val="tx1"/>
                </a:solidFill>
              </a:rPr>
              <a:t>velikim slovima i u izvornom</a:t>
            </a:r>
            <a:r>
              <a:rPr lang="hr-HR" sz="2400" b="1" dirty="0">
                <a:solidFill>
                  <a:schemeClr val="tx1"/>
                </a:solidFill>
              </a:rPr>
              <a:t> </a:t>
            </a:r>
            <a:r>
              <a:rPr lang="hr-HR" sz="2400" dirty="0" smtClean="0">
                <a:solidFill>
                  <a:schemeClr val="tx1"/>
                </a:solidFill>
              </a:rPr>
              <a:t>obliku.</a:t>
            </a:r>
          </a:p>
          <a:p>
            <a:r>
              <a:rPr lang="hr-HR" sz="2400" b="1" i="1" dirty="0" smtClean="0">
                <a:solidFill>
                  <a:schemeClr val="tx1"/>
                </a:solidFill>
              </a:rPr>
              <a:t>bodlerovski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 err="1">
                <a:solidFill>
                  <a:schemeClr val="tx1"/>
                </a:solidFill>
              </a:rPr>
              <a:t>betovenovski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 err="1">
                <a:solidFill>
                  <a:schemeClr val="tx1"/>
                </a:solidFill>
              </a:rPr>
              <a:t>bolonjski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 err="1">
                <a:solidFill>
                  <a:schemeClr val="tx1"/>
                </a:solidFill>
              </a:rPr>
              <a:t>monački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dirty="0" smtClean="0">
                <a:solidFill>
                  <a:schemeClr val="tx1"/>
                </a:solidFill>
              </a:rPr>
              <a:t>        </a:t>
            </a:r>
            <a:r>
              <a:rPr lang="hr-HR" sz="2400" b="1" i="1" dirty="0" smtClean="0">
                <a:solidFill>
                  <a:schemeClr val="tx1"/>
                </a:solidFill>
              </a:rPr>
              <a:t>čikaški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ženevski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pekinški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šangajski</a:t>
            </a:r>
            <a:r>
              <a:rPr lang="hr-HR" sz="2400" dirty="0">
                <a:solidFill>
                  <a:schemeClr val="tx1"/>
                </a:solidFill>
              </a:rPr>
              <a:t> – posvojni pridjevi na </a:t>
            </a:r>
            <a:r>
              <a:rPr lang="hr-HR" sz="2400" b="1" i="1" dirty="0">
                <a:solidFill>
                  <a:schemeClr val="tx1"/>
                </a:solidFill>
              </a:rPr>
              <a:t>-</a:t>
            </a:r>
            <a:r>
              <a:rPr lang="hr-HR" sz="2400" b="1" i="1" dirty="0" err="1">
                <a:solidFill>
                  <a:schemeClr val="tx1"/>
                </a:solidFill>
              </a:rPr>
              <a:t>ski</a:t>
            </a:r>
            <a:r>
              <a:rPr lang="hr-HR" sz="2400" dirty="0">
                <a:solidFill>
                  <a:schemeClr val="tx1"/>
                </a:solidFill>
              </a:rPr>
              <a:t> izvedeni od stranih imena i </a:t>
            </a:r>
            <a:r>
              <a:rPr lang="hr-HR" sz="2400" dirty="0" smtClean="0">
                <a:solidFill>
                  <a:schemeClr val="tx1"/>
                </a:solidFill>
              </a:rPr>
              <a:t>       prezimena </a:t>
            </a:r>
            <a:r>
              <a:rPr lang="hr-HR" sz="2400" dirty="0">
                <a:solidFill>
                  <a:schemeClr val="tx1"/>
                </a:solidFill>
              </a:rPr>
              <a:t>pišu se malim slovima i prema </a:t>
            </a:r>
            <a:r>
              <a:rPr lang="hr-HR" sz="2400" dirty="0" smtClean="0">
                <a:solidFill>
                  <a:schemeClr val="tx1"/>
                </a:solidFill>
              </a:rPr>
              <a:t>                  našem </a:t>
            </a:r>
            <a:r>
              <a:rPr lang="hr-HR" sz="2400" dirty="0">
                <a:solidFill>
                  <a:schemeClr val="tx1"/>
                </a:solidFill>
              </a:rPr>
              <a:t>izgovoru, fonetski:</a:t>
            </a:r>
          </a:p>
          <a:p>
            <a:r>
              <a:rPr lang="hr-HR" sz="2400" b="1" dirty="0">
                <a:solidFill>
                  <a:schemeClr val="accent1"/>
                </a:solidFill>
              </a:rPr>
              <a:t>ALI!</a:t>
            </a:r>
            <a:r>
              <a:rPr lang="hr-HR" sz="2400" dirty="0">
                <a:solidFill>
                  <a:schemeClr val="tx1"/>
                </a:solidFill>
              </a:rPr>
              <a:t> </a:t>
            </a:r>
            <a:r>
              <a:rPr lang="hr-HR" sz="2400" b="1" i="1" dirty="0" err="1">
                <a:solidFill>
                  <a:schemeClr val="tx1"/>
                </a:solidFill>
              </a:rPr>
              <a:t>bleiburški</a:t>
            </a:r>
            <a:r>
              <a:rPr lang="hr-HR" sz="2400" dirty="0">
                <a:solidFill>
                  <a:schemeClr val="tx1"/>
                </a:solidFill>
              </a:rPr>
              <a:t> (</a:t>
            </a:r>
            <a:r>
              <a:rPr lang="hr-HR" sz="2400" b="1" i="1" dirty="0">
                <a:solidFill>
                  <a:schemeClr val="tx1"/>
                </a:solidFill>
              </a:rPr>
              <a:t>blajburški</a:t>
            </a:r>
            <a:r>
              <a:rPr lang="hr-HR" sz="2400" dirty="0">
                <a:solidFill>
                  <a:schemeClr val="tx1"/>
                </a:solidFill>
              </a:rPr>
              <a:t>), </a:t>
            </a:r>
            <a:r>
              <a:rPr lang="hr-HR" sz="2400" b="1" i="1" dirty="0">
                <a:solidFill>
                  <a:schemeClr val="tx1"/>
                </a:solidFill>
              </a:rPr>
              <a:t>haaški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 err="1">
                <a:solidFill>
                  <a:schemeClr val="tx1"/>
                </a:solidFill>
              </a:rPr>
              <a:t>baudelairovski</a:t>
            </a:r>
            <a:r>
              <a:rPr lang="hr-HR" sz="2400" b="1" i="1" dirty="0">
                <a:solidFill>
                  <a:schemeClr val="tx1"/>
                </a:solidFill>
              </a:rPr>
              <a:t> </a:t>
            </a:r>
            <a:r>
              <a:rPr lang="hr-HR" sz="2400" dirty="0">
                <a:solidFill>
                  <a:schemeClr val="tx1"/>
                </a:solidFill>
              </a:rPr>
              <a:t>- načelo izvorne grafije do granice </a:t>
            </a:r>
            <a:r>
              <a:rPr lang="hr-HR" sz="2400" dirty="0" smtClean="0">
                <a:solidFill>
                  <a:schemeClr val="tx1"/>
                </a:solidFill>
              </a:rPr>
              <a:t>sufiksa.</a:t>
            </a:r>
            <a:endParaRPr lang="hr-HR" sz="2400" dirty="0">
              <a:solidFill>
                <a:schemeClr val="tx1"/>
              </a:solidFill>
            </a:endParaRP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7475045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43100" y="100235"/>
            <a:ext cx="6457950" cy="58556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dirty="0"/>
              <a:t>Morfološke pogreške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8224" y="904876"/>
            <a:ext cx="7981949" cy="577215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b="1" dirty="0">
                <a:solidFill>
                  <a:schemeClr val="tx1"/>
                </a:solidFill>
              </a:rPr>
              <a:t>Ogledaju se u sklonidbi, stupnjevanju, sprezanju, sročnosti rečeničnih </a:t>
            </a:r>
            <a:r>
              <a:rPr lang="hr-HR" b="1" dirty="0" smtClean="0">
                <a:solidFill>
                  <a:schemeClr val="tx1"/>
                </a:solidFill>
              </a:rPr>
              <a:t>dijelova</a:t>
            </a:r>
            <a:endParaRPr lang="hr-HR" b="1" dirty="0">
              <a:solidFill>
                <a:schemeClr val="tx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Sročnost rečeničnih dijelova - posvojni pridjevi</a:t>
            </a:r>
          </a:p>
          <a:p>
            <a:r>
              <a:rPr lang="hr-HR" b="1" dirty="0">
                <a:solidFill>
                  <a:schemeClr val="tx1"/>
                </a:solidFill>
              </a:rPr>
              <a:t>NEPRAVILNO</a:t>
            </a:r>
            <a:r>
              <a:rPr lang="hr-HR" dirty="0">
                <a:solidFill>
                  <a:schemeClr val="tx1"/>
                </a:solidFill>
              </a:rPr>
              <a:t>: Raspravljalo se o </a:t>
            </a:r>
            <a:r>
              <a:rPr lang="hr-HR" b="1" i="1" dirty="0">
                <a:solidFill>
                  <a:schemeClr val="tx1"/>
                </a:solidFill>
              </a:rPr>
              <a:t>Cesarićevom</a:t>
            </a:r>
            <a:r>
              <a:rPr lang="hr-HR" dirty="0">
                <a:solidFill>
                  <a:schemeClr val="tx1"/>
                </a:solidFill>
              </a:rPr>
              <a:t> djelu.</a:t>
            </a:r>
          </a:p>
          <a:p>
            <a:r>
              <a:rPr lang="hr-HR" b="1" dirty="0">
                <a:solidFill>
                  <a:schemeClr val="tx1"/>
                </a:solidFill>
              </a:rPr>
              <a:t>PRAVILNO</a:t>
            </a:r>
            <a:r>
              <a:rPr lang="hr-HR" dirty="0">
                <a:solidFill>
                  <a:schemeClr val="tx1"/>
                </a:solidFill>
              </a:rPr>
              <a:t>:</a:t>
            </a:r>
            <a:r>
              <a:rPr lang="hr-HR" b="1" dirty="0">
                <a:solidFill>
                  <a:schemeClr val="tx1"/>
                </a:solidFill>
              </a:rPr>
              <a:t> </a:t>
            </a:r>
            <a:r>
              <a:rPr lang="hr-HR" dirty="0">
                <a:solidFill>
                  <a:schemeClr val="tx1"/>
                </a:solidFill>
              </a:rPr>
              <a:t>Raspravljalo se o </a:t>
            </a:r>
            <a:r>
              <a:rPr lang="hr-HR" b="1" i="1" dirty="0">
                <a:solidFill>
                  <a:schemeClr val="tx1"/>
                </a:solidFill>
              </a:rPr>
              <a:t>Cesarićevu</a:t>
            </a:r>
            <a:r>
              <a:rPr lang="hr-HR" dirty="0">
                <a:solidFill>
                  <a:schemeClr val="tx1"/>
                </a:solidFill>
              </a:rPr>
              <a:t>  djelu.</a:t>
            </a:r>
          </a:p>
          <a:p>
            <a:r>
              <a:rPr lang="hr-HR" dirty="0">
                <a:solidFill>
                  <a:schemeClr val="tx1"/>
                </a:solidFill>
              </a:rPr>
              <a:t>OBJAŠNJENJE: Posvojni pridjevi od vlastitih imena sklanjaju se po imeničkoj sklonidbi</a:t>
            </a:r>
            <a:r>
              <a:rPr lang="hr-HR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b="1" dirty="0">
                <a:solidFill>
                  <a:schemeClr val="accent1"/>
                </a:solidFill>
              </a:rPr>
              <a:t>PRAVILNO </a:t>
            </a:r>
            <a:r>
              <a:rPr lang="hr-HR" dirty="0">
                <a:solidFill>
                  <a:schemeClr val="accent1"/>
                </a:solidFill>
              </a:rPr>
              <a:t>                                                  </a:t>
            </a:r>
            <a:r>
              <a:rPr lang="hr-HR" dirty="0" smtClean="0">
                <a:solidFill>
                  <a:schemeClr val="accent1"/>
                </a:solidFill>
              </a:rPr>
              <a:t>     </a:t>
            </a:r>
            <a:r>
              <a:rPr lang="hr-HR" b="1" dirty="0" smtClean="0">
                <a:solidFill>
                  <a:schemeClr val="accent1"/>
                </a:solidFill>
              </a:rPr>
              <a:t>OBJAŠNJENJE</a:t>
            </a:r>
            <a:endParaRPr lang="hr-HR" b="1" dirty="0">
              <a:solidFill>
                <a:schemeClr val="accent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Oženio je </a:t>
            </a:r>
            <a:r>
              <a:rPr lang="hr-HR" b="1" i="1" dirty="0">
                <a:solidFill>
                  <a:schemeClr val="tx1"/>
                </a:solidFill>
              </a:rPr>
              <a:t>Emu</a:t>
            </a:r>
            <a:r>
              <a:rPr lang="hr-HR" dirty="0">
                <a:solidFill>
                  <a:schemeClr val="tx1"/>
                </a:solidFill>
              </a:rPr>
              <a:t>. - Prijelazni glagol rabimo kad netko nekog drugim ženi.</a:t>
            </a:r>
          </a:p>
          <a:p>
            <a:r>
              <a:rPr lang="hr-HR" dirty="0">
                <a:solidFill>
                  <a:schemeClr val="tx1"/>
                </a:solidFill>
              </a:rPr>
              <a:t>Oženio se </a:t>
            </a:r>
            <a:r>
              <a:rPr lang="hr-HR" b="1" i="1" dirty="0">
                <a:solidFill>
                  <a:schemeClr val="tx1"/>
                </a:solidFill>
              </a:rPr>
              <a:t>Emom</a:t>
            </a:r>
            <a:r>
              <a:rPr lang="hr-HR" dirty="0">
                <a:solidFill>
                  <a:schemeClr val="tx1"/>
                </a:solidFill>
              </a:rPr>
              <a:t> - Povratni glagol rabimo kad želimo reći da je oženio samog sebe nekim.</a:t>
            </a:r>
          </a:p>
          <a:p>
            <a:r>
              <a:rPr lang="hr-HR" dirty="0">
                <a:solidFill>
                  <a:schemeClr val="tx1"/>
                </a:solidFill>
              </a:rPr>
              <a:t>Odmaram  se </a:t>
            </a:r>
            <a:r>
              <a:rPr lang="hr-HR" b="1" i="1" dirty="0">
                <a:solidFill>
                  <a:schemeClr val="tx1"/>
                </a:solidFill>
              </a:rPr>
              <a:t>nedjeljom</a:t>
            </a:r>
            <a:r>
              <a:rPr lang="hr-HR" dirty="0">
                <a:solidFill>
                  <a:schemeClr val="tx1"/>
                </a:solidFill>
              </a:rPr>
              <a:t> - povratni glagol u smislu  osobnog odmora</a:t>
            </a:r>
          </a:p>
          <a:p>
            <a:r>
              <a:rPr lang="hr-HR" dirty="0">
                <a:solidFill>
                  <a:schemeClr val="tx1"/>
                </a:solidFill>
              </a:rPr>
              <a:t>Odmaram </a:t>
            </a:r>
            <a:r>
              <a:rPr lang="hr-HR" b="1" i="1" dirty="0">
                <a:solidFill>
                  <a:schemeClr val="tx1"/>
                </a:solidFill>
              </a:rPr>
              <a:t>nedjeljom</a:t>
            </a:r>
            <a:r>
              <a:rPr lang="hr-HR" dirty="0">
                <a:solidFill>
                  <a:schemeClr val="tx1"/>
                </a:solidFill>
              </a:rPr>
              <a:t> - Prijelazni glagol rabimo kad želimo naglasiti objekt odmaranja, pitamo se što odmaram</a:t>
            </a:r>
            <a:r>
              <a:rPr lang="hr-HR" dirty="0" smtClean="0">
                <a:solidFill>
                  <a:schemeClr val="tx1"/>
                </a:solidFill>
              </a:rPr>
              <a:t>.</a:t>
            </a:r>
            <a:r>
              <a:rPr lang="hr-HR" b="1" dirty="0">
                <a:solidFill>
                  <a:schemeClr val="tx1"/>
                </a:solidFill>
              </a:rPr>
              <a:t> </a:t>
            </a:r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679191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54726" y="128810"/>
            <a:ext cx="6589199" cy="6046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hr-HR" b="1" dirty="0"/>
              <a:t>Pogrešna uporaba padeža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4425" y="981074"/>
            <a:ext cx="7743824" cy="5743575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Zašto su žene smatrane </a:t>
            </a:r>
            <a:r>
              <a:rPr lang="hr-HR" sz="2000" b="1" i="1" dirty="0">
                <a:solidFill>
                  <a:schemeClr val="tx1"/>
                </a:solidFill>
              </a:rPr>
              <a:t>kao krhka</a:t>
            </a:r>
            <a:r>
              <a:rPr lang="hr-HR" sz="2000" dirty="0">
                <a:solidFill>
                  <a:schemeClr val="tx1"/>
                </a:solidFill>
              </a:rPr>
              <a:t> i </a:t>
            </a:r>
            <a:r>
              <a:rPr lang="hr-HR" sz="2000" b="1" i="1" dirty="0">
                <a:solidFill>
                  <a:schemeClr val="tx1"/>
                </a:solidFill>
              </a:rPr>
              <a:t>nebitna bića</a:t>
            </a:r>
            <a:r>
              <a:rPr lang="hr-HR" sz="2000" dirty="0">
                <a:solidFill>
                  <a:schemeClr val="tx1"/>
                </a:solidFill>
              </a:rPr>
              <a:t>?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PRAVILNO: </a:t>
            </a:r>
            <a:r>
              <a:rPr lang="hr-HR" sz="2000" dirty="0">
                <a:solidFill>
                  <a:schemeClr val="tx1"/>
                </a:solidFill>
              </a:rPr>
              <a:t>Zašto su žene smatrane </a:t>
            </a:r>
            <a:r>
              <a:rPr lang="hr-HR" sz="2000" b="1" i="1" dirty="0">
                <a:solidFill>
                  <a:schemeClr val="tx1"/>
                </a:solidFill>
              </a:rPr>
              <a:t>krhkim</a:t>
            </a:r>
            <a:r>
              <a:rPr lang="hr-HR" sz="2000" dirty="0">
                <a:solidFill>
                  <a:schemeClr val="tx1"/>
                </a:solidFill>
              </a:rPr>
              <a:t> i </a:t>
            </a:r>
            <a:r>
              <a:rPr lang="hr-HR" sz="2000" b="1" i="1" dirty="0">
                <a:solidFill>
                  <a:schemeClr val="tx1"/>
                </a:solidFill>
              </a:rPr>
              <a:t>nebitnim bićima</a:t>
            </a:r>
            <a:r>
              <a:rPr lang="hr-HR" sz="2000" dirty="0">
                <a:solidFill>
                  <a:schemeClr val="tx1"/>
                </a:solidFill>
              </a:rPr>
              <a:t>?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Nepravilno je rabljen nominativ, a instrumental u drugoj rečenici je preoblikovan u imenski predikat prema zakonima sročnosti hrvatskoga jezika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dirty="0" smtClean="0">
                <a:solidFill>
                  <a:schemeClr val="tx1"/>
                </a:solidFill>
              </a:rPr>
              <a:t>GENITIV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To je knjiga </a:t>
            </a:r>
            <a:r>
              <a:rPr lang="hr-HR" sz="2000" b="1" i="1" dirty="0">
                <a:solidFill>
                  <a:schemeClr val="tx1"/>
                </a:solidFill>
              </a:rPr>
              <a:t>od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i="1" dirty="0">
                <a:solidFill>
                  <a:schemeClr val="tx1"/>
                </a:solidFill>
              </a:rPr>
              <a:t>mog brata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PRAVILNO: </a:t>
            </a:r>
            <a:r>
              <a:rPr lang="hr-HR" sz="2000" dirty="0">
                <a:solidFill>
                  <a:schemeClr val="tx1"/>
                </a:solidFill>
              </a:rPr>
              <a:t>To je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knjiga </a:t>
            </a:r>
            <a:r>
              <a:rPr lang="hr-HR" sz="2000" b="1" i="1" dirty="0">
                <a:solidFill>
                  <a:schemeClr val="tx1"/>
                </a:solidFill>
              </a:rPr>
              <a:t>mog brata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Kada se radi o živom, posvojni G </a:t>
            </a:r>
            <a:r>
              <a:rPr lang="hr-HR" sz="2000" b="1" i="1" dirty="0">
                <a:solidFill>
                  <a:schemeClr val="tx1"/>
                </a:solidFill>
              </a:rPr>
              <a:t>bez prijedloga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i="1" dirty="0">
                <a:solidFill>
                  <a:schemeClr val="tx1"/>
                </a:solidFill>
              </a:rPr>
              <a:t>od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Ovo je ključ </a:t>
            </a:r>
            <a:r>
              <a:rPr lang="hr-HR" sz="2000" b="1" i="1" dirty="0">
                <a:solidFill>
                  <a:schemeClr val="tx1"/>
                </a:solidFill>
              </a:rPr>
              <a:t>ormara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Ovo je ključ </a:t>
            </a:r>
            <a:r>
              <a:rPr lang="hr-HR" sz="2000" b="1" i="1" dirty="0">
                <a:solidFill>
                  <a:schemeClr val="tx1"/>
                </a:solidFill>
              </a:rPr>
              <a:t>od ormara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Kad se radi o neživom, posvojni G </a:t>
            </a:r>
            <a:r>
              <a:rPr lang="hr-HR" sz="2000" b="1" i="1" dirty="0">
                <a:solidFill>
                  <a:schemeClr val="tx1"/>
                </a:solidFill>
              </a:rPr>
              <a:t>s prijedlogom od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26406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9725" y="205010"/>
            <a:ext cx="6962775" cy="94751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2400" b="1" dirty="0"/>
              <a:t>Nepravilna uporaba padeža, osobito </a:t>
            </a:r>
            <a:r>
              <a:rPr lang="hr-HR" sz="2400" b="1" dirty="0" smtClean="0"/>
              <a:t>               instrumentala </a:t>
            </a:r>
            <a:r>
              <a:rPr lang="hr-HR" sz="2400" b="1" dirty="0"/>
              <a:t>sredstva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4401" y="1495424"/>
            <a:ext cx="7953374" cy="494347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NEPRAVILNO: </a:t>
            </a:r>
            <a:r>
              <a:rPr lang="hr-HR" sz="2000" dirty="0">
                <a:solidFill>
                  <a:schemeClr val="tx1"/>
                </a:solidFill>
              </a:rPr>
              <a:t>Bavim se </a:t>
            </a:r>
            <a:r>
              <a:rPr lang="hr-HR" sz="2000" b="1" i="1" dirty="0">
                <a:solidFill>
                  <a:schemeClr val="tx1"/>
                </a:solidFill>
              </a:rPr>
              <a:t>sa pjevanjem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Bavim se </a:t>
            </a:r>
            <a:r>
              <a:rPr lang="hr-HR" sz="2000" b="1" i="1" dirty="0">
                <a:solidFill>
                  <a:schemeClr val="tx1"/>
                </a:solidFill>
              </a:rPr>
              <a:t>pjevanjem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Prijedlog </a:t>
            </a:r>
            <a:r>
              <a:rPr lang="hr-HR" sz="2000" b="1" i="1" dirty="0">
                <a:solidFill>
                  <a:schemeClr val="tx1"/>
                </a:solidFill>
              </a:rPr>
              <a:t>s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uz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instrumental označava  da se nešto obavlja </a:t>
            </a:r>
            <a:r>
              <a:rPr lang="hr-HR" sz="2000" b="1" dirty="0">
                <a:solidFill>
                  <a:schemeClr val="tx1"/>
                </a:solidFill>
              </a:rPr>
              <a:t>u društvu</a:t>
            </a:r>
            <a:r>
              <a:rPr lang="hr-HR" sz="2000" dirty="0">
                <a:solidFill>
                  <a:schemeClr val="tx1"/>
                </a:solidFill>
              </a:rPr>
              <a:t> drugih, </a:t>
            </a:r>
            <a:r>
              <a:rPr lang="hr-HR" sz="2000" b="1" dirty="0">
                <a:solidFill>
                  <a:schemeClr val="tx1"/>
                </a:solidFill>
              </a:rPr>
              <a:t>ne valja</a:t>
            </a:r>
            <a:r>
              <a:rPr lang="hr-HR" sz="2000" dirty="0">
                <a:solidFill>
                  <a:schemeClr val="tx1"/>
                </a:solidFill>
              </a:rPr>
              <a:t> ga </a:t>
            </a:r>
            <a:r>
              <a:rPr lang="hr-HR" sz="2000" dirty="0" smtClean="0">
                <a:solidFill>
                  <a:schemeClr val="tx1"/>
                </a:solidFill>
              </a:rPr>
              <a:t>upotrebljavati   </a:t>
            </a:r>
            <a:r>
              <a:rPr lang="hr-HR" sz="2000" b="1" dirty="0" smtClean="0">
                <a:solidFill>
                  <a:schemeClr val="tx1"/>
                </a:solidFill>
              </a:rPr>
              <a:t>za </a:t>
            </a:r>
            <a:r>
              <a:rPr lang="hr-HR" sz="2000" b="1" dirty="0">
                <a:solidFill>
                  <a:schemeClr val="tx1"/>
                </a:solidFill>
              </a:rPr>
              <a:t>izražavanje sredstva.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tx1"/>
                </a:solidFill>
              </a:rPr>
              <a:t>NEPRAVILNO: </a:t>
            </a:r>
            <a:r>
              <a:rPr lang="hr-HR" sz="2000" dirty="0">
                <a:solidFill>
                  <a:schemeClr val="tx1"/>
                </a:solidFill>
              </a:rPr>
              <a:t>Pojavljuješ se </a:t>
            </a:r>
            <a:r>
              <a:rPr lang="hr-HR" sz="2000" b="1" i="1" dirty="0">
                <a:solidFill>
                  <a:schemeClr val="tx1"/>
                </a:solidFill>
              </a:rPr>
              <a:t>s šarenom kapom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pojavljuješ se </a:t>
            </a:r>
            <a:r>
              <a:rPr lang="hr-HR" sz="2000" b="1" i="1" dirty="0">
                <a:solidFill>
                  <a:schemeClr val="tx1"/>
                </a:solidFill>
              </a:rPr>
              <a:t>sa šarenom kapom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</a:t>
            </a:r>
            <a:r>
              <a:rPr lang="hr-HR" sz="2000" b="1" dirty="0">
                <a:solidFill>
                  <a:schemeClr val="tx1"/>
                </a:solidFill>
              </a:rPr>
              <a:t>: </a:t>
            </a:r>
            <a:r>
              <a:rPr lang="hr-HR" sz="2000" dirty="0">
                <a:solidFill>
                  <a:schemeClr val="tx1"/>
                </a:solidFill>
              </a:rPr>
              <a:t>Prijedlog </a:t>
            </a:r>
            <a:r>
              <a:rPr lang="hr-HR" sz="2000" b="1" i="1" dirty="0">
                <a:solidFill>
                  <a:schemeClr val="tx1"/>
                </a:solidFill>
              </a:rPr>
              <a:t>s</a:t>
            </a:r>
            <a:r>
              <a:rPr lang="hr-HR" sz="2000" dirty="0">
                <a:solidFill>
                  <a:schemeClr val="tx1"/>
                </a:solidFill>
              </a:rPr>
              <a:t> upotrebljava se ispred imenica u</a:t>
            </a:r>
            <a:r>
              <a:rPr lang="hr-HR" sz="2000" b="1" dirty="0">
                <a:solidFill>
                  <a:schemeClr val="tx1"/>
                </a:solidFill>
              </a:rPr>
              <a:t> G </a:t>
            </a:r>
            <a:r>
              <a:rPr lang="hr-HR" sz="2000" dirty="0">
                <a:solidFill>
                  <a:schemeClr val="tx1"/>
                </a:solidFill>
              </a:rPr>
              <a:t>i </a:t>
            </a:r>
            <a:r>
              <a:rPr lang="hr-HR" sz="2000" b="1" dirty="0" err="1">
                <a:solidFill>
                  <a:schemeClr val="tx1"/>
                </a:solidFill>
              </a:rPr>
              <a:t>I</a:t>
            </a:r>
            <a:r>
              <a:rPr lang="hr-HR" sz="2000" b="1" dirty="0">
                <a:solidFill>
                  <a:schemeClr val="tx1"/>
                </a:solidFill>
              </a:rPr>
              <a:t>, </a:t>
            </a:r>
            <a:r>
              <a:rPr lang="hr-HR" sz="2000" dirty="0">
                <a:solidFill>
                  <a:schemeClr val="tx1"/>
                </a:solidFill>
              </a:rPr>
              <a:t>a dolazi </a:t>
            </a:r>
            <a:r>
              <a:rPr lang="hr-HR" sz="2000" b="1" dirty="0">
                <a:solidFill>
                  <a:schemeClr val="tx1"/>
                </a:solidFill>
              </a:rPr>
              <a:t>s naveskom </a:t>
            </a:r>
            <a:r>
              <a:rPr lang="hr-HR" sz="2000" b="1" i="1" dirty="0">
                <a:solidFill>
                  <a:schemeClr val="tx1"/>
                </a:solidFill>
              </a:rPr>
              <a:t>sa</a:t>
            </a:r>
            <a:r>
              <a:rPr lang="hr-HR" sz="2000" dirty="0">
                <a:solidFill>
                  <a:schemeClr val="tx1"/>
                </a:solidFill>
              </a:rPr>
              <a:t> kad riječ iza započinje suglasnicima </a:t>
            </a:r>
            <a:r>
              <a:rPr lang="hr-HR" sz="2000" b="1" i="1" dirty="0">
                <a:solidFill>
                  <a:schemeClr val="tx1"/>
                </a:solidFill>
              </a:rPr>
              <a:t>s</a:t>
            </a:r>
            <a:r>
              <a:rPr lang="hr-HR" sz="2000" b="1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š</a:t>
            </a:r>
            <a:r>
              <a:rPr lang="hr-HR" sz="2000" b="1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z</a:t>
            </a:r>
            <a:r>
              <a:rPr lang="hr-HR" sz="2000" b="1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ž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akuzativa za živo i neživo</a:t>
            </a:r>
            <a:r>
              <a:rPr lang="hr-HR" sz="2000" b="1" dirty="0">
                <a:solidFill>
                  <a:schemeClr val="tx1"/>
                </a:solidFill>
              </a:rPr>
              <a:t>.</a:t>
            </a:r>
            <a:endParaRPr lang="hr-HR" sz="2000" dirty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07157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57350" y="205009"/>
            <a:ext cx="6686550" cy="9475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2400" b="1" dirty="0"/>
              <a:t>Nepravilna uporaba padeža, osobito                instrumentala sredstva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00149" y="1495425"/>
            <a:ext cx="7658101" cy="461962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400" b="1" dirty="0">
                <a:solidFill>
                  <a:schemeClr val="tx1"/>
                </a:solidFill>
              </a:rPr>
              <a:t>NEPRAVILNO</a:t>
            </a:r>
            <a:r>
              <a:rPr lang="hr-HR" sz="2400" dirty="0">
                <a:solidFill>
                  <a:schemeClr val="tx1"/>
                </a:solidFill>
              </a:rPr>
              <a:t>:</a:t>
            </a:r>
            <a:r>
              <a:rPr lang="hr-HR" sz="2400" b="1" dirty="0">
                <a:solidFill>
                  <a:schemeClr val="tx1"/>
                </a:solidFill>
              </a:rPr>
              <a:t> </a:t>
            </a:r>
            <a:r>
              <a:rPr lang="hr-HR" sz="2400" dirty="0">
                <a:solidFill>
                  <a:schemeClr val="tx1"/>
                </a:solidFill>
              </a:rPr>
              <a:t>Volim igrati </a:t>
            </a:r>
            <a:r>
              <a:rPr lang="hr-HR" sz="2400" b="1" i="1" dirty="0">
                <a:solidFill>
                  <a:schemeClr val="tx1"/>
                </a:solidFill>
              </a:rPr>
              <a:t>nogometa</a:t>
            </a:r>
            <a:r>
              <a:rPr lang="hr-HR" sz="2400" dirty="0">
                <a:solidFill>
                  <a:schemeClr val="tx1"/>
                </a:solidFill>
              </a:rPr>
              <a:t>.</a:t>
            </a:r>
          </a:p>
          <a:p>
            <a:r>
              <a:rPr lang="hr-HR" sz="2400" b="1" dirty="0">
                <a:solidFill>
                  <a:schemeClr val="tx1"/>
                </a:solidFill>
              </a:rPr>
              <a:t>PRAVILNO: </a:t>
            </a:r>
            <a:r>
              <a:rPr lang="hr-HR" sz="2400" dirty="0">
                <a:solidFill>
                  <a:schemeClr val="tx1"/>
                </a:solidFill>
              </a:rPr>
              <a:t>Volim igrati </a:t>
            </a:r>
            <a:r>
              <a:rPr lang="hr-HR" sz="2400" b="1" i="1" dirty="0">
                <a:solidFill>
                  <a:schemeClr val="tx1"/>
                </a:solidFill>
              </a:rPr>
              <a:t>nogomet</a:t>
            </a:r>
            <a:r>
              <a:rPr lang="hr-HR" sz="2400" dirty="0">
                <a:solidFill>
                  <a:schemeClr val="tx1"/>
                </a:solidFill>
              </a:rPr>
              <a:t>.</a:t>
            </a:r>
          </a:p>
          <a:p>
            <a:r>
              <a:rPr lang="hr-HR" sz="2400" dirty="0">
                <a:solidFill>
                  <a:schemeClr val="tx1"/>
                </a:solidFill>
              </a:rPr>
              <a:t>OBJAŠNJENJE: Kada je objekt imenska riječ </a:t>
            </a:r>
            <a:r>
              <a:rPr lang="hr-HR" sz="2400" b="1" dirty="0">
                <a:solidFill>
                  <a:schemeClr val="tx1"/>
                </a:solidFill>
              </a:rPr>
              <a:t>za neživo akuzativ je jednak nominativu.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400" b="1" dirty="0">
                <a:solidFill>
                  <a:schemeClr val="tx1"/>
                </a:solidFill>
              </a:rPr>
              <a:t>NEPRAVILNO</a:t>
            </a:r>
            <a:r>
              <a:rPr lang="hr-HR" sz="2400" dirty="0">
                <a:solidFill>
                  <a:schemeClr val="tx1"/>
                </a:solidFill>
              </a:rPr>
              <a:t>: Zovni mi nosač.</a:t>
            </a:r>
          </a:p>
          <a:p>
            <a:r>
              <a:rPr lang="hr-HR" sz="2400" b="1" dirty="0">
                <a:solidFill>
                  <a:schemeClr val="tx1"/>
                </a:solidFill>
              </a:rPr>
              <a:t>PRAVILNO</a:t>
            </a:r>
            <a:r>
              <a:rPr lang="hr-HR" sz="2400" dirty="0">
                <a:solidFill>
                  <a:schemeClr val="tx1"/>
                </a:solidFill>
              </a:rPr>
              <a:t>: Zovni mi nosača.</a:t>
            </a:r>
          </a:p>
          <a:p>
            <a:r>
              <a:rPr lang="hr-HR" sz="2400" dirty="0">
                <a:solidFill>
                  <a:schemeClr val="tx1"/>
                </a:solidFill>
              </a:rPr>
              <a:t>OBJAŠNJENJE: Kad je objekt imenska riječ </a:t>
            </a:r>
            <a:r>
              <a:rPr lang="hr-HR" sz="2400" b="1" dirty="0">
                <a:solidFill>
                  <a:schemeClr val="tx1"/>
                </a:solidFill>
              </a:rPr>
              <a:t>za živo akuzativ je jednak genitivu.</a:t>
            </a:r>
            <a:endParaRPr lang="hr-HR" sz="2400" dirty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87334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45202" y="376460"/>
            <a:ext cx="5855774" cy="72844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3200" b="1" dirty="0" smtClean="0"/>
              <a:t>Glagolska vremena</a:t>
            </a:r>
            <a:endParaRPr lang="hr-HR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52525" y="1428750"/>
            <a:ext cx="7610475" cy="48387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400" b="1" dirty="0">
                <a:solidFill>
                  <a:schemeClr val="tx1"/>
                </a:solidFill>
              </a:rPr>
              <a:t>Nepravilno oblikovanje i uporaba glagolskih  vremena i </a:t>
            </a:r>
            <a:r>
              <a:rPr lang="hr-HR" sz="2400" b="1" dirty="0" smtClean="0">
                <a:solidFill>
                  <a:schemeClr val="tx1"/>
                </a:solidFill>
              </a:rPr>
              <a:t>načina osobito kondicionala </a:t>
            </a:r>
            <a:r>
              <a:rPr lang="hr-HR" sz="2400" b="1" dirty="0">
                <a:solidFill>
                  <a:schemeClr val="tx1"/>
                </a:solidFill>
              </a:rPr>
              <a:t>1. l. </a:t>
            </a:r>
            <a:r>
              <a:rPr lang="hr-HR" sz="2400" b="1" dirty="0" smtClean="0">
                <a:solidFill>
                  <a:schemeClr val="tx1"/>
                </a:solidFill>
              </a:rPr>
              <a:t>jed</a:t>
            </a:r>
            <a:r>
              <a:rPr lang="hr-HR" sz="2400" b="1" dirty="0">
                <a:solidFill>
                  <a:schemeClr val="tx1"/>
                </a:solidFill>
              </a:rPr>
              <a:t>. i 1. l. </a:t>
            </a:r>
            <a:r>
              <a:rPr lang="hr-HR" sz="2400" b="1" dirty="0" err="1">
                <a:solidFill>
                  <a:schemeClr val="tx1"/>
                </a:solidFill>
              </a:rPr>
              <a:t>mn</a:t>
            </a:r>
            <a:r>
              <a:rPr lang="hr-HR" sz="2400" b="1" dirty="0">
                <a:solidFill>
                  <a:schemeClr val="tx1"/>
                </a:solidFill>
              </a:rPr>
              <a:t>.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400" dirty="0">
                <a:solidFill>
                  <a:schemeClr val="tx1"/>
                </a:solidFill>
              </a:rPr>
              <a:t>NEPRAVILNO</a:t>
            </a:r>
            <a:r>
              <a:rPr lang="hr-HR" sz="2400" b="1" dirty="0">
                <a:solidFill>
                  <a:schemeClr val="tx1"/>
                </a:solidFill>
              </a:rPr>
              <a:t>:</a:t>
            </a:r>
            <a:r>
              <a:rPr lang="hr-HR" sz="2400" dirty="0">
                <a:solidFill>
                  <a:schemeClr val="tx1"/>
                </a:solidFill>
              </a:rPr>
              <a:t> </a:t>
            </a:r>
            <a:r>
              <a:rPr lang="hr-HR" sz="2400" b="1" i="1" dirty="0">
                <a:solidFill>
                  <a:schemeClr val="tx1"/>
                </a:solidFill>
              </a:rPr>
              <a:t>željela bi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željeli bi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volio bi živjet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400" dirty="0">
                <a:solidFill>
                  <a:schemeClr val="tx1"/>
                </a:solidFill>
              </a:rPr>
              <a:t>PRAVILNO: </a:t>
            </a:r>
            <a:r>
              <a:rPr lang="hr-HR" sz="2400" b="1" i="1" dirty="0">
                <a:solidFill>
                  <a:schemeClr val="tx1"/>
                </a:solidFill>
              </a:rPr>
              <a:t>željela bih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željeli bismo</a:t>
            </a:r>
            <a:r>
              <a:rPr lang="hr-HR" sz="2400" dirty="0">
                <a:solidFill>
                  <a:schemeClr val="tx1"/>
                </a:solidFill>
              </a:rPr>
              <a:t>, </a:t>
            </a:r>
            <a:r>
              <a:rPr lang="hr-HR" sz="2400" b="1" i="1" dirty="0">
                <a:solidFill>
                  <a:schemeClr val="tx1"/>
                </a:solidFill>
              </a:rPr>
              <a:t>volio bih živjeti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400" dirty="0">
                <a:solidFill>
                  <a:schemeClr val="tx1"/>
                </a:solidFill>
              </a:rPr>
              <a:t>OBJAŠNJENJE: Aorist pomoćnog glagola biti u 1. l. </a:t>
            </a:r>
            <a:r>
              <a:rPr lang="hr-HR" sz="2400" dirty="0" smtClean="0">
                <a:solidFill>
                  <a:schemeClr val="tx1"/>
                </a:solidFill>
              </a:rPr>
              <a:t>jednine </a:t>
            </a:r>
            <a:r>
              <a:rPr lang="hr-HR" sz="2400" dirty="0">
                <a:solidFill>
                  <a:schemeClr val="tx1"/>
                </a:solidFill>
              </a:rPr>
              <a:t>glasi </a:t>
            </a:r>
            <a:r>
              <a:rPr lang="hr-HR" sz="2400" b="1" i="1" dirty="0">
                <a:solidFill>
                  <a:schemeClr val="tx1"/>
                </a:solidFill>
              </a:rPr>
              <a:t>bih</a:t>
            </a:r>
            <a:r>
              <a:rPr lang="hr-HR" sz="2400" dirty="0">
                <a:solidFill>
                  <a:schemeClr val="tx1"/>
                </a:solidFill>
              </a:rPr>
              <a:t>, odnosno </a:t>
            </a:r>
            <a:r>
              <a:rPr lang="hr-HR" sz="2400" b="1" i="1" dirty="0">
                <a:solidFill>
                  <a:schemeClr val="tx1"/>
                </a:solidFill>
              </a:rPr>
              <a:t>bismo</a:t>
            </a:r>
            <a:r>
              <a:rPr lang="hr-HR" sz="2400" dirty="0">
                <a:solidFill>
                  <a:schemeClr val="tx1"/>
                </a:solidFill>
              </a:rPr>
              <a:t> u 1</a:t>
            </a:r>
            <a:r>
              <a:rPr lang="hr-HR" sz="2400" dirty="0" smtClean="0">
                <a:solidFill>
                  <a:schemeClr val="tx1"/>
                </a:solidFill>
              </a:rPr>
              <a:t>. l</a:t>
            </a:r>
            <a:r>
              <a:rPr lang="hr-HR" sz="2400" dirty="0">
                <a:solidFill>
                  <a:schemeClr val="tx1"/>
                </a:solidFill>
              </a:rPr>
              <a:t>. množine.</a:t>
            </a:r>
          </a:p>
        </p:txBody>
      </p:sp>
    </p:spTree>
    <p:extLst>
      <p:ext uri="{BB962C8B-B14F-4D97-AF65-F5344CB8AC3E}">
        <p14:creationId xmlns:p14="http://schemas.microsoft.com/office/powerpoint/2010/main" val="9688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47725" y="147860"/>
            <a:ext cx="8210550" cy="58556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hr-HR" sz="2400" b="1" dirty="0"/>
              <a:t>Fonološki i gramatički uvjetovane pogreške u pismu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43000" y="1295400"/>
            <a:ext cx="7734299" cy="513397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SUGLASNIK Đ </a:t>
            </a:r>
            <a:endParaRPr lang="hr-HR" sz="2000" b="1" dirty="0" smtClean="0">
              <a:solidFill>
                <a:schemeClr val="tx1"/>
              </a:solidFill>
            </a:endParaRPr>
          </a:p>
          <a:p>
            <a:r>
              <a:rPr lang="hr-HR" sz="2000" b="1" dirty="0" smtClean="0">
                <a:solidFill>
                  <a:schemeClr val="tx1"/>
                </a:solidFill>
              </a:rPr>
              <a:t>Nastajanje </a:t>
            </a:r>
            <a:r>
              <a:rPr lang="hr-HR" sz="2000" b="1" dirty="0">
                <a:solidFill>
                  <a:schemeClr val="tx1"/>
                </a:solidFill>
              </a:rPr>
              <a:t>suglasnika </a:t>
            </a:r>
            <a:r>
              <a:rPr lang="hr-HR" sz="2000" b="1" i="1" dirty="0" smtClean="0">
                <a:solidFill>
                  <a:schemeClr val="tx1"/>
                </a:solidFill>
              </a:rPr>
              <a:t>Đ</a:t>
            </a:r>
          </a:p>
          <a:p>
            <a:r>
              <a:rPr lang="hr-HR" sz="2000" b="1" dirty="0" smtClean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S glađu su se nosili hrabro.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Sve se promijenilo s pojavom gladi.</a:t>
            </a:r>
          </a:p>
          <a:p>
            <a:r>
              <a:rPr lang="hr-HR" sz="2000" dirty="0">
                <a:solidFill>
                  <a:schemeClr val="tx1"/>
                </a:solidFill>
              </a:rPr>
              <a:t>DVOJAKOST, OBJAŠNJENJE: U izvedenicama riječi čija osnova završava na </a:t>
            </a:r>
            <a:r>
              <a:rPr lang="hr-HR" sz="2000" b="1" i="1" dirty="0">
                <a:solidFill>
                  <a:schemeClr val="tx1"/>
                </a:solidFill>
              </a:rPr>
              <a:t>d</a:t>
            </a:r>
            <a:r>
              <a:rPr lang="hr-HR" sz="2000" dirty="0">
                <a:solidFill>
                  <a:schemeClr val="tx1"/>
                </a:solidFill>
              </a:rPr>
              <a:t> nastaje jotacija, ali je pravilno i njezino neprovođenje (zapovijeđu zapovijedi; glodati-glođemo).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Pokidao se </a:t>
            </a:r>
            <a:r>
              <a:rPr lang="hr-HR" sz="2000" dirty="0" err="1">
                <a:solidFill>
                  <a:schemeClr val="tx1"/>
                </a:solidFill>
              </a:rPr>
              <a:t>džon</a:t>
            </a:r>
            <a:r>
              <a:rPr lang="hr-HR" sz="2000" dirty="0">
                <a:solidFill>
                  <a:schemeClr val="tx1"/>
                </a:solidFill>
              </a:rPr>
              <a:t> na njegovoj cipeli.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Pokidao se đon na njegovoj cipeli.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Nastanak suglasnika </a:t>
            </a:r>
            <a:r>
              <a:rPr lang="hr-HR" sz="2000" b="1" i="1" dirty="0">
                <a:solidFill>
                  <a:schemeClr val="tx1"/>
                </a:solidFill>
              </a:rPr>
              <a:t>đ</a:t>
            </a:r>
            <a:r>
              <a:rPr lang="hr-HR" sz="2000" dirty="0">
                <a:solidFill>
                  <a:schemeClr val="tx1"/>
                </a:solidFill>
              </a:rPr>
              <a:t> neodređen je (anđeo, đak, đipati, evanđelje, đon, smeđ, vjeđa).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38077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45201" y="271685"/>
            <a:ext cx="6589199" cy="59509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2800" b="1" dirty="0" smtClean="0"/>
              <a:t>Glagolska vremena</a:t>
            </a:r>
            <a:endParaRPr lang="hr-HR" sz="2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81101" y="1057275"/>
            <a:ext cx="7705724" cy="5505449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Krnji se infinitiv</a:t>
            </a:r>
            <a:r>
              <a:rPr lang="hr-HR" sz="2000" dirty="0">
                <a:solidFill>
                  <a:schemeClr val="tx1"/>
                </a:solidFill>
              </a:rPr>
              <a:t> upotrebljava samo u futuru prvom kad </a:t>
            </a:r>
            <a:r>
              <a:rPr lang="hr-HR" sz="2000" b="1" dirty="0">
                <a:solidFill>
                  <a:schemeClr val="tx1"/>
                </a:solidFill>
              </a:rPr>
              <a:t>glagol stoji ispred</a:t>
            </a:r>
            <a:r>
              <a:rPr lang="hr-HR" sz="2000" dirty="0">
                <a:solidFill>
                  <a:schemeClr val="tx1"/>
                </a:solidFill>
              </a:rPr>
              <a:t> enklitike.</a:t>
            </a:r>
          </a:p>
          <a:p>
            <a:r>
              <a:rPr lang="hr-HR" sz="2000" b="1" dirty="0">
                <a:solidFill>
                  <a:schemeClr val="accent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gledati ću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ću gledat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accent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gledat ću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ću gledati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OBJAŠNJENJE: Kad </a:t>
            </a:r>
            <a:r>
              <a:rPr lang="hr-HR" sz="2000" b="1" dirty="0">
                <a:solidFill>
                  <a:schemeClr val="tx1"/>
                </a:solidFill>
              </a:rPr>
              <a:t>infinitiv </a:t>
            </a:r>
            <a:r>
              <a:rPr lang="hr-HR" sz="2000" dirty="0">
                <a:solidFill>
                  <a:schemeClr val="tx1"/>
                </a:solidFill>
              </a:rPr>
              <a:t>glagola na </a:t>
            </a:r>
            <a:r>
              <a:rPr lang="hr-HR" sz="2000" b="1" i="1" dirty="0">
                <a:solidFill>
                  <a:schemeClr val="tx1"/>
                </a:solidFill>
              </a:rPr>
              <a:t>-ti</a:t>
            </a:r>
            <a:r>
              <a:rPr lang="hr-HR" sz="2000" dirty="0">
                <a:solidFill>
                  <a:schemeClr val="tx1"/>
                </a:solidFill>
              </a:rPr>
              <a:t> dolazi </a:t>
            </a:r>
            <a:r>
              <a:rPr lang="hr-HR" sz="2000" b="1" dirty="0">
                <a:solidFill>
                  <a:schemeClr val="tx1"/>
                </a:solidFill>
              </a:rPr>
              <a:t>ispred </a:t>
            </a:r>
            <a:r>
              <a:rPr lang="hr-HR" sz="2000" dirty="0">
                <a:solidFill>
                  <a:schemeClr val="tx1"/>
                </a:solidFill>
              </a:rPr>
              <a:t>oblika pomoćnog </a:t>
            </a:r>
            <a:r>
              <a:rPr lang="hr-HR" sz="2000" b="1" dirty="0">
                <a:solidFill>
                  <a:schemeClr val="tx1"/>
                </a:solidFill>
              </a:rPr>
              <a:t>glagola,</a:t>
            </a:r>
            <a:r>
              <a:rPr lang="hr-HR" sz="2000" dirty="0">
                <a:solidFill>
                  <a:schemeClr val="tx1"/>
                </a:solidFill>
              </a:rPr>
              <a:t> ispušta se završno </a:t>
            </a:r>
            <a:r>
              <a:rPr lang="hr-HR" sz="2000" b="1" i="1" dirty="0">
                <a:solidFill>
                  <a:schemeClr val="tx1"/>
                </a:solidFill>
              </a:rPr>
              <a:t>-i</a:t>
            </a:r>
            <a:r>
              <a:rPr lang="hr-HR" sz="2000" dirty="0">
                <a:solidFill>
                  <a:schemeClr val="tx1"/>
                </a:solidFill>
              </a:rPr>
              <a:t>, ali obrnuto ne</a:t>
            </a:r>
            <a:r>
              <a:rPr lang="hr-HR" sz="2000" dirty="0" smtClean="0">
                <a:solidFill>
                  <a:schemeClr val="tx1"/>
                </a:solidFill>
              </a:rPr>
              <a:t>!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400" b="1" dirty="0">
                <a:solidFill>
                  <a:schemeClr val="tx1"/>
                </a:solidFill>
              </a:rPr>
              <a:t>Infinitiv uz prezent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accent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volim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i="1" dirty="0">
                <a:solidFill>
                  <a:schemeClr val="tx1"/>
                </a:solidFill>
              </a:rPr>
              <a:t>jest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želim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i="1" dirty="0" err="1">
                <a:solidFill>
                  <a:schemeClr val="tx1"/>
                </a:solidFill>
              </a:rPr>
              <a:t>ić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accent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volim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i="1" dirty="0">
                <a:solidFill>
                  <a:schemeClr val="tx1"/>
                </a:solidFill>
              </a:rPr>
              <a:t>jesti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želim ići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OBJAŠNJENJE: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dirty="0">
                <a:solidFill>
                  <a:schemeClr val="tx1"/>
                </a:solidFill>
              </a:rPr>
              <a:t>Kao </a:t>
            </a:r>
            <a:r>
              <a:rPr lang="hr-HR" sz="2000" b="1" dirty="0">
                <a:solidFill>
                  <a:schemeClr val="tx1"/>
                </a:solidFill>
              </a:rPr>
              <a:t>predikatni </a:t>
            </a:r>
            <a:r>
              <a:rPr lang="hr-HR" sz="2000" b="1" dirty="0" err="1">
                <a:solidFill>
                  <a:schemeClr val="tx1"/>
                </a:solidFill>
              </a:rPr>
              <a:t>proširak</a:t>
            </a:r>
            <a:r>
              <a:rPr lang="hr-HR" sz="2000" b="1" dirty="0">
                <a:solidFill>
                  <a:schemeClr val="tx1"/>
                </a:solidFill>
              </a:rPr>
              <a:t> infinitiv</a:t>
            </a:r>
            <a:r>
              <a:rPr lang="hr-HR" sz="2000" dirty="0">
                <a:solidFill>
                  <a:schemeClr val="tx1"/>
                </a:solidFill>
              </a:rPr>
              <a:t> se </a:t>
            </a:r>
            <a:r>
              <a:rPr lang="hr-HR" sz="2000" dirty="0" smtClean="0">
                <a:solidFill>
                  <a:schemeClr val="tx1"/>
                </a:solidFill>
              </a:rPr>
              <a:t>koristi                 </a:t>
            </a:r>
            <a:r>
              <a:rPr lang="hr-HR" sz="2000" dirty="0">
                <a:solidFill>
                  <a:schemeClr val="tx1"/>
                </a:solidFill>
              </a:rPr>
              <a:t>u punom obliku.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492012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24100" y="114301"/>
            <a:ext cx="5934075" cy="59054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dirty="0"/>
              <a:t>Sintaktičke pogreške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09675" y="1095376"/>
            <a:ext cx="7696200" cy="545782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Ogledaju se u redu riječi u rečenici, </a:t>
            </a:r>
            <a:r>
              <a:rPr lang="hr-HR" sz="2000" b="1" dirty="0" err="1">
                <a:solidFill>
                  <a:schemeClr val="tx1"/>
                </a:solidFill>
              </a:rPr>
              <a:t>nenormativnoj</a:t>
            </a:r>
            <a:r>
              <a:rPr lang="hr-HR" sz="2000" b="1" dirty="0">
                <a:solidFill>
                  <a:schemeClr val="tx1"/>
                </a:solidFill>
              </a:rPr>
              <a:t> uporabi vremena u suodnosu, </a:t>
            </a:r>
            <a:r>
              <a:rPr lang="hr-HR" sz="2000" b="1" dirty="0" err="1">
                <a:solidFill>
                  <a:schemeClr val="tx1"/>
                </a:solidFill>
              </a:rPr>
              <a:t>pleonastičkim</a:t>
            </a:r>
            <a:r>
              <a:rPr lang="hr-HR" sz="2000" b="1" dirty="0">
                <a:solidFill>
                  <a:schemeClr val="tx1"/>
                </a:solidFill>
              </a:rPr>
              <a:t> skupovima riječi u rečenici </a:t>
            </a:r>
            <a:r>
              <a:rPr lang="hr-HR" sz="2000" b="1" dirty="0" smtClean="0">
                <a:solidFill>
                  <a:schemeClr val="tx1"/>
                </a:solidFill>
              </a:rPr>
              <a:t>       ili </a:t>
            </a:r>
            <a:r>
              <a:rPr lang="hr-HR" sz="2000" b="1" dirty="0">
                <a:solidFill>
                  <a:schemeClr val="tx1"/>
                </a:solidFill>
              </a:rPr>
              <a:t>nelogičnom povezivanju rečenica</a:t>
            </a:r>
            <a:r>
              <a:rPr lang="hr-HR" sz="2000" b="1" dirty="0" smtClean="0">
                <a:solidFill>
                  <a:schemeClr val="tx1"/>
                </a:solidFill>
              </a:rPr>
              <a:t>.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tx1"/>
                </a:solidFill>
              </a:rPr>
              <a:t>Mjesto </a:t>
            </a:r>
            <a:r>
              <a:rPr lang="hr-HR" sz="2000" b="1" dirty="0" err="1">
                <a:solidFill>
                  <a:schemeClr val="tx1"/>
                </a:solidFill>
              </a:rPr>
              <a:t>zanaglasnice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b="1" dirty="0">
                <a:solidFill>
                  <a:schemeClr val="tx1"/>
                </a:solidFill>
              </a:rPr>
              <a:t>NEPRAVILNO:</a:t>
            </a:r>
            <a:r>
              <a:rPr lang="hr-HR" dirty="0">
                <a:solidFill>
                  <a:schemeClr val="tx1"/>
                </a:solidFill>
              </a:rPr>
              <a:t> Stjepan Radić </a:t>
            </a:r>
            <a:r>
              <a:rPr lang="hr-HR" b="1" i="1" dirty="0">
                <a:solidFill>
                  <a:schemeClr val="tx1"/>
                </a:solidFill>
              </a:rPr>
              <a:t>će</a:t>
            </a:r>
            <a:r>
              <a:rPr lang="hr-HR" dirty="0">
                <a:solidFill>
                  <a:schemeClr val="tx1"/>
                </a:solidFill>
              </a:rPr>
              <a:t> dobiti  spomenik u Osijeku</a:t>
            </a:r>
          </a:p>
          <a:p>
            <a:r>
              <a:rPr lang="hr-HR" b="1" dirty="0">
                <a:solidFill>
                  <a:schemeClr val="tx1"/>
                </a:solidFill>
              </a:rPr>
              <a:t>PRAVILNO: </a:t>
            </a:r>
            <a:r>
              <a:rPr lang="hr-HR" dirty="0">
                <a:solidFill>
                  <a:schemeClr val="tx1"/>
                </a:solidFill>
              </a:rPr>
              <a:t>Stjepan Radić dobit </a:t>
            </a:r>
            <a:r>
              <a:rPr lang="hr-HR" b="1" i="1" dirty="0">
                <a:solidFill>
                  <a:schemeClr val="tx1"/>
                </a:solidFill>
              </a:rPr>
              <a:t>će</a:t>
            </a:r>
            <a:r>
              <a:rPr lang="hr-HR" dirty="0">
                <a:solidFill>
                  <a:schemeClr val="tx1"/>
                </a:solidFill>
              </a:rPr>
              <a:t> spomenik u Osijeku</a:t>
            </a:r>
          </a:p>
          <a:p>
            <a:r>
              <a:rPr lang="hr-HR" dirty="0">
                <a:solidFill>
                  <a:schemeClr val="tx1"/>
                </a:solidFill>
              </a:rPr>
              <a:t>OBJAŠNJENJE: Mjesto </a:t>
            </a:r>
            <a:r>
              <a:rPr lang="hr-HR" dirty="0" err="1">
                <a:solidFill>
                  <a:schemeClr val="tx1"/>
                </a:solidFill>
              </a:rPr>
              <a:t>zanaglasnice</a:t>
            </a:r>
            <a:r>
              <a:rPr lang="hr-HR" dirty="0">
                <a:solidFill>
                  <a:schemeClr val="tx1"/>
                </a:solidFill>
              </a:rPr>
              <a:t> u rečenici je unaprijed određeno: ona se stavlja </a:t>
            </a:r>
            <a:r>
              <a:rPr lang="hr-HR" b="1" dirty="0">
                <a:solidFill>
                  <a:schemeClr val="tx1"/>
                </a:solidFill>
              </a:rPr>
              <a:t>na drugo mjesto ili iza glagola</a:t>
            </a:r>
            <a:r>
              <a:rPr lang="hr-HR" dirty="0">
                <a:solidFill>
                  <a:schemeClr val="tx1"/>
                </a:solidFill>
              </a:rPr>
              <a:t>, odnosno iza riječi kojoj po smislu pripada.</a:t>
            </a:r>
          </a:p>
          <a:p>
            <a:r>
              <a:rPr lang="hr-HR" b="1" dirty="0">
                <a:solidFill>
                  <a:schemeClr val="tx1"/>
                </a:solidFill>
              </a:rPr>
              <a:t>NEPRAVILNO</a:t>
            </a:r>
            <a:r>
              <a:rPr lang="hr-HR" dirty="0">
                <a:solidFill>
                  <a:schemeClr val="tx1"/>
                </a:solidFill>
              </a:rPr>
              <a:t>: Sada </a:t>
            </a:r>
            <a:r>
              <a:rPr lang="hr-HR" b="1" i="1" dirty="0">
                <a:solidFill>
                  <a:schemeClr val="tx1"/>
                </a:solidFill>
              </a:rPr>
              <a:t>se je</a:t>
            </a:r>
            <a:r>
              <a:rPr lang="hr-HR" dirty="0">
                <a:solidFill>
                  <a:schemeClr val="tx1"/>
                </a:solidFill>
              </a:rPr>
              <a:t> golem oblak svio iznad…</a:t>
            </a:r>
          </a:p>
          <a:p>
            <a:r>
              <a:rPr lang="hr-HR" b="1" dirty="0">
                <a:solidFill>
                  <a:schemeClr val="tx1"/>
                </a:solidFill>
              </a:rPr>
              <a:t>PRAVILNO</a:t>
            </a:r>
            <a:r>
              <a:rPr lang="hr-HR" dirty="0">
                <a:solidFill>
                  <a:schemeClr val="tx1"/>
                </a:solidFill>
              </a:rPr>
              <a:t>:</a:t>
            </a:r>
            <a:r>
              <a:rPr lang="hr-HR" b="1" dirty="0">
                <a:solidFill>
                  <a:schemeClr val="tx1"/>
                </a:solidFill>
              </a:rPr>
              <a:t> </a:t>
            </a:r>
            <a:r>
              <a:rPr lang="hr-HR" dirty="0">
                <a:solidFill>
                  <a:schemeClr val="tx1"/>
                </a:solidFill>
              </a:rPr>
              <a:t>Sada </a:t>
            </a:r>
            <a:r>
              <a:rPr lang="hr-HR" b="1" i="1" dirty="0">
                <a:solidFill>
                  <a:schemeClr val="tx1"/>
                </a:solidFill>
              </a:rPr>
              <a:t>se</a:t>
            </a:r>
            <a:r>
              <a:rPr lang="hr-HR" dirty="0">
                <a:solidFill>
                  <a:schemeClr val="tx1"/>
                </a:solidFill>
              </a:rPr>
              <a:t> golem oblak svio iznad…</a:t>
            </a:r>
          </a:p>
          <a:p>
            <a:r>
              <a:rPr lang="hr-HR" dirty="0">
                <a:solidFill>
                  <a:schemeClr val="tx1"/>
                </a:solidFill>
              </a:rPr>
              <a:t>OBJAŠNJENJE: </a:t>
            </a:r>
            <a:r>
              <a:rPr lang="hr-HR" dirty="0" err="1" smtClean="0">
                <a:solidFill>
                  <a:schemeClr val="tx1"/>
                </a:solidFill>
              </a:rPr>
              <a:t>Zanaglasnica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dirty="0">
                <a:solidFill>
                  <a:schemeClr val="tx1"/>
                </a:solidFill>
              </a:rPr>
              <a:t> </a:t>
            </a:r>
            <a:r>
              <a:rPr lang="hr-HR" b="1" i="1" dirty="0">
                <a:solidFill>
                  <a:schemeClr val="tx1"/>
                </a:solidFill>
              </a:rPr>
              <a:t>je</a:t>
            </a:r>
            <a:r>
              <a:rPr lang="hr-HR" dirty="0">
                <a:solidFill>
                  <a:schemeClr val="tx1"/>
                </a:solidFill>
              </a:rPr>
              <a:t> izostavlja se iza </a:t>
            </a:r>
            <a:r>
              <a:rPr lang="hr-HR" b="1" i="1" dirty="0">
                <a:solidFill>
                  <a:schemeClr val="tx1"/>
                </a:solidFill>
              </a:rPr>
              <a:t>se</a:t>
            </a:r>
            <a:r>
              <a:rPr lang="hr-HR" b="1" dirty="0">
                <a:solidFill>
                  <a:schemeClr val="tx1"/>
                </a:solidFill>
              </a:rPr>
              <a:t> </a:t>
            </a:r>
            <a:r>
              <a:rPr lang="hr-HR" dirty="0">
                <a:solidFill>
                  <a:schemeClr val="tx1"/>
                </a:solidFill>
              </a:rPr>
              <a:t>u rečenici, </a:t>
            </a:r>
            <a:r>
              <a:rPr lang="hr-HR" dirty="0" smtClean="0">
                <a:solidFill>
                  <a:schemeClr val="tx1"/>
                </a:solidFill>
              </a:rPr>
              <a:t>       a </a:t>
            </a:r>
            <a:r>
              <a:rPr lang="hr-HR" dirty="0">
                <a:solidFill>
                  <a:schemeClr val="tx1"/>
                </a:solidFill>
              </a:rPr>
              <a:t>često i iza </a:t>
            </a:r>
            <a:r>
              <a:rPr lang="hr-HR" b="1" i="1" dirty="0">
                <a:solidFill>
                  <a:schemeClr val="tx1"/>
                </a:solidFill>
              </a:rPr>
              <a:t>me</a:t>
            </a:r>
            <a:r>
              <a:rPr lang="hr-HR" dirty="0">
                <a:solidFill>
                  <a:schemeClr val="tx1"/>
                </a:solidFill>
              </a:rPr>
              <a:t>, </a:t>
            </a:r>
            <a:r>
              <a:rPr lang="hr-HR" b="1" i="1" dirty="0">
                <a:solidFill>
                  <a:schemeClr val="tx1"/>
                </a:solidFill>
              </a:rPr>
              <a:t>te</a:t>
            </a:r>
            <a:r>
              <a:rPr lang="hr-HR" dirty="0" smtClean="0">
                <a:solidFill>
                  <a:schemeClr val="tx1"/>
                </a:solidFill>
              </a:rPr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34748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42416" y="290735"/>
            <a:ext cx="6163360" cy="6808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hr-HR" b="1" dirty="0"/>
              <a:t>Sintaktičke pogreške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43000" y="1285875"/>
            <a:ext cx="7572375" cy="507682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400" b="1" dirty="0" err="1">
                <a:solidFill>
                  <a:schemeClr val="tx1"/>
                </a:solidFill>
              </a:rPr>
              <a:t>Nenormativna</a:t>
            </a:r>
            <a:r>
              <a:rPr lang="hr-HR" sz="2400" b="1" dirty="0">
                <a:solidFill>
                  <a:schemeClr val="tx1"/>
                </a:solidFill>
              </a:rPr>
              <a:t> uporaba vremena u suodnosu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accent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Ako </a:t>
            </a:r>
            <a:r>
              <a:rPr lang="hr-HR" sz="2000" b="1" i="1" dirty="0">
                <a:solidFill>
                  <a:schemeClr val="tx1"/>
                </a:solidFill>
              </a:rPr>
              <a:t>ćeš učiti</a:t>
            </a:r>
            <a:r>
              <a:rPr lang="hr-HR" sz="2000" dirty="0">
                <a:solidFill>
                  <a:schemeClr val="tx1"/>
                </a:solidFill>
              </a:rPr>
              <a:t>, dobit ćeš.</a:t>
            </a:r>
          </a:p>
          <a:p>
            <a:r>
              <a:rPr lang="hr-HR" sz="2000" b="1" dirty="0">
                <a:solidFill>
                  <a:schemeClr val="accent1"/>
                </a:solidFill>
              </a:rPr>
              <a:t>PRAVILNO</a:t>
            </a:r>
            <a:r>
              <a:rPr lang="hr-HR" sz="2000" b="1" dirty="0">
                <a:solidFill>
                  <a:schemeClr val="tx1"/>
                </a:solidFill>
              </a:rPr>
              <a:t>: </a:t>
            </a:r>
            <a:r>
              <a:rPr lang="hr-HR" sz="2000" dirty="0">
                <a:solidFill>
                  <a:schemeClr val="tx1"/>
                </a:solidFill>
              </a:rPr>
              <a:t>Ako </a:t>
            </a:r>
            <a:r>
              <a:rPr lang="hr-HR" sz="2000" b="1" i="1" dirty="0">
                <a:solidFill>
                  <a:schemeClr val="tx1"/>
                </a:solidFill>
              </a:rPr>
              <a:t>budeš učio</a:t>
            </a:r>
            <a:r>
              <a:rPr lang="hr-HR" sz="2000" dirty="0">
                <a:solidFill>
                  <a:schemeClr val="tx1"/>
                </a:solidFill>
              </a:rPr>
              <a:t>, dobit ćeš.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OJAŠNJENJE: </a:t>
            </a:r>
            <a:r>
              <a:rPr lang="hr-HR" sz="2000" b="1" dirty="0">
                <a:solidFill>
                  <a:schemeClr val="tx1"/>
                </a:solidFill>
              </a:rPr>
              <a:t>Ne</a:t>
            </a:r>
            <a:r>
              <a:rPr lang="hr-HR" sz="2000" dirty="0">
                <a:solidFill>
                  <a:schemeClr val="tx1"/>
                </a:solidFill>
              </a:rPr>
              <a:t> valja rabiti </a:t>
            </a:r>
            <a:r>
              <a:rPr lang="hr-HR" sz="2000" b="1" dirty="0">
                <a:solidFill>
                  <a:schemeClr val="tx1"/>
                </a:solidFill>
              </a:rPr>
              <a:t>futur prvi umjesto futura drugog</a:t>
            </a:r>
            <a:r>
              <a:rPr lang="hr-HR" sz="2000" dirty="0">
                <a:solidFill>
                  <a:schemeClr val="tx1"/>
                </a:solidFill>
              </a:rPr>
              <a:t> ili egzaktnog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400" b="1" dirty="0" err="1">
                <a:solidFill>
                  <a:schemeClr val="tx1"/>
                </a:solidFill>
              </a:rPr>
              <a:t>Pleonastički</a:t>
            </a:r>
            <a:r>
              <a:rPr lang="hr-HR" sz="2400" b="1" dirty="0">
                <a:solidFill>
                  <a:schemeClr val="tx1"/>
                </a:solidFill>
              </a:rPr>
              <a:t> skupovi  riječi u rečenici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accent1"/>
                </a:solidFill>
              </a:rPr>
              <a:t>NEPRAVILNO</a:t>
            </a:r>
            <a:r>
              <a:rPr lang="hr-HR" sz="2000" b="1" dirty="0">
                <a:solidFill>
                  <a:schemeClr val="tx1"/>
                </a:solidFill>
              </a:rPr>
              <a:t>: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i="1" dirty="0">
                <a:solidFill>
                  <a:schemeClr val="tx1"/>
                </a:solidFill>
              </a:rPr>
              <a:t>Često puta</a:t>
            </a:r>
            <a:r>
              <a:rPr lang="hr-HR" sz="2000" dirty="0">
                <a:solidFill>
                  <a:schemeClr val="tx1"/>
                </a:solidFill>
              </a:rPr>
              <a:t> idem na utakmice.</a:t>
            </a:r>
          </a:p>
          <a:p>
            <a:r>
              <a:rPr lang="hr-HR" sz="2000" b="1" dirty="0">
                <a:solidFill>
                  <a:schemeClr val="accent1"/>
                </a:solidFill>
              </a:rPr>
              <a:t>PRAVILNO: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  <a:r>
              <a:rPr lang="hr-HR" sz="2000" b="1" i="1" dirty="0">
                <a:solidFill>
                  <a:schemeClr val="tx1"/>
                </a:solidFill>
              </a:rPr>
              <a:t>Često</a:t>
            </a:r>
            <a:r>
              <a:rPr lang="hr-HR" sz="2000" dirty="0">
                <a:solidFill>
                  <a:schemeClr val="tx1"/>
                </a:solidFill>
              </a:rPr>
              <a:t> idem na utakmice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Prilog </a:t>
            </a:r>
            <a:r>
              <a:rPr lang="hr-HR" sz="2000" b="1" dirty="0">
                <a:solidFill>
                  <a:schemeClr val="tx1"/>
                </a:solidFill>
              </a:rPr>
              <a:t>često znači mnogo  puta</a:t>
            </a:r>
            <a:r>
              <a:rPr lang="hr-HR" sz="2000" dirty="0">
                <a:solidFill>
                  <a:schemeClr val="tx1"/>
                </a:solidFill>
              </a:rPr>
              <a:t> i pleonazam je upotrijebiti riječ puta uz njega.</a:t>
            </a:r>
          </a:p>
          <a:p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6432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37994" y="100235"/>
            <a:ext cx="6153835" cy="6046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hr-HR" b="1" dirty="0"/>
              <a:t>Sintaktičke pogreške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4425" y="1076325"/>
            <a:ext cx="7800974" cy="562927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NEPRAVILNO:</a:t>
            </a:r>
            <a:r>
              <a:rPr lang="hr-HR" sz="2000" dirty="0">
                <a:solidFill>
                  <a:schemeClr val="tx1"/>
                </a:solidFill>
              </a:rPr>
              <a:t> Tea je diplomirala, </a:t>
            </a:r>
            <a:r>
              <a:rPr lang="hr-HR" sz="2000" b="1" i="1" dirty="0">
                <a:solidFill>
                  <a:schemeClr val="tx1"/>
                </a:solidFill>
              </a:rPr>
              <a:t>čak štoviše</a:t>
            </a:r>
            <a:r>
              <a:rPr lang="hr-HR" sz="2000" dirty="0">
                <a:solidFill>
                  <a:schemeClr val="tx1"/>
                </a:solidFill>
              </a:rPr>
              <a:t> sve ispite.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PRAVILNO: </a:t>
            </a:r>
            <a:r>
              <a:rPr lang="hr-HR" sz="2000" dirty="0">
                <a:solidFill>
                  <a:schemeClr val="tx1"/>
                </a:solidFill>
              </a:rPr>
              <a:t>Tea je diplomirala, </a:t>
            </a:r>
            <a:r>
              <a:rPr lang="hr-HR" sz="2000" b="1" i="1" dirty="0">
                <a:solidFill>
                  <a:schemeClr val="tx1"/>
                </a:solidFill>
              </a:rPr>
              <a:t>štoviše</a:t>
            </a:r>
            <a:r>
              <a:rPr lang="hr-HR" sz="2000" dirty="0">
                <a:solidFill>
                  <a:schemeClr val="tx1"/>
                </a:solidFill>
              </a:rPr>
              <a:t> sve ispite.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Umjesto izraza čak štoviše u hrvatskome standardnom jeziku </a:t>
            </a:r>
            <a:r>
              <a:rPr lang="hr-HR" sz="2000" b="1" dirty="0">
                <a:solidFill>
                  <a:schemeClr val="tx1"/>
                </a:solidFill>
              </a:rPr>
              <a:t>pravilno je pisati samo čak ili samo štoviše</a:t>
            </a:r>
            <a:r>
              <a:rPr lang="hr-HR" sz="2000" b="1" dirty="0" smtClean="0">
                <a:solidFill>
                  <a:schemeClr val="tx1"/>
                </a:solidFill>
              </a:rPr>
              <a:t>.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NEPRAVILNO: </a:t>
            </a:r>
            <a:r>
              <a:rPr lang="hr-HR" sz="2000" b="1" i="1" dirty="0">
                <a:solidFill>
                  <a:schemeClr val="tx1"/>
                </a:solidFill>
              </a:rPr>
              <a:t>U slučaju ako</a:t>
            </a:r>
            <a:r>
              <a:rPr lang="hr-HR" sz="2000" dirty="0">
                <a:solidFill>
                  <a:schemeClr val="tx1"/>
                </a:solidFill>
              </a:rPr>
              <a:t> si doputovala, posjeti me.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PRAVILNO: </a:t>
            </a:r>
            <a:r>
              <a:rPr lang="hr-HR" sz="2000" b="1" i="1" dirty="0">
                <a:solidFill>
                  <a:schemeClr val="tx1"/>
                </a:solidFill>
              </a:rPr>
              <a:t>Ako</a:t>
            </a:r>
            <a:r>
              <a:rPr lang="hr-HR" sz="2000" dirty="0">
                <a:solidFill>
                  <a:schemeClr val="tx1"/>
                </a:solidFill>
              </a:rPr>
              <a:t> si doputovala, posjeti me.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</a:t>
            </a:r>
            <a:r>
              <a:rPr lang="hr-HR" sz="2000" b="1" dirty="0">
                <a:solidFill>
                  <a:schemeClr val="tx1"/>
                </a:solidFill>
              </a:rPr>
              <a:t>U slučaju ako</a:t>
            </a:r>
            <a:r>
              <a:rPr lang="hr-HR" sz="2000" dirty="0">
                <a:solidFill>
                  <a:schemeClr val="tx1"/>
                </a:solidFill>
              </a:rPr>
              <a:t> veznički je pleonazam jer </a:t>
            </a:r>
            <a:r>
              <a:rPr lang="hr-HR" sz="2000" dirty="0" smtClean="0">
                <a:solidFill>
                  <a:schemeClr val="tx1"/>
                </a:solidFill>
              </a:rPr>
              <a:t>                  se </a:t>
            </a:r>
            <a:r>
              <a:rPr lang="hr-HR" sz="2000" dirty="0">
                <a:solidFill>
                  <a:schemeClr val="tx1"/>
                </a:solidFill>
              </a:rPr>
              <a:t>i samim ako izriče pogodba</a:t>
            </a:r>
            <a:r>
              <a:rPr lang="hr-HR" sz="2000" dirty="0" smtClean="0">
                <a:solidFill>
                  <a:schemeClr val="tx1"/>
                </a:solidFill>
              </a:rPr>
              <a:t>.</a:t>
            </a:r>
            <a:r>
              <a:rPr lang="hr-HR" sz="2000" dirty="0">
                <a:solidFill>
                  <a:schemeClr val="tx1"/>
                </a:solidFill>
              </a:rPr>
              <a:t/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b="1" dirty="0" smtClean="0">
                <a:solidFill>
                  <a:schemeClr val="accent1"/>
                </a:solidFill>
              </a:rPr>
              <a:t>ALI</a:t>
            </a:r>
            <a:r>
              <a:rPr lang="hr-HR" sz="2000" b="1" dirty="0">
                <a:solidFill>
                  <a:schemeClr val="accent1"/>
                </a:solidFill>
              </a:rPr>
              <a:t>!</a:t>
            </a:r>
            <a:endParaRPr lang="hr-HR" sz="2000" dirty="0">
              <a:solidFill>
                <a:schemeClr val="accent1"/>
              </a:solidFill>
            </a:endParaRP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</a:t>
            </a:r>
            <a:r>
              <a:rPr lang="hr-HR" sz="2000" b="1" dirty="0">
                <a:solidFill>
                  <a:schemeClr val="tx1"/>
                </a:solidFill>
              </a:rPr>
              <a:t> </a:t>
            </a:r>
            <a:r>
              <a:rPr lang="hr-HR" sz="2000" b="1" i="1" dirty="0">
                <a:solidFill>
                  <a:schemeClr val="tx1"/>
                </a:solidFill>
              </a:rPr>
              <a:t>Budući</a:t>
            </a:r>
            <a:r>
              <a:rPr lang="hr-HR" sz="2000" dirty="0">
                <a:solidFill>
                  <a:schemeClr val="tx1"/>
                </a:solidFill>
              </a:rPr>
              <a:t> je bilo malo posjetitelja …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Budući da </a:t>
            </a:r>
            <a:r>
              <a:rPr lang="hr-HR" sz="2000" dirty="0">
                <a:solidFill>
                  <a:schemeClr val="tx1"/>
                </a:solidFill>
              </a:rPr>
              <a:t>je bilo malo posjetitelja ...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Složena veznička skupina </a:t>
            </a:r>
            <a:r>
              <a:rPr lang="hr-HR" sz="2000" b="1" dirty="0">
                <a:solidFill>
                  <a:schemeClr val="tx1"/>
                </a:solidFill>
              </a:rPr>
              <a:t>budući da</a:t>
            </a:r>
            <a:r>
              <a:rPr lang="hr-HR" sz="2000" dirty="0">
                <a:solidFill>
                  <a:schemeClr val="tx1"/>
                </a:solidFill>
              </a:rPr>
              <a:t> se u standardnome hrvatskom jeziku </a:t>
            </a:r>
            <a:r>
              <a:rPr lang="hr-HR" sz="2000" b="1" dirty="0">
                <a:solidFill>
                  <a:schemeClr val="tx1"/>
                </a:solidFill>
              </a:rPr>
              <a:t>ne skraćuje.</a:t>
            </a:r>
            <a:endParaRPr lang="hr-HR" sz="2000" dirty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8815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54727" y="109760"/>
            <a:ext cx="5893874" cy="54746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i="1" dirty="0" smtClean="0"/>
              <a:t>Odsvakud ponešto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28700" y="971550"/>
            <a:ext cx="7896225" cy="570547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za </a:t>
            </a:r>
            <a:r>
              <a:rPr lang="hr-HR" sz="2000" b="1" i="1" dirty="0">
                <a:solidFill>
                  <a:schemeClr val="tx1"/>
                </a:solidFill>
              </a:rPr>
              <a:t>par</a:t>
            </a:r>
            <a:r>
              <a:rPr lang="hr-HR" sz="2000" dirty="0">
                <a:solidFill>
                  <a:schemeClr val="tx1"/>
                </a:solidFill>
              </a:rPr>
              <a:t> dana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PRAVILNO:</a:t>
            </a:r>
            <a:r>
              <a:rPr lang="hr-HR" sz="2000" dirty="0">
                <a:solidFill>
                  <a:schemeClr val="tx1"/>
                </a:solidFill>
              </a:rPr>
              <a:t> za </a:t>
            </a:r>
            <a:r>
              <a:rPr lang="hr-HR" sz="2000" b="1" i="1" dirty="0">
                <a:solidFill>
                  <a:schemeClr val="tx1"/>
                </a:solidFill>
              </a:rPr>
              <a:t>nekoliko</a:t>
            </a:r>
            <a:r>
              <a:rPr lang="hr-HR" sz="2000" dirty="0">
                <a:solidFill>
                  <a:schemeClr val="tx1"/>
                </a:solidFill>
              </a:rPr>
              <a:t> dana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Riječ par znači </a:t>
            </a:r>
            <a:r>
              <a:rPr lang="hr-HR" sz="2000" b="1" dirty="0">
                <a:solidFill>
                  <a:schemeClr val="tx1"/>
                </a:solidFill>
              </a:rPr>
              <a:t>dvije stvari</a:t>
            </a:r>
            <a:r>
              <a:rPr lang="hr-HR" sz="2000" dirty="0">
                <a:solidFill>
                  <a:schemeClr val="tx1"/>
                </a:solidFill>
              </a:rPr>
              <a:t> ili bića (par čarapa</a:t>
            </a:r>
            <a:r>
              <a:rPr lang="hr-HR" sz="2000" dirty="0" smtClean="0">
                <a:solidFill>
                  <a:schemeClr val="tx1"/>
                </a:solidFill>
              </a:rPr>
              <a:t>).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štovana</a:t>
            </a:r>
            <a:r>
              <a:rPr lang="hr-HR" sz="2000" dirty="0">
                <a:solidFill>
                  <a:schemeClr val="tx1"/>
                </a:solidFill>
              </a:rPr>
              <a:t> gospođo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poštovana</a:t>
            </a:r>
            <a:r>
              <a:rPr lang="hr-HR" sz="2000" dirty="0">
                <a:solidFill>
                  <a:schemeClr val="tx1"/>
                </a:solidFill>
              </a:rPr>
              <a:t> gospođo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 </a:t>
            </a:r>
            <a:r>
              <a:rPr lang="hr-HR" sz="2000" b="1" dirty="0">
                <a:solidFill>
                  <a:schemeClr val="tx1"/>
                </a:solidFill>
              </a:rPr>
              <a:t>Štuju se sveci</a:t>
            </a:r>
            <a:r>
              <a:rPr lang="hr-HR" sz="2000" dirty="0">
                <a:solidFill>
                  <a:schemeClr val="tx1"/>
                </a:solidFill>
              </a:rPr>
              <a:t>, božanske osobe, a poštuju ljudi, kućni red, zadana riječ (Poštovana gospođo pozdravljam Vas s poštovanjem</a:t>
            </a:r>
            <a:r>
              <a:rPr lang="hr-HR" sz="2000" dirty="0" smtClean="0">
                <a:solidFill>
                  <a:schemeClr val="tx1"/>
                </a:solidFill>
              </a:rPr>
              <a:t>.).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elektronska</a:t>
            </a:r>
            <a:r>
              <a:rPr lang="hr-HR" sz="2000" dirty="0">
                <a:solidFill>
                  <a:schemeClr val="tx1"/>
                </a:solidFill>
              </a:rPr>
              <a:t> pošta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elektronička</a:t>
            </a:r>
            <a:r>
              <a:rPr lang="hr-HR" sz="2000" dirty="0">
                <a:solidFill>
                  <a:schemeClr val="tx1"/>
                </a:solidFill>
              </a:rPr>
              <a:t>, </a:t>
            </a:r>
            <a:r>
              <a:rPr lang="hr-HR" sz="2000" b="1" i="1" dirty="0">
                <a:solidFill>
                  <a:schemeClr val="tx1"/>
                </a:solidFill>
              </a:rPr>
              <a:t>računalna</a:t>
            </a:r>
            <a:r>
              <a:rPr lang="hr-HR" sz="2000" dirty="0">
                <a:solidFill>
                  <a:schemeClr val="tx1"/>
                </a:solidFill>
              </a:rPr>
              <a:t> pošta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Elektronski se odnosi na elektrone </a:t>
            </a:r>
            <a:r>
              <a:rPr lang="hr-HR" sz="2000" dirty="0" smtClean="0">
                <a:solidFill>
                  <a:schemeClr val="tx1"/>
                </a:solidFill>
              </a:rPr>
              <a:t>       (</a:t>
            </a:r>
            <a:r>
              <a:rPr lang="hr-HR" sz="2000" dirty="0">
                <a:solidFill>
                  <a:schemeClr val="tx1"/>
                </a:solidFill>
              </a:rPr>
              <a:t>elektronski mikroskop), </a:t>
            </a:r>
            <a:r>
              <a:rPr lang="hr-HR" sz="2000" b="1" dirty="0">
                <a:solidFill>
                  <a:schemeClr val="tx1"/>
                </a:solidFill>
              </a:rPr>
              <a:t>elektronički je potpomognuto računalnom</a:t>
            </a:r>
            <a:r>
              <a:rPr lang="hr-HR" sz="2000" dirty="0">
                <a:solidFill>
                  <a:schemeClr val="tx1"/>
                </a:solidFill>
              </a:rPr>
              <a:t> tehnologijom (elektronička glazba, elektronička </a:t>
            </a:r>
            <a:r>
              <a:rPr lang="hr-HR" sz="2000" dirty="0" smtClean="0">
                <a:solidFill>
                  <a:schemeClr val="tx1"/>
                </a:solidFill>
              </a:rPr>
              <a:t>konferencija)</a:t>
            </a:r>
            <a:endParaRPr lang="hr-HR" sz="2000" dirty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80383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57045" y="176435"/>
            <a:ext cx="6010960" cy="5665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3200" b="1" dirty="0" smtClean="0"/>
              <a:t>Odsvakud ponešto</a:t>
            </a:r>
            <a:endParaRPr lang="hr-HR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52525" y="1028700"/>
            <a:ext cx="7620000" cy="5543549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Prisutni</a:t>
            </a:r>
            <a:r>
              <a:rPr lang="hr-HR" sz="2000" dirty="0">
                <a:solidFill>
                  <a:schemeClr val="tx1"/>
                </a:solidFill>
              </a:rPr>
              <a:t> su birači na biralištima.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Prisutno</a:t>
            </a:r>
            <a:r>
              <a:rPr lang="hr-HR" sz="2000" dirty="0">
                <a:solidFill>
                  <a:schemeClr val="tx1"/>
                </a:solidFill>
              </a:rPr>
              <a:t> olovo u vodi.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 </a:t>
            </a:r>
            <a:r>
              <a:rPr lang="hr-HR" sz="2000" b="1" dirty="0">
                <a:solidFill>
                  <a:schemeClr val="tx1"/>
                </a:solidFill>
              </a:rPr>
              <a:t>Prisutan za neživo, nazočan za </a:t>
            </a:r>
            <a:r>
              <a:rPr lang="hr-HR" sz="2000" b="1" dirty="0" smtClean="0">
                <a:solidFill>
                  <a:schemeClr val="tx1"/>
                </a:solidFill>
              </a:rPr>
              <a:t>živo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Tvornica je </a:t>
            </a:r>
            <a:r>
              <a:rPr lang="hr-HR" sz="2000" b="1" i="1" dirty="0">
                <a:solidFill>
                  <a:schemeClr val="tx1"/>
                </a:solidFill>
              </a:rPr>
              <a:t>zbrinula</a:t>
            </a:r>
            <a:r>
              <a:rPr lang="hr-HR" sz="2000" dirty="0">
                <a:solidFill>
                  <a:schemeClr val="tx1"/>
                </a:solidFill>
              </a:rPr>
              <a:t> otpad.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PRAVILNO:</a:t>
            </a:r>
            <a:r>
              <a:rPr lang="hr-HR" sz="2000" dirty="0">
                <a:solidFill>
                  <a:schemeClr val="tx1"/>
                </a:solidFill>
              </a:rPr>
              <a:t> Tvornica je </a:t>
            </a:r>
            <a:r>
              <a:rPr lang="hr-HR" sz="2000" b="1" i="1" dirty="0">
                <a:solidFill>
                  <a:schemeClr val="tx1"/>
                </a:solidFill>
              </a:rPr>
              <a:t>preradila</a:t>
            </a:r>
            <a:r>
              <a:rPr lang="hr-HR" sz="2000" dirty="0">
                <a:solidFill>
                  <a:schemeClr val="tx1"/>
                </a:solidFill>
              </a:rPr>
              <a:t> otpad.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 </a:t>
            </a:r>
            <a:r>
              <a:rPr lang="hr-HR" sz="2000" b="1" dirty="0">
                <a:solidFill>
                  <a:schemeClr val="tx1"/>
                </a:solidFill>
              </a:rPr>
              <a:t>Zbrinjavaju se živa bića</a:t>
            </a:r>
            <a:r>
              <a:rPr lang="hr-HR" sz="2000" dirty="0">
                <a:solidFill>
                  <a:schemeClr val="tx1"/>
                </a:solidFill>
              </a:rPr>
              <a:t>, otpad se odlaže, </a:t>
            </a:r>
            <a:r>
              <a:rPr lang="hr-HR" sz="2000" dirty="0" smtClean="0">
                <a:solidFill>
                  <a:schemeClr val="tx1"/>
                </a:solidFill>
              </a:rPr>
              <a:t>prerađuje</a:t>
            </a:r>
            <a:r>
              <a:rPr lang="hr-HR" sz="2000" dirty="0">
                <a:solidFill>
                  <a:schemeClr val="tx1"/>
                </a:solidFill>
              </a:rPr>
              <a:t> 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 </a:t>
            </a:r>
            <a:r>
              <a:rPr lang="hr-HR" sz="2000" b="1" i="1" dirty="0">
                <a:solidFill>
                  <a:schemeClr val="tx1"/>
                </a:solidFill>
              </a:rPr>
              <a:t>Unutarnji</a:t>
            </a:r>
            <a:r>
              <a:rPr lang="hr-HR" sz="2000" dirty="0">
                <a:solidFill>
                  <a:schemeClr val="tx1"/>
                </a:solidFill>
              </a:rPr>
              <a:t> problemi dvaju entiteta …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PRAVILNO:</a:t>
            </a:r>
            <a:r>
              <a:rPr lang="hr-HR" sz="2000" dirty="0">
                <a:solidFill>
                  <a:schemeClr val="tx1"/>
                </a:solidFill>
              </a:rPr>
              <a:t> Moji </a:t>
            </a:r>
            <a:r>
              <a:rPr lang="hr-HR" sz="2000" b="1" i="1" dirty="0">
                <a:solidFill>
                  <a:schemeClr val="tx1"/>
                </a:solidFill>
              </a:rPr>
              <a:t>unutarnji</a:t>
            </a:r>
            <a:r>
              <a:rPr lang="hr-HR" sz="2000" dirty="0">
                <a:solidFill>
                  <a:schemeClr val="tx1"/>
                </a:solidFill>
              </a:rPr>
              <a:t> organi …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 </a:t>
            </a:r>
            <a:r>
              <a:rPr lang="hr-HR" sz="2000" b="1" dirty="0">
                <a:solidFill>
                  <a:schemeClr val="tx1"/>
                </a:solidFill>
              </a:rPr>
              <a:t>Unutarnji/unutrašnji</a:t>
            </a:r>
            <a:r>
              <a:rPr lang="hr-HR" sz="2000" dirty="0">
                <a:solidFill>
                  <a:schemeClr val="tx1"/>
                </a:solidFill>
              </a:rPr>
              <a:t> – oba lika supostoje, </a:t>
            </a:r>
            <a:r>
              <a:rPr lang="hr-HR" sz="2000" b="1" dirty="0">
                <a:solidFill>
                  <a:schemeClr val="tx1"/>
                </a:solidFill>
              </a:rPr>
              <a:t>prv</a:t>
            </a:r>
            <a:r>
              <a:rPr lang="hr-HR" sz="2000" dirty="0">
                <a:solidFill>
                  <a:schemeClr val="tx1"/>
                </a:solidFill>
              </a:rPr>
              <a:t>i rabimo u </a:t>
            </a:r>
            <a:r>
              <a:rPr lang="hr-HR" sz="2000" b="1" dirty="0">
                <a:solidFill>
                  <a:schemeClr val="tx1"/>
                </a:solidFill>
              </a:rPr>
              <a:t>konkretnom</a:t>
            </a:r>
            <a:r>
              <a:rPr lang="hr-HR" sz="2000" dirty="0">
                <a:solidFill>
                  <a:schemeClr val="tx1"/>
                </a:solidFill>
              </a:rPr>
              <a:t> značenju, </a:t>
            </a:r>
            <a:r>
              <a:rPr lang="hr-HR" sz="2000" b="1" dirty="0">
                <a:solidFill>
                  <a:schemeClr val="tx1"/>
                </a:solidFill>
              </a:rPr>
              <a:t>drugi u apstraktnom</a:t>
            </a:r>
            <a:endParaRPr lang="hr-HR" sz="2000" dirty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86211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63200" y="109760"/>
            <a:ext cx="5941499" cy="58556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i="1" dirty="0" smtClean="0"/>
              <a:t>Odsvakud ponešto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19174" y="942975"/>
            <a:ext cx="7972425" cy="5800725"/>
          </a:xfrm>
          <a:solidFill>
            <a:schemeClr val="bg1"/>
          </a:solidFill>
        </p:spPr>
        <p:txBody>
          <a:bodyPr/>
          <a:lstStyle/>
          <a:p>
            <a:r>
              <a:rPr lang="hr-HR" sz="2400" b="1" dirty="0">
                <a:solidFill>
                  <a:schemeClr val="tx1"/>
                </a:solidFill>
              </a:rPr>
              <a:t>NEPRAVILNO</a:t>
            </a:r>
            <a:r>
              <a:rPr lang="hr-HR" sz="2400" dirty="0">
                <a:solidFill>
                  <a:schemeClr val="tx1"/>
                </a:solidFill>
              </a:rPr>
              <a:t>: Ništa ružno nije bilo te </a:t>
            </a:r>
            <a:r>
              <a:rPr lang="hr-HR" sz="2400" b="1" i="1" dirty="0">
                <a:solidFill>
                  <a:schemeClr val="tx1"/>
                </a:solidFill>
              </a:rPr>
              <a:t>99-te</a:t>
            </a:r>
            <a:r>
              <a:rPr lang="hr-HR" sz="2400" dirty="0">
                <a:solidFill>
                  <a:schemeClr val="tx1"/>
                </a:solidFill>
              </a:rPr>
              <a:t>.</a:t>
            </a:r>
          </a:p>
          <a:p>
            <a:r>
              <a:rPr lang="hr-HR" sz="2400" b="1" dirty="0">
                <a:solidFill>
                  <a:schemeClr val="tx1"/>
                </a:solidFill>
              </a:rPr>
              <a:t>PRAVILNO</a:t>
            </a:r>
            <a:r>
              <a:rPr lang="hr-HR" sz="2400" dirty="0">
                <a:solidFill>
                  <a:schemeClr val="tx1"/>
                </a:solidFill>
              </a:rPr>
              <a:t>: Ništa ružno nije bilo te </a:t>
            </a:r>
            <a:r>
              <a:rPr lang="hr-HR" sz="2400" b="1" i="1" dirty="0">
                <a:solidFill>
                  <a:schemeClr val="tx1"/>
                </a:solidFill>
              </a:rPr>
              <a:t>99.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400" dirty="0">
                <a:solidFill>
                  <a:schemeClr val="tx1"/>
                </a:solidFill>
              </a:rPr>
              <a:t>OBJAŠNJENJE: Nepotreban nastavak, dovoljno </a:t>
            </a:r>
            <a:r>
              <a:rPr lang="hr-HR" sz="2400" b="1" dirty="0">
                <a:solidFill>
                  <a:schemeClr val="tx1"/>
                </a:solidFill>
              </a:rPr>
              <a:t>staviti </a:t>
            </a:r>
            <a:r>
              <a:rPr lang="hr-HR" sz="2400" b="1" dirty="0" smtClean="0">
                <a:solidFill>
                  <a:schemeClr val="tx1"/>
                </a:solidFill>
              </a:rPr>
              <a:t>točku </a:t>
            </a:r>
            <a:r>
              <a:rPr lang="hr-HR" sz="2400" b="1" dirty="0">
                <a:solidFill>
                  <a:schemeClr val="tx1"/>
                </a:solidFill>
              </a:rPr>
              <a:t>iza red. Broja</a:t>
            </a:r>
            <a:r>
              <a:rPr lang="hr-HR" sz="2400" b="1" dirty="0" smtClean="0">
                <a:solidFill>
                  <a:schemeClr val="tx1"/>
                </a:solidFill>
              </a:rPr>
              <a:t>.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400" b="1" dirty="0">
                <a:solidFill>
                  <a:schemeClr val="tx1"/>
                </a:solidFill>
              </a:rPr>
              <a:t>NEPRAVILNO</a:t>
            </a:r>
            <a:r>
              <a:rPr lang="hr-HR" sz="2400" dirty="0">
                <a:solidFill>
                  <a:schemeClr val="tx1"/>
                </a:solidFill>
              </a:rPr>
              <a:t>: </a:t>
            </a:r>
            <a:r>
              <a:rPr lang="hr-HR" sz="2400" b="1" i="1" dirty="0">
                <a:solidFill>
                  <a:schemeClr val="tx1"/>
                </a:solidFill>
              </a:rPr>
              <a:t>18:45</a:t>
            </a:r>
            <a:r>
              <a:rPr lang="hr-HR" sz="2400" dirty="0">
                <a:solidFill>
                  <a:schemeClr val="tx1"/>
                </a:solidFill>
              </a:rPr>
              <a:t> sati, h</a:t>
            </a:r>
          </a:p>
          <a:p>
            <a:r>
              <a:rPr lang="hr-HR" sz="2400" b="1" dirty="0">
                <a:solidFill>
                  <a:schemeClr val="tx1"/>
                </a:solidFill>
              </a:rPr>
              <a:t>PRAVILNO</a:t>
            </a:r>
            <a:r>
              <a:rPr lang="hr-HR" sz="2400" dirty="0">
                <a:solidFill>
                  <a:schemeClr val="tx1"/>
                </a:solidFill>
              </a:rPr>
              <a:t>: </a:t>
            </a:r>
            <a:r>
              <a:rPr lang="hr-HR" sz="2400" b="1" i="1" dirty="0">
                <a:solidFill>
                  <a:schemeClr val="tx1"/>
                </a:solidFill>
              </a:rPr>
              <a:t>18.45</a:t>
            </a:r>
            <a:r>
              <a:rPr lang="hr-HR" sz="2400" dirty="0">
                <a:solidFill>
                  <a:schemeClr val="tx1"/>
                </a:solidFill>
              </a:rPr>
              <a:t> sati, h</a:t>
            </a:r>
          </a:p>
          <a:p>
            <a:r>
              <a:rPr lang="hr-HR" sz="2400" dirty="0">
                <a:solidFill>
                  <a:schemeClr val="tx1"/>
                </a:solidFill>
              </a:rPr>
              <a:t>OBJAŠNJENJE: </a:t>
            </a:r>
            <a:r>
              <a:rPr lang="hr-HR" sz="2400" b="1" dirty="0">
                <a:solidFill>
                  <a:schemeClr val="tx1"/>
                </a:solidFill>
              </a:rPr>
              <a:t>Ne</a:t>
            </a:r>
            <a:r>
              <a:rPr lang="hr-HR" sz="2400" dirty="0">
                <a:solidFill>
                  <a:schemeClr val="tx1"/>
                </a:solidFill>
              </a:rPr>
              <a:t> treba upotrebljavati </a:t>
            </a:r>
            <a:r>
              <a:rPr lang="hr-HR" sz="2400" b="1" dirty="0" err="1">
                <a:solidFill>
                  <a:schemeClr val="tx1"/>
                </a:solidFill>
              </a:rPr>
              <a:t>dvotočje</a:t>
            </a:r>
            <a:r>
              <a:rPr lang="hr-HR" sz="2400" b="1" dirty="0">
                <a:solidFill>
                  <a:schemeClr val="tx1"/>
                </a:solidFill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</a:rPr>
              <a:t>      u </a:t>
            </a:r>
            <a:r>
              <a:rPr lang="hr-HR" sz="2400" b="1" dirty="0">
                <a:solidFill>
                  <a:schemeClr val="tx1"/>
                </a:solidFill>
              </a:rPr>
              <a:t>označavanju sati </a:t>
            </a:r>
            <a:r>
              <a:rPr lang="hr-HR" sz="2400" dirty="0">
                <a:solidFill>
                  <a:schemeClr val="tx1"/>
                </a:solidFill>
              </a:rPr>
              <a:t>(utjecaj engleskog jezika</a:t>
            </a:r>
            <a:r>
              <a:rPr lang="hr-HR" sz="2400" dirty="0" smtClean="0">
                <a:solidFill>
                  <a:schemeClr val="tx1"/>
                </a:solidFill>
              </a:rPr>
              <a:t>)</a:t>
            </a:r>
            <a:r>
              <a:rPr lang="hr-HR" sz="2400" dirty="0">
                <a:solidFill>
                  <a:schemeClr val="tx1"/>
                </a:solidFill>
              </a:rPr>
              <a:t> </a:t>
            </a:r>
          </a:p>
          <a:p>
            <a:r>
              <a:rPr lang="hr-HR" sz="2400" b="1" dirty="0">
                <a:solidFill>
                  <a:schemeClr val="tx1"/>
                </a:solidFill>
              </a:rPr>
              <a:t>NEPRAVILNO</a:t>
            </a:r>
            <a:r>
              <a:rPr lang="hr-HR" sz="2400" dirty="0">
                <a:solidFill>
                  <a:schemeClr val="tx1"/>
                </a:solidFill>
              </a:rPr>
              <a:t>: </a:t>
            </a:r>
            <a:r>
              <a:rPr lang="hr-HR" sz="2400" b="1" i="1" dirty="0">
                <a:solidFill>
                  <a:schemeClr val="tx1"/>
                </a:solidFill>
              </a:rPr>
              <a:t>07. 04. 2017.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400" b="1" dirty="0">
                <a:solidFill>
                  <a:schemeClr val="tx1"/>
                </a:solidFill>
              </a:rPr>
              <a:t>PRAVILNO</a:t>
            </a:r>
            <a:r>
              <a:rPr lang="hr-HR" sz="2400" dirty="0">
                <a:solidFill>
                  <a:schemeClr val="tx1"/>
                </a:solidFill>
              </a:rPr>
              <a:t>: </a:t>
            </a:r>
            <a:r>
              <a:rPr lang="hr-HR" sz="2400" b="1" i="1" dirty="0">
                <a:solidFill>
                  <a:schemeClr val="tx1"/>
                </a:solidFill>
              </a:rPr>
              <a:t>7. 4. 2017.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400" dirty="0">
                <a:solidFill>
                  <a:schemeClr val="tx1"/>
                </a:solidFill>
              </a:rPr>
              <a:t>OBJAŠNJENJE</a:t>
            </a:r>
            <a:r>
              <a:rPr lang="hr-HR" sz="2400" b="1" dirty="0">
                <a:solidFill>
                  <a:schemeClr val="tx1"/>
                </a:solidFill>
              </a:rPr>
              <a:t>: Nadnevci</a:t>
            </a:r>
            <a:r>
              <a:rPr lang="hr-HR" sz="2400" dirty="0">
                <a:solidFill>
                  <a:schemeClr val="tx1"/>
                </a:solidFill>
              </a:rPr>
              <a:t> se nepravilno pišu </a:t>
            </a:r>
            <a:r>
              <a:rPr lang="hr-HR" sz="2400" b="1" dirty="0">
                <a:solidFill>
                  <a:schemeClr val="tx1"/>
                </a:solidFill>
              </a:rPr>
              <a:t>s nulom.</a:t>
            </a:r>
            <a:r>
              <a:rPr lang="hr-HR" sz="2400" dirty="0">
                <a:solidFill>
                  <a:schemeClr val="tx1"/>
                </a:solidFill>
              </a:rPr>
              <a:t> (7. travnja 2017.)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11651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45201" y="262160"/>
            <a:ext cx="5884349" cy="54746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i="1" dirty="0" smtClean="0"/>
              <a:t>Odsvakud ponešto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62050" y="1104900"/>
            <a:ext cx="7639049" cy="558165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400" b="1" dirty="0">
                <a:solidFill>
                  <a:schemeClr val="tx1"/>
                </a:solidFill>
              </a:rPr>
              <a:t>NEPRAVILNO</a:t>
            </a:r>
            <a:r>
              <a:rPr lang="hr-HR" sz="2400" dirty="0">
                <a:solidFill>
                  <a:schemeClr val="tx1"/>
                </a:solidFill>
              </a:rPr>
              <a:t>: </a:t>
            </a:r>
            <a:r>
              <a:rPr lang="hr-HR" sz="2400" b="1" i="1" dirty="0">
                <a:solidFill>
                  <a:schemeClr val="tx1"/>
                </a:solidFill>
              </a:rPr>
              <a:t>2012.</a:t>
            </a:r>
            <a:r>
              <a:rPr lang="hr-HR" sz="2400" dirty="0">
                <a:solidFill>
                  <a:schemeClr val="tx1"/>
                </a:solidFill>
              </a:rPr>
              <a:t> u Pekingu će biti održane Ljetne olimpijske igre.</a:t>
            </a:r>
          </a:p>
          <a:p>
            <a:r>
              <a:rPr lang="hr-HR" sz="2400" b="1" dirty="0">
                <a:solidFill>
                  <a:schemeClr val="tx1"/>
                </a:solidFill>
              </a:rPr>
              <a:t>PRAVILNO</a:t>
            </a:r>
            <a:r>
              <a:rPr lang="hr-HR" sz="2400" dirty="0">
                <a:solidFill>
                  <a:schemeClr val="tx1"/>
                </a:solidFill>
              </a:rPr>
              <a:t>: </a:t>
            </a:r>
            <a:r>
              <a:rPr lang="hr-HR" sz="2400" b="1" i="1" dirty="0">
                <a:solidFill>
                  <a:schemeClr val="tx1"/>
                </a:solidFill>
              </a:rPr>
              <a:t>Godine 2012. </a:t>
            </a:r>
            <a:r>
              <a:rPr lang="hr-HR" sz="2400" dirty="0">
                <a:solidFill>
                  <a:schemeClr val="tx1"/>
                </a:solidFill>
              </a:rPr>
              <a:t>u Pekingu će …</a:t>
            </a:r>
          </a:p>
          <a:p>
            <a:r>
              <a:rPr lang="hr-HR" sz="2400" dirty="0">
                <a:solidFill>
                  <a:schemeClr val="tx1"/>
                </a:solidFill>
              </a:rPr>
              <a:t>OBJAŠNJENJE: Uz redni broj nadnevka </a:t>
            </a:r>
            <a:r>
              <a:rPr lang="hr-HR" sz="2400" b="1" dirty="0">
                <a:solidFill>
                  <a:schemeClr val="tx1"/>
                </a:solidFill>
              </a:rPr>
              <a:t>na početku rečenice piše se opis riječju</a:t>
            </a:r>
            <a:r>
              <a:rPr lang="hr-HR" sz="2400" b="1" dirty="0" smtClean="0">
                <a:solidFill>
                  <a:schemeClr val="tx1"/>
                </a:solidFill>
              </a:rPr>
              <a:t>.</a:t>
            </a:r>
            <a:r>
              <a:rPr lang="hr-HR" sz="2400" dirty="0">
                <a:solidFill>
                  <a:schemeClr val="tx1"/>
                </a:solidFill>
              </a:rPr>
              <a:t/>
            </a:r>
            <a:br>
              <a:rPr lang="hr-HR" sz="2400" dirty="0">
                <a:solidFill>
                  <a:schemeClr val="tx1"/>
                </a:solidFill>
              </a:rPr>
            </a:br>
            <a:endParaRPr lang="hr-HR" sz="2400" dirty="0">
              <a:solidFill>
                <a:schemeClr val="tx1"/>
              </a:solidFill>
            </a:endParaRPr>
          </a:p>
          <a:p>
            <a:r>
              <a:rPr lang="hr-HR" sz="2400" b="1" dirty="0">
                <a:solidFill>
                  <a:schemeClr val="tx1"/>
                </a:solidFill>
              </a:rPr>
              <a:t>NEPRAVILNO:</a:t>
            </a:r>
            <a:r>
              <a:rPr lang="hr-HR" sz="2400" dirty="0">
                <a:solidFill>
                  <a:schemeClr val="tx1"/>
                </a:solidFill>
              </a:rPr>
              <a:t> </a:t>
            </a:r>
            <a:r>
              <a:rPr lang="hr-HR" sz="2400" b="1" i="1" dirty="0">
                <a:solidFill>
                  <a:schemeClr val="tx1"/>
                </a:solidFill>
              </a:rPr>
              <a:t>15.</a:t>
            </a:r>
            <a:r>
              <a:rPr lang="hr-HR" sz="2400" dirty="0">
                <a:solidFill>
                  <a:schemeClr val="tx1"/>
                </a:solidFill>
              </a:rPr>
              <a:t> ožujka moram položiti ispit</a:t>
            </a:r>
          </a:p>
          <a:p>
            <a:r>
              <a:rPr lang="hr-HR" sz="2400" b="1" dirty="0">
                <a:solidFill>
                  <a:schemeClr val="tx1"/>
                </a:solidFill>
              </a:rPr>
              <a:t>PRAVILNO</a:t>
            </a:r>
            <a:r>
              <a:rPr lang="hr-HR" sz="2400" dirty="0">
                <a:solidFill>
                  <a:schemeClr val="tx1"/>
                </a:solidFill>
              </a:rPr>
              <a:t>: </a:t>
            </a:r>
            <a:r>
              <a:rPr lang="hr-HR" sz="2400" b="1" i="1" dirty="0">
                <a:solidFill>
                  <a:schemeClr val="tx1"/>
                </a:solidFill>
              </a:rPr>
              <a:t>Dana 15.</a:t>
            </a:r>
            <a:r>
              <a:rPr lang="hr-HR" sz="2400" dirty="0">
                <a:solidFill>
                  <a:schemeClr val="tx1"/>
                </a:solidFill>
              </a:rPr>
              <a:t> ožujka …</a:t>
            </a:r>
          </a:p>
          <a:p>
            <a:r>
              <a:rPr lang="hr-HR" sz="2400" dirty="0">
                <a:solidFill>
                  <a:schemeClr val="tx1"/>
                </a:solidFill>
              </a:rPr>
              <a:t>OBJAŠNJENJE: Uz redni broj nadnevka </a:t>
            </a:r>
            <a:r>
              <a:rPr lang="hr-HR" sz="2400" b="1" dirty="0">
                <a:solidFill>
                  <a:schemeClr val="tx1"/>
                </a:solidFill>
              </a:rPr>
              <a:t>na početku rečenice piše se opis riječju.</a:t>
            </a:r>
            <a:endParaRPr lang="hr-HR" sz="2400" dirty="0">
              <a:solidFill>
                <a:schemeClr val="tx1"/>
              </a:solidFill>
            </a:endParaRPr>
          </a:p>
          <a:p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8580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33525" y="385985"/>
            <a:ext cx="7305675" cy="171904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i="1" dirty="0" smtClean="0"/>
              <a:t>Jezične nedoumice riješite koristeći se Hrvatskim pravopisom i Hrvatskom gramatikom</a:t>
            </a:r>
            <a:endParaRPr lang="hr-HR" b="1" i="1" dirty="0"/>
          </a:p>
        </p:txBody>
      </p:sp>
      <p:pic>
        <p:nvPicPr>
          <p:cNvPr id="4" name="Picture 2" descr="Slikovni rezultat za hrvatski pravopis i gramatika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2026" r="11422" b="3083"/>
          <a:stretch/>
        </p:blipFill>
        <p:spPr bwMode="auto">
          <a:xfrm>
            <a:off x="2073593" y="3483342"/>
            <a:ext cx="2269806" cy="30889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likovni rezultat za hrvatski gramati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3483342"/>
            <a:ext cx="2379853" cy="30889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57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7250" y="166910"/>
            <a:ext cx="8143875" cy="5284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hr-HR" sz="2400" b="1" dirty="0"/>
              <a:t>Fonološki i gramatički uvjetovane pogreške u pismu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81100" y="1352550"/>
            <a:ext cx="7581899" cy="512445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400" b="1" dirty="0">
                <a:solidFill>
                  <a:schemeClr val="tx1"/>
                </a:solidFill>
              </a:rPr>
              <a:t>SUGLASNIK </a:t>
            </a:r>
            <a:r>
              <a:rPr lang="hr-HR" sz="2400" b="1" dirty="0" err="1">
                <a:solidFill>
                  <a:schemeClr val="tx1"/>
                </a:solidFill>
              </a:rPr>
              <a:t>Dž</a:t>
            </a:r>
            <a:r>
              <a:rPr lang="hr-HR" sz="2400" b="1" dirty="0">
                <a:solidFill>
                  <a:schemeClr val="tx1"/>
                </a:solidFill>
              </a:rPr>
              <a:t>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r>
              <a:rPr lang="hr-HR" sz="2000" b="1" dirty="0" smtClean="0">
                <a:solidFill>
                  <a:schemeClr val="tx1"/>
                </a:solidFill>
              </a:rPr>
              <a:t>Nastajanje </a:t>
            </a:r>
            <a:r>
              <a:rPr lang="hr-HR" sz="2000" b="1" dirty="0">
                <a:solidFill>
                  <a:schemeClr val="tx1"/>
                </a:solidFill>
              </a:rPr>
              <a:t>suglasnika </a:t>
            </a:r>
            <a:r>
              <a:rPr lang="hr-HR" sz="2000" b="1" i="1" dirty="0">
                <a:solidFill>
                  <a:schemeClr val="tx1"/>
                </a:solidFill>
              </a:rPr>
              <a:t>DŽ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Naš susjed je </a:t>
            </a:r>
            <a:r>
              <a:rPr lang="hr-HR" sz="2000" dirty="0" err="1">
                <a:solidFill>
                  <a:schemeClr val="tx1"/>
                </a:solidFill>
              </a:rPr>
              <a:t>burekdžija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Naš susjed je buregdžija.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U riječi stranog podrijetla ispred sufiksa -</a:t>
            </a:r>
            <a:r>
              <a:rPr lang="hr-HR" sz="2000" dirty="0" err="1">
                <a:solidFill>
                  <a:schemeClr val="tx1"/>
                </a:solidFill>
              </a:rPr>
              <a:t>džija</a:t>
            </a:r>
            <a:r>
              <a:rPr lang="hr-HR" sz="2000" dirty="0">
                <a:solidFill>
                  <a:schemeClr val="tx1"/>
                </a:solidFill>
              </a:rPr>
              <a:t> provodi se jednačenje po zvučnosti.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NEPRAVILNO</a:t>
            </a:r>
            <a:r>
              <a:rPr lang="hr-HR" sz="2000" dirty="0">
                <a:solidFill>
                  <a:schemeClr val="tx1"/>
                </a:solidFill>
              </a:rPr>
              <a:t>: </a:t>
            </a:r>
            <a:r>
              <a:rPr lang="hr-HR" sz="2000" dirty="0" err="1">
                <a:solidFill>
                  <a:schemeClr val="tx1"/>
                </a:solidFill>
              </a:rPr>
              <a:t>Svjedočba</a:t>
            </a:r>
            <a:r>
              <a:rPr lang="hr-HR" sz="2000" dirty="0">
                <a:solidFill>
                  <a:schemeClr val="tx1"/>
                </a:solidFill>
              </a:rPr>
              <a:t> je dragocjen papir.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PRAVILNO</a:t>
            </a:r>
            <a:r>
              <a:rPr lang="hr-HR" sz="2000" dirty="0">
                <a:solidFill>
                  <a:schemeClr val="tx1"/>
                </a:solidFill>
              </a:rPr>
              <a:t>: Svjedodžba je dragocjen papir.</a:t>
            </a:r>
          </a:p>
          <a:p>
            <a:r>
              <a:rPr lang="hr-HR" sz="2000" dirty="0">
                <a:solidFill>
                  <a:schemeClr val="tx1"/>
                </a:solidFill>
              </a:rPr>
              <a:t>OBJAŠNJENJE: Nastanak suglasnika </a:t>
            </a:r>
            <a:r>
              <a:rPr lang="hr-HR" sz="2000" b="1" i="1" dirty="0" err="1">
                <a:solidFill>
                  <a:schemeClr val="tx1"/>
                </a:solidFill>
              </a:rPr>
              <a:t>dž</a:t>
            </a:r>
            <a:r>
              <a:rPr lang="hr-HR" sz="2000" dirty="0">
                <a:solidFill>
                  <a:schemeClr val="tx1"/>
                </a:solidFill>
              </a:rPr>
              <a:t> neodređen je (džamija, džep, džez, džudo, džip)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8234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71526" y="166910"/>
            <a:ext cx="7905750" cy="45221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hr-HR" sz="2400" b="1" dirty="0"/>
              <a:t>Fonološki i gramatički uvjetovane pogreške u pismu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04900" y="981075"/>
            <a:ext cx="7781925" cy="558165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JEDNAČENJE PO ZVUČNOSTI </a:t>
            </a:r>
            <a:endParaRPr lang="hr-HR" sz="2000" b="1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Jednačenje </a:t>
            </a:r>
            <a:r>
              <a:rPr lang="hr-HR" dirty="0">
                <a:solidFill>
                  <a:schemeClr val="tx1"/>
                </a:solidFill>
              </a:rPr>
              <a:t>po zvučnosti se provodi u glagolima s </a:t>
            </a:r>
            <a:r>
              <a:rPr lang="hr-HR" dirty="0" err="1">
                <a:solidFill>
                  <a:schemeClr val="tx1"/>
                </a:solidFill>
              </a:rPr>
              <a:t>predmecima</a:t>
            </a:r>
            <a:r>
              <a:rPr lang="hr-HR" dirty="0">
                <a:solidFill>
                  <a:schemeClr val="tx1"/>
                </a:solidFill>
              </a:rPr>
              <a:t> (iz, od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dirty="0" err="1" smtClean="0">
                <a:solidFill>
                  <a:schemeClr val="tx1"/>
                </a:solidFill>
              </a:rPr>
              <a:t>ob</a:t>
            </a:r>
            <a:r>
              <a:rPr lang="hr-HR" dirty="0" smtClean="0">
                <a:solidFill>
                  <a:schemeClr val="tx1"/>
                </a:solidFill>
              </a:rPr>
              <a:t>, nad) </a:t>
            </a:r>
            <a:r>
              <a:rPr lang="hr-HR" dirty="0">
                <a:solidFill>
                  <a:schemeClr val="tx1"/>
                </a:solidFill>
              </a:rPr>
              <a:t>ispiliti, opkoračiti, </a:t>
            </a:r>
            <a:r>
              <a:rPr lang="hr-HR" dirty="0" err="1">
                <a:solidFill>
                  <a:schemeClr val="tx1"/>
                </a:solidFill>
              </a:rPr>
              <a:t>natpjevati</a:t>
            </a:r>
            <a:r>
              <a:rPr lang="hr-HR" dirty="0">
                <a:solidFill>
                  <a:schemeClr val="tx1"/>
                </a:solidFill>
              </a:rPr>
              <a:t> 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ODSTUPANJE - </a:t>
            </a:r>
            <a:r>
              <a:rPr lang="hr-HR" dirty="0">
                <a:solidFill>
                  <a:schemeClr val="tx1"/>
                </a:solidFill>
              </a:rPr>
              <a:t>kad se zvučni d nađe ispred bezvučnih s, š, c, č, ć </a:t>
            </a:r>
            <a:r>
              <a:rPr lang="hr-HR" dirty="0" smtClean="0">
                <a:solidFill>
                  <a:schemeClr val="tx1"/>
                </a:solidFill>
              </a:rPr>
              <a:t>– piše </a:t>
            </a:r>
            <a:r>
              <a:rPr lang="hr-HR" dirty="0">
                <a:solidFill>
                  <a:schemeClr val="tx1"/>
                </a:solidFill>
              </a:rPr>
              <a:t>se </a:t>
            </a:r>
            <a:r>
              <a:rPr lang="hr-HR" dirty="0" smtClean="0">
                <a:solidFill>
                  <a:schemeClr val="tx1"/>
                </a:solidFill>
              </a:rPr>
              <a:t>d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NEPRAVILNO: </a:t>
            </a:r>
            <a:r>
              <a:rPr lang="hr-HR" dirty="0" err="1">
                <a:solidFill>
                  <a:schemeClr val="tx1"/>
                </a:solidFill>
              </a:rPr>
              <a:t>otčepiti</a:t>
            </a:r>
            <a:r>
              <a:rPr lang="hr-HR" dirty="0">
                <a:solidFill>
                  <a:schemeClr val="tx1"/>
                </a:solidFill>
              </a:rPr>
              <a:t> rupu </a:t>
            </a:r>
            <a:r>
              <a:rPr lang="hr-HR" dirty="0" err="1" smtClean="0">
                <a:solidFill>
                  <a:schemeClr val="tx1"/>
                </a:solidFill>
              </a:rPr>
              <a:t>ispotprosječan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dirty="0" err="1" smtClean="0">
                <a:solidFill>
                  <a:schemeClr val="tx1"/>
                </a:solidFill>
              </a:rPr>
              <a:t>pedgodišnji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PRAVILNO: odčepiti </a:t>
            </a:r>
            <a:r>
              <a:rPr lang="hr-HR" dirty="0">
                <a:solidFill>
                  <a:schemeClr val="tx1"/>
                </a:solidFill>
              </a:rPr>
              <a:t>rupu </a:t>
            </a:r>
            <a:r>
              <a:rPr lang="hr-HR" dirty="0" smtClean="0">
                <a:solidFill>
                  <a:schemeClr val="tx1"/>
                </a:solidFill>
              </a:rPr>
              <a:t>ispodprosječan i </a:t>
            </a:r>
            <a:r>
              <a:rPr lang="hr-HR" dirty="0" err="1">
                <a:solidFill>
                  <a:schemeClr val="tx1"/>
                </a:solidFill>
              </a:rPr>
              <a:t>petgodišnji</a:t>
            </a:r>
            <a:r>
              <a:rPr lang="hr-HR" dirty="0">
                <a:solidFill>
                  <a:schemeClr val="tx1"/>
                </a:solidFill>
              </a:rPr>
              <a:t> , </a:t>
            </a:r>
            <a:r>
              <a:rPr lang="hr-HR" dirty="0" smtClean="0">
                <a:solidFill>
                  <a:schemeClr val="tx1"/>
                </a:solidFill>
              </a:rPr>
              <a:t>petogodišnji</a:t>
            </a:r>
          </a:p>
          <a:p>
            <a:r>
              <a:rPr lang="hr-HR" b="1" dirty="0">
                <a:solidFill>
                  <a:schemeClr val="tx1"/>
                </a:solidFill>
              </a:rPr>
              <a:t>Jednačenje po zvučnosti </a:t>
            </a:r>
            <a:r>
              <a:rPr lang="hr-HR" dirty="0">
                <a:solidFill>
                  <a:schemeClr val="tx1"/>
                </a:solidFill>
              </a:rPr>
              <a:t>- kad se nađe bezvučni suglasnik ispred zvučnog on prelazi u svoj zvučni par i obrnuto</a:t>
            </a:r>
            <a:r>
              <a:rPr lang="hr-HR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NEPRAVILNO</a:t>
            </a:r>
            <a:r>
              <a:rPr lang="hr-HR" dirty="0">
                <a:solidFill>
                  <a:schemeClr val="tx1"/>
                </a:solidFill>
              </a:rPr>
              <a:t>: </a:t>
            </a:r>
            <a:r>
              <a:rPr lang="hr-HR" dirty="0" err="1">
                <a:solidFill>
                  <a:schemeClr val="tx1"/>
                </a:solidFill>
              </a:rPr>
              <a:t>izpiliti</a:t>
            </a:r>
            <a:r>
              <a:rPr lang="hr-HR" dirty="0">
                <a:solidFill>
                  <a:schemeClr val="tx1"/>
                </a:solidFill>
              </a:rPr>
              <a:t>, </a:t>
            </a:r>
            <a:r>
              <a:rPr lang="hr-HR" dirty="0" err="1">
                <a:solidFill>
                  <a:schemeClr val="tx1"/>
                </a:solidFill>
              </a:rPr>
              <a:t>obšiti</a:t>
            </a:r>
            <a:r>
              <a:rPr lang="hr-HR" dirty="0">
                <a:solidFill>
                  <a:schemeClr val="tx1"/>
                </a:solidFill>
              </a:rPr>
              <a:t>, </a:t>
            </a:r>
            <a:r>
              <a:rPr lang="hr-HR" dirty="0" err="1">
                <a:solidFill>
                  <a:schemeClr val="tx1"/>
                </a:solidFill>
              </a:rPr>
              <a:t>obkoračiti</a:t>
            </a:r>
            <a:r>
              <a:rPr lang="hr-HR" dirty="0">
                <a:solidFill>
                  <a:schemeClr val="tx1"/>
                </a:solidFill>
              </a:rPr>
              <a:t>, </a:t>
            </a:r>
            <a:r>
              <a:rPr lang="hr-HR" dirty="0" err="1">
                <a:solidFill>
                  <a:schemeClr val="tx1"/>
                </a:solidFill>
              </a:rPr>
              <a:t>nadpjevati</a:t>
            </a:r>
            <a:endParaRPr lang="hr-HR" dirty="0">
              <a:solidFill>
                <a:schemeClr val="tx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PRAVILNO: ispiliti, opšiti, opkoračiti, </a:t>
            </a:r>
            <a:r>
              <a:rPr lang="hr-HR" dirty="0" err="1" smtClean="0">
                <a:solidFill>
                  <a:schemeClr val="tx1"/>
                </a:solidFill>
              </a:rPr>
              <a:t>natpjevati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OBJAŠNJENJE</a:t>
            </a:r>
            <a:r>
              <a:rPr lang="hr-HR" dirty="0">
                <a:solidFill>
                  <a:schemeClr val="tx1"/>
                </a:solidFill>
              </a:rPr>
              <a:t>: Jednačenje po zvučnosti se provodi u </a:t>
            </a:r>
            <a:r>
              <a:rPr lang="hr-HR" dirty="0" smtClean="0">
                <a:solidFill>
                  <a:schemeClr val="tx1"/>
                </a:solidFill>
              </a:rPr>
              <a:t>glagolima        </a:t>
            </a:r>
            <a:r>
              <a:rPr lang="hr-HR" dirty="0">
                <a:solidFill>
                  <a:schemeClr val="tx1"/>
                </a:solidFill>
              </a:rPr>
              <a:t>s </a:t>
            </a:r>
            <a:r>
              <a:rPr lang="hr-HR" dirty="0" err="1">
                <a:solidFill>
                  <a:schemeClr val="tx1"/>
                </a:solidFill>
              </a:rPr>
              <a:t>predmecima</a:t>
            </a:r>
            <a:r>
              <a:rPr lang="hr-HR" dirty="0">
                <a:solidFill>
                  <a:schemeClr val="tx1"/>
                </a:solidFill>
              </a:rPr>
              <a:t> (iz, od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dirty="0" err="1" smtClean="0">
                <a:solidFill>
                  <a:schemeClr val="tx1"/>
                </a:solidFill>
              </a:rPr>
              <a:t>ob</a:t>
            </a:r>
            <a:r>
              <a:rPr lang="hr-HR" dirty="0" smtClean="0">
                <a:solidFill>
                  <a:schemeClr val="tx1"/>
                </a:solidFill>
              </a:rPr>
              <a:t>, nad</a:t>
            </a:r>
            <a:r>
              <a:rPr lang="hr-HR" dirty="0">
                <a:solidFill>
                  <a:schemeClr val="tx1"/>
                </a:solidFill>
              </a:rPr>
              <a:t>).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21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42976" y="147860"/>
            <a:ext cx="8058149" cy="57604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hr-HR" sz="2400" b="1" dirty="0"/>
              <a:t>Fonološki i gramatički uvjetovane pogreške u pismu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52525" y="1066801"/>
            <a:ext cx="7753350" cy="553402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JEDNAČENJE PO MJESTU TVORBE </a:t>
            </a:r>
            <a:r>
              <a:rPr lang="hr-HR" dirty="0">
                <a:solidFill>
                  <a:schemeClr val="tx1"/>
                </a:solidFill>
              </a:rPr>
              <a:t>- glasovna </a:t>
            </a:r>
            <a:r>
              <a:rPr lang="hr-HR" dirty="0" smtClean="0">
                <a:solidFill>
                  <a:schemeClr val="tx1"/>
                </a:solidFill>
              </a:rPr>
              <a:t>promjena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suglasnik </a:t>
            </a:r>
            <a:r>
              <a:rPr lang="hr-HR" dirty="0">
                <a:solidFill>
                  <a:schemeClr val="tx1"/>
                </a:solidFill>
              </a:rPr>
              <a:t>n ispred b = m 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suglasnici </a:t>
            </a:r>
            <a:r>
              <a:rPr lang="hr-HR" dirty="0">
                <a:solidFill>
                  <a:schemeClr val="tx1"/>
                </a:solidFill>
              </a:rPr>
              <a:t>s, z, h ispred š, ž, č, ć, </a:t>
            </a:r>
            <a:r>
              <a:rPr lang="hr-HR" dirty="0" err="1">
                <a:solidFill>
                  <a:schemeClr val="tx1"/>
                </a:solidFill>
              </a:rPr>
              <a:t>lj</a:t>
            </a:r>
            <a:r>
              <a:rPr lang="hr-HR" dirty="0">
                <a:solidFill>
                  <a:schemeClr val="tx1"/>
                </a:solidFill>
              </a:rPr>
              <a:t>, nj, j, đ, </a:t>
            </a:r>
            <a:r>
              <a:rPr lang="hr-HR" dirty="0" err="1">
                <a:solidFill>
                  <a:schemeClr val="tx1"/>
                </a:solidFill>
              </a:rPr>
              <a:t>dž</a:t>
            </a:r>
            <a:r>
              <a:rPr lang="hr-HR" dirty="0">
                <a:solidFill>
                  <a:schemeClr val="tx1"/>
                </a:solidFill>
              </a:rPr>
              <a:t> =</a:t>
            </a:r>
            <a:r>
              <a:rPr lang="hr-HR" dirty="0" err="1" smtClean="0">
                <a:solidFill>
                  <a:schemeClr val="tx1"/>
                </a:solidFill>
              </a:rPr>
              <a:t>š,ž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Nepravilno: </a:t>
            </a:r>
            <a:r>
              <a:rPr lang="hr-HR" dirty="0" err="1" smtClean="0">
                <a:solidFill>
                  <a:schemeClr val="tx1"/>
                </a:solidFill>
              </a:rPr>
              <a:t>izčeprkati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dirty="0" err="1" smtClean="0">
                <a:solidFill>
                  <a:schemeClr val="tx1"/>
                </a:solidFill>
              </a:rPr>
              <a:t>stanbeni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dirty="0" err="1" smtClean="0">
                <a:solidFill>
                  <a:schemeClr val="tx1"/>
                </a:solidFill>
              </a:rPr>
              <a:t>sčepati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Pravilno:  iščeprkati, stambeni, ščepati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Odstupanje: </a:t>
            </a:r>
            <a:r>
              <a:rPr lang="hr-HR" dirty="0" err="1">
                <a:solidFill>
                  <a:schemeClr val="tx1"/>
                </a:solidFill>
              </a:rPr>
              <a:t>izvambračni</a:t>
            </a: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 - nepravilno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Pravilno - izvanbračni</a:t>
            </a:r>
          </a:p>
          <a:p>
            <a:r>
              <a:rPr lang="hr-HR" b="1" dirty="0">
                <a:solidFill>
                  <a:schemeClr val="tx1"/>
                </a:solidFill>
              </a:rPr>
              <a:t>PAZI!</a:t>
            </a: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Unesen, </a:t>
            </a:r>
            <a:r>
              <a:rPr lang="hr-HR" dirty="0" err="1" smtClean="0">
                <a:solidFill>
                  <a:schemeClr val="tx1"/>
                </a:solidFill>
              </a:rPr>
              <a:t>spasen</a:t>
            </a:r>
            <a:r>
              <a:rPr lang="hr-HR" dirty="0" smtClean="0">
                <a:solidFill>
                  <a:schemeClr val="tx1"/>
                </a:solidFill>
              </a:rPr>
              <a:t> - nepravilno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Unesen, spašen - pravilno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osnova </a:t>
            </a:r>
            <a:r>
              <a:rPr lang="hr-HR" dirty="0">
                <a:solidFill>
                  <a:schemeClr val="tx1"/>
                </a:solidFill>
              </a:rPr>
              <a:t>završava na s i z +</a:t>
            </a:r>
            <a:r>
              <a:rPr lang="hr-HR" dirty="0" err="1">
                <a:solidFill>
                  <a:schemeClr val="tx1"/>
                </a:solidFill>
              </a:rPr>
              <a:t>en</a:t>
            </a:r>
            <a:r>
              <a:rPr lang="hr-HR" dirty="0">
                <a:solidFill>
                  <a:schemeClr val="tx1"/>
                </a:solidFill>
              </a:rPr>
              <a:t> = ne provodi se jotacija (</a:t>
            </a:r>
            <a:r>
              <a:rPr lang="hr-HR" dirty="0" err="1">
                <a:solidFill>
                  <a:schemeClr val="tx1"/>
                </a:solidFill>
              </a:rPr>
              <a:t>dones+en</a:t>
            </a:r>
            <a:r>
              <a:rPr lang="hr-HR" dirty="0">
                <a:solidFill>
                  <a:schemeClr val="tx1"/>
                </a:solidFill>
              </a:rPr>
              <a:t>= donesen, uvezen, dovezen) osnova završava na i+ </a:t>
            </a:r>
            <a:r>
              <a:rPr lang="hr-HR" dirty="0" err="1">
                <a:solidFill>
                  <a:schemeClr val="tx1"/>
                </a:solidFill>
              </a:rPr>
              <a:t>en</a:t>
            </a:r>
            <a:r>
              <a:rPr lang="hr-HR" dirty="0">
                <a:solidFill>
                  <a:schemeClr val="tx1"/>
                </a:solidFill>
              </a:rPr>
              <a:t> = provodi se jotacija (</a:t>
            </a:r>
            <a:r>
              <a:rPr lang="hr-HR" dirty="0" err="1">
                <a:solidFill>
                  <a:schemeClr val="tx1"/>
                </a:solidFill>
              </a:rPr>
              <a:t>spasi+en</a:t>
            </a:r>
            <a:r>
              <a:rPr lang="hr-HR" dirty="0">
                <a:solidFill>
                  <a:schemeClr val="tx1"/>
                </a:solidFill>
              </a:rPr>
              <a:t> = spašen, spašavati, ukrašen, ukrašavati) </a:t>
            </a:r>
            <a:endParaRPr lang="hr-HR" dirty="0" smtClean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6225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28775" y="128810"/>
            <a:ext cx="7200900" cy="91894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2400" b="1" dirty="0"/>
              <a:t>Fonološke pogreške u glasovnoj promjeni jednačenja po zvučnosti</a:t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90649" y="1295401"/>
            <a:ext cx="7505701" cy="49911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2000" b="1" u="sng" dirty="0">
                <a:solidFill>
                  <a:schemeClr val="tx1"/>
                </a:solidFill>
              </a:rPr>
              <a:t>ODSTUPANJE</a:t>
            </a:r>
            <a:endParaRPr lang="hr-HR" sz="2000" b="1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OBJAŠNJENJE: Kad se zvučni </a:t>
            </a:r>
            <a:r>
              <a:rPr lang="hr-HR" sz="2000" b="1" i="1" dirty="0">
                <a:solidFill>
                  <a:schemeClr val="tx1"/>
                </a:solidFill>
              </a:rPr>
              <a:t>d</a:t>
            </a:r>
            <a:r>
              <a:rPr lang="hr-HR" sz="2000" dirty="0">
                <a:solidFill>
                  <a:schemeClr val="tx1"/>
                </a:solidFill>
              </a:rPr>
              <a:t> nađe ispred bezvučnih </a:t>
            </a:r>
            <a:r>
              <a:rPr lang="hr-HR" sz="2000" b="1" i="1" dirty="0">
                <a:solidFill>
                  <a:schemeClr val="tx1"/>
                </a:solidFill>
              </a:rPr>
              <a:t>s, š, c, č, ć</a:t>
            </a:r>
            <a:r>
              <a:rPr lang="hr-HR" sz="2000" dirty="0">
                <a:solidFill>
                  <a:schemeClr val="tx1"/>
                </a:solidFill>
              </a:rPr>
              <a:t> ostaje </a:t>
            </a:r>
            <a:r>
              <a:rPr lang="hr-HR" sz="2000" b="1" i="1" dirty="0">
                <a:solidFill>
                  <a:schemeClr val="tx1"/>
                </a:solidFill>
              </a:rPr>
              <a:t>d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NEPRAVILNO: </a:t>
            </a:r>
            <a:r>
              <a:rPr lang="hr-HR" sz="2000" dirty="0" err="1">
                <a:solidFill>
                  <a:schemeClr val="tx1"/>
                </a:solidFill>
              </a:rPr>
              <a:t>otseliti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otčepiti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otcijepiti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otšutjeti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natšumar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PRAVILNO: odseliti, odčepiti, odcijepiti, odšutjeti, </a:t>
            </a:r>
            <a:r>
              <a:rPr lang="hr-HR" sz="2000" dirty="0" smtClean="0">
                <a:solidFill>
                  <a:schemeClr val="tx1"/>
                </a:solidFill>
              </a:rPr>
              <a:t>nadšumar</a:t>
            </a:r>
          </a:p>
          <a:p>
            <a:r>
              <a:rPr lang="hr-HR" sz="2000" b="1" u="sng" dirty="0">
                <a:solidFill>
                  <a:schemeClr val="tx1"/>
                </a:solidFill>
              </a:rPr>
              <a:t>ODSTUPANJE</a:t>
            </a:r>
            <a:endParaRPr lang="hr-HR" sz="2000" b="1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OBJAŠNJENJE: U </a:t>
            </a:r>
            <a:r>
              <a:rPr lang="hr-HR" sz="2000" dirty="0" err="1">
                <a:solidFill>
                  <a:schemeClr val="tx1"/>
                </a:solidFill>
              </a:rPr>
              <a:t>predmecima</a:t>
            </a:r>
            <a:r>
              <a:rPr lang="hr-HR" sz="2000" dirty="0">
                <a:solidFill>
                  <a:schemeClr val="tx1"/>
                </a:solidFill>
              </a:rPr>
              <a:t> ispod / iznad ostaje </a:t>
            </a:r>
            <a:r>
              <a:rPr lang="hr-HR" sz="2000" b="1" i="1" dirty="0">
                <a:solidFill>
                  <a:schemeClr val="tx1"/>
                </a:solidFill>
              </a:rPr>
              <a:t>d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NEPRAVILNO: </a:t>
            </a:r>
            <a:r>
              <a:rPr lang="hr-HR" sz="2000" dirty="0" err="1">
                <a:solidFill>
                  <a:schemeClr val="tx1"/>
                </a:solidFill>
              </a:rPr>
              <a:t>ispotprosječan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PRAVILNO: </a:t>
            </a:r>
            <a:r>
              <a:rPr lang="hr-HR" sz="2000" dirty="0" smtClean="0">
                <a:solidFill>
                  <a:schemeClr val="tx1"/>
                </a:solidFill>
              </a:rPr>
              <a:t>ispodprosječan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7878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47801" y="200026"/>
            <a:ext cx="7305674" cy="94297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2400" b="1" dirty="0"/>
              <a:t>Fonološke pogreške u glasovnoj promjeni jednačenja po </a:t>
            </a:r>
            <a:r>
              <a:rPr lang="hr-HR" sz="2400" b="1" dirty="0" smtClean="0"/>
              <a:t>zvučnosti</a:t>
            </a:r>
            <a:r>
              <a:rPr lang="hr-HR" sz="2400" b="1" dirty="0"/>
              <a:t/>
            </a:r>
            <a:br>
              <a:rPr lang="hr-HR" sz="2400" b="1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47801" y="1400176"/>
            <a:ext cx="7086600" cy="4772023"/>
          </a:xfrm>
          <a:solidFill>
            <a:schemeClr val="bg1"/>
          </a:solidFill>
        </p:spPr>
        <p:txBody>
          <a:bodyPr/>
          <a:lstStyle/>
          <a:p>
            <a:r>
              <a:rPr lang="hr-HR" sz="2000" b="1" u="sng" dirty="0">
                <a:solidFill>
                  <a:schemeClr val="tx1"/>
                </a:solidFill>
              </a:rPr>
              <a:t>ODSTUPANJE</a:t>
            </a:r>
            <a:endParaRPr lang="hr-HR" sz="2000" b="1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OBJAŠNJENJE: U </a:t>
            </a:r>
            <a:r>
              <a:rPr lang="hr-HR" sz="2000" dirty="0" err="1">
                <a:solidFill>
                  <a:schemeClr val="tx1"/>
                </a:solidFill>
              </a:rPr>
              <a:t>predmecima</a:t>
            </a:r>
            <a:r>
              <a:rPr lang="hr-HR" sz="2000" dirty="0">
                <a:solidFill>
                  <a:schemeClr val="tx1"/>
                </a:solidFill>
              </a:rPr>
              <a:t> ispod /iznad ostaje </a:t>
            </a:r>
            <a:r>
              <a:rPr lang="hr-HR" sz="2000" b="1" i="1" dirty="0">
                <a:solidFill>
                  <a:schemeClr val="tx1"/>
                </a:solidFill>
              </a:rPr>
              <a:t>d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NEPRAVILNO: </a:t>
            </a:r>
            <a:r>
              <a:rPr lang="hr-HR" sz="2000" dirty="0" err="1">
                <a:solidFill>
                  <a:schemeClr val="tx1"/>
                </a:solidFill>
              </a:rPr>
              <a:t>ispotprosječan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PRAVILNO: </a:t>
            </a:r>
            <a:r>
              <a:rPr lang="hr-HR" sz="2000" dirty="0" smtClean="0">
                <a:solidFill>
                  <a:schemeClr val="tx1"/>
                </a:solidFill>
              </a:rPr>
              <a:t>ispodprosječan</a:t>
            </a:r>
          </a:p>
          <a:p>
            <a:r>
              <a:rPr lang="hr-HR" sz="2000" b="1" u="sng" dirty="0">
                <a:solidFill>
                  <a:schemeClr val="tx1"/>
                </a:solidFill>
              </a:rPr>
              <a:t>ODSTUPANJE</a:t>
            </a:r>
            <a:endParaRPr lang="hr-HR" sz="2000" b="1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OBJAŠNJENJE: U složenicama s brojevima pet, šest ne provodi se jednačenje.</a:t>
            </a:r>
          </a:p>
          <a:p>
            <a:r>
              <a:rPr lang="hr-HR" sz="2000" dirty="0">
                <a:solidFill>
                  <a:schemeClr val="tx1"/>
                </a:solidFill>
              </a:rPr>
              <a:t>NEPRAVILNO: </a:t>
            </a:r>
            <a:r>
              <a:rPr lang="hr-HR" sz="2000" dirty="0" err="1">
                <a:solidFill>
                  <a:schemeClr val="tx1"/>
                </a:solidFill>
              </a:rPr>
              <a:t>pedgodišnji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šesdgodišnji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PRAVILNO: </a:t>
            </a:r>
            <a:r>
              <a:rPr lang="hr-HR" sz="2000" dirty="0" err="1">
                <a:solidFill>
                  <a:schemeClr val="tx1"/>
                </a:solidFill>
              </a:rPr>
              <a:t>petgodišnji</a:t>
            </a:r>
            <a:r>
              <a:rPr lang="hr-HR" sz="2000" dirty="0">
                <a:solidFill>
                  <a:schemeClr val="tx1"/>
                </a:solidFill>
              </a:rPr>
              <a:t> / petogodišnji, </a:t>
            </a:r>
            <a:r>
              <a:rPr lang="hr-HR" sz="2000" dirty="0" err="1">
                <a:solidFill>
                  <a:schemeClr val="tx1"/>
                </a:solidFill>
              </a:rPr>
              <a:t>šestgodišnji</a:t>
            </a:r>
            <a:r>
              <a:rPr lang="hr-HR" sz="2000" dirty="0">
                <a:solidFill>
                  <a:schemeClr val="tx1"/>
                </a:solidFill>
              </a:rPr>
              <a:t> / šestogodišnji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67898547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287</TotalTime>
  <Words>984</Words>
  <Application>Microsoft Office PowerPoint</Application>
  <PresentationFormat>Prikaz na zaslonu (4:3)</PresentationFormat>
  <Paragraphs>374</Paragraphs>
  <Slides>48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48</vt:i4>
      </vt:variant>
    </vt:vector>
  </HeadingPairs>
  <TitlesOfParts>
    <vt:vector size="52" baseType="lpstr">
      <vt:lpstr>Arial</vt:lpstr>
      <vt:lpstr>Century Gothic</vt:lpstr>
      <vt:lpstr>Wingdings 3</vt:lpstr>
      <vt:lpstr>Pramen</vt:lpstr>
      <vt:lpstr>Najčešće pogreške        u hrvatskome jeziku *****   Jezični savjeti</vt:lpstr>
      <vt:lpstr>Fonološki (gramatički) uvjetovane pogreške u pismu</vt:lpstr>
      <vt:lpstr>Fonološki (gramatički) uvjetovane pogreške u pismu</vt:lpstr>
      <vt:lpstr>Fonološki i gramatički uvjetovane pogreške u pismu</vt:lpstr>
      <vt:lpstr>Fonološki i gramatički uvjetovane pogreške u pismu</vt:lpstr>
      <vt:lpstr>Fonološki i gramatički uvjetovane pogreške u pismu </vt:lpstr>
      <vt:lpstr>Fonološki i gramatički uvjetovane pogreške u pismu</vt:lpstr>
      <vt:lpstr>Fonološke pogreške u glasovnoj promjeni jednačenja po zvučnosti </vt:lpstr>
      <vt:lpstr>Fonološke pogreške u glasovnoj promjeni jednačenja po zvučnosti </vt:lpstr>
      <vt:lpstr>Fonološke pogreške u glasovnoj promjeni jednačenja po mjestu tvorbe </vt:lpstr>
      <vt:lpstr>Fonološke pogreške u glasovnoj promjeni jednačenja po mjestu tvorbe </vt:lpstr>
      <vt:lpstr>Fonološke pogreške u glasovnoj promjeni jednačenja po mjestu tvorbe </vt:lpstr>
      <vt:lpstr>Fonološke pogreške u glasovnoj promjeni jednačenja po mjestu tvorbe </vt:lpstr>
      <vt:lpstr>Fonološke pogreške u glasovnoj promjeni ispadanja i stapanja suglasnika </vt:lpstr>
      <vt:lpstr>Fonološke pogreške u glasovnoj promjeni ispadanja i stapanja suglasnika</vt:lpstr>
      <vt:lpstr>Fonološke pogreške u glasovnoj promjeni ispadanja i stapanja suglasnika</vt:lpstr>
      <vt:lpstr>Fonološke pogreške u glasovnoj promjeni zamjenjivanja (alternacija) IJE/JE/E/I </vt:lpstr>
      <vt:lpstr>Fonološke pogreške u glasovnoj promjeni zamjenjivanja (alternacija) IJE/JE/E/I </vt:lpstr>
      <vt:lpstr>Fonološke pogreške u glasovnoj promjeni zamjenjivanja (alternacija) IJE/JE/E/I </vt:lpstr>
      <vt:lpstr>Pravopisne pogreške </vt:lpstr>
      <vt:lpstr>Pogreške pri uporabi velikoga i maloga slova </vt:lpstr>
      <vt:lpstr>Pogreške pri uporabi velikoga i maloga slova </vt:lpstr>
      <vt:lpstr>Pogreške pri uporabi velikoga i maloga slova</vt:lpstr>
      <vt:lpstr>Pogreške pri uporabi velikoga i maloga slova</vt:lpstr>
      <vt:lpstr>Pogreške pri uporabi velikoga i maloga slova</vt:lpstr>
      <vt:lpstr>Pogreške pri sastavljenom i rastavljenom pisanju riječi </vt:lpstr>
      <vt:lpstr>Pogreške pri uporabi zareza </vt:lpstr>
      <vt:lpstr>Pogreške pri uporabi zareza </vt:lpstr>
      <vt:lpstr>Pogreške pri uporabi  crtice</vt:lpstr>
      <vt:lpstr>Pogreške pri uporabi kose crtice</vt:lpstr>
      <vt:lpstr>Pogreške pri uporabi kratica </vt:lpstr>
      <vt:lpstr>Pogreške pri uporabi riječi stranog podrijetla </vt:lpstr>
      <vt:lpstr>Pogreške pri uporabi riječi stranog podrijetla </vt:lpstr>
      <vt:lpstr>Pogreške pri uporabi riječi stranog podrijetla</vt:lpstr>
      <vt:lpstr>Morfološke pogreške </vt:lpstr>
      <vt:lpstr>Pogrešna uporaba padeža </vt:lpstr>
      <vt:lpstr>Nepravilna uporaba padeža, osobito                instrumentala sredstva</vt:lpstr>
      <vt:lpstr>Nepravilna uporaba padeža, osobito                instrumentala sredstva</vt:lpstr>
      <vt:lpstr>Glagolska vremena</vt:lpstr>
      <vt:lpstr>Glagolska vremena</vt:lpstr>
      <vt:lpstr>Sintaktičke pogreške </vt:lpstr>
      <vt:lpstr>Sintaktičke pogreške </vt:lpstr>
      <vt:lpstr>Sintaktičke pogreške </vt:lpstr>
      <vt:lpstr>Odsvakud ponešto</vt:lpstr>
      <vt:lpstr>Odsvakud ponešto</vt:lpstr>
      <vt:lpstr>Odsvakud ponešto</vt:lpstr>
      <vt:lpstr>Odsvakud ponešto</vt:lpstr>
      <vt:lpstr>Jezične nedoumice riješite koristeći se Hrvatskim pravopisom i Hrvatskom gramatikom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Najčešće pogreške u hrvatskome jeziku</dc:title>
  <dc:creator>Korisnik</dc:creator>
  <cp:lastModifiedBy>Korisnik</cp:lastModifiedBy>
  <cp:revision>32</cp:revision>
  <dcterms:created xsi:type="dcterms:W3CDTF">2020-03-21T19:15:00Z</dcterms:created>
  <dcterms:modified xsi:type="dcterms:W3CDTF">2020-03-29T15:03:22Z</dcterms:modified>
</cp:coreProperties>
</file>