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57" r:id="rId5"/>
    <p:sldId id="260" r:id="rId6"/>
    <p:sldId id="261" r:id="rId7"/>
    <p:sldId id="262" r:id="rId8"/>
    <p:sldId id="263" r:id="rId9"/>
    <p:sldId id="258" r:id="rId10"/>
    <p:sldId id="285" r:id="rId11"/>
    <p:sldId id="286" r:id="rId12"/>
    <p:sldId id="268" r:id="rId13"/>
    <p:sldId id="287" r:id="rId14"/>
    <p:sldId id="264" r:id="rId15"/>
    <p:sldId id="288" r:id="rId16"/>
    <p:sldId id="270" r:id="rId17"/>
    <p:sldId id="272" r:id="rId18"/>
    <p:sldId id="273" r:id="rId19"/>
    <p:sldId id="289" r:id="rId20"/>
    <p:sldId id="274" r:id="rId21"/>
    <p:sldId id="275" r:id="rId22"/>
    <p:sldId id="278" r:id="rId23"/>
    <p:sldId id="276" r:id="rId24"/>
    <p:sldId id="277" r:id="rId25"/>
    <p:sldId id="279" r:id="rId26"/>
    <p:sldId id="280" r:id="rId27"/>
    <p:sldId id="281" r:id="rId28"/>
    <p:sldId id="282" r:id="rId29"/>
    <p:sldId id="269" r:id="rId30"/>
    <p:sldId id="283" r:id="rId31"/>
    <p:sldId id="290" r:id="rId32"/>
    <p:sldId id="284" r:id="rId33"/>
    <p:sldId id="265" r:id="rId34"/>
    <p:sldId id="291" r:id="rId3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496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579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332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946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486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203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6941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177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403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9709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541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54FD3-2B69-43A6-9C31-FBC66D94E09A}" type="datetimeFigureOut">
              <a:rPr lang="hr-HR" smtClean="0"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8CD4-B3E3-41ED-B3CB-A2D1569BDE4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30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044699" y="504296"/>
            <a:ext cx="5054601" cy="196797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b="1" i="1" dirty="0" smtClean="0">
                <a:latin typeface="+mn-lt"/>
              </a:rPr>
              <a:t>Dopisnica </a:t>
            </a:r>
            <a:br>
              <a:rPr lang="hr-HR" b="1" i="1" dirty="0" smtClean="0">
                <a:latin typeface="+mn-lt"/>
              </a:rPr>
            </a:br>
            <a:r>
              <a:rPr lang="hr-HR" b="1" i="1" dirty="0" smtClean="0">
                <a:latin typeface="+mn-lt"/>
              </a:rPr>
              <a:t>ohrabrenja</a:t>
            </a:r>
            <a:endParaRPr lang="hr-HR" b="1" i="1" dirty="0">
              <a:latin typeface="+mn-lt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044699" y="4838171"/>
            <a:ext cx="5054601" cy="1342496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000" b="1" dirty="0" smtClean="0"/>
              <a:t>Ruža Jozić, školska knjižničarka </a:t>
            </a:r>
          </a:p>
          <a:p>
            <a:r>
              <a:rPr lang="hr-HR" sz="2000" b="1" dirty="0" smtClean="0"/>
              <a:t>Gimnazija Sesvete</a:t>
            </a:r>
          </a:p>
          <a:p>
            <a:r>
              <a:rPr lang="hr-HR" sz="2000" b="1" dirty="0" smtClean="0"/>
              <a:t>Zagreb, travanj 2020.</a:t>
            </a:r>
            <a:endParaRPr lang="hr-HR" b="1" dirty="0"/>
          </a:p>
        </p:txBody>
      </p:sp>
      <p:pic>
        <p:nvPicPr>
          <p:cNvPr id="1026" name="Picture 2" descr="Korpa na Poklon sa Cveće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50733" y="2761720"/>
            <a:ext cx="1982786" cy="198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11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49" y="222252"/>
            <a:ext cx="7998883" cy="81068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i="1" dirty="0">
                <a:latin typeface="+mn-lt"/>
              </a:rPr>
              <a:t>Neke drage, srdačne i nježne </a:t>
            </a:r>
            <a:r>
              <a:rPr lang="hr-HR" sz="4000" b="1" i="1" dirty="0" smtClean="0">
                <a:latin typeface="+mn-lt"/>
              </a:rPr>
              <a:t>izreke</a:t>
            </a:r>
            <a:br>
              <a:rPr lang="hr-HR" sz="4000" b="1" i="1" dirty="0" smtClean="0">
                <a:latin typeface="+mn-lt"/>
              </a:rPr>
            </a:br>
            <a:r>
              <a:rPr lang="hr-HR" sz="2200" b="1" i="1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hr-HR" sz="2200" b="1" i="1" dirty="0" err="1" smtClean="0">
                <a:solidFill>
                  <a:srgbClr val="C00000"/>
                </a:solidFill>
                <a:latin typeface="+mn-lt"/>
              </a:rPr>
              <a:t>Phill</a:t>
            </a:r>
            <a:r>
              <a:rPr lang="hr-HR" sz="2200" b="1" i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hr-HR" sz="2200" b="1" i="1" dirty="0" err="1" smtClean="0">
                <a:solidFill>
                  <a:srgbClr val="C00000"/>
                </a:solidFill>
                <a:latin typeface="+mn-lt"/>
              </a:rPr>
              <a:t>Bosmans</a:t>
            </a:r>
            <a:r>
              <a:rPr lang="hr-HR" sz="2200" b="1" i="1" dirty="0" smtClean="0">
                <a:solidFill>
                  <a:srgbClr val="C00000"/>
                </a:solidFill>
                <a:latin typeface="+mn-lt"/>
              </a:rPr>
              <a:t>)</a:t>
            </a:r>
            <a:endParaRPr lang="hr-HR" sz="2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1475" y="1362075"/>
            <a:ext cx="8534400" cy="535305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hr-HR" b="1" i="1" dirty="0" smtClean="0"/>
              <a:t>Uvijek </a:t>
            </a:r>
            <a:r>
              <a:rPr lang="hr-HR" b="1" i="1" dirty="0"/>
              <a:t>je prerano za odustajanje</a:t>
            </a:r>
            <a:r>
              <a:rPr lang="hr-HR" b="1" i="1" dirty="0" smtClean="0"/>
              <a:t>.</a:t>
            </a:r>
          </a:p>
          <a:p>
            <a:r>
              <a:rPr lang="hr-HR" b="1" i="1" dirty="0"/>
              <a:t>Možeš ako misliš da možeš.</a:t>
            </a:r>
          </a:p>
          <a:p>
            <a:r>
              <a:rPr lang="hr-HR" b="1" i="1" dirty="0" smtClean="0"/>
              <a:t>Ako </a:t>
            </a:r>
            <a:r>
              <a:rPr lang="hr-HR" b="1" i="1" dirty="0"/>
              <a:t>se ne pripremiš za pobjedu, </a:t>
            </a:r>
            <a:r>
              <a:rPr lang="hr-HR" b="1" i="1" dirty="0" smtClean="0"/>
              <a:t>                                         pripremi </a:t>
            </a:r>
            <a:r>
              <a:rPr lang="hr-HR" b="1" i="1" dirty="0"/>
              <a:t>se za poraz</a:t>
            </a:r>
            <a:r>
              <a:rPr lang="hr-HR" b="1" i="1" dirty="0" smtClean="0"/>
              <a:t>.</a:t>
            </a:r>
          </a:p>
          <a:p>
            <a:r>
              <a:rPr lang="hr-HR" b="1" i="1" dirty="0"/>
              <a:t>Da bi ostvarili svoje snove,                                               morate se prvo probuditi.</a:t>
            </a:r>
          </a:p>
          <a:p>
            <a:r>
              <a:rPr lang="hr-HR" b="1" i="1" dirty="0" smtClean="0"/>
              <a:t>Nemojte </a:t>
            </a:r>
            <a:r>
              <a:rPr lang="hr-HR" b="1" i="1" dirty="0"/>
              <a:t>autoritete gledati kao </a:t>
            </a:r>
            <a:r>
              <a:rPr lang="hr-HR" b="1" i="1" dirty="0" smtClean="0"/>
              <a:t>                                          istinu</a:t>
            </a:r>
            <a:r>
              <a:rPr lang="hr-HR" b="1" i="1" dirty="0"/>
              <a:t>, </a:t>
            </a:r>
            <a:r>
              <a:rPr lang="hr-HR" b="1" i="1" dirty="0" smtClean="0"/>
              <a:t>već </a:t>
            </a:r>
            <a:r>
              <a:rPr lang="hr-HR" b="1" i="1" dirty="0"/>
              <a:t>istinu kao jedini autoritet.</a:t>
            </a:r>
          </a:p>
          <a:p>
            <a:r>
              <a:rPr lang="hr-HR" b="1" i="1" dirty="0" smtClean="0"/>
              <a:t>Onome </a:t>
            </a:r>
            <a:r>
              <a:rPr lang="hr-HR" b="1" i="1" dirty="0"/>
              <a:t>tko zna čekati, vrijeme otvara vrata.</a:t>
            </a:r>
          </a:p>
          <a:p>
            <a:r>
              <a:rPr lang="hr-HR" b="1" i="1" dirty="0"/>
              <a:t>Živi za svoje sutra, a ne za svoje jučer.</a:t>
            </a:r>
          </a:p>
          <a:p>
            <a:r>
              <a:rPr lang="hr-HR" b="1" i="1" dirty="0"/>
              <a:t>Prestani razmišljati o svojim granicama, </a:t>
            </a:r>
            <a:r>
              <a:rPr lang="hr-HR" b="1" i="1" dirty="0" smtClean="0"/>
              <a:t>                                         počni </a:t>
            </a:r>
            <a:r>
              <a:rPr lang="hr-HR" b="1" i="1" dirty="0"/>
              <a:t>otkrivati svoje mogućnosti.</a:t>
            </a:r>
          </a:p>
          <a:p>
            <a:endParaRPr lang="hr-HR" b="1" dirty="0"/>
          </a:p>
        </p:txBody>
      </p:sp>
      <p:pic>
        <p:nvPicPr>
          <p:cNvPr id="2050" name="Picture 2" descr="Still Life Books, Coffee And Lilacs In The Dark Key Stock Photo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43183" y="1455208"/>
            <a:ext cx="2000250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291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203202"/>
            <a:ext cx="8134350" cy="6445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r-HR" sz="4000" b="1" i="1" dirty="0">
                <a:latin typeface="+mn-lt"/>
              </a:rPr>
              <a:t>Neke drage, srdačne i nježne </a:t>
            </a:r>
            <a:r>
              <a:rPr lang="hr-HR" sz="4000" b="1" i="1" dirty="0" smtClean="0">
                <a:latin typeface="+mn-lt"/>
              </a:rPr>
              <a:t>riječi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38125" y="1095376"/>
            <a:ext cx="8772525" cy="5333999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endParaRPr lang="hr-HR" sz="1400" i="1" dirty="0" smtClean="0"/>
          </a:p>
          <a:p>
            <a:r>
              <a:rPr lang="hr-HR" sz="2400" b="1" i="1" dirty="0" smtClean="0"/>
              <a:t>Kad u zrnu pijeska vidiš svijet a u divljem cvijetu nebo, u svom         dlanu držiš beskonačnost a u trenutku vječnost. </a:t>
            </a:r>
            <a:r>
              <a:rPr lang="hr-HR" sz="2000" b="1" dirty="0" smtClean="0">
                <a:solidFill>
                  <a:srgbClr val="C00000"/>
                </a:solidFill>
              </a:rPr>
              <a:t>William </a:t>
            </a:r>
            <a:r>
              <a:rPr lang="hr-HR" sz="2000" b="1" dirty="0" err="1" smtClean="0">
                <a:solidFill>
                  <a:srgbClr val="C00000"/>
                </a:solidFill>
              </a:rPr>
              <a:t>Blake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Ne razmišljaj o onome čega nemaš. Razmišljaj o tome što         možeš učiniti s onime što imaš.  </a:t>
            </a:r>
            <a:r>
              <a:rPr lang="hr-HR" sz="2000" b="1" dirty="0" smtClean="0">
                <a:solidFill>
                  <a:srgbClr val="C00000"/>
                </a:solidFill>
              </a:rPr>
              <a:t>Ernest Hemingway</a:t>
            </a:r>
          </a:p>
          <a:p>
            <a:r>
              <a:rPr lang="hr-HR" sz="2400" b="1" i="1" dirty="0" smtClean="0"/>
              <a:t>Vjerujem u sunce iako ne sja. Vjerujem u ljubav iako je                            ne osjećam. Vjerujem u Boga iako šuti. </a:t>
            </a:r>
            <a:r>
              <a:rPr lang="hr-HR" sz="1800" b="1" dirty="0" smtClean="0">
                <a:solidFill>
                  <a:srgbClr val="C00000"/>
                </a:solidFill>
              </a:rPr>
              <a:t>Nepoznati autor</a:t>
            </a:r>
          </a:p>
          <a:p>
            <a:r>
              <a:rPr lang="hr-HR" sz="2400" b="1" i="1" dirty="0" smtClean="0"/>
              <a:t>I da imaš tisuću polja, odjednom možeš pojesti samo                  jednu zdjelicu riže; i da imaš kuću s tisuću soba, za                             odmor ti treba samo jedan krevet. </a:t>
            </a:r>
            <a:r>
              <a:rPr lang="hr-HR" sz="2000" b="1" dirty="0" smtClean="0">
                <a:solidFill>
                  <a:srgbClr val="C00000"/>
                </a:solidFill>
              </a:rPr>
              <a:t>Kineska mudro</a:t>
            </a:r>
            <a:r>
              <a:rPr lang="hr-HR" sz="2400" b="1" dirty="0" smtClean="0">
                <a:solidFill>
                  <a:srgbClr val="C00000"/>
                </a:solidFill>
              </a:rPr>
              <a:t>st</a:t>
            </a:r>
          </a:p>
          <a:p>
            <a:r>
              <a:rPr lang="hr-HR" sz="2400" b="1" i="1" dirty="0" smtClean="0"/>
              <a:t>Naše najveće i najsigurnije bogatstvo je                                       zadovoljstvo onime što imamo. </a:t>
            </a:r>
            <a:r>
              <a:rPr lang="hr-HR" sz="2000" b="1" dirty="0" smtClean="0">
                <a:solidFill>
                  <a:srgbClr val="C00000"/>
                </a:solidFill>
              </a:rPr>
              <a:t>Marko </a:t>
            </a:r>
            <a:r>
              <a:rPr lang="hr-HR" sz="2000" b="1" dirty="0" err="1" smtClean="0">
                <a:solidFill>
                  <a:srgbClr val="C00000"/>
                </a:solidFill>
              </a:rPr>
              <a:t>Tulije</a:t>
            </a:r>
            <a:r>
              <a:rPr lang="hr-HR" sz="2000" b="1" dirty="0" smtClean="0">
                <a:solidFill>
                  <a:srgbClr val="C00000"/>
                </a:solidFill>
              </a:rPr>
              <a:t> Ciceron</a:t>
            </a:r>
            <a:endParaRPr lang="hr-HR" sz="2000" b="1" dirty="0">
              <a:solidFill>
                <a:srgbClr val="C00000"/>
              </a:solidFill>
            </a:endParaRPr>
          </a:p>
        </p:txBody>
      </p:sp>
      <p:pic>
        <p:nvPicPr>
          <p:cNvPr id="5" name="Slika 4" descr="Cvijeće Umjetno Magnolie I ♥ prelistajte cijelu ponudu online ...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67575" y="3276601"/>
            <a:ext cx="1743075" cy="30670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72832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14436" y="250828"/>
            <a:ext cx="6762750" cy="6159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CILJ</a:t>
            </a:r>
            <a:endParaRPr lang="hr-HR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61949" y="1181100"/>
            <a:ext cx="8601076" cy="539115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Životni </a:t>
            </a:r>
            <a:r>
              <a:rPr lang="hr-HR" sz="2400" b="1" i="1" dirty="0"/>
              <a:t>cilj svakog pojedinca je isti: napredovati u dobrim stvarima. </a:t>
            </a:r>
            <a:r>
              <a:rPr lang="hr-HR" sz="2000" b="1" dirty="0">
                <a:solidFill>
                  <a:srgbClr val="C00000"/>
                </a:solidFill>
              </a:rPr>
              <a:t>Lav </a:t>
            </a:r>
            <a:r>
              <a:rPr lang="hr-HR" sz="2000" b="1" dirty="0" smtClean="0">
                <a:solidFill>
                  <a:srgbClr val="C00000"/>
                </a:solidFill>
              </a:rPr>
              <a:t>Nikolajevič </a:t>
            </a:r>
            <a:r>
              <a:rPr lang="hr-HR" sz="2000" b="1" dirty="0">
                <a:solidFill>
                  <a:srgbClr val="C00000"/>
                </a:solidFill>
              </a:rPr>
              <a:t>Tolstoj</a:t>
            </a:r>
          </a:p>
          <a:p>
            <a:r>
              <a:rPr lang="hr-HR" sz="2400" b="1" i="1" dirty="0"/>
              <a:t>Ako ne želiš promašiti cilj, ne čekaj one koji idu iza tebe niti </a:t>
            </a:r>
            <a:r>
              <a:rPr lang="hr-HR" sz="2400" b="1" i="1" dirty="0" smtClean="0"/>
              <a:t>         hodaj </a:t>
            </a:r>
            <a:r>
              <a:rPr lang="hr-HR" sz="2400" b="1" i="1" dirty="0"/>
              <a:t>za onima koji idu pred tobom.   </a:t>
            </a:r>
            <a:r>
              <a:rPr lang="hr-HR" sz="2000" b="1" dirty="0">
                <a:solidFill>
                  <a:srgbClr val="C00000"/>
                </a:solidFill>
              </a:rPr>
              <a:t>Njemačka </a:t>
            </a:r>
            <a:r>
              <a:rPr lang="hr-HR" sz="2000" b="1" dirty="0" smtClean="0">
                <a:solidFill>
                  <a:srgbClr val="C00000"/>
                </a:solidFill>
              </a:rPr>
              <a:t>mudrost</a:t>
            </a:r>
          </a:p>
          <a:p>
            <a:r>
              <a:rPr lang="hr-HR" sz="2400" b="1" i="1" dirty="0" smtClean="0"/>
              <a:t>Ako imaš cilj, naći ćeš i put do njega. </a:t>
            </a:r>
            <a:r>
              <a:rPr lang="hr-HR" sz="2000" b="1" dirty="0" smtClean="0">
                <a:solidFill>
                  <a:srgbClr val="C00000"/>
                </a:solidFill>
              </a:rPr>
              <a:t>Afrička poslovica</a:t>
            </a:r>
          </a:p>
          <a:p>
            <a:r>
              <a:rPr lang="hr-HR" sz="2400" b="1" i="1" dirty="0" smtClean="0"/>
              <a:t>Neki ljudi toliko žure prema cilju da ne primjećuju                                      da su ga ostvarili. </a:t>
            </a:r>
            <a:r>
              <a:rPr lang="hr-HR" sz="2000" b="1" dirty="0" smtClean="0">
                <a:solidFill>
                  <a:srgbClr val="C00000"/>
                </a:solidFill>
              </a:rPr>
              <a:t>Jean-Paul Sartre</a:t>
            </a:r>
          </a:p>
          <a:p>
            <a:r>
              <a:rPr lang="hr-HR" sz="2400" b="1" i="1" dirty="0" smtClean="0"/>
              <a:t>Naš put nije meka trava već planinska                                                      staza popločana stubama. Iako vodi uzbrdo,                                              ide naprijed prema suncu. </a:t>
            </a:r>
            <a:r>
              <a:rPr lang="hr-HR" sz="2000" b="1" dirty="0" smtClean="0">
                <a:solidFill>
                  <a:srgbClr val="C00000"/>
                </a:solidFill>
              </a:rPr>
              <a:t>Ruth </a:t>
            </a:r>
            <a:r>
              <a:rPr lang="hr-HR" sz="2000" b="1" dirty="0" err="1" smtClean="0">
                <a:solidFill>
                  <a:srgbClr val="C00000"/>
                </a:solidFill>
              </a:rPr>
              <a:t>Westheimer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Nije tragično ako ne dosegnemo cilj.                                                     Tragično je ako ga nemamo. </a:t>
            </a:r>
            <a:r>
              <a:rPr lang="hr-HR" sz="2000" b="1" dirty="0" smtClean="0">
                <a:solidFill>
                  <a:srgbClr val="C00000"/>
                </a:solidFill>
              </a:rPr>
              <a:t>Benjamin </a:t>
            </a:r>
            <a:r>
              <a:rPr lang="hr-HR" sz="2000" b="1" dirty="0" err="1" smtClean="0">
                <a:solidFill>
                  <a:srgbClr val="C00000"/>
                </a:solidFill>
              </a:rPr>
              <a:t>Mays</a:t>
            </a:r>
            <a:endParaRPr lang="hr-HR" sz="2000" b="1" dirty="0">
              <a:solidFill>
                <a:srgbClr val="C00000"/>
              </a:solidFill>
            </a:endParaRPr>
          </a:p>
          <a:p>
            <a:endParaRPr lang="hr-HR" dirty="0"/>
          </a:p>
        </p:txBody>
      </p:sp>
      <p:pic>
        <p:nvPicPr>
          <p:cNvPr id="4" name="Slika 3" descr="Spring pink cherry blossom árbol en cielo azul día soleado con rayo ...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715125" y="4133850"/>
            <a:ext cx="2171700" cy="236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163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184151"/>
            <a:ext cx="7915276" cy="7111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600" b="1" dirty="0" smtClean="0">
                <a:latin typeface="+mn-lt"/>
              </a:rPr>
              <a:t>ČOVJEKOLJUBLJE</a:t>
            </a:r>
            <a:endParaRPr lang="hr-HR" sz="2800" dirty="0">
              <a:solidFill>
                <a:srgbClr val="C0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849" y="1295400"/>
            <a:ext cx="8601075" cy="5276849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Čovjek koji misli da može živjeti bez drugih ljudi jako se vara;            a još više onaj koji misli da drugi ljudi ne mogu živjeti bez               njega. </a:t>
            </a:r>
            <a:r>
              <a:rPr lang="hr-HR" sz="2000" b="1" dirty="0" smtClean="0">
                <a:solidFill>
                  <a:srgbClr val="C00000"/>
                </a:solidFill>
              </a:rPr>
              <a:t>Benjamin Franklin</a:t>
            </a:r>
          </a:p>
          <a:p>
            <a:r>
              <a:rPr lang="hr-HR" sz="2400" b="1" i="1" dirty="0" smtClean="0"/>
              <a:t>Recite mi što znači čovjek? Odakle dolazi? Kamo ide?                      Tko živi među zvijezdama? Vječni valovi šume, vjetar                          zavija, oblaci plove hladno i ravnodušno, zvijezde se                    svjetlucaju, a netko čeka odgovor.  </a:t>
            </a:r>
            <a:r>
              <a:rPr lang="hr-HR" sz="2000" b="1" dirty="0" err="1" smtClean="0">
                <a:solidFill>
                  <a:srgbClr val="C00000"/>
                </a:solidFill>
              </a:rPr>
              <a:t>Heinrich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Heine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/>
              <a:t>Čovjek još nikad nije bio tako blizu zvijezdama i                                        tako daleko od samoga sebe</a:t>
            </a:r>
            <a:r>
              <a:rPr lang="hr-HR" sz="2400" b="1" dirty="0"/>
              <a:t>. </a:t>
            </a:r>
            <a:r>
              <a:rPr lang="hr-HR" sz="2000" b="1" dirty="0" err="1">
                <a:solidFill>
                  <a:srgbClr val="C00000"/>
                </a:solidFill>
              </a:rPr>
              <a:t>Tolbert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b="1" dirty="0" err="1">
                <a:solidFill>
                  <a:srgbClr val="C00000"/>
                </a:solidFill>
              </a:rPr>
              <a:t>McCaroll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Čovjek nije na svijetu zato da bi bio sretan, a ni za                                     to da bi bio samo pošten, nego zato da napravi                                  velike stvari za čovječanstvo, da postane plemenit                                       i nadvlada podlost u kojoj živi većina ljudi.                                                  </a:t>
            </a:r>
            <a:r>
              <a:rPr lang="hr-HR" sz="2000" b="1" dirty="0" err="1" smtClean="0">
                <a:solidFill>
                  <a:srgbClr val="C00000"/>
                </a:solidFill>
              </a:rPr>
              <a:t>Joseph</a:t>
            </a:r>
            <a:r>
              <a:rPr lang="hr-HR" sz="2000" b="1" dirty="0" smtClean="0">
                <a:solidFill>
                  <a:srgbClr val="C00000"/>
                </a:solidFill>
              </a:rPr>
              <a:t> E. </a:t>
            </a:r>
            <a:r>
              <a:rPr lang="hr-HR" sz="2000" b="1" dirty="0" err="1" smtClean="0">
                <a:solidFill>
                  <a:srgbClr val="C00000"/>
                </a:solidFill>
              </a:rPr>
              <a:t>Renan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endParaRPr lang="hr-HR" sz="2400" dirty="0" smtClean="0">
              <a:solidFill>
                <a:srgbClr val="C00000"/>
              </a:solidFill>
            </a:endParaRPr>
          </a:p>
          <a:p>
            <a:endParaRPr lang="hr-HR" dirty="0" smtClean="0">
              <a:solidFill>
                <a:srgbClr val="C00000"/>
              </a:solidFill>
            </a:endParaRPr>
          </a:p>
          <a:p>
            <a:endParaRPr lang="hr-HR" i="1" dirty="0"/>
          </a:p>
        </p:txBody>
      </p:sp>
      <p:pic>
        <p:nvPicPr>
          <p:cNvPr id="4" name="Slika 3" descr="Datoteka:Atlas roslin pl Śnieżyca wiosenna 60 7302.jpg – Wikipedija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48525" y="3771900"/>
            <a:ext cx="1590675" cy="2686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474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00149" y="184152"/>
            <a:ext cx="6896101" cy="6445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600" b="1" dirty="0" smtClean="0">
                <a:latin typeface="+mn-lt"/>
              </a:rPr>
              <a:t>DARIVANJE</a:t>
            </a:r>
            <a:endParaRPr lang="hr-HR" sz="36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0500" y="1193801"/>
            <a:ext cx="8793163" cy="5429251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Bože</a:t>
            </a:r>
            <a:r>
              <a:rPr lang="hr-HR" sz="2400" b="1" i="1" dirty="0"/>
              <a:t>, daj da više želim tješiti nego biti utješen, shvatiti nego biti shvaćen, voljeti nego biti voljen. Jer kad daješ sebe, dobivaš; </a:t>
            </a:r>
            <a:r>
              <a:rPr lang="hr-HR" sz="2400" b="1" i="1" dirty="0" smtClean="0"/>
              <a:t>             kad </a:t>
            </a:r>
            <a:r>
              <a:rPr lang="hr-HR" sz="2400" b="1" i="1" dirty="0"/>
              <a:t>zaboraviš na sebe, nađu te; kad oprostiš, oprošteno ti je. </a:t>
            </a:r>
            <a:r>
              <a:rPr lang="hr-HR" sz="2400" b="1" i="1" dirty="0" smtClean="0"/>
              <a:t>                      </a:t>
            </a:r>
            <a:r>
              <a:rPr lang="hr-HR" sz="2000" b="1" dirty="0" smtClean="0">
                <a:solidFill>
                  <a:srgbClr val="C00000"/>
                </a:solidFill>
              </a:rPr>
              <a:t>Sv. Franjo Asiški</a:t>
            </a:r>
          </a:p>
          <a:p>
            <a:r>
              <a:rPr lang="hr-HR" sz="2400" b="1" i="1" dirty="0"/>
              <a:t>Mali darovi čuvaju prijateljstvo a veliki ljubav</a:t>
            </a:r>
            <a:r>
              <a:rPr lang="hr-HR" sz="2000" b="1" i="1" dirty="0"/>
              <a:t>. </a:t>
            </a:r>
            <a:r>
              <a:rPr lang="hr-HR" sz="1800" b="1" dirty="0">
                <a:solidFill>
                  <a:srgbClr val="C00000"/>
                </a:solidFill>
              </a:rPr>
              <a:t>Francuska mudrost</a:t>
            </a:r>
          </a:p>
          <a:p>
            <a:r>
              <a:rPr lang="hr-HR" sz="2400" b="1" i="1" dirty="0" smtClean="0"/>
              <a:t>Nije </a:t>
            </a:r>
            <a:r>
              <a:rPr lang="hr-HR" sz="2400" b="1" i="1" dirty="0"/>
              <a:t>bogat onaj koji puno ima, nego onaj koji puno daje. </a:t>
            </a:r>
            <a:r>
              <a:rPr lang="hr-HR" sz="1800" b="1" dirty="0">
                <a:solidFill>
                  <a:srgbClr val="C00000"/>
                </a:solidFill>
              </a:rPr>
              <a:t>Erich </a:t>
            </a:r>
            <a:r>
              <a:rPr lang="hr-HR" sz="1800" b="1" dirty="0" smtClean="0">
                <a:solidFill>
                  <a:srgbClr val="C00000"/>
                </a:solidFill>
              </a:rPr>
              <a:t>Fromm</a:t>
            </a:r>
          </a:p>
          <a:p>
            <a:r>
              <a:rPr lang="hr-HR" sz="2400" b="1" i="1" dirty="0" smtClean="0"/>
              <a:t>Ako spriječim da samo jedno srce bude slomljeno, neću živjeti uzalud. Ako samo jednom životu olakšam bol, ako iznemoglu               pticu vratim u gnijezdo, neću živjeti uzalud. </a:t>
            </a:r>
            <a:r>
              <a:rPr lang="hr-HR" sz="1800" b="1" dirty="0" err="1" smtClean="0">
                <a:solidFill>
                  <a:srgbClr val="C00000"/>
                </a:solidFill>
              </a:rPr>
              <a:t>Emily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Dickinson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Dobra djela ne činimo zato da nam budu                                         uzvraćena, darujemo ih od srca. Darujemo                                                      iz čistog veselja darivanja za koje ne                                                      trebamo priznanje.  </a:t>
            </a:r>
            <a:r>
              <a:rPr lang="hr-HR" sz="2000" b="1" i="1" dirty="0" err="1" smtClean="0">
                <a:solidFill>
                  <a:srgbClr val="C00000"/>
                </a:solidFill>
              </a:rPr>
              <a:t>Bryan</a:t>
            </a:r>
            <a:r>
              <a:rPr lang="hr-HR" sz="2000" b="1" i="1" dirty="0" smtClean="0">
                <a:solidFill>
                  <a:srgbClr val="C00000"/>
                </a:solidFill>
              </a:rPr>
              <a:t> Robinson</a:t>
            </a:r>
          </a:p>
          <a:p>
            <a:endParaRPr lang="hr-HR" sz="2400" b="1" i="1" dirty="0" smtClean="0"/>
          </a:p>
          <a:p>
            <a:endParaRPr lang="hr-HR" sz="2400" i="1" dirty="0"/>
          </a:p>
          <a:p>
            <a:endParaRPr lang="hr-HR" dirty="0"/>
          </a:p>
        </p:txBody>
      </p:sp>
      <p:pic>
        <p:nvPicPr>
          <p:cNvPr id="2050" name="Picture 2" descr="proljetn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34100" y="4781550"/>
            <a:ext cx="2849563" cy="1841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740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241302"/>
            <a:ext cx="7124700" cy="6064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DOBROTA</a:t>
            </a:r>
            <a:endParaRPr lang="hr-HR" sz="40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162050"/>
            <a:ext cx="8582025" cy="528637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Pogledaj u sebe! U tebi je izvor dobrote koji će stalno žuboriti ako ga ne prestaneš kopati. </a:t>
            </a:r>
            <a:r>
              <a:rPr lang="hr-HR" sz="2000" b="1" dirty="0" smtClean="0">
                <a:solidFill>
                  <a:srgbClr val="C00000"/>
                </a:solidFill>
              </a:rPr>
              <a:t>Marko Aurelije</a:t>
            </a:r>
          </a:p>
          <a:p>
            <a:r>
              <a:rPr lang="hr-HR" sz="2400" b="1" i="1" dirty="0" smtClean="0"/>
              <a:t>Činite dobro ljudima ali ne tako da se nekome zamjerite – oni koje smo darivali zaboravljaju, a oni koje smo rastužili ne. </a:t>
            </a:r>
            <a:r>
              <a:rPr lang="hr-HR" sz="2000" b="1" dirty="0" err="1" smtClean="0">
                <a:solidFill>
                  <a:srgbClr val="C00000"/>
                </a:solidFill>
              </a:rPr>
              <a:t>Francesco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Guicciardini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Ljudi koji plemenito razmišljaju, imaju skromno                                     srce i uvijek rado pomažu prijateljima u nevolji.                              </a:t>
            </a:r>
            <a:r>
              <a:rPr lang="hr-HR" sz="2000" b="1" dirty="0" err="1" smtClean="0">
                <a:solidFill>
                  <a:srgbClr val="C00000"/>
                </a:solidFill>
              </a:rPr>
              <a:t>Kalidasa</a:t>
            </a:r>
            <a:r>
              <a:rPr lang="hr-HR" sz="2000" b="1" dirty="0" smtClean="0">
                <a:solidFill>
                  <a:srgbClr val="C00000"/>
                </a:solidFill>
              </a:rPr>
              <a:t>, indijski pjesnik</a:t>
            </a:r>
          </a:p>
          <a:p>
            <a:r>
              <a:rPr lang="hr-HR" sz="2400" b="1" i="1" dirty="0" smtClean="0"/>
              <a:t>Kad čovjek učini dobro djelo a da to nije morao,                                       Bog se nagne, osmjehne se i kaže: Već samo za                                       ovaj trenutak isplatilo se stvoriti svijet. </a:t>
            </a:r>
            <a:r>
              <a:rPr lang="hr-HR" sz="2000" b="1" i="1" dirty="0" smtClean="0">
                <a:solidFill>
                  <a:srgbClr val="C00000"/>
                </a:solidFill>
              </a:rPr>
              <a:t>Talmud</a:t>
            </a:r>
          </a:p>
          <a:p>
            <a:r>
              <a:rPr lang="hr-HR" sz="2400" b="1" i="1" dirty="0" smtClean="0"/>
              <a:t>Tko želi dobro drugima, već je osigurao                                                     dobro sebi. </a:t>
            </a:r>
            <a:r>
              <a:rPr lang="hr-HR" sz="2000" b="1" dirty="0" smtClean="0">
                <a:solidFill>
                  <a:srgbClr val="C00000"/>
                </a:solidFill>
              </a:rPr>
              <a:t>Konfucije</a:t>
            </a:r>
            <a:endParaRPr lang="hr-HR" sz="2000" b="1" dirty="0">
              <a:solidFill>
                <a:srgbClr val="C00000"/>
              </a:solidFill>
            </a:endParaRPr>
          </a:p>
        </p:txBody>
      </p:sp>
      <p:pic>
        <p:nvPicPr>
          <p:cNvPr id="4" name="Slika 3" descr="Božur – cvijet hrvatskih tradicionalnih vrtova!Scena.hr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2" y="3476626"/>
            <a:ext cx="1952623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0019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47800" y="203202"/>
            <a:ext cx="6162675" cy="6254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DOMOVINA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38151" y="1104900"/>
            <a:ext cx="8315324" cy="543877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hr-HR" b="1" i="1" dirty="0" smtClean="0"/>
              <a:t>Domovine je svima zajednička majka</a:t>
            </a:r>
            <a:r>
              <a:rPr lang="hr-HR" sz="2400" b="1" i="1" dirty="0" smtClean="0"/>
              <a:t>. </a:t>
            </a:r>
            <a:r>
              <a:rPr lang="hr-HR" sz="2000" b="1" dirty="0" smtClean="0">
                <a:solidFill>
                  <a:srgbClr val="C00000"/>
                </a:solidFill>
              </a:rPr>
              <a:t>Marko </a:t>
            </a:r>
            <a:r>
              <a:rPr lang="hr-HR" sz="2000" b="1" dirty="0" err="1" smtClean="0">
                <a:solidFill>
                  <a:srgbClr val="C00000"/>
                </a:solidFill>
              </a:rPr>
              <a:t>Tulije</a:t>
            </a:r>
            <a:r>
              <a:rPr lang="hr-HR" sz="2000" b="1" dirty="0" smtClean="0">
                <a:solidFill>
                  <a:srgbClr val="C00000"/>
                </a:solidFill>
              </a:rPr>
              <a:t> Ciceron</a:t>
            </a:r>
          </a:p>
          <a:p>
            <a:r>
              <a:rPr lang="hr-HR" b="1" i="1" dirty="0" smtClean="0"/>
              <a:t>Nikad ne pitaj što domovina može učiniti za tebe – radije pitaj što ti možeš učiniti za domovinu</a:t>
            </a:r>
            <a:r>
              <a:rPr lang="hr-HR" sz="2400" b="1" i="1" dirty="0" smtClean="0"/>
              <a:t>. </a:t>
            </a:r>
            <a:r>
              <a:rPr lang="hr-HR" sz="2000" b="1" dirty="0" smtClean="0">
                <a:solidFill>
                  <a:srgbClr val="C00000"/>
                </a:solidFill>
              </a:rPr>
              <a:t>John Fitzgerald Kennedy</a:t>
            </a:r>
          </a:p>
          <a:p>
            <a:r>
              <a:rPr lang="hr-HR" b="1" i="1" dirty="0" smtClean="0"/>
              <a:t>Tko istinski voli svoju domovinu, poštuje i domovinu drugih</a:t>
            </a:r>
            <a:r>
              <a:rPr lang="hr-HR" sz="2400" b="1" i="1" dirty="0" smtClean="0"/>
              <a:t>.  </a:t>
            </a:r>
            <a:r>
              <a:rPr lang="hr-HR" sz="2000" b="1" dirty="0" smtClean="0">
                <a:solidFill>
                  <a:srgbClr val="C00000"/>
                </a:solidFill>
              </a:rPr>
              <a:t>Frank </a:t>
            </a:r>
            <a:r>
              <a:rPr lang="hr-HR" sz="2000" b="1" dirty="0" err="1" smtClean="0">
                <a:solidFill>
                  <a:srgbClr val="C00000"/>
                </a:solidFill>
              </a:rPr>
              <a:t>McCourt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b="1" i="1" dirty="0"/>
              <a:t>Domovina je kao obitelj: postajemo svjesni njezine vrijednosti tek kad je izgubimo</a:t>
            </a:r>
            <a:r>
              <a:rPr lang="hr-HR" sz="2400" b="1" i="1" dirty="0"/>
              <a:t>. </a:t>
            </a:r>
            <a:r>
              <a:rPr lang="hr-HR" sz="2000" b="1" dirty="0">
                <a:solidFill>
                  <a:srgbClr val="C00000"/>
                </a:solidFill>
              </a:rPr>
              <a:t>Gustave Flaubert</a:t>
            </a:r>
          </a:p>
          <a:p>
            <a:r>
              <a:rPr lang="hr-HR" b="1" i="1" dirty="0" smtClean="0"/>
              <a:t>Budi čvrst, neumoljiv i jak kad braniš čast, pravdu i jezik svoga naroda!  </a:t>
            </a:r>
            <a:r>
              <a:rPr lang="hr-HR" sz="2000" b="1" dirty="0" err="1" smtClean="0">
                <a:solidFill>
                  <a:srgbClr val="C00000"/>
                </a:solidFill>
              </a:rPr>
              <a:t>Fran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Levstik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b="1" i="1" dirty="0" smtClean="0"/>
              <a:t>Čovjek se ne rađa samo za se,                                                                   nego i za domovinu</a:t>
            </a:r>
            <a:r>
              <a:rPr lang="hr-HR" sz="2400" b="1" i="1" dirty="0" smtClean="0"/>
              <a:t>.  </a:t>
            </a:r>
            <a:r>
              <a:rPr lang="hr-HR" sz="2000" b="1" dirty="0" smtClean="0">
                <a:solidFill>
                  <a:srgbClr val="C00000"/>
                </a:solidFill>
              </a:rPr>
              <a:t>Platon </a:t>
            </a:r>
          </a:p>
          <a:p>
            <a:r>
              <a:rPr lang="hr-HR" b="1" i="1" dirty="0" smtClean="0"/>
              <a:t>Lijepo i časno je umrijeti za                                                                               domovinu</a:t>
            </a:r>
            <a:r>
              <a:rPr lang="hr-HR" sz="2400" b="1" i="1" dirty="0" smtClean="0"/>
              <a:t>. </a:t>
            </a:r>
            <a:r>
              <a:rPr lang="hr-HR" sz="2200" b="1" dirty="0" err="1" smtClean="0">
                <a:solidFill>
                  <a:srgbClr val="C00000"/>
                </a:solidFill>
              </a:rPr>
              <a:t>Kvint</a:t>
            </a:r>
            <a:r>
              <a:rPr lang="hr-HR" sz="2200" b="1" dirty="0" smtClean="0">
                <a:solidFill>
                  <a:srgbClr val="C00000"/>
                </a:solidFill>
              </a:rPr>
              <a:t> </a:t>
            </a:r>
            <a:r>
              <a:rPr lang="hr-HR" sz="2200" b="1" dirty="0" err="1" smtClean="0">
                <a:solidFill>
                  <a:srgbClr val="C00000"/>
                </a:solidFill>
              </a:rPr>
              <a:t>Horacije</a:t>
            </a:r>
            <a:r>
              <a:rPr lang="hr-HR" sz="2200" b="1" dirty="0" smtClean="0">
                <a:solidFill>
                  <a:srgbClr val="C00000"/>
                </a:solidFill>
              </a:rPr>
              <a:t> Flak</a:t>
            </a:r>
          </a:p>
          <a:p>
            <a:r>
              <a:rPr lang="hr-HR" b="1" i="1" dirty="0" smtClean="0"/>
              <a:t>Domovina je srce majke</a:t>
            </a:r>
            <a:r>
              <a:rPr lang="hr-HR" sz="2600" b="1" i="1" dirty="0" smtClean="0"/>
              <a:t>.                                                                                          </a:t>
            </a:r>
            <a:r>
              <a:rPr lang="hr-HR" sz="2100" b="1" dirty="0" smtClean="0">
                <a:solidFill>
                  <a:srgbClr val="C00000"/>
                </a:solidFill>
              </a:rPr>
              <a:t>Nepoznati autor</a:t>
            </a:r>
          </a:p>
          <a:p>
            <a:endParaRPr lang="hr-HR" sz="2400" b="1" i="1" dirty="0" smtClean="0"/>
          </a:p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  <p:pic>
        <p:nvPicPr>
          <p:cNvPr id="4" name="Slika 3" descr="Kakve višegodišnje cvetove posaditi u vrtu. Višegodišnje vrtno ...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2525" y="4029075"/>
            <a:ext cx="3790950" cy="2514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0645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28737" y="203201"/>
            <a:ext cx="6505575" cy="6540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HRABROST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850" y="1123950"/>
            <a:ext cx="8515350" cy="550545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Nije </a:t>
            </a:r>
            <a:r>
              <a:rPr lang="hr-HR" sz="2400" b="1" i="1" dirty="0"/>
              <a:t>hrabar onaj koji se ne boji, već onaj koji zna savladati strah.   </a:t>
            </a:r>
            <a:r>
              <a:rPr lang="hr-HR" sz="2000" b="1" dirty="0">
                <a:solidFill>
                  <a:srgbClr val="C00000"/>
                </a:solidFill>
              </a:rPr>
              <a:t>Anton  </a:t>
            </a:r>
            <a:r>
              <a:rPr lang="hr-HR" sz="2000" b="1" dirty="0" err="1">
                <a:solidFill>
                  <a:srgbClr val="C00000"/>
                </a:solidFill>
              </a:rPr>
              <a:t>Semjonovič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b="1" dirty="0" err="1">
                <a:solidFill>
                  <a:srgbClr val="C00000"/>
                </a:solidFill>
              </a:rPr>
              <a:t>Makarenko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400" b="1" i="1" dirty="0"/>
              <a:t>Ideali koji mi rasvjetljuju put i neprestano daju novu hrabrost </a:t>
            </a:r>
            <a:r>
              <a:rPr lang="hr-HR" sz="2400" b="1" i="1" dirty="0" smtClean="0"/>
              <a:t>         da </a:t>
            </a:r>
            <a:r>
              <a:rPr lang="hr-HR" sz="2400" b="1" i="1" dirty="0"/>
              <a:t>se sa životom veselo hvatam u koštac, su ljubaznost, ljepota </a:t>
            </a:r>
            <a:r>
              <a:rPr lang="hr-HR" sz="2400" b="1" i="1" dirty="0" smtClean="0"/>
              <a:t>         i </a:t>
            </a:r>
            <a:r>
              <a:rPr lang="hr-HR" sz="2400" b="1" i="1" dirty="0"/>
              <a:t>istina.  </a:t>
            </a:r>
            <a:r>
              <a:rPr lang="hr-HR" sz="2000" b="1" dirty="0">
                <a:solidFill>
                  <a:srgbClr val="C00000"/>
                </a:solidFill>
              </a:rPr>
              <a:t>Albert </a:t>
            </a:r>
            <a:r>
              <a:rPr lang="hr-HR" sz="2000" b="1" dirty="0" smtClean="0">
                <a:solidFill>
                  <a:srgbClr val="C00000"/>
                </a:solidFill>
              </a:rPr>
              <a:t>Einstein</a:t>
            </a:r>
          </a:p>
          <a:p>
            <a:r>
              <a:rPr lang="hr-HR" sz="2400" b="1" i="1" dirty="0" smtClean="0"/>
              <a:t>Teško je biti hrabar kad se nađeš pred opipljivom opasnošću.            Još je veća hrabrost potrebna za suočavanje s nejasnim, nesigurnim, bezimenim strahom, koji uznemiruje zabrinuti                   duh. I to je svijet velikih, pravih junaka. </a:t>
            </a:r>
            <a:r>
              <a:rPr lang="hr-HR" sz="2000" b="1" dirty="0" err="1" smtClean="0">
                <a:solidFill>
                  <a:srgbClr val="C00000"/>
                </a:solidFill>
              </a:rPr>
              <a:t>Pam</a:t>
            </a:r>
            <a:r>
              <a:rPr lang="hr-HR" sz="2000" b="1" dirty="0" smtClean="0">
                <a:solidFill>
                  <a:srgbClr val="C00000"/>
                </a:solidFill>
              </a:rPr>
              <a:t> Brown</a:t>
            </a:r>
          </a:p>
          <a:p>
            <a:r>
              <a:rPr lang="hr-HR" sz="2400" b="1" i="1" dirty="0" smtClean="0"/>
              <a:t>Hrabrost ti nije potrebna onda                                                                  kad te stigne sudbina, nego                                                                         na dugom usponu nazad k                                                                      zdravoj pameti, povjerenju i                                                                               sigurnosti. </a:t>
            </a:r>
            <a:r>
              <a:rPr lang="hr-HR" sz="1800" b="1" dirty="0" err="1" smtClean="0">
                <a:solidFill>
                  <a:srgbClr val="C00000"/>
                </a:solidFill>
              </a:rPr>
              <a:t>Anne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Morrow</a:t>
            </a:r>
            <a:r>
              <a:rPr lang="hr-HR" sz="1800" b="1" dirty="0" smtClean="0">
                <a:solidFill>
                  <a:srgbClr val="C00000"/>
                </a:solidFill>
              </a:rPr>
              <a:t> Lindbergh</a:t>
            </a:r>
            <a:endParaRPr lang="hr-HR" sz="1800" b="1" dirty="0">
              <a:solidFill>
                <a:srgbClr val="C00000"/>
              </a:solidFill>
            </a:endParaRPr>
          </a:p>
          <a:p>
            <a:endParaRPr lang="hr-HR" sz="2000" dirty="0">
              <a:solidFill>
                <a:srgbClr val="C00000"/>
              </a:solidFill>
            </a:endParaRPr>
          </a:p>
        </p:txBody>
      </p:sp>
      <p:pic>
        <p:nvPicPr>
          <p:cNvPr id="4" name="Slika 3" descr="http://www.kronikevg.com/wp-content/uploads/2014/06/Ruze-26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91125" y="4572001"/>
            <a:ext cx="3648075" cy="205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824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0624" y="241301"/>
            <a:ext cx="6877051" cy="7492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000" b="1" dirty="0" smtClean="0">
                <a:latin typeface="+mn-lt"/>
              </a:rPr>
              <a:t>ISTINOLJUBIVOST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1000" y="1238250"/>
            <a:ext cx="8496300" cy="54197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Ljudi </a:t>
            </a:r>
            <a:r>
              <a:rPr lang="hr-HR" sz="2400" b="1" i="1" dirty="0"/>
              <a:t>koji umru za istinu postaju besmrtni, i ako je cijeli narod  spreman umrijeti za istinu, doseći će besmrtnost u povijesti čovječanstva. </a:t>
            </a:r>
            <a:r>
              <a:rPr lang="hr-HR" sz="2000" b="1" dirty="0" err="1">
                <a:solidFill>
                  <a:srgbClr val="C00000"/>
                </a:solidFill>
              </a:rPr>
              <a:t>Rabindranath</a:t>
            </a:r>
            <a:r>
              <a:rPr lang="hr-HR" sz="2000" b="1" dirty="0">
                <a:solidFill>
                  <a:srgbClr val="C00000"/>
                </a:solidFill>
              </a:rPr>
              <a:t> Tagore</a:t>
            </a:r>
          </a:p>
          <a:p>
            <a:r>
              <a:rPr lang="hr-HR" sz="2400" b="1" i="1" dirty="0"/>
              <a:t>Umjetnost izvire iz potrage za ljepotom, a znanost iz potrage </a:t>
            </a:r>
            <a:r>
              <a:rPr lang="hr-HR" sz="2400" b="1" i="1" dirty="0" smtClean="0"/>
              <a:t>               za </a:t>
            </a:r>
            <a:r>
              <a:rPr lang="hr-HR" sz="2400" b="1" i="1" dirty="0"/>
              <a:t>istinom.  </a:t>
            </a:r>
            <a:r>
              <a:rPr lang="hr-HR" sz="2000" b="1" dirty="0">
                <a:solidFill>
                  <a:srgbClr val="C00000"/>
                </a:solidFill>
              </a:rPr>
              <a:t>Edward </a:t>
            </a:r>
            <a:r>
              <a:rPr lang="hr-HR" sz="2000" b="1" dirty="0" err="1" smtClean="0">
                <a:solidFill>
                  <a:srgbClr val="C00000"/>
                </a:solidFill>
              </a:rPr>
              <a:t>Bulwer-Lytton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Ne reci sve što znaš, i ne vjeruj svemu što čuješ. </a:t>
            </a:r>
            <a:r>
              <a:rPr lang="hr-HR" sz="2000" b="1" dirty="0" smtClean="0">
                <a:solidFill>
                  <a:srgbClr val="C00000"/>
                </a:solidFill>
              </a:rPr>
              <a:t>Arapska mudrost</a:t>
            </a:r>
          </a:p>
          <a:p>
            <a:r>
              <a:rPr lang="hr-HR" sz="2400" b="1" i="1" dirty="0" smtClean="0"/>
              <a:t>Iskrenost je nerijetko najodvažniji oblik hrabrosti. </a:t>
            </a:r>
            <a:r>
              <a:rPr lang="hr-HR" sz="2000" b="1" dirty="0" smtClean="0">
                <a:solidFill>
                  <a:srgbClr val="C00000"/>
                </a:solidFill>
              </a:rPr>
              <a:t>William </a:t>
            </a:r>
            <a:r>
              <a:rPr lang="hr-HR" sz="2000" b="1" dirty="0" err="1" smtClean="0">
                <a:solidFill>
                  <a:srgbClr val="C00000"/>
                </a:solidFill>
              </a:rPr>
              <a:t>Somerset</a:t>
            </a:r>
            <a:r>
              <a:rPr lang="hr-HR" sz="2000" b="1" dirty="0" smtClean="0">
                <a:solidFill>
                  <a:srgbClr val="C00000"/>
                </a:solidFill>
              </a:rPr>
              <a:t> Maugham</a:t>
            </a:r>
          </a:p>
          <a:p>
            <a:r>
              <a:rPr lang="hr-HR" sz="2400" b="1" i="1" dirty="0" smtClean="0"/>
              <a:t>Istina ima lijepo lice, a ružnu                                                                   odjeću. </a:t>
            </a:r>
            <a:r>
              <a:rPr lang="hr-HR" sz="2000" b="1" dirty="0" smtClean="0">
                <a:solidFill>
                  <a:srgbClr val="C00000"/>
                </a:solidFill>
              </a:rPr>
              <a:t>Engleska poslovica</a:t>
            </a:r>
          </a:p>
          <a:p>
            <a:r>
              <a:rPr lang="hr-HR" sz="2400" b="1" i="1" dirty="0" smtClean="0"/>
              <a:t>Vjeruj, ali ne svakome!                                                                               </a:t>
            </a:r>
            <a:r>
              <a:rPr lang="hr-HR" sz="2000" b="1" dirty="0" smtClean="0">
                <a:solidFill>
                  <a:srgbClr val="C00000"/>
                </a:solidFill>
              </a:rPr>
              <a:t>Latinska poslovica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400" b="1" i="1" dirty="0"/>
              <a:t>Istina je gorka</a:t>
            </a:r>
            <a:r>
              <a:rPr lang="hr-HR" b="1" i="1" dirty="0"/>
              <a:t>. </a:t>
            </a:r>
            <a:r>
              <a:rPr lang="hr-HR" sz="2000" b="1" dirty="0">
                <a:solidFill>
                  <a:srgbClr val="C00000"/>
                </a:solidFill>
              </a:rPr>
              <a:t>Sv. Jeronim</a:t>
            </a:r>
          </a:p>
          <a:p>
            <a:endParaRPr lang="hr-HR" dirty="0"/>
          </a:p>
        </p:txBody>
      </p:sp>
      <p:pic>
        <p:nvPicPr>
          <p:cNvPr id="5" name="Slika 4" descr="442999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33975" y="4371975"/>
            <a:ext cx="3743325" cy="228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1940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76374" y="203201"/>
            <a:ext cx="6419851" cy="7397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000" b="1" dirty="0" smtClean="0">
                <a:latin typeface="+mn-lt"/>
              </a:rPr>
              <a:t>LJEPOTA</a:t>
            </a:r>
            <a:endParaRPr lang="hr-HR" sz="40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14325" y="1228725"/>
            <a:ext cx="8639175" cy="5353049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Najtužnija osobina ljudi je da vrijednost života određuju u skladu s estetskim mjerilima. Pazimo na riječi koje nam se čine lijepima, a uništavamo one koje nam se čine ružnima. </a:t>
            </a:r>
            <a:r>
              <a:rPr lang="hr-HR" sz="2000" b="1" dirty="0" smtClean="0">
                <a:solidFill>
                  <a:srgbClr val="C00000"/>
                </a:solidFill>
              </a:rPr>
              <a:t>Ben Elton</a:t>
            </a:r>
          </a:p>
          <a:p>
            <a:r>
              <a:rPr lang="hr-HR" sz="2400" b="1" i="1" dirty="0" smtClean="0"/>
              <a:t>Kad shvatiš bit života, u svim stvarima ćeš naći ljepotu. </a:t>
            </a:r>
            <a:r>
              <a:rPr lang="hr-HR" sz="2000" b="1" dirty="0" err="1" smtClean="0">
                <a:solidFill>
                  <a:srgbClr val="C00000"/>
                </a:solidFill>
              </a:rPr>
              <a:t>Kahlil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Gibran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/>
              <a:t>Lijepo je sve što opažamo s ljubavlju. </a:t>
            </a:r>
            <a:r>
              <a:rPr lang="hr-HR" sz="1800" b="1" dirty="0" smtClean="0">
                <a:solidFill>
                  <a:srgbClr val="C00000"/>
                </a:solidFill>
              </a:rPr>
              <a:t>Christian </a:t>
            </a:r>
            <a:r>
              <a:rPr lang="hr-HR" sz="1800" b="1" dirty="0" err="1">
                <a:solidFill>
                  <a:srgbClr val="C00000"/>
                </a:solidFill>
              </a:rPr>
              <a:t>Morgenstern</a:t>
            </a:r>
            <a:endParaRPr lang="hr-HR" sz="1800" b="1" dirty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Lijepo je ne previše i ne premalo. </a:t>
            </a:r>
            <a:r>
              <a:rPr lang="hr-HR" sz="2000" b="1" dirty="0" smtClean="0">
                <a:solidFill>
                  <a:srgbClr val="C00000"/>
                </a:solidFill>
              </a:rPr>
              <a:t>Demokrit</a:t>
            </a:r>
          </a:p>
          <a:p>
            <a:r>
              <a:rPr lang="hr-HR" sz="2400" b="1" i="1" dirty="0" smtClean="0"/>
              <a:t>Lijepo je ono što je odgojeno. </a:t>
            </a:r>
            <a:r>
              <a:rPr lang="hr-HR" sz="2000" b="1" dirty="0" smtClean="0">
                <a:solidFill>
                  <a:srgbClr val="C00000"/>
                </a:solidFill>
              </a:rPr>
              <a:t>Platon</a:t>
            </a:r>
          </a:p>
          <a:p>
            <a:r>
              <a:rPr lang="hr-HR" sz="2400" b="1" i="1" dirty="0" smtClean="0"/>
              <a:t>Ljepota je dodir sa svemirom. </a:t>
            </a:r>
            <a:r>
              <a:rPr lang="hr-HR" sz="2000" b="1" dirty="0" smtClean="0">
                <a:solidFill>
                  <a:srgbClr val="C00000"/>
                </a:solidFill>
              </a:rPr>
              <a:t>Heraklit</a:t>
            </a:r>
          </a:p>
          <a:p>
            <a:r>
              <a:rPr lang="hr-HR" sz="2400" b="1" i="1" dirty="0" smtClean="0"/>
              <a:t>Samo istinito je lijepo. </a:t>
            </a:r>
            <a:r>
              <a:rPr lang="hr-HR" sz="2000" b="1" dirty="0" smtClean="0">
                <a:solidFill>
                  <a:srgbClr val="C00000"/>
                </a:solidFill>
              </a:rPr>
              <a:t>Rene Descartes</a:t>
            </a:r>
          </a:p>
          <a:p>
            <a:r>
              <a:rPr lang="hr-HR" sz="2400" b="1" i="1" dirty="0" smtClean="0"/>
              <a:t>Lijepo je ono što je korisno. </a:t>
            </a:r>
            <a:r>
              <a:rPr lang="hr-HR" sz="2000" b="1" dirty="0" smtClean="0">
                <a:solidFill>
                  <a:srgbClr val="C00000"/>
                </a:solidFill>
              </a:rPr>
              <a:t>Sokrat</a:t>
            </a:r>
            <a:endParaRPr lang="hr-HR" sz="2000" b="1" dirty="0">
              <a:solidFill>
                <a:srgbClr val="C00000"/>
              </a:solidFill>
            </a:endParaRPr>
          </a:p>
        </p:txBody>
      </p:sp>
      <p:pic>
        <p:nvPicPr>
          <p:cNvPr id="5" name="Slika 4" descr="Hortenzije - Stran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86450" y="4124324"/>
            <a:ext cx="2983547" cy="2390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75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7674" y="250827"/>
            <a:ext cx="8372475" cy="11969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600" b="1" i="1" dirty="0" smtClean="0">
                <a:latin typeface="+mn-lt"/>
              </a:rPr>
              <a:t>Dopisnica ohrabrenja: 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600" dirty="0" smtClean="0"/>
              <a:t> </a:t>
            </a:r>
            <a:r>
              <a:rPr lang="hr-HR" sz="3200" b="1" dirty="0" smtClean="0">
                <a:latin typeface="+mn-lt"/>
              </a:rPr>
              <a:t>Dobra misao koja dopire do srca – mijenja srce!</a:t>
            </a:r>
            <a:endParaRPr lang="hr-HR" sz="32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47675" y="1790700"/>
            <a:ext cx="8372474" cy="46863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b="1" i="1" dirty="0" smtClean="0"/>
              <a:t>U vrijeme površnosti, duševne praznine i poplave slika, kad ljudi sve manje razgovaraju i malo čitaju, ova je metoda posebno dobro sredstvo da se dođe               do duha i srca. To je DOPISNICA OHRABRENJA.</a:t>
            </a:r>
          </a:p>
          <a:p>
            <a:r>
              <a:rPr lang="hr-HR" b="1" i="1" dirty="0" smtClean="0"/>
              <a:t>Ovo nije samo informacija, to je misao koja potiče, ohrabruje, motivira i stvara zajedništvo, s namjerom da se u ljudima probude snage koje će ih učiniti BLIŽNJIMA!</a:t>
            </a:r>
            <a:endParaRPr lang="hr-HR" b="1" i="1" dirty="0"/>
          </a:p>
        </p:txBody>
      </p:sp>
      <p:pic>
        <p:nvPicPr>
          <p:cNvPr id="2050" name="Picture 2" descr="Besplatna slika: list, latica, cvijet, priroda, srce, ljubav ...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05249" y="4886624"/>
            <a:ext cx="2505076" cy="159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833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57311" y="165102"/>
            <a:ext cx="6486525" cy="60642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LJUBAV</a:t>
            </a:r>
            <a:endParaRPr lang="hr-HR" sz="40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95275" y="990601"/>
            <a:ext cx="8591549" cy="559117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200" b="1" i="1" dirty="0" smtClean="0"/>
              <a:t>Nema </a:t>
            </a:r>
            <a:r>
              <a:rPr lang="hr-HR" sz="2200" b="1" i="1" dirty="0"/>
              <a:t>ljubavi bez poštivanja. Ako voljeno biće  poštuješ manje od sebe, to je možda naklonjenost. Ako ga poštuješ kao sebe sama, </a:t>
            </a:r>
            <a:r>
              <a:rPr lang="hr-HR" sz="2200" b="1" i="1" dirty="0" smtClean="0"/>
              <a:t>to       </a:t>
            </a:r>
            <a:r>
              <a:rPr lang="hr-HR" sz="2200" b="1" i="1" dirty="0"/>
              <a:t>je prijateljstvo. Ako ga poštuješ više od sebe, onda </a:t>
            </a:r>
            <a:r>
              <a:rPr lang="hr-HR" sz="2200" b="1" i="1" dirty="0" smtClean="0"/>
              <a:t>je to ljubav</a:t>
            </a:r>
            <a:r>
              <a:rPr lang="hr-HR" sz="2400" b="1" i="1" dirty="0" smtClean="0"/>
              <a:t>.</a:t>
            </a:r>
            <a:r>
              <a:rPr lang="hr-HR" sz="2000" b="1" dirty="0" smtClean="0">
                <a:solidFill>
                  <a:srgbClr val="C00000"/>
                </a:solidFill>
              </a:rPr>
              <a:t>               Rene </a:t>
            </a:r>
            <a:r>
              <a:rPr lang="hr-HR" sz="2000" b="1" dirty="0">
                <a:solidFill>
                  <a:srgbClr val="C00000"/>
                </a:solidFill>
              </a:rPr>
              <a:t>Descartes</a:t>
            </a:r>
          </a:p>
          <a:p>
            <a:r>
              <a:rPr lang="hr-HR" sz="2200" b="1" i="1" dirty="0"/>
              <a:t>Ljubav se rodi, živi i umire u očima. Dobrota i ljubav u mom srcu su bezgranični, duboki kao morski bezdan; što više ti dajem, tim više i imam, zašto je oboje u meni bez kraja</a:t>
            </a:r>
            <a:r>
              <a:rPr lang="hr-HR" sz="2400" b="1" i="1" dirty="0"/>
              <a:t>. </a:t>
            </a:r>
            <a:r>
              <a:rPr lang="hr-HR" sz="2000" b="1" dirty="0" smtClean="0">
                <a:solidFill>
                  <a:srgbClr val="C00000"/>
                </a:solidFill>
              </a:rPr>
              <a:t>William Shakespeare</a:t>
            </a:r>
          </a:p>
          <a:p>
            <a:r>
              <a:rPr lang="hr-HR" sz="2200" b="1" i="1" dirty="0" smtClean="0"/>
              <a:t>Ljubav je kao ptica, kao anđeo s neba, ljubav je kao čudo,                     kao želje bez granica</a:t>
            </a:r>
            <a:r>
              <a:rPr lang="hr-HR" sz="2400" b="1" i="1" dirty="0" smtClean="0"/>
              <a:t>. </a:t>
            </a:r>
            <a:r>
              <a:rPr lang="hr-HR" sz="2000" b="1" dirty="0" smtClean="0">
                <a:solidFill>
                  <a:srgbClr val="C00000"/>
                </a:solidFill>
              </a:rPr>
              <a:t>Robert </a:t>
            </a:r>
            <a:r>
              <a:rPr lang="hr-HR" sz="2000" b="1" dirty="0" err="1" smtClean="0">
                <a:solidFill>
                  <a:srgbClr val="C00000"/>
                </a:solidFill>
              </a:rPr>
              <a:t>Browning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200" b="1" i="1" dirty="0" smtClean="0"/>
              <a:t>Premalo ljubi onaj koji svoju ljubav može izraziti riječima</a:t>
            </a:r>
            <a:r>
              <a:rPr lang="hr-HR" sz="2400" b="1" i="1" dirty="0" smtClean="0"/>
              <a:t>. </a:t>
            </a:r>
            <a:r>
              <a:rPr lang="hr-HR" sz="1800" b="1" dirty="0" smtClean="0">
                <a:solidFill>
                  <a:srgbClr val="C00000"/>
                </a:solidFill>
              </a:rPr>
              <a:t>Dante Alighieri</a:t>
            </a:r>
          </a:p>
          <a:p>
            <a:r>
              <a:rPr lang="hr-HR" sz="2200" b="1" i="1" dirty="0" smtClean="0"/>
              <a:t>Istinski voljeti znači voljeti drugoga                                                                više od sebe.  </a:t>
            </a:r>
            <a:r>
              <a:rPr lang="hr-HR" sz="2000" b="1" dirty="0" err="1" smtClean="0">
                <a:solidFill>
                  <a:srgbClr val="C00000"/>
                </a:solidFill>
              </a:rPr>
              <a:t>Mia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Farrow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200" b="1" i="1" dirty="0" smtClean="0"/>
              <a:t>Ljubav je kao sjena, ako za njom                                                                               trčiš, izmiče ti; ako od nje bježiš,                                                                              trči za tobom. </a:t>
            </a:r>
            <a:r>
              <a:rPr lang="hr-HR" sz="2000" b="1" dirty="0" smtClean="0">
                <a:solidFill>
                  <a:srgbClr val="C00000"/>
                </a:solidFill>
              </a:rPr>
              <a:t>Gruzijska</a:t>
            </a:r>
          </a:p>
          <a:p>
            <a:endParaRPr lang="hr-HR" dirty="0"/>
          </a:p>
        </p:txBody>
      </p:sp>
      <p:pic>
        <p:nvPicPr>
          <p:cNvPr id="4" name="Slika 3" descr="https://tesanj.net/wp-content/uploads/2017/06/ruze-1-660x330.jpg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29300" y="4791076"/>
            <a:ext cx="2933698" cy="17906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99654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57424" y="184150"/>
            <a:ext cx="4781550" cy="6731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000" b="1" dirty="0" smtClean="0">
                <a:latin typeface="+mn-lt"/>
              </a:rPr>
              <a:t>MUDROST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2425" y="1171575"/>
            <a:ext cx="8381999" cy="5448299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Mudri </a:t>
            </a:r>
            <a:r>
              <a:rPr lang="hr-HR" sz="2400" b="1" i="1" dirty="0"/>
              <a:t>ljudi imaju unutarnji osjećaj za lijepo, a najveća je mudrost vjerovati tom osjećaju i prepustiti mu se. Odgovor </a:t>
            </a:r>
            <a:r>
              <a:rPr lang="hr-HR" sz="2400" b="1" i="1" dirty="0" smtClean="0"/>
              <a:t>              na </a:t>
            </a:r>
            <a:r>
              <a:rPr lang="hr-HR" sz="2400" b="1" i="1" dirty="0"/>
              <a:t>pitanja što je ispravno nalazi se u ljudskim grudima. </a:t>
            </a:r>
            <a:r>
              <a:rPr lang="hr-HR" sz="2400" b="1" i="1" dirty="0" smtClean="0"/>
              <a:t>                   Vjeruj </a:t>
            </a:r>
            <a:r>
              <a:rPr lang="hr-HR" sz="2400" b="1" i="1" dirty="0"/>
              <a:t>u sebe!    </a:t>
            </a:r>
            <a:r>
              <a:rPr lang="hr-HR" sz="2000" b="1" dirty="0">
                <a:solidFill>
                  <a:srgbClr val="C00000"/>
                </a:solidFill>
              </a:rPr>
              <a:t>Aristotel</a:t>
            </a:r>
          </a:p>
          <a:p>
            <a:r>
              <a:rPr lang="hr-HR" sz="2400" b="1" i="1" dirty="0"/>
              <a:t>Tri puta vode do mudrosti: razmišljanje, ono je najplemenitije; odgoj, on je najlakši; iskustvo, ono je najneugodnije! </a:t>
            </a:r>
            <a:r>
              <a:rPr lang="hr-HR" sz="2000" b="1" dirty="0">
                <a:solidFill>
                  <a:srgbClr val="C00000"/>
                </a:solidFill>
              </a:rPr>
              <a:t>Konfucije</a:t>
            </a:r>
          </a:p>
          <a:p>
            <a:r>
              <a:rPr lang="hr-HR" sz="2400" b="1" i="1" dirty="0" smtClean="0"/>
              <a:t>Mudar </a:t>
            </a:r>
            <a:r>
              <a:rPr lang="hr-HR" sz="2400" b="1" i="1" dirty="0"/>
              <a:t>čovjek svoju sudbinu kroji sam. </a:t>
            </a:r>
            <a:r>
              <a:rPr lang="hr-HR" sz="2000" b="1" dirty="0" err="1">
                <a:solidFill>
                  <a:srgbClr val="C00000"/>
                </a:solidFill>
              </a:rPr>
              <a:t>Tit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b="1" dirty="0" err="1">
                <a:solidFill>
                  <a:srgbClr val="C00000"/>
                </a:solidFill>
              </a:rPr>
              <a:t>Makcije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Plaut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/>
              <a:t>Mudrost rijetko kad prati ljepotu i mladost. </a:t>
            </a:r>
            <a:r>
              <a:rPr lang="hr-HR" sz="2000" b="1" dirty="0">
                <a:solidFill>
                  <a:srgbClr val="C00000"/>
                </a:solidFill>
              </a:rPr>
              <a:t>Homer</a:t>
            </a:r>
          </a:p>
          <a:p>
            <a:r>
              <a:rPr lang="hr-HR" sz="2400" b="1" i="1" dirty="0" smtClean="0"/>
              <a:t>Nisi mudar ako nisi strpljiv. </a:t>
            </a:r>
            <a:r>
              <a:rPr lang="hr-HR" sz="2000" b="1" dirty="0" smtClean="0">
                <a:solidFill>
                  <a:srgbClr val="C00000"/>
                </a:solidFill>
              </a:rPr>
              <a:t>Latinska</a:t>
            </a:r>
          </a:p>
          <a:p>
            <a:r>
              <a:rPr lang="hr-HR" sz="2400" b="1" i="1" dirty="0" smtClean="0"/>
              <a:t>Blago čovjeku koji je stekao mudrost,                                                    i čovjeku koji je zadobio razboritost.                                                          </a:t>
            </a:r>
            <a:r>
              <a:rPr lang="hr-HR" sz="2000" b="1" i="1" dirty="0" smtClean="0">
                <a:solidFill>
                  <a:srgbClr val="C00000"/>
                </a:solidFill>
              </a:rPr>
              <a:t>Sveto pismo (IZR 3,13)</a:t>
            </a:r>
          </a:p>
          <a:p>
            <a:endParaRPr lang="hr-HR" sz="2400" b="1" i="1" dirty="0" smtClean="0"/>
          </a:p>
          <a:p>
            <a:endParaRPr lang="hr-HR" sz="2400" b="1" i="1" dirty="0" smtClean="0"/>
          </a:p>
          <a:p>
            <a:endParaRPr lang="hr-HR" sz="2400" b="1" i="1" dirty="0" smtClean="0"/>
          </a:p>
          <a:p>
            <a:endParaRPr lang="hr-HR" sz="2400" b="1" i="1" dirty="0"/>
          </a:p>
          <a:p>
            <a:endParaRPr lang="hr-HR" dirty="0"/>
          </a:p>
        </p:txBody>
      </p:sp>
      <p:pic>
        <p:nvPicPr>
          <p:cNvPr id="5" name="Slika 4" descr="https://chrome-effect.ru/wp-content/uploads/2019/05/8764511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34050" y="4629150"/>
            <a:ext cx="3000373" cy="19907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1725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85849" y="203201"/>
            <a:ext cx="7458075" cy="6540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POŠTENJE i PREDANOST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1475" y="1171576"/>
            <a:ext cx="8496299" cy="539115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Poštenje </a:t>
            </a:r>
            <a:r>
              <a:rPr lang="hr-HR" sz="2400" b="1" i="1" dirty="0"/>
              <a:t>je prvo poglavlje u knjizi mudrosti. </a:t>
            </a:r>
            <a:r>
              <a:rPr lang="hr-HR" sz="2000" b="1" dirty="0" err="1">
                <a:solidFill>
                  <a:srgbClr val="C00000"/>
                </a:solidFill>
              </a:rPr>
              <a:t>Baruch</a:t>
            </a:r>
            <a:r>
              <a:rPr lang="hr-HR" sz="2000" b="1" dirty="0">
                <a:solidFill>
                  <a:srgbClr val="C00000"/>
                </a:solidFill>
              </a:rPr>
              <a:t> de Spinoza</a:t>
            </a:r>
          </a:p>
          <a:p>
            <a:r>
              <a:rPr lang="hr-HR" sz="2400" b="1" i="1" dirty="0" smtClean="0"/>
              <a:t>Ako </a:t>
            </a:r>
            <a:r>
              <a:rPr lang="hr-HR" sz="2400" b="1" i="1" dirty="0"/>
              <a:t>sve što radimo, radimo s potpunom predanošću, svoj </a:t>
            </a:r>
            <a:r>
              <a:rPr lang="hr-HR" sz="2400" b="1" i="1" dirty="0" smtClean="0"/>
              <a:t>                  život </a:t>
            </a:r>
            <a:r>
              <a:rPr lang="hr-HR" sz="2400" b="1" i="1" dirty="0"/>
              <a:t>osmislimo. Ako stvari radimo površno, svoj život osiromašujemo.  </a:t>
            </a:r>
            <a:r>
              <a:rPr lang="hr-HR" sz="2000" b="1" dirty="0">
                <a:solidFill>
                  <a:srgbClr val="C00000"/>
                </a:solidFill>
              </a:rPr>
              <a:t>Philip </a:t>
            </a:r>
            <a:r>
              <a:rPr lang="hr-HR" sz="2000" b="1" dirty="0" err="1">
                <a:solidFill>
                  <a:srgbClr val="C00000"/>
                </a:solidFill>
              </a:rPr>
              <a:t>Kapleau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400" b="1" i="1" dirty="0"/>
              <a:t>Pošteni ljudi govore istinu, iako njome </a:t>
            </a:r>
            <a:r>
              <a:rPr lang="hr-HR" sz="2400" b="1" i="1" dirty="0" smtClean="0"/>
              <a:t>druge mogu </a:t>
            </a:r>
            <a:r>
              <a:rPr lang="hr-HR" sz="2400" b="1" i="1" dirty="0"/>
              <a:t>ražalostiti, zlobni baš zato </a:t>
            </a:r>
            <a:r>
              <a:rPr lang="hr-HR" sz="2400" b="1" i="1" dirty="0" smtClean="0"/>
              <a:t>da </a:t>
            </a:r>
            <a:r>
              <a:rPr lang="hr-HR" sz="2400" b="1" i="1" dirty="0"/>
              <a:t>ih ražaloste.  </a:t>
            </a:r>
            <a:r>
              <a:rPr lang="hr-HR" sz="2000" b="1" dirty="0">
                <a:solidFill>
                  <a:srgbClr val="C00000"/>
                </a:solidFill>
              </a:rPr>
              <a:t>William </a:t>
            </a:r>
            <a:r>
              <a:rPr lang="hr-HR" sz="2000" b="1" dirty="0" err="1">
                <a:solidFill>
                  <a:srgbClr val="C00000"/>
                </a:solidFill>
              </a:rPr>
              <a:t>Hazlitt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Tko </a:t>
            </a:r>
            <a:r>
              <a:rPr lang="hr-HR" sz="2400" b="1" i="1" dirty="0"/>
              <a:t>želi vidjeti mora gledati srcem. Jer suština je očima nevidljiva. </a:t>
            </a:r>
            <a:r>
              <a:rPr lang="hr-HR" sz="2000" b="1" dirty="0" err="1">
                <a:solidFill>
                  <a:srgbClr val="C00000"/>
                </a:solidFill>
              </a:rPr>
              <a:t>Antoine</a:t>
            </a:r>
            <a:r>
              <a:rPr lang="hr-HR" sz="2000" b="1" dirty="0">
                <a:solidFill>
                  <a:srgbClr val="C00000"/>
                </a:solidFill>
              </a:rPr>
              <a:t> de </a:t>
            </a:r>
            <a:r>
              <a:rPr lang="hr-HR" sz="2000" b="1" dirty="0" smtClean="0">
                <a:solidFill>
                  <a:srgbClr val="C00000"/>
                </a:solidFill>
              </a:rPr>
              <a:t>Saint-</a:t>
            </a:r>
            <a:r>
              <a:rPr lang="hr-HR" sz="2000" b="1" dirty="0" err="1" smtClean="0">
                <a:solidFill>
                  <a:srgbClr val="C00000"/>
                </a:solidFill>
              </a:rPr>
              <a:t>Exupery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/>
              <a:t>Čovjek je mjerilo svih stvari. </a:t>
            </a:r>
            <a:r>
              <a:rPr lang="hr-HR" sz="2000" b="1" dirty="0" err="1" smtClean="0">
                <a:solidFill>
                  <a:srgbClr val="C00000"/>
                </a:solidFill>
              </a:rPr>
              <a:t>Protagora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Svatko zna suosjećati s prijateljevom                                                          patnjom. No ako se želiš veseliti                                                                  njegovom uspjehu, moraš imati                                                             plemenit karakter. </a:t>
            </a:r>
            <a:r>
              <a:rPr lang="hr-HR" sz="2000" b="1" dirty="0" err="1" smtClean="0">
                <a:solidFill>
                  <a:srgbClr val="C00000"/>
                </a:solidFill>
              </a:rPr>
              <a:t>Oscar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Wilde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endParaRPr lang="hr-HR" sz="2400" b="1" i="1" dirty="0"/>
          </a:p>
          <a:p>
            <a:endParaRPr lang="hr-HR" sz="2400" b="1" i="1" dirty="0"/>
          </a:p>
          <a:p>
            <a:endParaRPr lang="hr-HR" dirty="0"/>
          </a:p>
        </p:txBody>
      </p:sp>
      <p:pic>
        <p:nvPicPr>
          <p:cNvPr id="4" name="Slika 3" descr="Vinka 7 - Kupindo.com (54459787)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4457700"/>
            <a:ext cx="2847974" cy="21050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5751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28700" y="165102"/>
            <a:ext cx="7019926" cy="60642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PRIJATELJSTVO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9550" y="1057276"/>
            <a:ext cx="8724900" cy="555307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200" b="1" i="1" dirty="0"/>
              <a:t>Prijatelji su oni koji nas tretiraju kao  najdragocjenije stvari. Najbliži </a:t>
            </a:r>
            <a:r>
              <a:rPr lang="hr-HR" sz="2200" b="1" i="1" dirty="0" smtClean="0"/>
              <a:t>            su </a:t>
            </a:r>
            <a:r>
              <a:rPr lang="hr-HR" sz="2200" b="1" i="1" dirty="0"/>
              <a:t>nam, mogu razumjeti što nam znači život. Prema nama osjećaju </a:t>
            </a:r>
            <a:r>
              <a:rPr lang="hr-HR" sz="2200" b="1" i="1" dirty="0" smtClean="0"/>
              <a:t>        ono </a:t>
            </a:r>
            <a:r>
              <a:rPr lang="hr-HR" sz="2200" b="1" i="1" dirty="0"/>
              <a:t>što osjećamo mi sami. S nama su u </a:t>
            </a:r>
            <a:r>
              <a:rPr lang="hr-HR" sz="2200" b="1" i="1" dirty="0" smtClean="0"/>
              <a:t>porazima i </a:t>
            </a:r>
            <a:r>
              <a:rPr lang="hr-HR" sz="2200" b="1" i="1" dirty="0"/>
              <a:t>pobjedama. Pobjeđuju </a:t>
            </a:r>
            <a:r>
              <a:rPr lang="hr-HR" sz="2200" b="1" i="1" dirty="0" smtClean="0"/>
              <a:t>našu osamljenost</a:t>
            </a:r>
            <a:r>
              <a:rPr lang="hr-HR" sz="2400" b="1" i="1" dirty="0" smtClean="0"/>
              <a:t>… </a:t>
            </a:r>
            <a:r>
              <a:rPr lang="hr-HR" sz="1800" b="1" dirty="0">
                <a:solidFill>
                  <a:srgbClr val="C00000"/>
                </a:solidFill>
              </a:rPr>
              <a:t>Henry </a:t>
            </a:r>
            <a:r>
              <a:rPr lang="hr-HR" sz="1800" b="1" dirty="0" err="1">
                <a:solidFill>
                  <a:srgbClr val="C00000"/>
                </a:solidFill>
              </a:rPr>
              <a:t>Alonzo</a:t>
            </a:r>
            <a:r>
              <a:rPr lang="hr-HR" sz="1800" b="1" dirty="0">
                <a:solidFill>
                  <a:srgbClr val="C00000"/>
                </a:solidFill>
              </a:rPr>
              <a:t> </a:t>
            </a:r>
            <a:r>
              <a:rPr lang="hr-HR" sz="1800" b="1" dirty="0" err="1">
                <a:solidFill>
                  <a:srgbClr val="C00000"/>
                </a:solidFill>
              </a:rPr>
              <a:t>Myers</a:t>
            </a:r>
            <a:endParaRPr lang="hr-HR" sz="1800" b="1" dirty="0">
              <a:solidFill>
                <a:srgbClr val="C00000"/>
              </a:solidFill>
            </a:endParaRPr>
          </a:p>
          <a:p>
            <a:r>
              <a:rPr lang="hr-HR" sz="2200" b="1" i="1" dirty="0" smtClean="0"/>
              <a:t>Ne </a:t>
            </a:r>
            <a:r>
              <a:rPr lang="hr-HR" sz="2200" b="1" i="1" dirty="0"/>
              <a:t>hodaj ispred mene, možda te neću slijediti. Ne hodaj iza mene, možda te </a:t>
            </a:r>
            <a:r>
              <a:rPr lang="hr-HR" sz="2200" b="1" i="1" dirty="0" smtClean="0"/>
              <a:t>neću </a:t>
            </a:r>
            <a:r>
              <a:rPr lang="hr-HR" sz="2200" b="1" i="1" dirty="0"/>
              <a:t>voditi. Hodaj pokraj mene i budi mi prijatelj</a:t>
            </a:r>
            <a:r>
              <a:rPr lang="hr-HR" sz="2400" b="1" i="1" dirty="0"/>
              <a:t>. </a:t>
            </a:r>
            <a:r>
              <a:rPr lang="hr-HR" sz="1800" b="1" dirty="0" smtClean="0">
                <a:solidFill>
                  <a:srgbClr val="C00000"/>
                </a:solidFill>
              </a:rPr>
              <a:t>Albert </a:t>
            </a:r>
            <a:r>
              <a:rPr lang="hr-HR" sz="1800" b="1" dirty="0">
                <a:solidFill>
                  <a:srgbClr val="C00000"/>
                </a:solidFill>
              </a:rPr>
              <a:t>Camus</a:t>
            </a:r>
          </a:p>
          <a:p>
            <a:r>
              <a:rPr lang="hr-HR" sz="2200" b="1" i="1" dirty="0" smtClean="0"/>
              <a:t>Prijateljstvo udvostruči radost i raspolovi patnju</a:t>
            </a:r>
            <a:r>
              <a:rPr lang="hr-HR" sz="2400" b="1" i="1" dirty="0" smtClean="0"/>
              <a:t>. </a:t>
            </a:r>
            <a:r>
              <a:rPr lang="hr-HR" sz="1800" b="1" dirty="0" err="1" smtClean="0">
                <a:solidFill>
                  <a:srgbClr val="C00000"/>
                </a:solidFill>
              </a:rPr>
              <a:t>Joseph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Addison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200" b="1" i="1" dirty="0"/>
              <a:t>Prijateljstvo je drvo koje daje </a:t>
            </a:r>
            <a:r>
              <a:rPr lang="hr-HR" sz="2200" b="1" i="1" dirty="0" smtClean="0"/>
              <a:t>zaklon</a:t>
            </a:r>
            <a:r>
              <a:rPr lang="hr-HR" sz="2400" b="1" i="1" dirty="0" smtClean="0"/>
              <a:t>.  </a:t>
            </a:r>
            <a:r>
              <a:rPr lang="hr-HR" sz="1800" b="1" dirty="0">
                <a:solidFill>
                  <a:srgbClr val="C00000"/>
                </a:solidFill>
              </a:rPr>
              <a:t>Samuel Taylor </a:t>
            </a:r>
            <a:r>
              <a:rPr lang="hr-HR" sz="1800" b="1" dirty="0" err="1">
                <a:solidFill>
                  <a:srgbClr val="C00000"/>
                </a:solidFill>
              </a:rPr>
              <a:t>Coleridge</a:t>
            </a:r>
            <a:endParaRPr lang="hr-HR" sz="1800" b="1" dirty="0">
              <a:solidFill>
                <a:srgbClr val="C00000"/>
              </a:solidFill>
            </a:endParaRPr>
          </a:p>
          <a:p>
            <a:r>
              <a:rPr lang="hr-HR" sz="2200" b="1" i="1" dirty="0" smtClean="0"/>
              <a:t>Prijatelj je onaj koji dođe kad svi                                                                drugi odu</a:t>
            </a:r>
            <a:r>
              <a:rPr lang="hr-HR" sz="2400" b="1" i="1" dirty="0" smtClean="0"/>
              <a:t>.  </a:t>
            </a:r>
            <a:r>
              <a:rPr lang="hr-HR" sz="1800" b="1" dirty="0" err="1" smtClean="0">
                <a:solidFill>
                  <a:srgbClr val="C00000"/>
                </a:solidFill>
              </a:rPr>
              <a:t>Alban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Goodier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200" b="1" i="1" dirty="0" smtClean="0"/>
              <a:t>Ako pratiš prijatelja, nijedan put                                                                               nije predug</a:t>
            </a:r>
            <a:r>
              <a:rPr lang="hr-HR" sz="2400" b="1" i="1" dirty="0" smtClean="0"/>
              <a:t>.  </a:t>
            </a:r>
            <a:r>
              <a:rPr lang="hr-HR" sz="1800" b="1" dirty="0" smtClean="0">
                <a:solidFill>
                  <a:srgbClr val="C00000"/>
                </a:solidFill>
              </a:rPr>
              <a:t>L. N. Tolstoj</a:t>
            </a:r>
          </a:p>
          <a:p>
            <a:r>
              <a:rPr lang="hr-HR" sz="2400" b="1" i="1" dirty="0"/>
              <a:t>Prijateljstvo je ljubav bez krila. </a:t>
            </a:r>
            <a:r>
              <a:rPr lang="hr-HR" sz="2400" b="1" i="1" dirty="0" smtClean="0"/>
              <a:t>                                                       </a:t>
            </a:r>
            <a:r>
              <a:rPr lang="hr-HR" sz="2000" b="1" dirty="0" smtClean="0">
                <a:solidFill>
                  <a:srgbClr val="C00000"/>
                </a:solidFill>
              </a:rPr>
              <a:t>Francuska </a:t>
            </a:r>
            <a:r>
              <a:rPr lang="hr-HR" sz="2000" b="1" dirty="0">
                <a:solidFill>
                  <a:srgbClr val="C00000"/>
                </a:solidFill>
              </a:rPr>
              <a:t>izreka</a:t>
            </a:r>
          </a:p>
          <a:p>
            <a:endParaRPr lang="hr-HR" sz="2400" b="1" i="1" dirty="0" smtClean="0"/>
          </a:p>
          <a:p>
            <a:endParaRPr lang="hr-HR" dirty="0"/>
          </a:p>
        </p:txBody>
      </p:sp>
      <p:pic>
        <p:nvPicPr>
          <p:cNvPr id="4" name="Slika 3" descr="Prekrasna vinka idealan je balkonski cvijet za prezaposlene - Livi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91125" y="4286251"/>
            <a:ext cx="3743325" cy="23241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030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85900" y="155576"/>
            <a:ext cx="6391275" cy="6349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RADOST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1475" y="1057275"/>
            <a:ext cx="8553449" cy="55721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Veseli </a:t>
            </a:r>
            <a:r>
              <a:rPr lang="hr-HR" sz="2400" b="1" i="1" dirty="0"/>
              <a:t>se dobrim djelima; možda ćeš se jednom okrenuti i shvatiti da su bila velika.   </a:t>
            </a:r>
            <a:r>
              <a:rPr lang="hr-HR" sz="1800" b="1" dirty="0">
                <a:solidFill>
                  <a:srgbClr val="C00000"/>
                </a:solidFill>
              </a:rPr>
              <a:t>Anonimni autor</a:t>
            </a:r>
          </a:p>
          <a:p>
            <a:r>
              <a:rPr lang="hr-HR" sz="2400" b="1" i="1" dirty="0"/>
              <a:t>Tamo gdje sadiš ljubav, raste veselje. </a:t>
            </a:r>
            <a:r>
              <a:rPr lang="hr-HR" sz="1800" b="1" dirty="0">
                <a:solidFill>
                  <a:srgbClr val="C00000"/>
                </a:solidFill>
              </a:rPr>
              <a:t>William Shakespeare</a:t>
            </a:r>
          </a:p>
          <a:p>
            <a:r>
              <a:rPr lang="hr-HR" sz="2400" b="1" i="1" dirty="0"/>
              <a:t>Od svih izgubljenih dana, </a:t>
            </a:r>
            <a:r>
              <a:rPr lang="hr-HR" sz="2400" b="1" i="1" dirty="0" err="1"/>
              <a:t>najizgubljeniji</a:t>
            </a:r>
            <a:r>
              <a:rPr lang="hr-HR" sz="2400" b="1" i="1" dirty="0"/>
              <a:t> je onaj u kojem se </a:t>
            </a:r>
            <a:r>
              <a:rPr lang="hr-HR" sz="2400" b="1" i="1" dirty="0" smtClean="0"/>
              <a:t>        nismo </a:t>
            </a:r>
            <a:r>
              <a:rPr lang="hr-HR" sz="2400" b="1" i="1" dirty="0"/>
              <a:t>nasmijali.  </a:t>
            </a:r>
            <a:r>
              <a:rPr lang="hr-HR" sz="1800" b="1" dirty="0">
                <a:solidFill>
                  <a:srgbClr val="C00000"/>
                </a:solidFill>
              </a:rPr>
              <a:t>Nicolas de </a:t>
            </a:r>
            <a:r>
              <a:rPr lang="hr-HR" sz="1800" b="1" dirty="0" err="1" smtClean="0">
                <a:solidFill>
                  <a:srgbClr val="C00000"/>
                </a:solidFill>
              </a:rPr>
              <a:t>Chamfort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Spavao sam i sanjao da je život veselje. Probudio sam se i ustanovio da je život dužnost. Radio sam i shvatio da je        dužnost veselje. </a:t>
            </a:r>
            <a:r>
              <a:rPr lang="hr-HR" sz="1800" b="1" dirty="0" err="1" smtClean="0">
                <a:solidFill>
                  <a:srgbClr val="C00000"/>
                </a:solidFill>
              </a:rPr>
              <a:t>Rabindranath</a:t>
            </a:r>
            <a:r>
              <a:rPr lang="hr-HR" sz="1800" b="1" dirty="0" smtClean="0">
                <a:solidFill>
                  <a:srgbClr val="C00000"/>
                </a:solidFill>
              </a:rPr>
              <a:t> Tagore</a:t>
            </a:r>
          </a:p>
          <a:p>
            <a:r>
              <a:rPr lang="hr-HR" sz="2400" b="1" i="1" dirty="0" smtClean="0"/>
              <a:t>Veselje produžuje život i učvršćuje                                                        zdravlje. </a:t>
            </a:r>
            <a:r>
              <a:rPr lang="hr-HR" sz="1800" b="1" dirty="0" smtClean="0">
                <a:solidFill>
                  <a:srgbClr val="C00000"/>
                </a:solidFill>
              </a:rPr>
              <a:t>John </a:t>
            </a:r>
            <a:r>
              <a:rPr lang="hr-HR" sz="1800" b="1" dirty="0" err="1" smtClean="0">
                <a:solidFill>
                  <a:srgbClr val="C00000"/>
                </a:solidFill>
              </a:rPr>
              <a:t>Symonds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Udal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Žalost se pobrine sama za sebe,                                                                    no ako stvarno želiš doživjeti radost,                                                      moraš imati nekoga s kim ćeš je                                                          podijeliti.  </a:t>
            </a:r>
            <a:r>
              <a:rPr lang="hr-HR" sz="1800" b="1" dirty="0" err="1" smtClean="0">
                <a:solidFill>
                  <a:srgbClr val="C00000"/>
                </a:solidFill>
              </a:rPr>
              <a:t>Mark</a:t>
            </a:r>
            <a:r>
              <a:rPr lang="hr-HR" sz="1800" b="1" dirty="0" smtClean="0">
                <a:solidFill>
                  <a:srgbClr val="C00000"/>
                </a:solidFill>
              </a:rPr>
              <a:t> Twain</a:t>
            </a:r>
            <a:endParaRPr lang="hr-HR" sz="1800" b="1" dirty="0">
              <a:solidFill>
                <a:srgbClr val="C00000"/>
              </a:solidFill>
            </a:endParaRPr>
          </a:p>
          <a:p>
            <a:endParaRPr lang="hr-HR" dirty="0"/>
          </a:p>
        </p:txBody>
      </p:sp>
      <p:pic>
        <p:nvPicPr>
          <p:cNvPr id="6" name="Slika 5" descr="442999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5451" y="4143375"/>
            <a:ext cx="3419474" cy="2486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153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3125" y="203201"/>
            <a:ext cx="4953000" cy="5587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3600" b="1" dirty="0" smtClean="0">
                <a:latin typeface="+mn-lt"/>
              </a:rPr>
              <a:t>SREĆA</a:t>
            </a:r>
            <a:endParaRPr lang="hr-HR" sz="36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2425" y="981075"/>
            <a:ext cx="8534401" cy="56102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Tajna </a:t>
            </a:r>
            <a:r>
              <a:rPr lang="hr-HR" sz="2400" b="1" i="1" dirty="0"/>
              <a:t>sreće nije u tome da uvijek radimo ono što bismo htjeli, već </a:t>
            </a:r>
            <a:r>
              <a:rPr lang="hr-HR" sz="2400" b="1" i="1" dirty="0" smtClean="0"/>
              <a:t>da </a:t>
            </a:r>
            <a:r>
              <a:rPr lang="hr-HR" sz="2400" b="1" i="1" dirty="0"/>
              <a:t>volimo ono što radimo.  </a:t>
            </a:r>
            <a:r>
              <a:rPr lang="hr-HR" sz="1800" b="1" dirty="0">
                <a:solidFill>
                  <a:srgbClr val="C00000"/>
                </a:solidFill>
              </a:rPr>
              <a:t>Lav Nikolajevič Tolstoj </a:t>
            </a:r>
          </a:p>
          <a:p>
            <a:r>
              <a:rPr lang="hr-HR" sz="2400" b="1" i="1" dirty="0"/>
              <a:t>Ne vrednuj svoj život samo po uspjesima i neuspjesima na </a:t>
            </a:r>
            <a:r>
              <a:rPr lang="hr-HR" sz="2400" b="1" i="1" dirty="0" smtClean="0"/>
              <a:t>              svom </a:t>
            </a:r>
            <a:r>
              <a:rPr lang="hr-HR" sz="2400" b="1" i="1" dirty="0"/>
              <a:t>putu. Radije prihvati sve što se na njemu nađe. Uživaj </a:t>
            </a:r>
            <a:r>
              <a:rPr lang="hr-HR" sz="2400" b="1" i="1" dirty="0" smtClean="0"/>
              <a:t>                    u </a:t>
            </a:r>
            <a:r>
              <a:rPr lang="hr-HR" sz="2400" b="1" i="1" dirty="0"/>
              <a:t>cvijeću, prepusti se zalascima sunca, dječjem smijehu, kiši </a:t>
            </a:r>
            <a:r>
              <a:rPr lang="hr-HR" sz="2400" b="1" i="1" dirty="0" smtClean="0"/>
              <a:t>                     i </a:t>
            </a:r>
            <a:r>
              <a:rPr lang="hr-HR" sz="2400" b="1" i="1" dirty="0"/>
              <a:t>cvrkutu ptica. </a:t>
            </a:r>
            <a:r>
              <a:rPr lang="hr-HR" sz="2400" b="1" i="1" dirty="0" smtClean="0"/>
              <a:t>Sve </a:t>
            </a:r>
            <a:r>
              <a:rPr lang="hr-HR" sz="2400" b="1" i="1" dirty="0"/>
              <a:t>to upij u sebe. Nema puta do sreće; </a:t>
            </a:r>
            <a:r>
              <a:rPr lang="hr-HR" sz="2400" b="1" i="1" dirty="0" smtClean="0"/>
              <a:t>                    sreća  je </a:t>
            </a:r>
            <a:r>
              <a:rPr lang="hr-HR" sz="2400" b="1" i="1" dirty="0"/>
              <a:t>put. </a:t>
            </a:r>
            <a:r>
              <a:rPr lang="hr-HR" sz="1800" b="1" dirty="0" err="1" smtClean="0">
                <a:solidFill>
                  <a:srgbClr val="C00000"/>
                </a:solidFill>
              </a:rPr>
              <a:t>Wayne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>
                <a:solidFill>
                  <a:srgbClr val="C00000"/>
                </a:solidFill>
              </a:rPr>
              <a:t>W. </a:t>
            </a:r>
            <a:r>
              <a:rPr lang="hr-HR" sz="1800" b="1" dirty="0" err="1">
                <a:solidFill>
                  <a:srgbClr val="C00000"/>
                </a:solidFill>
              </a:rPr>
              <a:t>Dyer</a:t>
            </a:r>
            <a:endParaRPr lang="hr-HR" sz="1800" b="1" dirty="0">
              <a:solidFill>
                <a:srgbClr val="C00000"/>
              </a:solidFill>
            </a:endParaRPr>
          </a:p>
          <a:p>
            <a:r>
              <a:rPr lang="hr-HR" sz="2400" b="1" i="1" dirty="0"/>
              <a:t>Tajna sreće je u tome da znaš uživati u onomu što imaš, i da naučiš prestati željeti ono što ne možeš imati</a:t>
            </a:r>
            <a:r>
              <a:rPr lang="hr-HR" sz="2400" b="1" dirty="0"/>
              <a:t>. </a:t>
            </a:r>
            <a:r>
              <a:rPr lang="hr-HR" sz="2400" b="1" dirty="0" smtClean="0"/>
              <a:t> </a:t>
            </a:r>
            <a:r>
              <a:rPr lang="hr-HR" sz="1800" b="1" dirty="0" err="1">
                <a:solidFill>
                  <a:srgbClr val="C00000"/>
                </a:solidFill>
              </a:rPr>
              <a:t>Lin</a:t>
            </a:r>
            <a:r>
              <a:rPr lang="hr-HR" sz="1800" b="1" dirty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Jutang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Tajna sreće nije u tome da radiš što                                                             voliš, već u tome da voliš ono što                                                                 moraš raditi. </a:t>
            </a:r>
            <a:r>
              <a:rPr lang="hr-HR" sz="1800" b="1" dirty="0" smtClean="0">
                <a:solidFill>
                  <a:srgbClr val="C00000"/>
                </a:solidFill>
              </a:rPr>
              <a:t>James M. </a:t>
            </a:r>
            <a:r>
              <a:rPr lang="hr-HR" sz="1800" b="1" dirty="0" err="1" smtClean="0">
                <a:solidFill>
                  <a:srgbClr val="C00000"/>
                </a:solidFill>
              </a:rPr>
              <a:t>Barrie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Sreća mnogima daje previše, ali                                                                        nikome dovoljno. </a:t>
            </a:r>
            <a:r>
              <a:rPr lang="hr-HR" sz="1800" b="1" i="1" dirty="0" smtClean="0">
                <a:solidFill>
                  <a:srgbClr val="C00000"/>
                </a:solidFill>
              </a:rPr>
              <a:t>Marko V. </a:t>
            </a:r>
            <a:r>
              <a:rPr lang="hr-HR" sz="1800" b="1" i="1" dirty="0" err="1" smtClean="0">
                <a:solidFill>
                  <a:srgbClr val="C00000"/>
                </a:solidFill>
              </a:rPr>
              <a:t>Marcijal</a:t>
            </a:r>
            <a:endParaRPr lang="hr-HR" sz="1800" b="1" i="1" dirty="0" smtClean="0">
              <a:solidFill>
                <a:srgbClr val="C00000"/>
              </a:solidFill>
            </a:endParaRPr>
          </a:p>
          <a:p>
            <a:endParaRPr lang="hr-HR" sz="2400" b="1" i="1" dirty="0"/>
          </a:p>
          <a:p>
            <a:endParaRPr lang="hr-HR" dirty="0"/>
          </a:p>
        </p:txBody>
      </p:sp>
      <p:pic>
        <p:nvPicPr>
          <p:cNvPr id="4" name="Slika 3" descr="Muscari i tulipani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524500" y="4505325"/>
            <a:ext cx="3362326" cy="2085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252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43074" y="203202"/>
            <a:ext cx="5695951" cy="6635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STRPLJIVOST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80975" y="1181100"/>
            <a:ext cx="8791575" cy="53816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/>
              <a:t>Daj mi strpljivost da prihvatim ono što ne mogu promijeniti; hrabrosti da promijenim ono što mogu promijeniti, i mudrosti </a:t>
            </a:r>
            <a:r>
              <a:rPr lang="hr-HR" sz="2400" b="1" i="1" dirty="0" smtClean="0"/>
              <a:t>             da </a:t>
            </a:r>
            <a:r>
              <a:rPr lang="hr-HR" sz="2400" b="1" i="1" dirty="0"/>
              <a:t>razlikujem jedno od drugoga. </a:t>
            </a:r>
            <a:r>
              <a:rPr lang="hr-HR" sz="2000" b="1" dirty="0">
                <a:solidFill>
                  <a:srgbClr val="C00000"/>
                </a:solidFill>
              </a:rPr>
              <a:t>Friedrich </a:t>
            </a:r>
            <a:r>
              <a:rPr lang="hr-HR" sz="2000" b="1" dirty="0" err="1">
                <a:solidFill>
                  <a:srgbClr val="C00000"/>
                </a:solidFill>
              </a:rPr>
              <a:t>Christoph</a:t>
            </a:r>
            <a:r>
              <a:rPr lang="hr-HR" sz="2000" b="1" dirty="0">
                <a:solidFill>
                  <a:srgbClr val="C00000"/>
                </a:solidFill>
              </a:rPr>
              <a:t> </a:t>
            </a:r>
            <a:r>
              <a:rPr lang="hr-HR" sz="2000" b="1" dirty="0" err="1">
                <a:solidFill>
                  <a:srgbClr val="C00000"/>
                </a:solidFill>
              </a:rPr>
              <a:t>Oetinger</a:t>
            </a:r>
            <a:endParaRPr lang="hr-HR" sz="2000" b="1" dirty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Strpljiv </a:t>
            </a:r>
            <a:r>
              <a:rPr lang="hr-HR" sz="2400" b="1" i="1" dirty="0"/>
              <a:t>treba biti sa svima, a najviše sa samim sobom. </a:t>
            </a:r>
            <a:r>
              <a:rPr lang="hr-HR" sz="1800" b="1" dirty="0">
                <a:solidFill>
                  <a:srgbClr val="C00000"/>
                </a:solidFill>
              </a:rPr>
              <a:t>Sv. Franjo Asiški</a:t>
            </a:r>
          </a:p>
          <a:p>
            <a:r>
              <a:rPr lang="hr-HR" sz="2400" b="1" i="1" dirty="0" smtClean="0"/>
              <a:t>Budi strpljiv, pohvale i pokude treba uzimati jednako: prve neka          te vesele, a druge neka te ne žaloste.   </a:t>
            </a:r>
            <a:r>
              <a:rPr lang="hr-HR" sz="2000" b="1" dirty="0" smtClean="0">
                <a:solidFill>
                  <a:srgbClr val="C00000"/>
                </a:solidFill>
              </a:rPr>
              <a:t>Lucije </a:t>
            </a:r>
            <a:r>
              <a:rPr lang="hr-HR" sz="2000" b="1" dirty="0" err="1" smtClean="0">
                <a:solidFill>
                  <a:srgbClr val="C00000"/>
                </a:solidFill>
              </a:rPr>
              <a:t>Anej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Seneka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Sva moć čovjeka je tek zbroj vremena i strpljivosti.                                </a:t>
            </a:r>
            <a:r>
              <a:rPr lang="hr-HR" sz="2000" b="1" dirty="0" err="1" smtClean="0">
                <a:solidFill>
                  <a:srgbClr val="C00000"/>
                </a:solidFill>
              </a:rPr>
              <a:t>Honore</a:t>
            </a:r>
            <a:r>
              <a:rPr lang="hr-HR" sz="2000" b="1" dirty="0" smtClean="0">
                <a:solidFill>
                  <a:srgbClr val="C00000"/>
                </a:solidFill>
              </a:rPr>
              <a:t> de </a:t>
            </a:r>
            <a:r>
              <a:rPr lang="hr-HR" sz="2000" b="1" dirty="0" err="1" smtClean="0">
                <a:solidFill>
                  <a:srgbClr val="C00000"/>
                </a:solidFill>
              </a:rPr>
              <a:t>Balzac</a:t>
            </a:r>
            <a:endParaRPr lang="hr-HR" sz="20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Strpljivost je najveća vrlina.                                                                           Nema ničeg zajedničkog s čekanjem,                                                               prije s tvrdoglavošću.  </a:t>
            </a:r>
            <a:r>
              <a:rPr lang="hr-HR" sz="2000" b="1" dirty="0" smtClean="0">
                <a:solidFill>
                  <a:srgbClr val="C00000"/>
                </a:solidFill>
              </a:rPr>
              <a:t>Andre Gide</a:t>
            </a:r>
          </a:p>
          <a:p>
            <a:r>
              <a:rPr lang="hr-HR" sz="2400" b="1" i="1" dirty="0" smtClean="0"/>
              <a:t>Kad je volja velika, muke su male.                                                                </a:t>
            </a:r>
            <a:r>
              <a:rPr lang="hr-HR" sz="2000" b="1" dirty="0" err="1" smtClean="0">
                <a:solidFill>
                  <a:srgbClr val="C00000"/>
                </a:solidFill>
              </a:rPr>
              <a:t>Niccolo</a:t>
            </a:r>
            <a:r>
              <a:rPr lang="hr-HR" sz="2000" b="1" dirty="0" smtClean="0">
                <a:solidFill>
                  <a:srgbClr val="C00000"/>
                </a:solidFill>
              </a:rPr>
              <a:t> Machiavelli</a:t>
            </a:r>
          </a:p>
          <a:p>
            <a:endParaRPr lang="hr-HR" sz="2400" b="1" i="1" dirty="0" smtClean="0"/>
          </a:p>
          <a:p>
            <a:endParaRPr lang="hr-HR" dirty="0"/>
          </a:p>
        </p:txBody>
      </p:sp>
      <p:pic>
        <p:nvPicPr>
          <p:cNvPr id="4" name="Slika 3" descr="Prvi ljubičasti cvjetovi na proljeće. Prvo proljetno cvijeće ...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1151" y="4210050"/>
            <a:ext cx="3581400" cy="2352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8889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6012" y="184151"/>
            <a:ext cx="4457700" cy="6730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USPJEH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19099" y="1057275"/>
            <a:ext cx="8496301" cy="55245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Umjetnost </a:t>
            </a:r>
            <a:r>
              <a:rPr lang="hr-HR" sz="2400" b="1" i="1" dirty="0"/>
              <a:t>uspjeha sastoji se u tome, da istovremeno znadeš </a:t>
            </a:r>
            <a:r>
              <a:rPr lang="hr-HR" sz="2400" b="1" i="1" dirty="0" smtClean="0"/>
              <a:t>        biti </a:t>
            </a:r>
            <a:r>
              <a:rPr lang="hr-HR" sz="2400" b="1" i="1" dirty="0"/>
              <a:t>neustrašiv i oprezan!   </a:t>
            </a:r>
            <a:r>
              <a:rPr lang="hr-HR" sz="1800" b="1" dirty="0">
                <a:solidFill>
                  <a:srgbClr val="C00000"/>
                </a:solidFill>
              </a:rPr>
              <a:t>Napoleon Bonaparte</a:t>
            </a:r>
          </a:p>
          <a:p>
            <a:r>
              <a:rPr lang="hr-HR" sz="2400" b="1" i="1" dirty="0"/>
              <a:t>Od uspjeha do neuspjeha dijeli nas samo jedan korak. Od neuspjeha do uspjeha dijeli nas dug put.  </a:t>
            </a:r>
            <a:r>
              <a:rPr lang="hr-HR" sz="1800" b="1" i="1" dirty="0">
                <a:solidFill>
                  <a:srgbClr val="C00000"/>
                </a:solidFill>
              </a:rPr>
              <a:t>Židovska mudrost</a:t>
            </a:r>
          </a:p>
          <a:p>
            <a:r>
              <a:rPr lang="hr-HR" sz="2400" b="1" i="1" dirty="0"/>
              <a:t>Puno bi ljudi uspjelo u malim stvarima, kad ih ne bi </a:t>
            </a:r>
            <a:r>
              <a:rPr lang="hr-HR" sz="2400" b="1" i="1" dirty="0" smtClean="0"/>
              <a:t>                    sprječavale </a:t>
            </a:r>
            <a:r>
              <a:rPr lang="hr-HR" sz="2400" b="1" i="1" dirty="0"/>
              <a:t>velike ambicije.  </a:t>
            </a:r>
            <a:r>
              <a:rPr lang="hr-HR" sz="1800" b="1" dirty="0" smtClean="0">
                <a:solidFill>
                  <a:srgbClr val="C00000"/>
                </a:solidFill>
              </a:rPr>
              <a:t>Henry </a:t>
            </a:r>
            <a:r>
              <a:rPr lang="hr-HR" sz="1800" b="1" dirty="0" err="1">
                <a:solidFill>
                  <a:srgbClr val="C00000"/>
                </a:solidFill>
              </a:rPr>
              <a:t>Wadsworth</a:t>
            </a:r>
            <a:r>
              <a:rPr lang="hr-HR" sz="1800" b="1" dirty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Longfellow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Uspjeh znači biti ustrajan i onda kad su                                                         već svi digli ruke.  </a:t>
            </a:r>
            <a:r>
              <a:rPr lang="hr-HR" sz="1800" b="1" dirty="0" smtClean="0">
                <a:solidFill>
                  <a:srgbClr val="C00000"/>
                </a:solidFill>
              </a:rPr>
              <a:t>William </a:t>
            </a:r>
            <a:r>
              <a:rPr lang="hr-HR" sz="1800" b="1" dirty="0" err="1" smtClean="0">
                <a:solidFill>
                  <a:srgbClr val="C00000"/>
                </a:solidFill>
              </a:rPr>
              <a:t>Feather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Uspjeh znači ići od neuspjeha do                                                             uspjeha, a pritom ne izgubiti volju.                                                      </a:t>
            </a:r>
            <a:r>
              <a:rPr lang="hr-HR" sz="1800" b="1" dirty="0" err="1" smtClean="0">
                <a:solidFill>
                  <a:srgbClr val="C00000"/>
                </a:solidFill>
              </a:rPr>
              <a:t>Winston</a:t>
            </a:r>
            <a:r>
              <a:rPr lang="hr-HR" sz="1800" b="1" dirty="0" smtClean="0">
                <a:solidFill>
                  <a:srgbClr val="C00000"/>
                </a:solidFill>
              </a:rPr>
              <a:t> Churchill </a:t>
            </a:r>
          </a:p>
          <a:p>
            <a:r>
              <a:rPr lang="hr-HR" sz="2400" b="1" i="1" dirty="0" smtClean="0"/>
              <a:t>Važnije je znati kamo idete,                                                                        nego tamo brzo doći.                                                                                     </a:t>
            </a:r>
            <a:r>
              <a:rPr lang="hr-HR" sz="1800" b="1" dirty="0" err="1" smtClean="0">
                <a:solidFill>
                  <a:srgbClr val="C00000"/>
                </a:solidFill>
              </a:rPr>
              <a:t>Mabel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Newcomber</a:t>
            </a:r>
            <a:endParaRPr lang="hr-HR" sz="1800" b="1" dirty="0">
              <a:solidFill>
                <a:srgbClr val="C00000"/>
              </a:solidFill>
            </a:endParaRPr>
          </a:p>
          <a:p>
            <a:endParaRPr lang="hr-HR" dirty="0"/>
          </a:p>
        </p:txBody>
      </p:sp>
      <p:pic>
        <p:nvPicPr>
          <p:cNvPr id="6" name="Slika 5" descr="Krajobrazno uređenje seoske kuće (45 fotografija): prekrasna ...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2575" y="4095433"/>
            <a:ext cx="3552825" cy="24863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4313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04975" y="193677"/>
            <a:ext cx="6076950" cy="70167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hr-HR" sz="4000" b="1" dirty="0" smtClean="0">
                <a:latin typeface="+mn-lt"/>
              </a:rPr>
              <a:t>USTRAJNOST</a:t>
            </a:r>
            <a:endParaRPr lang="hr-HR" sz="40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33376" y="1209674"/>
            <a:ext cx="8534400" cy="53816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Naša </a:t>
            </a:r>
            <a:r>
              <a:rPr lang="hr-HR" sz="2400" b="1" i="1" dirty="0"/>
              <a:t>najveća slava ne leži u tome da nikada ne padnemo, </a:t>
            </a:r>
            <a:r>
              <a:rPr lang="hr-HR" sz="2400" b="1" i="1" dirty="0" smtClean="0"/>
              <a:t>               već </a:t>
            </a:r>
            <a:r>
              <a:rPr lang="hr-HR" sz="2400" b="1" i="1" dirty="0"/>
              <a:t>da ustajemo svaki put kad padnemo.  </a:t>
            </a:r>
            <a:r>
              <a:rPr lang="hr-HR" sz="2000" b="1" dirty="0">
                <a:solidFill>
                  <a:srgbClr val="C00000"/>
                </a:solidFill>
              </a:rPr>
              <a:t>Konfucije</a:t>
            </a:r>
          </a:p>
          <a:p>
            <a:r>
              <a:rPr lang="hr-HR" sz="2400" b="1" i="1" dirty="0"/>
              <a:t>Izdržati je važnije nego nadati se; umoriti neprijateljsku sudbinu; </a:t>
            </a:r>
            <a:r>
              <a:rPr lang="hr-HR" sz="2400" b="1" i="1" dirty="0" smtClean="0"/>
              <a:t>ne </a:t>
            </a:r>
            <a:r>
              <a:rPr lang="hr-HR" sz="2400" b="1" i="1" dirty="0"/>
              <a:t>bojati se teškoća; sačuvati srčanost kad je svi izgube. </a:t>
            </a:r>
            <a:r>
              <a:rPr lang="hr-HR" sz="1800" b="1" dirty="0" smtClean="0">
                <a:solidFill>
                  <a:srgbClr val="C00000"/>
                </a:solidFill>
              </a:rPr>
              <a:t>William </a:t>
            </a:r>
            <a:r>
              <a:rPr lang="hr-HR" sz="1800" b="1" dirty="0" err="1">
                <a:solidFill>
                  <a:srgbClr val="C00000"/>
                </a:solidFill>
              </a:rPr>
              <a:t>Makepeace</a:t>
            </a:r>
            <a:r>
              <a:rPr lang="hr-HR" sz="1800" b="1" dirty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Thackeray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/>
              <a:t>Važno je znati kad treba </a:t>
            </a:r>
            <a:r>
              <a:rPr lang="hr-HR" sz="2400" b="1" i="1" dirty="0" smtClean="0"/>
              <a:t>govoriti </a:t>
            </a:r>
            <a:r>
              <a:rPr lang="hr-HR" sz="2400" b="1" i="1" dirty="0"/>
              <a:t>a kad šutjeti. </a:t>
            </a:r>
            <a:r>
              <a:rPr lang="hr-HR" sz="1800" b="1" dirty="0">
                <a:solidFill>
                  <a:srgbClr val="C00000"/>
                </a:solidFill>
              </a:rPr>
              <a:t>Latinska</a:t>
            </a:r>
          </a:p>
          <a:p>
            <a:r>
              <a:rPr lang="hr-HR" sz="2400" b="1" i="1" dirty="0" smtClean="0"/>
              <a:t>Ako </a:t>
            </a:r>
            <a:r>
              <a:rPr lang="hr-HR" sz="2400" b="1" i="1" dirty="0"/>
              <a:t>se držite pravih etičnih načela,                                                             vaša osobna cjelovitost postane                                                         svjetlost koja privlači uspjeh na                                                                         svim poljima. Pažljivo slušajte                                                                         svoju savjest i živite u miru!                                                                         </a:t>
            </a:r>
            <a:r>
              <a:rPr lang="hr-HR" sz="1800" b="1" dirty="0">
                <a:solidFill>
                  <a:srgbClr val="C00000"/>
                </a:solidFill>
              </a:rPr>
              <a:t>John Marks </a:t>
            </a:r>
            <a:r>
              <a:rPr lang="hr-HR" sz="1800" b="1" dirty="0" err="1" smtClean="0">
                <a:solidFill>
                  <a:srgbClr val="C00000"/>
                </a:solidFill>
              </a:rPr>
              <a:t>Templeton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/>
              <a:t>Gdje ima volje ima i načina</a:t>
            </a:r>
            <a:r>
              <a:rPr lang="hr-HR" sz="2400" b="1" i="1" dirty="0" smtClean="0"/>
              <a:t>.                                                                     </a:t>
            </a:r>
            <a:r>
              <a:rPr lang="hr-HR" sz="1800" b="1" dirty="0">
                <a:solidFill>
                  <a:srgbClr val="C00000"/>
                </a:solidFill>
              </a:rPr>
              <a:t>Engleska poslovica</a:t>
            </a:r>
          </a:p>
          <a:p>
            <a:endParaRPr lang="hr-HR" sz="1800" b="1" dirty="0"/>
          </a:p>
          <a:p>
            <a:endParaRPr lang="hr-HR" dirty="0"/>
          </a:p>
        </p:txBody>
      </p:sp>
      <p:pic>
        <p:nvPicPr>
          <p:cNvPr id="5" name="Slika 4" descr="CVIJEĆE KOJE SE SADI U JESEN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48275" y="3876676"/>
            <a:ext cx="3619501" cy="2714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32399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14474" y="231777"/>
            <a:ext cx="6115051" cy="6445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VJERA - BOG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7175" y="1171575"/>
            <a:ext cx="8696325" cy="53816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hr-HR" sz="2400" b="1" i="1" dirty="0" smtClean="0"/>
              <a:t>Vjerujem </a:t>
            </a:r>
            <a:r>
              <a:rPr lang="hr-HR" sz="2400" b="1" i="1" dirty="0"/>
              <a:t>u sunce iako ne sja. Vjerujem u ljubav iako je ne osjećam. Vjerujem u Boga iako šuti. </a:t>
            </a:r>
            <a:r>
              <a:rPr lang="hr-HR" sz="2000" b="1" dirty="0">
                <a:solidFill>
                  <a:srgbClr val="C00000"/>
                </a:solidFill>
              </a:rPr>
              <a:t>Anonimni autor</a:t>
            </a:r>
          </a:p>
          <a:p>
            <a:r>
              <a:rPr lang="hr-HR" sz="2400" b="1" i="1" dirty="0"/>
              <a:t>Najveću bol u ljudskom životu predstavlja činjenica da puno </a:t>
            </a:r>
            <a:r>
              <a:rPr lang="hr-HR" sz="2400" b="1" i="1" dirty="0" smtClean="0"/>
              <a:t>              toga </a:t>
            </a:r>
            <a:r>
              <a:rPr lang="hr-HR" sz="2400" b="1" i="1" dirty="0"/>
              <a:t>vidi, a malo toga može promijeniti.  </a:t>
            </a:r>
            <a:r>
              <a:rPr lang="hr-HR" sz="2000" b="1" dirty="0" smtClean="0">
                <a:solidFill>
                  <a:srgbClr val="C00000"/>
                </a:solidFill>
              </a:rPr>
              <a:t>Herodot</a:t>
            </a:r>
          </a:p>
          <a:p>
            <a:r>
              <a:rPr lang="hr-HR" sz="2400" b="1" i="1" dirty="0" smtClean="0"/>
              <a:t>Ono što mimo razuma i opisa održava svemir, i ono što nosimo         u sebi, je ista stvar. Konačno je u beskonačnom, a beskonačno                  u konačnom. </a:t>
            </a:r>
            <a:r>
              <a:rPr lang="hr-HR" sz="1800" b="1" dirty="0" err="1" smtClean="0">
                <a:solidFill>
                  <a:srgbClr val="C00000"/>
                </a:solidFill>
              </a:rPr>
              <a:t>Yann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Martel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Uvijek postoji komadić svemira koji                                                   možemo popraviti: to smo mi sami.                                                     </a:t>
            </a:r>
            <a:r>
              <a:rPr lang="hr-HR" sz="1800" b="1" dirty="0" smtClean="0">
                <a:solidFill>
                  <a:srgbClr val="C00000"/>
                </a:solidFill>
              </a:rPr>
              <a:t>Gabriel </a:t>
            </a:r>
            <a:r>
              <a:rPr lang="hr-HR" sz="1800" b="1" dirty="0" err="1" smtClean="0">
                <a:solidFill>
                  <a:srgbClr val="C00000"/>
                </a:solidFill>
              </a:rPr>
              <a:t>Honore</a:t>
            </a:r>
            <a:r>
              <a:rPr lang="hr-HR" sz="1800" b="1" dirty="0" smtClean="0">
                <a:solidFill>
                  <a:srgbClr val="C00000"/>
                </a:solidFill>
              </a:rPr>
              <a:t> Marcel</a:t>
            </a:r>
          </a:p>
          <a:p>
            <a:r>
              <a:rPr lang="hr-HR" sz="2400" b="1" i="1" dirty="0" smtClean="0"/>
              <a:t>Sve ono što sam vidio, uči me da                                                                imam povjerenja u Stvoritelja                                                                   svega onog što nisam vidio.                                                                     </a:t>
            </a:r>
            <a:r>
              <a:rPr lang="hr-HR" sz="1800" b="1" dirty="0" smtClean="0">
                <a:solidFill>
                  <a:srgbClr val="C00000"/>
                </a:solidFill>
              </a:rPr>
              <a:t>Ralph </a:t>
            </a:r>
            <a:r>
              <a:rPr lang="hr-HR" sz="1800" b="1" dirty="0" err="1" smtClean="0">
                <a:solidFill>
                  <a:srgbClr val="C00000"/>
                </a:solidFill>
              </a:rPr>
              <a:t>Waldo</a:t>
            </a:r>
            <a:r>
              <a:rPr lang="hr-HR" sz="1800" b="1" dirty="0" smtClean="0">
                <a:solidFill>
                  <a:srgbClr val="C00000"/>
                </a:solidFill>
              </a:rPr>
              <a:t> Emerson</a:t>
            </a:r>
          </a:p>
          <a:p>
            <a:endParaRPr lang="hr-HR" sz="2400" b="1" i="1" dirty="0"/>
          </a:p>
          <a:p>
            <a:endParaRPr lang="hr-HR" dirty="0"/>
          </a:p>
        </p:txBody>
      </p:sp>
      <p:pic>
        <p:nvPicPr>
          <p:cNvPr id="4" name="Slika 3" descr="Besplatne Čestitke: Križ i cvijeće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24500" y="3914775"/>
            <a:ext cx="3429000" cy="26384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100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51466" y="222252"/>
            <a:ext cx="7247467" cy="94720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i="1" dirty="0">
                <a:latin typeface="+mn-lt"/>
              </a:rPr>
              <a:t>Život nam vraća samo ono što </a:t>
            </a:r>
            <a:r>
              <a:rPr lang="hr-HR" sz="4000" b="1" i="1" dirty="0" smtClean="0">
                <a:latin typeface="+mn-lt"/>
              </a:rPr>
              <a:t>                           dajemo drugima. </a:t>
            </a:r>
            <a:r>
              <a:rPr lang="hr-HR" sz="3100" dirty="0" smtClean="0"/>
              <a:t>(</a:t>
            </a:r>
            <a:r>
              <a:rPr lang="hr-HR" sz="3100" dirty="0" smtClean="0">
                <a:solidFill>
                  <a:srgbClr val="C00000"/>
                </a:solidFill>
                <a:latin typeface="+mn-lt"/>
              </a:rPr>
              <a:t>Ivo Andrić</a:t>
            </a:r>
            <a:r>
              <a:rPr lang="hr-HR" sz="3100" dirty="0" smtClean="0"/>
              <a:t>)</a:t>
            </a:r>
            <a:endParaRPr lang="hr-HR" sz="31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625" y="1504949"/>
            <a:ext cx="8334375" cy="51149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3200" b="1" dirty="0"/>
              <a:t>Dragi učenici, u ovim nemirnim i nesigurnim vremenima, pronađite u mislima znamenitih </a:t>
            </a:r>
            <a:r>
              <a:rPr lang="hr-HR" sz="3200" b="1" dirty="0" smtClean="0"/>
              <a:t>ljudi </a:t>
            </a:r>
            <a:r>
              <a:rPr lang="hr-HR" sz="3200" b="1" dirty="0"/>
              <a:t>nešto za sebe, neku misao vodilju koja </a:t>
            </a:r>
            <a:r>
              <a:rPr lang="hr-HR" sz="3200" b="1" dirty="0" smtClean="0"/>
              <a:t>         će vas </a:t>
            </a:r>
            <a:r>
              <a:rPr lang="hr-HR" sz="3200" b="1" dirty="0"/>
              <a:t>hrabriti i voditi naprijed. Pokušajte saznati nešto više o njima, a time obogatite svoje </a:t>
            </a:r>
            <a:r>
              <a:rPr lang="hr-HR" sz="3200" b="1" dirty="0" smtClean="0"/>
              <a:t>znanje </a:t>
            </a:r>
            <a:r>
              <a:rPr lang="hr-HR" sz="3200" b="1" dirty="0"/>
              <a:t>i duhovno </a:t>
            </a:r>
            <a:r>
              <a:rPr lang="hr-HR" sz="3200" b="1" dirty="0" smtClean="0"/>
              <a:t>rastite… 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  <p:pic>
        <p:nvPicPr>
          <p:cNvPr id="5" name="Slika 4" descr="Izgubljeno cvijeće Alice Hart&quot; (Holly Ringland): Knjiga za moju ...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4925" y="4543425"/>
            <a:ext cx="2981325" cy="19756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Composition of the flowering branches of lilac and books — Stock ...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3000" y="4543425"/>
            <a:ext cx="3190875" cy="197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974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193677"/>
            <a:ext cx="6181725" cy="68262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hr-HR" sz="4000" b="1" dirty="0" smtClean="0">
                <a:latin typeface="+mn-lt"/>
              </a:rPr>
              <a:t>ZAHVALNOST</a:t>
            </a:r>
            <a:endParaRPr lang="hr-HR" sz="400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33375" y="1257300"/>
            <a:ext cx="8582025" cy="542925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Ništa </a:t>
            </a:r>
            <a:r>
              <a:rPr lang="hr-HR" sz="2400" b="1" i="1" dirty="0"/>
              <a:t>ne očekujem, pa sam zato uvijek beskrajno zahvalan za jednostavne stvari.   </a:t>
            </a:r>
            <a:r>
              <a:rPr lang="hr-HR" sz="1800" b="1" dirty="0">
                <a:solidFill>
                  <a:srgbClr val="C00000"/>
                </a:solidFill>
              </a:rPr>
              <a:t>Ralph </a:t>
            </a:r>
            <a:r>
              <a:rPr lang="hr-HR" sz="1800" b="1" dirty="0" err="1">
                <a:solidFill>
                  <a:srgbClr val="C00000"/>
                </a:solidFill>
              </a:rPr>
              <a:t>Waldo</a:t>
            </a:r>
            <a:r>
              <a:rPr lang="hr-HR" sz="1800" b="1" dirty="0">
                <a:solidFill>
                  <a:srgbClr val="C00000"/>
                </a:solidFill>
              </a:rPr>
              <a:t> Emerson</a:t>
            </a:r>
          </a:p>
          <a:p>
            <a:r>
              <a:rPr lang="hr-HR" sz="2400" b="1" i="1" dirty="0"/>
              <a:t>Svi živimo pod istim nebom, ali su nam različiti obzori. </a:t>
            </a:r>
            <a:r>
              <a:rPr lang="hr-HR" sz="1800" b="1" dirty="0" err="1" smtClean="0">
                <a:solidFill>
                  <a:srgbClr val="C00000"/>
                </a:solidFill>
              </a:rPr>
              <a:t>Konrad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>
                <a:solidFill>
                  <a:srgbClr val="C00000"/>
                </a:solidFill>
              </a:rPr>
              <a:t>Adenauer</a:t>
            </a:r>
          </a:p>
          <a:p>
            <a:r>
              <a:rPr lang="hr-HR" sz="2400" b="1" i="1" dirty="0"/>
              <a:t>Oprez, ma kako malen bio, nikad nije uzaludan.  </a:t>
            </a:r>
            <a:r>
              <a:rPr lang="hr-HR" sz="1800" b="1" dirty="0">
                <a:solidFill>
                  <a:srgbClr val="C00000"/>
                </a:solidFill>
              </a:rPr>
              <a:t>Ezop</a:t>
            </a:r>
          </a:p>
          <a:p>
            <a:r>
              <a:rPr lang="hr-HR" sz="2400" b="1" i="1" dirty="0"/>
              <a:t>Ne razmišljaj o onom čega nemaš. Razmišljaj o tome što </a:t>
            </a:r>
            <a:r>
              <a:rPr lang="hr-HR" sz="2400" b="1" i="1" dirty="0" smtClean="0"/>
              <a:t>                   </a:t>
            </a:r>
            <a:r>
              <a:rPr lang="hr-HR" sz="2400" b="1" i="1" dirty="0"/>
              <a:t>možeš učiniti s onime što imaš.   </a:t>
            </a:r>
            <a:r>
              <a:rPr lang="hr-HR" sz="1800" b="1" dirty="0">
                <a:solidFill>
                  <a:srgbClr val="C00000"/>
                </a:solidFill>
              </a:rPr>
              <a:t>Ernest </a:t>
            </a:r>
            <a:r>
              <a:rPr lang="hr-HR" sz="1800" b="1" dirty="0" smtClean="0">
                <a:solidFill>
                  <a:srgbClr val="C00000"/>
                </a:solidFill>
              </a:rPr>
              <a:t>Hemingway</a:t>
            </a:r>
          </a:p>
          <a:p>
            <a:r>
              <a:rPr lang="hr-HR" sz="2400" b="1" i="1" dirty="0" smtClean="0"/>
              <a:t>Učini što možeš s onime što imaš i                                                                tamo gdje jesi. </a:t>
            </a:r>
            <a:r>
              <a:rPr lang="hr-HR" sz="1800" b="1" dirty="0" err="1" smtClean="0">
                <a:solidFill>
                  <a:srgbClr val="C00000"/>
                </a:solidFill>
              </a:rPr>
              <a:t>Theodore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Roosewelt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Davati je božanski, primati ljudski.                                                             </a:t>
            </a:r>
            <a:r>
              <a:rPr lang="hr-HR" sz="1800" b="1" dirty="0" smtClean="0">
                <a:solidFill>
                  <a:srgbClr val="C00000"/>
                </a:solidFill>
              </a:rPr>
              <a:t>Latinska mudrost</a:t>
            </a:r>
          </a:p>
          <a:p>
            <a:r>
              <a:rPr lang="hr-HR" sz="2400" b="1" i="1" dirty="0" smtClean="0"/>
              <a:t>Miris ruže uvijek ostaje na ruci                                                                      koja je daruje. </a:t>
            </a:r>
            <a:r>
              <a:rPr lang="hr-HR" sz="1800" b="1" dirty="0" err="1" smtClean="0">
                <a:solidFill>
                  <a:srgbClr val="C00000"/>
                </a:solidFill>
              </a:rPr>
              <a:t>Heda</a:t>
            </a:r>
            <a:r>
              <a:rPr lang="hr-HR" sz="1800" b="1" dirty="0" smtClean="0">
                <a:solidFill>
                  <a:srgbClr val="C00000"/>
                </a:solidFill>
              </a:rPr>
              <a:t> </a:t>
            </a:r>
            <a:r>
              <a:rPr lang="hr-HR" sz="1800" b="1" dirty="0" err="1" smtClean="0">
                <a:solidFill>
                  <a:srgbClr val="C00000"/>
                </a:solidFill>
              </a:rPr>
              <a:t>Bejar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endParaRPr lang="hr-HR" sz="2400" b="1" i="1" dirty="0"/>
          </a:p>
          <a:p>
            <a:endParaRPr lang="hr-HR" dirty="0"/>
          </a:p>
        </p:txBody>
      </p:sp>
      <p:pic>
        <p:nvPicPr>
          <p:cNvPr id="5" name="Slika 4" descr="A heart of beauty - hands, flowers, petals, heart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00700" y="4352925"/>
            <a:ext cx="3314700" cy="233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52080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04924" y="260351"/>
            <a:ext cx="6724651" cy="6921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+mn-lt"/>
              </a:rPr>
              <a:t>ZDRAVLJE</a:t>
            </a:r>
            <a:endParaRPr lang="hr-HR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6700" y="1219201"/>
            <a:ext cx="8705850" cy="527685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Zdrav čovjek ima sto želja, bolestan samo jednu. </a:t>
            </a:r>
            <a:r>
              <a:rPr lang="hr-HR" sz="1800" b="1" dirty="0" smtClean="0">
                <a:solidFill>
                  <a:srgbClr val="C00000"/>
                </a:solidFill>
              </a:rPr>
              <a:t>Anton </a:t>
            </a:r>
            <a:r>
              <a:rPr lang="hr-HR" sz="1800" b="1" dirty="0" err="1" smtClean="0">
                <a:solidFill>
                  <a:srgbClr val="C00000"/>
                </a:solidFill>
              </a:rPr>
              <a:t>Pavlovič</a:t>
            </a:r>
            <a:r>
              <a:rPr lang="hr-HR" sz="1800" b="1" dirty="0" smtClean="0">
                <a:solidFill>
                  <a:srgbClr val="C00000"/>
                </a:solidFill>
              </a:rPr>
              <a:t> Čehov</a:t>
            </a:r>
          </a:p>
          <a:p>
            <a:r>
              <a:rPr lang="hr-HR" sz="2400" b="1" i="1" dirty="0" smtClean="0"/>
              <a:t>Tko ima zdravlje, ima nadu; tko ima nadu, ima sve. </a:t>
            </a:r>
            <a:r>
              <a:rPr lang="hr-HR" sz="1800" b="1" dirty="0" smtClean="0">
                <a:solidFill>
                  <a:srgbClr val="C00000"/>
                </a:solidFill>
              </a:rPr>
              <a:t>Arapska mudrost</a:t>
            </a:r>
          </a:p>
          <a:p>
            <a:r>
              <a:rPr lang="hr-HR" sz="2400" b="1" i="1" dirty="0" smtClean="0"/>
              <a:t>Kapljicu bolesti osjećamo jače nego bačvu zdravlja. </a:t>
            </a:r>
            <a:r>
              <a:rPr lang="hr-HR" sz="1800" b="1" dirty="0" smtClean="0">
                <a:solidFill>
                  <a:srgbClr val="C00000"/>
                </a:solidFill>
              </a:rPr>
              <a:t>Hipokrat</a:t>
            </a:r>
          </a:p>
          <a:p>
            <a:r>
              <a:rPr lang="hr-HR" sz="2400" b="1" i="1" dirty="0"/>
              <a:t>Tko je umjeren pri jelu, sam je svoj liječnik. </a:t>
            </a:r>
            <a:r>
              <a:rPr lang="hr-HR" sz="1800" b="1" dirty="0">
                <a:solidFill>
                  <a:srgbClr val="C00000"/>
                </a:solidFill>
              </a:rPr>
              <a:t>Latinska mudrost</a:t>
            </a:r>
          </a:p>
          <a:p>
            <a:r>
              <a:rPr lang="hr-HR" sz="2400" b="1" i="1" dirty="0" smtClean="0"/>
              <a:t>Bolest dolazi na konju, a odlazi pješice. </a:t>
            </a:r>
            <a:r>
              <a:rPr lang="hr-HR" sz="1800" b="1" dirty="0" smtClean="0">
                <a:solidFill>
                  <a:srgbClr val="C00000"/>
                </a:solidFill>
              </a:rPr>
              <a:t>William </a:t>
            </a:r>
            <a:r>
              <a:rPr lang="hr-HR" sz="1800" b="1" dirty="0" err="1" smtClean="0">
                <a:solidFill>
                  <a:srgbClr val="C00000"/>
                </a:solidFill>
              </a:rPr>
              <a:t>Hazlitt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Liječnik liječi, priroda izliječi. </a:t>
            </a:r>
            <a:r>
              <a:rPr lang="hr-HR" sz="1800" b="1" dirty="0" smtClean="0">
                <a:solidFill>
                  <a:srgbClr val="C00000"/>
                </a:solidFill>
              </a:rPr>
              <a:t>Latinska poslovica</a:t>
            </a:r>
          </a:p>
          <a:p>
            <a:r>
              <a:rPr lang="hr-HR" sz="2400" b="1" i="1" dirty="0"/>
              <a:t>Kratka večera, dug život. </a:t>
            </a:r>
            <a:r>
              <a:rPr lang="hr-HR" sz="1600" b="1" dirty="0">
                <a:solidFill>
                  <a:srgbClr val="C00000"/>
                </a:solidFill>
              </a:rPr>
              <a:t>Bugarska mudrost</a:t>
            </a:r>
          </a:p>
          <a:p>
            <a:r>
              <a:rPr lang="hr-HR" sz="2400" b="1" i="1" dirty="0" smtClean="0"/>
              <a:t>Tjelesna bolest iskušava                                                                              duševno </a:t>
            </a:r>
            <a:r>
              <a:rPr lang="hr-HR" sz="2400" b="1" i="1" dirty="0"/>
              <a:t>zdravlje</a:t>
            </a:r>
            <a:r>
              <a:rPr lang="hr-HR" sz="2400" b="1" i="1" dirty="0" smtClean="0"/>
              <a:t>. </a:t>
            </a:r>
            <a:r>
              <a:rPr lang="hr-HR" sz="1800" b="1" dirty="0">
                <a:solidFill>
                  <a:srgbClr val="C00000"/>
                </a:solidFill>
              </a:rPr>
              <a:t>Engleska mudrost</a:t>
            </a:r>
          </a:p>
          <a:p>
            <a:r>
              <a:rPr lang="hr-HR" sz="2400" b="1" i="1" dirty="0" smtClean="0"/>
              <a:t>U zdravu tijelu, zdrav duh!</a:t>
            </a:r>
          </a:p>
          <a:p>
            <a:pPr marL="0" indent="0">
              <a:buNone/>
            </a:pPr>
            <a:endParaRPr lang="hr-HR" sz="1800" b="1" dirty="0">
              <a:solidFill>
                <a:srgbClr val="C00000"/>
              </a:solidFill>
            </a:endParaRPr>
          </a:p>
        </p:txBody>
      </p:sp>
      <p:pic>
        <p:nvPicPr>
          <p:cNvPr id="4" name="Slika 3" descr="Porodica i Zdravlje: Cvijet sa stotinu latica – prirodni lijek za ...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975" y="4143376"/>
            <a:ext cx="3457576" cy="2352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43342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49" y="146052"/>
            <a:ext cx="6286501" cy="61594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dirty="0" smtClean="0">
                <a:latin typeface="+mn-lt"/>
              </a:rPr>
              <a:t>ŽIVOT</a:t>
            </a:r>
            <a:endParaRPr lang="hr-HR" sz="40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47650" y="962025"/>
            <a:ext cx="8782050" cy="5734051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400" b="1" i="1" dirty="0" smtClean="0"/>
              <a:t>Kad bi sve poruke nestale i ostalo samo Deset Božjih zapovijedi, još uvijek bi imali dovoljno mudrosti za sadašnjost i budućnost. Naš problem nije u tome da nemamo dovoljno mudrih načela, nego da ih ne želimo uvažavati i živjeti u skladu s njima. </a:t>
            </a:r>
            <a:r>
              <a:rPr lang="hr-HR" sz="1600" b="1" dirty="0">
                <a:solidFill>
                  <a:srgbClr val="C00000"/>
                </a:solidFill>
              </a:rPr>
              <a:t>Isaac B. Singer</a:t>
            </a:r>
            <a:r>
              <a:rPr lang="hr-HR" sz="2400" b="1" i="1" dirty="0" smtClean="0"/>
              <a:t>                      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 Život je smiona avantura. Ako se znamo suočiti s promjenama i ako se slobodna duha sudarimo sa sudbinom, ništa nas ne može pobijediti.  </a:t>
            </a:r>
            <a:r>
              <a:rPr lang="hr-HR" sz="1800" b="1" dirty="0" smtClean="0">
                <a:solidFill>
                  <a:srgbClr val="C00000"/>
                </a:solidFill>
              </a:rPr>
              <a:t>Helen Keller</a:t>
            </a:r>
          </a:p>
          <a:p>
            <a:r>
              <a:rPr lang="hr-HR" sz="2400" b="1" i="1" dirty="0" smtClean="0"/>
              <a:t>Ne pokušavaj doseći zvijezde, nego rješavaj stvari onako kako dolaze. Svakodnevni poslovi i svakidašnji kruh najslađe su                   stvari u životu.  </a:t>
            </a:r>
            <a:r>
              <a:rPr lang="hr-HR" sz="1800" b="1" dirty="0" smtClean="0">
                <a:solidFill>
                  <a:srgbClr val="C00000"/>
                </a:solidFill>
              </a:rPr>
              <a:t>Robert Louis </a:t>
            </a:r>
            <a:r>
              <a:rPr lang="hr-HR" sz="1800" b="1" dirty="0" err="1" smtClean="0">
                <a:solidFill>
                  <a:srgbClr val="C00000"/>
                </a:solidFill>
              </a:rPr>
              <a:t>Stevenson</a:t>
            </a:r>
            <a:endParaRPr lang="hr-HR" sz="1800" b="1" dirty="0" smtClean="0">
              <a:solidFill>
                <a:srgbClr val="C00000"/>
              </a:solidFill>
            </a:endParaRPr>
          </a:p>
          <a:p>
            <a:r>
              <a:rPr lang="hr-HR" sz="2400" b="1" i="1" dirty="0" smtClean="0"/>
              <a:t>Ne juri, ne brini. Ovdje si samo u                                                                           kraćem posjetu. Ne zaboravi se                                                            zaustaviti i pomirisati cvijeće.                                                                       </a:t>
            </a:r>
            <a:r>
              <a:rPr lang="hr-HR" sz="1800" b="1" dirty="0" smtClean="0">
                <a:solidFill>
                  <a:srgbClr val="C00000"/>
                </a:solidFill>
              </a:rPr>
              <a:t>Walter </a:t>
            </a:r>
            <a:r>
              <a:rPr lang="hr-HR" sz="1800" b="1" dirty="0" err="1" smtClean="0">
                <a:solidFill>
                  <a:srgbClr val="C00000"/>
                </a:solidFill>
              </a:rPr>
              <a:t>Hagen</a:t>
            </a:r>
            <a:r>
              <a:rPr lang="hr-HR" sz="1800" b="1" dirty="0" smtClean="0">
                <a:solidFill>
                  <a:srgbClr val="C00000"/>
                </a:solidFill>
              </a:rPr>
              <a:t>   </a:t>
            </a:r>
            <a:endParaRPr lang="hr-HR" sz="1800" b="1" dirty="0">
              <a:solidFill>
                <a:srgbClr val="C00000"/>
              </a:solidFill>
            </a:endParaRPr>
          </a:p>
        </p:txBody>
      </p:sp>
      <p:pic>
        <p:nvPicPr>
          <p:cNvPr id="4" name="Slika 3" descr="Imágenes, fotos de stock y vectores sobre Lilies Bible | Shutterstock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91150" y="4467225"/>
            <a:ext cx="3638550" cy="22288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79485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10140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hr-HR" b="1" i="1" dirty="0" smtClean="0">
                <a:latin typeface="+mn-lt"/>
              </a:rPr>
              <a:t>Ljubav svaki dan stvara čuda</a:t>
            </a:r>
            <a:endParaRPr lang="hr-HR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1476375"/>
            <a:ext cx="7886700" cy="489902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i="1" dirty="0" smtClean="0"/>
              <a:t>Ostani uz onoga koji je u potrebi </a:t>
            </a:r>
          </a:p>
          <a:p>
            <a:pPr marL="0" indent="0">
              <a:buNone/>
            </a:pPr>
            <a:r>
              <a:rPr lang="hr-HR" b="1" i="1" dirty="0" smtClean="0"/>
              <a:t>i tiho s njim suosjećaj.</a:t>
            </a:r>
          </a:p>
          <a:p>
            <a:pPr marL="0" indent="0">
              <a:buNone/>
            </a:pPr>
            <a:r>
              <a:rPr lang="hr-HR" b="1" i="1" dirty="0" smtClean="0"/>
              <a:t>Pođi s njim u sjenu križa</a:t>
            </a:r>
          </a:p>
          <a:p>
            <a:pPr marL="0" indent="0">
              <a:buNone/>
            </a:pPr>
            <a:r>
              <a:rPr lang="hr-HR" b="1" i="1" dirty="0" smtClean="0"/>
              <a:t>i tu potraži smisao trpljenja,</a:t>
            </a:r>
          </a:p>
          <a:p>
            <a:pPr marL="0" indent="0">
              <a:buNone/>
            </a:pPr>
            <a:r>
              <a:rPr lang="hr-HR" b="1" i="1" dirty="0" smtClean="0"/>
              <a:t>da tako pronađeš </a:t>
            </a:r>
          </a:p>
          <a:p>
            <a:pPr marL="0" indent="0">
              <a:buNone/>
            </a:pPr>
            <a:r>
              <a:rPr lang="hr-HR" b="1" i="1" dirty="0" smtClean="0"/>
              <a:t>svijetle trenutke</a:t>
            </a:r>
          </a:p>
          <a:p>
            <a:pPr marL="0" indent="0">
              <a:buNone/>
            </a:pPr>
            <a:r>
              <a:rPr lang="hr-HR" b="1" i="1" dirty="0" smtClean="0"/>
              <a:t>i potrebu učiniš </a:t>
            </a:r>
          </a:p>
          <a:p>
            <a:pPr marL="0" indent="0">
              <a:buNone/>
            </a:pPr>
            <a:r>
              <a:rPr lang="hr-HR" b="1" i="1" dirty="0" smtClean="0"/>
              <a:t>snošljivom.</a:t>
            </a:r>
          </a:p>
          <a:p>
            <a:pPr marL="0" indent="0">
              <a:buNone/>
            </a:pPr>
            <a:r>
              <a:rPr lang="hr-HR" sz="2000" b="1" dirty="0" err="1" smtClean="0">
                <a:solidFill>
                  <a:srgbClr val="C00000"/>
                </a:solidFill>
              </a:rPr>
              <a:t>Phill</a:t>
            </a:r>
            <a:r>
              <a:rPr lang="hr-HR" sz="2000" b="1" dirty="0" smtClean="0">
                <a:solidFill>
                  <a:srgbClr val="C00000"/>
                </a:solidFill>
              </a:rPr>
              <a:t> </a:t>
            </a:r>
            <a:r>
              <a:rPr lang="hr-HR" sz="2000" b="1" dirty="0" err="1" smtClean="0">
                <a:solidFill>
                  <a:srgbClr val="C00000"/>
                </a:solidFill>
              </a:rPr>
              <a:t>Bosmans</a:t>
            </a:r>
            <a:endParaRPr lang="hr-HR" sz="2000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Arhiva Vijenci i grobni aranžmani - Cvjetna galerija Sreć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591" y="2686051"/>
            <a:ext cx="2857500" cy="362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063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7" y="203201"/>
            <a:ext cx="78867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hr-HR" sz="4000" b="1" i="1" dirty="0" smtClean="0">
                <a:latin typeface="+mn-lt"/>
              </a:rPr>
              <a:t>Lijepe riječi malo koštaju, a tako                su vrijedne! </a:t>
            </a:r>
            <a:r>
              <a:rPr lang="hr-HR" sz="2800" b="1" dirty="0" smtClean="0"/>
              <a:t>George </a:t>
            </a:r>
            <a:r>
              <a:rPr lang="hr-HR" sz="2800" b="1" dirty="0" err="1" smtClean="0"/>
              <a:t>Herbert</a:t>
            </a:r>
            <a:endParaRPr lang="hr-HR" sz="2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52500" y="1762126"/>
            <a:ext cx="7229475" cy="498157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b="1" i="1" dirty="0" smtClean="0"/>
              <a:t>Neka vas sunce obasja svojim zrakama i          neka vam je blagoslovljen čitav život!</a:t>
            </a:r>
          </a:p>
          <a:p>
            <a:pPr marL="0" indent="0" algn="ctr">
              <a:buNone/>
            </a:pPr>
            <a:r>
              <a:rPr lang="hr-HR" sz="1800" b="1" i="1" dirty="0" smtClean="0">
                <a:solidFill>
                  <a:srgbClr val="C00000"/>
                </a:solidFill>
              </a:rPr>
              <a:t> Izvor: Mudre misli. 2007. </a:t>
            </a:r>
            <a:r>
              <a:rPr lang="hr-HR" sz="1800" b="1" i="1" dirty="0" err="1" smtClean="0">
                <a:solidFill>
                  <a:srgbClr val="C00000"/>
                </a:solidFill>
              </a:rPr>
              <a:t>Ur</a:t>
            </a:r>
            <a:r>
              <a:rPr lang="hr-HR" sz="1800" b="1" i="1" dirty="0" smtClean="0">
                <a:solidFill>
                  <a:srgbClr val="C00000"/>
                </a:solidFill>
              </a:rPr>
              <a:t>. Maljković, Zoran. Mozaik knjiga. </a:t>
            </a:r>
            <a:r>
              <a:rPr lang="hr-HR" sz="1800" b="1" i="1" smtClean="0">
                <a:solidFill>
                  <a:srgbClr val="C00000"/>
                </a:solidFill>
              </a:rPr>
              <a:t>Zagreb.</a:t>
            </a:r>
            <a:endParaRPr lang="hr-HR" sz="1800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hr-HR" sz="3200" b="1" i="1" dirty="0"/>
          </a:p>
        </p:txBody>
      </p:sp>
      <p:pic>
        <p:nvPicPr>
          <p:cNvPr id="1028" name="Picture 4" descr="Pogled na Sunce s različitih planeta našeg sustava je nevjerojatan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3119" y="3314700"/>
            <a:ext cx="6288236" cy="3324225"/>
          </a:xfrm>
          <a:prstGeom prst="rect">
            <a:avLst/>
          </a:prstGeom>
          <a:ln w="38100" cap="sq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00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2425" y="195793"/>
            <a:ext cx="8524875" cy="5238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hr-HR" sz="3600" b="1" dirty="0" smtClean="0">
                <a:latin typeface="+mn-lt"/>
              </a:rPr>
              <a:t>Papa Franjo: </a:t>
            </a:r>
            <a:r>
              <a:rPr lang="hr-HR" sz="3600" b="1" i="1" dirty="0" smtClean="0">
                <a:latin typeface="+mn-lt"/>
              </a:rPr>
              <a:t>Vrijeme kušnje i nade</a:t>
            </a:r>
            <a:endParaRPr lang="hr-HR" sz="3600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6225" y="914400"/>
            <a:ext cx="6019800" cy="5629275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hr-HR" sz="3800" i="1" dirty="0" smtClean="0"/>
          </a:p>
          <a:p>
            <a:pPr marL="0" indent="0">
              <a:buNone/>
            </a:pPr>
            <a:r>
              <a:rPr lang="hr-HR" sz="3800" i="1" dirty="0" smtClean="0"/>
              <a:t>Našli </a:t>
            </a:r>
            <a:r>
              <a:rPr lang="hr-HR" sz="3800" i="1" dirty="0"/>
              <a:t>smo se uplašeni i izgubljeni. Osjećali smo se jakima i sposobnim za sve. </a:t>
            </a:r>
            <a:r>
              <a:rPr lang="hr-HR" sz="3800" i="1" dirty="0" smtClean="0"/>
              <a:t>Ali </a:t>
            </a:r>
            <a:r>
              <a:rPr lang="hr-HR" sz="3800" i="1" dirty="0"/>
              <a:t>oluja je razotkrila našu ranjivost i </a:t>
            </a:r>
            <a:r>
              <a:rPr lang="hr-HR" sz="3800" i="1" dirty="0" smtClean="0"/>
              <a:t>one lažne i </a:t>
            </a:r>
            <a:r>
              <a:rPr lang="hr-HR" sz="3800" i="1" dirty="0"/>
              <a:t>suvišne sigurnosti s kojima smo gradili naše planove, </a:t>
            </a:r>
            <a:r>
              <a:rPr lang="hr-HR" sz="3800" i="1" dirty="0" smtClean="0"/>
              <a:t>svoje </a:t>
            </a:r>
            <a:r>
              <a:rPr lang="hr-HR" sz="3800" i="1" dirty="0"/>
              <a:t>projekte, svoje navike i prioritete</a:t>
            </a:r>
            <a:r>
              <a:rPr lang="hr-HR" sz="3800" i="1" dirty="0" smtClean="0"/>
              <a:t>. S </a:t>
            </a:r>
            <a:r>
              <a:rPr lang="hr-HR" sz="3800" i="1" dirty="0"/>
              <a:t>olujom je propao trik onih stereotipa kojima </a:t>
            </a:r>
            <a:r>
              <a:rPr lang="hr-HR" sz="3800" i="1" dirty="0" smtClean="0"/>
              <a:t>smo </a:t>
            </a:r>
            <a:r>
              <a:rPr lang="hr-HR" sz="3800" i="1" dirty="0"/>
              <a:t>maskirali </a:t>
            </a:r>
            <a:r>
              <a:rPr lang="hr-HR" sz="3800" i="1" dirty="0" smtClean="0"/>
              <a:t>svoj </a:t>
            </a:r>
            <a:r>
              <a:rPr lang="hr-HR" sz="3800" i="1" dirty="0"/>
              <a:t>ego. </a:t>
            </a:r>
            <a:r>
              <a:rPr lang="hr-HR" sz="3800" i="1" dirty="0" smtClean="0"/>
              <a:t>I </a:t>
            </a:r>
            <a:r>
              <a:rPr lang="hr-HR" sz="3800" i="1" dirty="0"/>
              <a:t>otkrivena je </a:t>
            </a:r>
            <a:r>
              <a:rPr lang="hr-HR" sz="3800" i="1" dirty="0" smtClean="0"/>
              <a:t>              ta </a:t>
            </a:r>
            <a:r>
              <a:rPr lang="hr-HR" sz="3800" i="1" dirty="0"/>
              <a:t>blagoslovljena zajednička pripadnost; da pripadamo </a:t>
            </a:r>
            <a:r>
              <a:rPr lang="hr-HR" sz="3800" i="1" dirty="0" smtClean="0"/>
              <a:t>jedni drugima </a:t>
            </a:r>
            <a:r>
              <a:rPr lang="hr-HR" sz="3800" i="1" dirty="0"/>
              <a:t>kao braća</a:t>
            </a:r>
            <a:r>
              <a:rPr lang="hr-HR" sz="3800" i="1" dirty="0" smtClean="0"/>
              <a:t>.</a:t>
            </a:r>
          </a:p>
          <a:p>
            <a:pPr marL="0" indent="0">
              <a:buNone/>
            </a:pPr>
            <a:r>
              <a:rPr lang="hr-HR" sz="2900" i="1" dirty="0"/>
              <a:t/>
            </a:r>
            <a:br>
              <a:rPr lang="hr-HR" sz="2900" i="1" dirty="0"/>
            </a:br>
            <a:r>
              <a:rPr lang="hr-HR" sz="3800" i="1" dirty="0"/>
              <a:t>Vođeni pohlepom za profitom, pustili smo da nas stvari potpuno </a:t>
            </a:r>
            <a:r>
              <a:rPr lang="hr-HR" sz="3800" i="1" dirty="0" smtClean="0"/>
              <a:t>obuzmu i </a:t>
            </a:r>
            <a:r>
              <a:rPr lang="hr-HR" sz="3800" i="1" dirty="0"/>
              <a:t>žurba omami. Nismo se zaustavili </a:t>
            </a:r>
            <a:r>
              <a:rPr lang="hr-HR" sz="3800" i="1" dirty="0" smtClean="0"/>
              <a:t>pred </a:t>
            </a:r>
            <a:r>
              <a:rPr lang="hr-HR" sz="3800" i="1" dirty="0"/>
              <a:t>tvojim pozivima, nismo se probudili pred svjetskim ratovima </a:t>
            </a:r>
            <a:r>
              <a:rPr lang="hr-HR" sz="3800" i="1" dirty="0" smtClean="0"/>
              <a:t>         i </a:t>
            </a:r>
            <a:r>
              <a:rPr lang="hr-HR" sz="3800" i="1" dirty="0"/>
              <a:t>nepravdama, nismo slušali krik siromaha i našega teško bolesnog planeta. </a:t>
            </a:r>
            <a:r>
              <a:rPr lang="hr-HR" sz="3800" i="1" dirty="0" smtClean="0"/>
              <a:t>Nastavili smo </a:t>
            </a:r>
            <a:r>
              <a:rPr lang="hr-HR" sz="3800" i="1" dirty="0"/>
              <a:t>nesmiljeno </a:t>
            </a:r>
            <a:r>
              <a:rPr lang="hr-HR" sz="3800" i="1" dirty="0" smtClean="0"/>
              <a:t>dalje </a:t>
            </a:r>
            <a:r>
              <a:rPr lang="hr-HR" sz="3800" i="1" dirty="0"/>
              <a:t>misleći </a:t>
            </a:r>
            <a:r>
              <a:rPr lang="hr-HR" sz="3800" i="1" dirty="0" smtClean="0"/>
              <a:t>               da </a:t>
            </a:r>
            <a:r>
              <a:rPr lang="hr-HR" sz="3800" i="1" dirty="0"/>
              <a:t>ćemo uvijek ostati </a:t>
            </a:r>
            <a:r>
              <a:rPr lang="hr-HR" sz="3800" i="1" dirty="0" smtClean="0"/>
              <a:t>zdravi </a:t>
            </a:r>
            <a:r>
              <a:rPr lang="hr-HR" sz="3800" i="1" dirty="0"/>
              <a:t>u </a:t>
            </a:r>
            <a:r>
              <a:rPr lang="hr-HR" sz="3800" i="1" dirty="0" smtClean="0"/>
              <a:t>jednom </a:t>
            </a:r>
            <a:r>
              <a:rPr lang="hr-HR" sz="3800" i="1" dirty="0"/>
              <a:t>bolesnom svijetu. </a:t>
            </a:r>
            <a:r>
              <a:rPr lang="hr-HR" sz="3800" i="1" dirty="0" smtClean="0"/>
              <a:t>                 Sada</a:t>
            </a:r>
            <a:r>
              <a:rPr lang="hr-HR" sz="3800" i="1" dirty="0"/>
              <a:t>, dok smo u moru kojim </a:t>
            </a:r>
            <a:r>
              <a:rPr lang="hr-HR" sz="3800" i="1" dirty="0" smtClean="0"/>
              <a:t>bjesne </a:t>
            </a:r>
            <a:r>
              <a:rPr lang="hr-HR" sz="3800" i="1" dirty="0"/>
              <a:t>valovi, zazivamo tebe</a:t>
            </a:r>
            <a:r>
              <a:rPr lang="hr-HR" sz="3800" i="1" dirty="0" smtClean="0"/>
              <a:t>: „</a:t>
            </a:r>
            <a:r>
              <a:rPr lang="hr-HR" sz="3800" i="1" dirty="0"/>
              <a:t>Probudi se Gospodine</a:t>
            </a:r>
            <a:r>
              <a:rPr lang="hr-HR" sz="3800" i="1" dirty="0" smtClean="0"/>
              <a:t>!“.</a:t>
            </a:r>
          </a:p>
          <a:p>
            <a:pPr marL="0" indent="0">
              <a:buNone/>
            </a:pPr>
            <a:endParaRPr lang="hr-HR" sz="2900" i="1" dirty="0" smtClean="0"/>
          </a:p>
          <a:p>
            <a:pPr marL="0" indent="0">
              <a:buNone/>
            </a:pPr>
            <a:r>
              <a:rPr lang="hr-HR" sz="3800" i="1" dirty="0" smtClean="0"/>
              <a:t>„</a:t>
            </a:r>
            <a:r>
              <a:rPr lang="hr-HR" sz="3800" i="1" dirty="0"/>
              <a:t>Što ste bojažljivi? Kako nemate vjere?“ Gospodine, upućuješ </a:t>
            </a:r>
            <a:r>
              <a:rPr lang="hr-HR" sz="3800" i="1" dirty="0" smtClean="0"/>
              <a:t>nam </a:t>
            </a:r>
            <a:r>
              <a:rPr lang="hr-HR" sz="3800" i="1" dirty="0"/>
              <a:t>poziv, poziv na vjeru koja se ne sastoji toliko u tome da vjerujemo da Ti postojiš, koliko u tome da dođemo k Tebi i pouzdamo se u Tebe. U ovoj Korizmi odjekuje tvoj hitni </a:t>
            </a:r>
            <a:r>
              <a:rPr lang="hr-HR" sz="3800" i="1" dirty="0" smtClean="0"/>
              <a:t>                  poziv</a:t>
            </a:r>
            <a:r>
              <a:rPr lang="hr-HR" sz="3800" i="1" dirty="0"/>
              <a:t>: „Obratite se</a:t>
            </a:r>
            <a:r>
              <a:rPr lang="hr-HR" sz="3800" i="1" dirty="0" smtClean="0"/>
              <a:t>, vratite </a:t>
            </a:r>
            <a:r>
              <a:rPr lang="hr-HR" sz="3800" i="1" dirty="0"/>
              <a:t>se k meni svim srcem svojim</a:t>
            </a:r>
            <a:r>
              <a:rPr lang="hr-HR" sz="3800" dirty="0" smtClean="0"/>
              <a:t>!”</a:t>
            </a:r>
            <a:r>
              <a:rPr lang="hr-HR" sz="3800" dirty="0">
                <a:solidFill>
                  <a:srgbClr val="FF0000"/>
                </a:solidFill>
              </a:rPr>
              <a:t> </a:t>
            </a:r>
            <a:endParaRPr lang="hr-HR" sz="3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r-HR" sz="3400" b="1" dirty="0" smtClean="0">
                <a:solidFill>
                  <a:srgbClr val="C00000"/>
                </a:solidFill>
              </a:rPr>
              <a:t>              Papa </a:t>
            </a:r>
            <a:r>
              <a:rPr lang="hr-HR" sz="3400" b="1" dirty="0">
                <a:solidFill>
                  <a:srgbClr val="C00000"/>
                </a:solidFill>
              </a:rPr>
              <a:t>Franjo: </a:t>
            </a:r>
            <a:r>
              <a:rPr lang="hr-HR" sz="3400" b="1" dirty="0" err="1">
                <a:solidFill>
                  <a:srgbClr val="C00000"/>
                </a:solidFill>
              </a:rPr>
              <a:t>Urbi</a:t>
            </a:r>
            <a:r>
              <a:rPr lang="hr-HR" sz="3400" b="1" dirty="0">
                <a:solidFill>
                  <a:srgbClr val="C00000"/>
                </a:solidFill>
              </a:rPr>
              <a:t> </a:t>
            </a:r>
            <a:r>
              <a:rPr lang="hr-HR" sz="3400" b="1" dirty="0" err="1">
                <a:solidFill>
                  <a:srgbClr val="C00000"/>
                </a:solidFill>
              </a:rPr>
              <a:t>et</a:t>
            </a:r>
            <a:r>
              <a:rPr lang="hr-HR" sz="3400" b="1" dirty="0">
                <a:solidFill>
                  <a:srgbClr val="C00000"/>
                </a:solidFill>
              </a:rPr>
              <a:t> </a:t>
            </a:r>
            <a:r>
              <a:rPr lang="hr-HR" sz="3400" b="1" dirty="0" err="1">
                <a:solidFill>
                  <a:srgbClr val="C00000"/>
                </a:solidFill>
              </a:rPr>
              <a:t>orbi</a:t>
            </a:r>
            <a:r>
              <a:rPr lang="hr-HR" sz="3400" b="1" dirty="0">
                <a:solidFill>
                  <a:srgbClr val="C00000"/>
                </a:solidFill>
              </a:rPr>
              <a:t>, </a:t>
            </a:r>
            <a:r>
              <a:rPr lang="hr-HR" sz="3400" b="1" dirty="0" smtClean="0">
                <a:solidFill>
                  <a:srgbClr val="C00000"/>
                </a:solidFill>
              </a:rPr>
              <a:t>Rim, 27</a:t>
            </a:r>
            <a:r>
              <a:rPr lang="hr-HR" sz="3400" b="1" dirty="0">
                <a:solidFill>
                  <a:srgbClr val="C00000"/>
                </a:solidFill>
              </a:rPr>
              <a:t>. 3. 2020.</a:t>
            </a:r>
          </a:p>
          <a:p>
            <a:pPr marL="0" indent="0">
              <a:buNone/>
            </a:pPr>
            <a:r>
              <a:rPr lang="hr-HR" sz="2200" dirty="0"/>
              <a:t/>
            </a:r>
            <a:br>
              <a:rPr lang="hr-HR" sz="2200" dirty="0"/>
            </a:br>
            <a:r>
              <a:rPr lang="hr-HR" dirty="0" smtClean="0"/>
              <a:t>                          </a:t>
            </a:r>
            <a:endParaRPr lang="hr-HR" dirty="0"/>
          </a:p>
        </p:txBody>
      </p:sp>
      <p:pic>
        <p:nvPicPr>
          <p:cNvPr id="3074" name="Picture 2" descr="Koronavirus: Papa Franjo dijelio potpuni oprost na praznom Trgu ...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9675" y="1409700"/>
            <a:ext cx="2397625" cy="220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pa Franjo predvodio molitvu i blagoslov gradu i svijetu ...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14199" y="4307944"/>
            <a:ext cx="2528575" cy="163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5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49" y="263527"/>
            <a:ext cx="8143875" cy="97472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sz="4000" b="1" i="1" dirty="0" smtClean="0">
                <a:latin typeface="+mn-lt"/>
              </a:rPr>
              <a:t>U istoj riječi nastanile su se                                  i ISTINA i LAŽ</a:t>
            </a:r>
            <a:endParaRPr lang="hr-HR" sz="4000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49" y="1495425"/>
            <a:ext cx="8143874" cy="5019676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3200" b="1" i="1" dirty="0" smtClean="0"/>
              <a:t>Znanost i tehnika svojim riječima, koje sve tumače i objašnjavaju funkcionalno, prodrle              su u čovječje tajanstveno duhovno područje         i njegov život. Isključili su čudo, riječi su izgubile svoja krila. Iz njih je nestala mudrost.</a:t>
            </a:r>
          </a:p>
          <a:p>
            <a:r>
              <a:rPr lang="hr-HR" sz="3200" b="1" i="1" dirty="0" smtClean="0"/>
              <a:t>Materijalno je zagospodarilo čovjekovom misli i osjećajima! </a:t>
            </a:r>
          </a:p>
          <a:p>
            <a:r>
              <a:rPr lang="hr-HR" sz="3200" b="1" i="1" dirty="0" smtClean="0"/>
              <a:t>Zar smo podlegli bolesnom precjenjivanju novca, imutka i posjedovanja? </a:t>
            </a:r>
          </a:p>
          <a:p>
            <a:pPr marL="0" indent="0">
              <a:buNone/>
            </a:pPr>
            <a:r>
              <a:rPr lang="hr-HR" sz="2000" b="1" i="1" dirty="0" smtClean="0">
                <a:solidFill>
                  <a:srgbClr val="C00000"/>
                </a:solidFill>
              </a:rPr>
              <a:t>    </a:t>
            </a:r>
            <a:r>
              <a:rPr lang="hr-HR" sz="2000" b="1" i="1" dirty="0" err="1" smtClean="0">
                <a:solidFill>
                  <a:srgbClr val="C00000"/>
                </a:solidFill>
              </a:rPr>
              <a:t>Phill</a:t>
            </a:r>
            <a:r>
              <a:rPr lang="hr-HR" sz="2000" b="1" i="1" dirty="0" smtClean="0">
                <a:solidFill>
                  <a:srgbClr val="C00000"/>
                </a:solidFill>
              </a:rPr>
              <a:t> </a:t>
            </a:r>
            <a:r>
              <a:rPr lang="hr-HR" sz="2000" b="1" i="1" dirty="0" err="1" smtClean="0">
                <a:solidFill>
                  <a:srgbClr val="C00000"/>
                </a:solidFill>
              </a:rPr>
              <a:t>Bosmans</a:t>
            </a:r>
            <a:endParaRPr lang="hr-HR" sz="2000" b="1" i="1" dirty="0" smtClean="0">
              <a:solidFill>
                <a:srgbClr val="C00000"/>
              </a:solidFill>
            </a:endParaRPr>
          </a:p>
          <a:p>
            <a:endParaRPr lang="hr-HR" sz="3200" b="1" i="1" dirty="0"/>
          </a:p>
        </p:txBody>
      </p:sp>
    </p:spTree>
    <p:extLst>
      <p:ext uri="{BB962C8B-B14F-4D97-AF65-F5344CB8AC3E}">
        <p14:creationId xmlns:p14="http://schemas.microsoft.com/office/powerpoint/2010/main" val="147286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136527"/>
            <a:ext cx="8210550" cy="14636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>
                <a:latin typeface="+mn-lt"/>
              </a:rPr>
              <a:t>Kriza našeg vremena je duhovna kriza, kriza kulture, kriza duha i srca!</a:t>
            </a:r>
            <a:endParaRPr lang="hr-HR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1952624"/>
            <a:ext cx="8058150" cy="452437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hr-HR" sz="1800" b="1" i="1" dirty="0" smtClean="0"/>
          </a:p>
          <a:p>
            <a:pPr marL="0" indent="0">
              <a:buNone/>
            </a:pPr>
            <a:r>
              <a:rPr lang="hr-HR" sz="3200" b="1" i="1" dirty="0" smtClean="0"/>
              <a:t>Doživljavamo fantastične priče o napretku.</a:t>
            </a:r>
          </a:p>
          <a:p>
            <a:pPr marL="0" indent="0">
              <a:buNone/>
            </a:pPr>
            <a:r>
              <a:rPr lang="hr-HR" sz="3200" b="1" i="1" dirty="0" smtClean="0"/>
              <a:t>Znanost i tehnika izdižu čovjeka iznad svijeta.</a:t>
            </a:r>
          </a:p>
          <a:p>
            <a:pPr marL="0" indent="0">
              <a:buNone/>
            </a:pPr>
            <a:r>
              <a:rPr lang="hr-HR" sz="3200" b="1" i="1" dirty="0" smtClean="0"/>
              <a:t>Znanost i tehnika dopiru do zvijezda, ali nisu               u stanju usrećiti čovjeka na zemlji. </a:t>
            </a:r>
          </a:p>
          <a:p>
            <a:pPr marL="0" indent="0">
              <a:buNone/>
            </a:pPr>
            <a:r>
              <a:rPr lang="hr-HR" sz="3200" b="1" i="1" dirty="0" smtClean="0"/>
              <a:t>Zato pronađi vrijeme u osami za unutarnji rad; provodi vrijeme s obitelji i prijateljima; pronađi vremena za čitanje i duhovni rast!</a:t>
            </a:r>
          </a:p>
          <a:p>
            <a:pPr marL="0" indent="0">
              <a:buNone/>
            </a:pPr>
            <a:r>
              <a:rPr lang="hr-HR" sz="2400" b="1" i="1" dirty="0" err="1" smtClean="0">
                <a:solidFill>
                  <a:srgbClr val="C00000"/>
                </a:solidFill>
              </a:rPr>
              <a:t>Phill</a:t>
            </a:r>
            <a:r>
              <a:rPr lang="hr-HR" sz="2400" b="1" i="1" dirty="0" smtClean="0">
                <a:solidFill>
                  <a:srgbClr val="C00000"/>
                </a:solidFill>
              </a:rPr>
              <a:t> </a:t>
            </a:r>
            <a:r>
              <a:rPr lang="hr-HR" sz="2400" b="1" i="1" dirty="0" err="1" smtClean="0">
                <a:solidFill>
                  <a:srgbClr val="C00000"/>
                </a:solidFill>
              </a:rPr>
              <a:t>Bosmans</a:t>
            </a:r>
            <a:endParaRPr lang="hr-HR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38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184152"/>
            <a:ext cx="7886700" cy="64452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000" b="1" i="1" dirty="0" smtClean="0">
                <a:latin typeface="+mn-lt"/>
              </a:rPr>
              <a:t>Toliko mnogo možeš…</a:t>
            </a:r>
            <a:endParaRPr lang="hr-HR" sz="4000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6725" y="1400175"/>
            <a:ext cx="8448675" cy="4752975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r-HR" sz="2400" b="1" i="1" dirty="0" smtClean="0"/>
          </a:p>
          <a:p>
            <a:pPr marL="0" indent="0">
              <a:buNone/>
            </a:pPr>
            <a:r>
              <a:rPr lang="hr-HR" sz="2400" b="1" i="1" dirty="0" smtClean="0"/>
              <a:t>Uzmi osmijeh i daruj ga onome koji ga nikad nije imao. </a:t>
            </a:r>
          </a:p>
          <a:p>
            <a:pPr marL="0" indent="0">
              <a:buNone/>
            </a:pPr>
            <a:r>
              <a:rPr lang="hr-HR" sz="2400" b="1" i="1" dirty="0" smtClean="0"/>
              <a:t>Uzmi zraku sunca i učini da odleti tamo gdje vlada noć.</a:t>
            </a:r>
          </a:p>
          <a:p>
            <a:pPr marL="0" indent="0">
              <a:buNone/>
            </a:pPr>
            <a:r>
              <a:rPr lang="hr-HR" sz="2400" b="1" i="1" dirty="0" smtClean="0"/>
              <a:t>Uzmi suzu i položi je na lice onoga koji nikad nije plakao.</a:t>
            </a:r>
          </a:p>
          <a:p>
            <a:pPr marL="0" indent="0">
              <a:buNone/>
            </a:pPr>
            <a:r>
              <a:rPr lang="hr-HR" sz="2400" b="1" i="1" dirty="0" smtClean="0"/>
              <a:t>Uzmi hrabrost i stavi je u dušu onoga koji se ne umije boriti.</a:t>
            </a:r>
          </a:p>
          <a:p>
            <a:pPr marL="0" indent="0">
              <a:buNone/>
            </a:pPr>
            <a:r>
              <a:rPr lang="hr-HR" sz="2400" b="1" i="1" dirty="0" smtClean="0"/>
              <a:t>Uzmi nadu i živi u njezinoj svjetlosti.</a:t>
            </a:r>
          </a:p>
          <a:p>
            <a:pPr marL="0" indent="0">
              <a:buNone/>
            </a:pPr>
            <a:r>
              <a:rPr lang="hr-HR" sz="2400" b="1" i="1" dirty="0" smtClean="0"/>
              <a:t>Uzmi dobrotu i daruj je onome koji ne zna darivati.</a:t>
            </a:r>
          </a:p>
          <a:p>
            <a:pPr marL="0" indent="0">
              <a:buNone/>
            </a:pPr>
            <a:r>
              <a:rPr lang="hr-HR" sz="2400" b="1" i="1" dirty="0" smtClean="0"/>
              <a:t>Otkrij život i pripovijedaj o njemu onome koji ga ne može shvatiti.</a:t>
            </a:r>
          </a:p>
          <a:p>
            <a:pPr marL="0" indent="0">
              <a:buNone/>
            </a:pPr>
            <a:r>
              <a:rPr lang="hr-HR" sz="2400" b="1" i="1" dirty="0" smtClean="0"/>
              <a:t>Otkrij ljubav i pokaži je čitavom svijetu.</a:t>
            </a:r>
          </a:p>
          <a:p>
            <a:pPr marL="0" indent="0">
              <a:buNone/>
            </a:pPr>
            <a:endParaRPr lang="hr-HR" sz="2400" b="1" i="1" dirty="0" smtClean="0"/>
          </a:p>
          <a:p>
            <a:pPr marL="0" indent="0">
              <a:buNone/>
            </a:pPr>
            <a:r>
              <a:rPr lang="hr-HR" sz="2400" b="1" i="1" dirty="0" smtClean="0"/>
              <a:t>                      </a:t>
            </a:r>
            <a:r>
              <a:rPr lang="hr-HR" sz="2400" b="1" i="1" dirty="0" err="1" smtClean="0">
                <a:solidFill>
                  <a:srgbClr val="C00000"/>
                </a:solidFill>
              </a:rPr>
              <a:t>Mahatma</a:t>
            </a:r>
            <a:r>
              <a:rPr lang="hr-HR" sz="2400" b="1" i="1" dirty="0" smtClean="0">
                <a:solidFill>
                  <a:srgbClr val="C00000"/>
                </a:solidFill>
              </a:rPr>
              <a:t> Gandhi, indijski političar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560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222251"/>
            <a:ext cx="7886700" cy="74929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hr-HR" b="1" i="1" dirty="0" smtClean="0">
                <a:latin typeface="+mn-lt"/>
              </a:rPr>
              <a:t>Budite radosni</a:t>
            </a:r>
            <a:endParaRPr lang="hr-HR" b="1" i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0" y="1314450"/>
            <a:ext cx="7886700" cy="54483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hr-HR" b="1" i="1" dirty="0" smtClean="0"/>
              <a:t>Budite radosni kad god vam se za to pruža mogućnost i kad god za to nalazite snage u sebi,        jer trenuci čiste radosti vrijede i znače više nego čitavi dani i mjeseci našega života, provedeni u mutnoj igri naših sitnih i krupnih strasti i prohtjeva. </a:t>
            </a:r>
          </a:p>
          <a:p>
            <a:pPr marL="0" indent="0">
              <a:buNone/>
            </a:pPr>
            <a:r>
              <a:rPr lang="hr-HR" b="1" i="1" dirty="0" smtClean="0"/>
              <a:t>A minuta čiste radosti ostaje u nama zauvijek,                  kao sjaj koji ništa ne može zamračiti.</a:t>
            </a:r>
          </a:p>
          <a:p>
            <a:pPr marL="0" indent="0">
              <a:buNone/>
            </a:pPr>
            <a:r>
              <a:rPr lang="hr-HR" sz="2000" b="1" dirty="0" smtClean="0">
                <a:solidFill>
                  <a:srgbClr val="C00000"/>
                </a:solidFill>
              </a:rPr>
              <a:t>  Ivo Andrić, dobitnik Nobelove nagrade za književnost 1961. g.</a:t>
            </a:r>
            <a:endParaRPr lang="hr-HR" sz="20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Moćni crveni i bijeli glog: sjajan lijek za srce već 2 tisuće ...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9071" y="4976281"/>
            <a:ext cx="2819402" cy="167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erbarium – Glog bijel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7624" y="4976282"/>
            <a:ext cx="2740026" cy="167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003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160338"/>
            <a:ext cx="7886700" cy="110119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hr-HR" b="1" i="1" dirty="0" smtClean="0">
                <a:latin typeface="+mn-lt"/>
              </a:rPr>
              <a:t>Neke drage, srdačne i nježne izreke</a:t>
            </a:r>
            <a:br>
              <a:rPr lang="hr-HR" b="1" i="1" dirty="0" smtClean="0">
                <a:latin typeface="+mn-lt"/>
              </a:rPr>
            </a:br>
            <a:r>
              <a:rPr lang="hr-HR" sz="2200" b="1" dirty="0" smtClean="0">
                <a:solidFill>
                  <a:srgbClr val="C00000"/>
                </a:solidFill>
                <a:latin typeface="+mn-lt"/>
              </a:rPr>
              <a:t>(</a:t>
            </a:r>
            <a:r>
              <a:rPr lang="hr-HR" sz="2200" b="1" dirty="0" err="1" smtClean="0">
                <a:solidFill>
                  <a:srgbClr val="C00000"/>
                </a:solidFill>
                <a:latin typeface="+mn-lt"/>
              </a:rPr>
              <a:t>Phill</a:t>
            </a:r>
            <a:r>
              <a:rPr lang="hr-HR" sz="22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hr-HR" sz="2200" b="1" dirty="0" err="1" smtClean="0">
                <a:solidFill>
                  <a:srgbClr val="C00000"/>
                </a:solidFill>
                <a:latin typeface="+mn-lt"/>
              </a:rPr>
              <a:t>Bosmans</a:t>
            </a:r>
            <a:r>
              <a:rPr lang="hr-HR" sz="2200" b="1" dirty="0" smtClean="0">
                <a:solidFill>
                  <a:srgbClr val="C00000"/>
                </a:solidFill>
                <a:latin typeface="+mn-lt"/>
              </a:rPr>
              <a:t>)</a:t>
            </a:r>
            <a:endParaRPr lang="hr-HR" sz="2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0525" y="1456267"/>
            <a:ext cx="8362950" cy="5093758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b="1" i="1" dirty="0"/>
              <a:t>Ispuni svoje srce mirom!</a:t>
            </a:r>
          </a:p>
          <a:p>
            <a:r>
              <a:rPr lang="hr-HR" b="1" i="1" dirty="0" smtClean="0"/>
              <a:t>Sprijatelji se s prirodom!</a:t>
            </a:r>
          </a:p>
          <a:p>
            <a:r>
              <a:rPr lang="hr-HR" b="1" i="1" dirty="0" smtClean="0"/>
              <a:t>Ljubav svaki dan stvara čuda!</a:t>
            </a:r>
          </a:p>
          <a:p>
            <a:r>
              <a:rPr lang="hr-HR" b="1" i="1" dirty="0"/>
              <a:t>Nađi vremena da budeš sretan!</a:t>
            </a:r>
            <a:endParaRPr lang="hr-HR" b="1" i="1" dirty="0" smtClean="0"/>
          </a:p>
          <a:p>
            <a:r>
              <a:rPr lang="hr-HR" b="1" i="1" dirty="0" smtClean="0"/>
              <a:t>Živjeti znači parkirati na suncu!</a:t>
            </a:r>
          </a:p>
          <a:p>
            <a:r>
              <a:rPr lang="hr-HR" b="1" i="1" dirty="0"/>
              <a:t>Popravi svijet i započni od sebe!</a:t>
            </a:r>
          </a:p>
          <a:p>
            <a:r>
              <a:rPr lang="hr-HR" b="1" i="1" dirty="0" smtClean="0"/>
              <a:t>Sunce je besplatno, ljubav također!</a:t>
            </a:r>
          </a:p>
          <a:p>
            <a:r>
              <a:rPr lang="hr-HR" b="1" i="1" dirty="0" smtClean="0"/>
              <a:t>Nikada nisi prestar da se za nešto odlučiš!</a:t>
            </a:r>
          </a:p>
          <a:p>
            <a:r>
              <a:rPr lang="hr-HR" b="1" i="1" dirty="0" smtClean="0"/>
              <a:t>Najopustošenija četvrt u čovjekovu gradu                            jest ljudsko srce!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AutoShape 2" descr="Százszorszép virág szív - Képeslapküldés - e-kepeslap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" name="Slika 5" descr="Daisy heart — Stock Photo © peter77 #5735127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6303" y="1582314"/>
            <a:ext cx="2237105" cy="2821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476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739</TotalTime>
  <Words>3318</Words>
  <Application>Microsoft Office PowerPoint</Application>
  <PresentationFormat>Prikaz na zaslonu (4:3)</PresentationFormat>
  <Paragraphs>239</Paragraphs>
  <Slides>34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sustava Office</vt:lpstr>
      <vt:lpstr>Dopisnica  ohrabrenja</vt:lpstr>
      <vt:lpstr>Dopisnica ohrabrenja:   Dobra misao koja dopire do srca – mijenja srce!</vt:lpstr>
      <vt:lpstr>Život nam vraća samo ono što                            dajemo drugima. (Ivo Andrić)</vt:lpstr>
      <vt:lpstr>Papa Franjo: Vrijeme kušnje i nade</vt:lpstr>
      <vt:lpstr>U istoj riječi nastanile su se                                  i ISTINA i LAŽ</vt:lpstr>
      <vt:lpstr>Kriza našeg vremena je duhovna kriza, kriza kulture, kriza duha i srca!</vt:lpstr>
      <vt:lpstr>Toliko mnogo možeš…</vt:lpstr>
      <vt:lpstr>Budite radosni</vt:lpstr>
      <vt:lpstr>Neke drage, srdačne i nježne izreke (Phill Bosmans)</vt:lpstr>
      <vt:lpstr>Neke drage, srdačne i nježne izreke (Phill Bosmans)</vt:lpstr>
      <vt:lpstr>Neke drage, srdačne i nježne riječi</vt:lpstr>
      <vt:lpstr>CILJ</vt:lpstr>
      <vt:lpstr>ČOVJEKOLJUBLJE</vt:lpstr>
      <vt:lpstr>DARIVANJE</vt:lpstr>
      <vt:lpstr>DOBROTA</vt:lpstr>
      <vt:lpstr>DOMOVINA</vt:lpstr>
      <vt:lpstr>HRABROST</vt:lpstr>
      <vt:lpstr>ISTINOLJUBIVOST</vt:lpstr>
      <vt:lpstr>LJEPOTA</vt:lpstr>
      <vt:lpstr>LJUBAV</vt:lpstr>
      <vt:lpstr>MUDROST</vt:lpstr>
      <vt:lpstr>POŠTENJE i PREDANOST</vt:lpstr>
      <vt:lpstr>PRIJATELJSTVO</vt:lpstr>
      <vt:lpstr>RADOST</vt:lpstr>
      <vt:lpstr>SREĆA</vt:lpstr>
      <vt:lpstr>STRPLJIVOST</vt:lpstr>
      <vt:lpstr>USPJEH</vt:lpstr>
      <vt:lpstr>USTRAJNOST</vt:lpstr>
      <vt:lpstr>VJERA - BOG</vt:lpstr>
      <vt:lpstr>ZAHVALNOST</vt:lpstr>
      <vt:lpstr>ZDRAVLJE</vt:lpstr>
      <vt:lpstr>ŽIVOT</vt:lpstr>
      <vt:lpstr>Ljubav svaki dan stvara čuda</vt:lpstr>
      <vt:lpstr>Lijepe riječi malo koštaju, a tako                su vrijedne! George Herbert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Dopisnica  ohrabrenja</dc:title>
  <dc:creator>Korisnik</dc:creator>
  <cp:lastModifiedBy>Učitelj</cp:lastModifiedBy>
  <cp:revision>78</cp:revision>
  <dcterms:created xsi:type="dcterms:W3CDTF">2020-03-29T16:38:22Z</dcterms:created>
  <dcterms:modified xsi:type="dcterms:W3CDTF">2020-04-06T14:54:11Z</dcterms:modified>
</cp:coreProperties>
</file>