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301" r:id="rId3"/>
    <p:sldId id="299" r:id="rId4"/>
    <p:sldId id="300" r:id="rId5"/>
    <p:sldId id="302" r:id="rId6"/>
    <p:sldId id="303" r:id="rId7"/>
    <p:sldId id="257" r:id="rId8"/>
    <p:sldId id="258" r:id="rId9"/>
    <p:sldId id="259" r:id="rId10"/>
    <p:sldId id="260" r:id="rId11"/>
    <p:sldId id="261" r:id="rId12"/>
    <p:sldId id="290" r:id="rId13"/>
    <p:sldId id="304" r:id="rId14"/>
    <p:sldId id="265" r:id="rId15"/>
    <p:sldId id="291" r:id="rId16"/>
    <p:sldId id="269" r:id="rId17"/>
    <p:sldId id="292" r:id="rId18"/>
    <p:sldId id="272" r:id="rId19"/>
    <p:sldId id="273" r:id="rId20"/>
    <p:sldId id="305" r:id="rId21"/>
    <p:sldId id="274" r:id="rId22"/>
    <p:sldId id="277" r:id="rId23"/>
    <p:sldId id="280" r:id="rId24"/>
    <p:sldId id="281" r:id="rId25"/>
    <p:sldId id="282" r:id="rId26"/>
    <p:sldId id="283" r:id="rId27"/>
    <p:sldId id="307" r:id="rId28"/>
    <p:sldId id="284" r:id="rId29"/>
    <p:sldId id="285" r:id="rId30"/>
    <p:sldId id="306" r:id="rId31"/>
    <p:sldId id="296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5"/>
  </p:normalViewPr>
  <p:slideViewPr>
    <p:cSldViewPr snapToGrid="0" snapToObjects="1">
      <p:cViewPr varScale="1">
        <p:scale>
          <a:sx n="115" d="100"/>
          <a:sy n="115" d="100"/>
        </p:scale>
        <p:origin x="14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5819A-3BEE-324F-AA17-6B9CF5FE1513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0CAD5A4-177B-F946-B052-9D479F75FD56}">
      <dgm:prSet phldrT="[Texte]"/>
      <dgm:spPr/>
      <dgm:t>
        <a:bodyPr/>
        <a:lstStyle/>
        <a:p>
          <a:r>
            <a:rPr lang="en-GB" b="1">
              <a:latin typeface="Bookman Old Style" panose="02050604050505020204" pitchFamily="18" charset="0"/>
            </a:rPr>
            <a:t>1. Utvrdite problem </a:t>
          </a:r>
          <a:endParaRPr lang="fr-FR" b="1">
            <a:latin typeface="Bookman Old Style" panose="02050604050505020204" pitchFamily="18" charset="0"/>
          </a:endParaRPr>
        </a:p>
      </dgm:t>
    </dgm:pt>
    <dgm:pt modelId="{A06DE67B-F9DE-1244-B70A-18D51DFD1201}" type="parTrans" cxnId="{BE0D7A88-5BE7-D848-B42D-61453DE0347A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42956387-870F-974E-8637-803FE6E93643}" type="sibTrans" cxnId="{BE0D7A88-5BE7-D848-B42D-61453DE0347A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C204757E-E0A3-6C4A-A20D-373EC5C3C64E}">
      <dgm:prSet/>
      <dgm:spPr/>
      <dgm:t>
        <a:bodyPr/>
        <a:lstStyle/>
        <a:p>
          <a:r>
            <a:rPr lang="en-GB" b="1">
              <a:latin typeface="Bookman Old Style" panose="02050604050505020204" pitchFamily="18" charset="0"/>
            </a:rPr>
            <a:t>2. Analizirajte ga</a:t>
          </a:r>
          <a:endParaRPr lang="fr-FR" b="1">
            <a:latin typeface="Bookman Old Style" panose="02050604050505020204" pitchFamily="18" charset="0"/>
          </a:endParaRPr>
        </a:p>
      </dgm:t>
    </dgm:pt>
    <dgm:pt modelId="{B37AF8A6-1C59-6E42-8FA9-65D78410B940}" type="parTrans" cxnId="{381ADCC7-D1E5-A744-95E1-32C0ECEC1693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37731351-C191-5649-A66A-8B478E384C5E}" type="sibTrans" cxnId="{381ADCC7-D1E5-A744-95E1-32C0ECEC1693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21AF262B-F090-F842-85A1-5E820E43246C}">
      <dgm:prSet/>
      <dgm:spPr/>
      <dgm:t>
        <a:bodyPr/>
        <a:lstStyle/>
        <a:p>
          <a:r>
            <a:rPr lang="en-GB" b="1" dirty="0">
              <a:latin typeface="Bookman Old Style" panose="02050604050505020204" pitchFamily="18" charset="0"/>
            </a:rPr>
            <a:t>3. </a:t>
          </a:r>
          <a:r>
            <a:rPr lang="hr-HR" b="1" noProof="0" dirty="0" smtClean="0">
              <a:latin typeface="Bookman Old Style" panose="02050604050505020204" pitchFamily="18" charset="0"/>
            </a:rPr>
            <a:t>Pozovite se na perspektivu stručnjaka</a:t>
          </a:r>
          <a:endParaRPr lang="hr-HR" b="1" noProof="0" dirty="0">
            <a:latin typeface="Bookman Old Style" panose="02050604050505020204" pitchFamily="18" charset="0"/>
          </a:endParaRPr>
        </a:p>
      </dgm:t>
    </dgm:pt>
    <dgm:pt modelId="{A46DC525-D16B-9D4E-A773-8FD6994EB10F}" type="parTrans" cxnId="{540AB2D4-F133-D64B-8C82-D4667F29A6A7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9178CE89-FF50-404D-9B28-DAC9D20FAFEF}" type="sibTrans" cxnId="{540AB2D4-F133-D64B-8C82-D4667F29A6A7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96B2C2E6-8265-D14E-A730-67444F681209}">
      <dgm:prSet/>
      <dgm:spPr/>
      <dgm:t>
        <a:bodyPr/>
        <a:lstStyle/>
        <a:p>
          <a:r>
            <a:rPr lang="en-GB" b="1">
              <a:latin typeface="Bookman Old Style" panose="02050604050505020204" pitchFamily="18" charset="0"/>
            </a:rPr>
            <a:t>4. Predložite obrazloženo rješenje </a:t>
          </a:r>
          <a:endParaRPr lang="fr-FR" b="1">
            <a:latin typeface="Bookman Old Style" panose="02050604050505020204" pitchFamily="18" charset="0"/>
          </a:endParaRPr>
        </a:p>
      </dgm:t>
    </dgm:pt>
    <dgm:pt modelId="{DBC17439-2D4F-8444-9BA3-AF4052E17851}" type="parTrans" cxnId="{D1637EC5-2426-C945-98B3-B3E4F399BDBE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CF353E1B-3F2B-B94B-91BA-E04BC68772E3}" type="sibTrans" cxnId="{D1637EC5-2426-C945-98B3-B3E4F399BDBE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0FFB8E0B-392A-2448-915E-F1298237FF01}" type="pres">
      <dgm:prSet presAssocID="{E665819A-3BEE-324F-AA17-6B9CF5FE151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F89CEE72-18F3-1C41-B0C7-EB864F16B37D}" type="pres">
      <dgm:prSet presAssocID="{E665819A-3BEE-324F-AA17-6B9CF5FE1513}" presName="pyramid" presStyleLbl="node1" presStyleIdx="0" presStyleCnt="1" custLinFactNeighborY="3817"/>
      <dgm:spPr>
        <a:solidFill>
          <a:schemeClr val="accent6">
            <a:lumMod val="40000"/>
            <a:lumOff val="60000"/>
          </a:schemeClr>
        </a:solidFill>
      </dgm:spPr>
    </dgm:pt>
    <dgm:pt modelId="{F2E1FBB5-C387-C042-99F2-A500A1F2D691}" type="pres">
      <dgm:prSet presAssocID="{E665819A-3BEE-324F-AA17-6B9CF5FE1513}" presName="theList" presStyleCnt="0"/>
      <dgm:spPr/>
    </dgm:pt>
    <dgm:pt modelId="{7AB2A697-FE33-0C4F-ABA5-217A65A1356B}" type="pres">
      <dgm:prSet presAssocID="{E0CAD5A4-177B-F946-B052-9D479F75FD5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92E3B0-5E79-6C48-8594-3F2BEDA8B4B9}" type="pres">
      <dgm:prSet presAssocID="{E0CAD5A4-177B-F946-B052-9D479F75FD56}" presName="aSpace" presStyleCnt="0"/>
      <dgm:spPr/>
    </dgm:pt>
    <dgm:pt modelId="{41F3A198-4B82-3A49-A9AC-0F0A8187D64A}" type="pres">
      <dgm:prSet presAssocID="{C204757E-E0A3-6C4A-A20D-373EC5C3C64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399920-FF00-0C49-9A27-742FEF5D3235}" type="pres">
      <dgm:prSet presAssocID="{C204757E-E0A3-6C4A-A20D-373EC5C3C64E}" presName="aSpace" presStyleCnt="0"/>
      <dgm:spPr/>
    </dgm:pt>
    <dgm:pt modelId="{D7C2B928-290E-5243-BF64-D38CAE2A8215}" type="pres">
      <dgm:prSet presAssocID="{21AF262B-F090-F842-85A1-5E820E43246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BD1474-58DB-2748-A301-6334C9327424}" type="pres">
      <dgm:prSet presAssocID="{21AF262B-F090-F842-85A1-5E820E43246C}" presName="aSpace" presStyleCnt="0"/>
      <dgm:spPr/>
    </dgm:pt>
    <dgm:pt modelId="{30C68B02-4902-3D4D-81D8-4FB3BD3CE821}" type="pres">
      <dgm:prSet presAssocID="{96B2C2E6-8265-D14E-A730-67444F68120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B922E3-93C4-9C41-9B97-BB5CC0429869}" type="pres">
      <dgm:prSet presAssocID="{96B2C2E6-8265-D14E-A730-67444F681209}" presName="aSpace" presStyleCnt="0"/>
      <dgm:spPr/>
    </dgm:pt>
  </dgm:ptLst>
  <dgm:cxnLst>
    <dgm:cxn modelId="{D1637EC5-2426-C945-98B3-B3E4F399BDBE}" srcId="{E665819A-3BEE-324F-AA17-6B9CF5FE1513}" destId="{96B2C2E6-8265-D14E-A730-67444F681209}" srcOrd="3" destOrd="0" parTransId="{DBC17439-2D4F-8444-9BA3-AF4052E17851}" sibTransId="{CF353E1B-3F2B-B94B-91BA-E04BC68772E3}"/>
    <dgm:cxn modelId="{ADBB0A8F-B504-524E-81CD-AC39F9E19519}" type="presOf" srcId="{E665819A-3BEE-324F-AA17-6B9CF5FE1513}" destId="{0FFB8E0B-392A-2448-915E-F1298237FF01}" srcOrd="0" destOrd="0" presId="urn:microsoft.com/office/officeart/2005/8/layout/pyramid2"/>
    <dgm:cxn modelId="{BE0D7A88-5BE7-D848-B42D-61453DE0347A}" srcId="{E665819A-3BEE-324F-AA17-6B9CF5FE1513}" destId="{E0CAD5A4-177B-F946-B052-9D479F75FD56}" srcOrd="0" destOrd="0" parTransId="{A06DE67B-F9DE-1244-B70A-18D51DFD1201}" sibTransId="{42956387-870F-974E-8637-803FE6E93643}"/>
    <dgm:cxn modelId="{381ADCC7-D1E5-A744-95E1-32C0ECEC1693}" srcId="{E665819A-3BEE-324F-AA17-6B9CF5FE1513}" destId="{C204757E-E0A3-6C4A-A20D-373EC5C3C64E}" srcOrd="1" destOrd="0" parTransId="{B37AF8A6-1C59-6E42-8FA9-65D78410B940}" sibTransId="{37731351-C191-5649-A66A-8B478E384C5E}"/>
    <dgm:cxn modelId="{777A8268-07C1-4A49-B26F-4DDF8892ACE9}" type="presOf" srcId="{E0CAD5A4-177B-F946-B052-9D479F75FD56}" destId="{7AB2A697-FE33-0C4F-ABA5-217A65A1356B}" srcOrd="0" destOrd="0" presId="urn:microsoft.com/office/officeart/2005/8/layout/pyramid2"/>
    <dgm:cxn modelId="{E8CBDA03-1C98-B549-98C9-D8724FE383AA}" type="presOf" srcId="{21AF262B-F090-F842-85A1-5E820E43246C}" destId="{D7C2B928-290E-5243-BF64-D38CAE2A8215}" srcOrd="0" destOrd="0" presId="urn:microsoft.com/office/officeart/2005/8/layout/pyramid2"/>
    <dgm:cxn modelId="{9B354521-1B7F-1B41-B220-5A3241A4EB3A}" type="presOf" srcId="{96B2C2E6-8265-D14E-A730-67444F681209}" destId="{30C68B02-4902-3D4D-81D8-4FB3BD3CE821}" srcOrd="0" destOrd="0" presId="urn:microsoft.com/office/officeart/2005/8/layout/pyramid2"/>
    <dgm:cxn modelId="{76FDB87A-81E9-104A-A6CB-1215581C56F4}" type="presOf" srcId="{C204757E-E0A3-6C4A-A20D-373EC5C3C64E}" destId="{41F3A198-4B82-3A49-A9AC-0F0A8187D64A}" srcOrd="0" destOrd="0" presId="urn:microsoft.com/office/officeart/2005/8/layout/pyramid2"/>
    <dgm:cxn modelId="{540AB2D4-F133-D64B-8C82-D4667F29A6A7}" srcId="{E665819A-3BEE-324F-AA17-6B9CF5FE1513}" destId="{21AF262B-F090-F842-85A1-5E820E43246C}" srcOrd="2" destOrd="0" parTransId="{A46DC525-D16B-9D4E-A773-8FD6994EB10F}" sibTransId="{9178CE89-FF50-404D-9B28-DAC9D20FAFEF}"/>
    <dgm:cxn modelId="{EADDFC3D-E935-394D-8666-182F2114430E}" type="presParOf" srcId="{0FFB8E0B-392A-2448-915E-F1298237FF01}" destId="{F89CEE72-18F3-1C41-B0C7-EB864F16B37D}" srcOrd="0" destOrd="0" presId="urn:microsoft.com/office/officeart/2005/8/layout/pyramid2"/>
    <dgm:cxn modelId="{569C5B87-7471-7A42-B9BE-4E122F9CC004}" type="presParOf" srcId="{0FFB8E0B-392A-2448-915E-F1298237FF01}" destId="{F2E1FBB5-C387-C042-99F2-A500A1F2D691}" srcOrd="1" destOrd="0" presId="urn:microsoft.com/office/officeart/2005/8/layout/pyramid2"/>
    <dgm:cxn modelId="{19241948-D714-6B4F-98C3-CADB45658AAA}" type="presParOf" srcId="{F2E1FBB5-C387-C042-99F2-A500A1F2D691}" destId="{7AB2A697-FE33-0C4F-ABA5-217A65A1356B}" srcOrd="0" destOrd="0" presId="urn:microsoft.com/office/officeart/2005/8/layout/pyramid2"/>
    <dgm:cxn modelId="{E272498C-18AF-A749-8157-2CD8BCA0A9A5}" type="presParOf" srcId="{F2E1FBB5-C387-C042-99F2-A500A1F2D691}" destId="{B092E3B0-5E79-6C48-8594-3F2BEDA8B4B9}" srcOrd="1" destOrd="0" presId="urn:microsoft.com/office/officeart/2005/8/layout/pyramid2"/>
    <dgm:cxn modelId="{946922D8-6981-B644-A51D-A46A20F35A53}" type="presParOf" srcId="{F2E1FBB5-C387-C042-99F2-A500A1F2D691}" destId="{41F3A198-4B82-3A49-A9AC-0F0A8187D64A}" srcOrd="2" destOrd="0" presId="urn:microsoft.com/office/officeart/2005/8/layout/pyramid2"/>
    <dgm:cxn modelId="{6FCD98E8-CB88-4E4C-8027-6C5070688FD3}" type="presParOf" srcId="{F2E1FBB5-C387-C042-99F2-A500A1F2D691}" destId="{3D399920-FF00-0C49-9A27-742FEF5D3235}" srcOrd="3" destOrd="0" presId="urn:microsoft.com/office/officeart/2005/8/layout/pyramid2"/>
    <dgm:cxn modelId="{1789955C-CA85-5D4C-9C87-121EB075DD65}" type="presParOf" srcId="{F2E1FBB5-C387-C042-99F2-A500A1F2D691}" destId="{D7C2B928-290E-5243-BF64-D38CAE2A8215}" srcOrd="4" destOrd="0" presId="urn:microsoft.com/office/officeart/2005/8/layout/pyramid2"/>
    <dgm:cxn modelId="{252839F2-350C-4A4D-A46D-786A558F435F}" type="presParOf" srcId="{F2E1FBB5-C387-C042-99F2-A500A1F2D691}" destId="{3CBD1474-58DB-2748-A301-6334C9327424}" srcOrd="5" destOrd="0" presId="urn:microsoft.com/office/officeart/2005/8/layout/pyramid2"/>
    <dgm:cxn modelId="{82B1C54B-E184-2642-A649-988DD6528F3B}" type="presParOf" srcId="{F2E1FBB5-C387-C042-99F2-A500A1F2D691}" destId="{30C68B02-4902-3D4D-81D8-4FB3BD3CE821}" srcOrd="6" destOrd="0" presId="urn:microsoft.com/office/officeart/2005/8/layout/pyramid2"/>
    <dgm:cxn modelId="{D2C65546-8241-804F-8994-C83CC6D791C8}" type="presParOf" srcId="{F2E1FBB5-C387-C042-99F2-A500A1F2D691}" destId="{7AB922E3-93C4-9C41-9B97-BB5CC042986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CEE72-18F3-1C41-B0C7-EB864F16B37D}">
      <dsp:nvSpPr>
        <dsp:cNvPr id="0" name=""/>
        <dsp:cNvSpPr/>
      </dsp:nvSpPr>
      <dsp:spPr>
        <a:xfrm>
          <a:off x="0" y="0"/>
          <a:ext cx="3664593" cy="4718051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B2A697-FE33-0C4F-ABA5-217A65A1356B}">
      <dsp:nvSpPr>
        <dsp:cNvPr id="0" name=""/>
        <dsp:cNvSpPr/>
      </dsp:nvSpPr>
      <dsp:spPr>
        <a:xfrm>
          <a:off x="1832296" y="472265"/>
          <a:ext cx="2381986" cy="8385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>
              <a:latin typeface="Bookman Old Style" panose="02050604050505020204" pitchFamily="18" charset="0"/>
            </a:rPr>
            <a:t>1. Utvrdite problem </a:t>
          </a:r>
          <a:endParaRPr lang="fr-FR" sz="1500" b="1" kern="1200">
            <a:latin typeface="Bookman Old Style" panose="02050604050505020204" pitchFamily="18" charset="0"/>
          </a:endParaRPr>
        </a:p>
      </dsp:txBody>
      <dsp:txXfrm>
        <a:off x="1873231" y="513200"/>
        <a:ext cx="2300116" cy="756689"/>
      </dsp:txXfrm>
    </dsp:sp>
    <dsp:sp modelId="{41F3A198-4B82-3A49-A9AC-0F0A8187D64A}">
      <dsp:nvSpPr>
        <dsp:cNvPr id="0" name=""/>
        <dsp:cNvSpPr/>
      </dsp:nvSpPr>
      <dsp:spPr>
        <a:xfrm>
          <a:off x="1832296" y="1415645"/>
          <a:ext cx="2381986" cy="8385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>
              <a:latin typeface="Bookman Old Style" panose="02050604050505020204" pitchFamily="18" charset="0"/>
            </a:rPr>
            <a:t>2. Analizirajte ga</a:t>
          </a:r>
          <a:endParaRPr lang="fr-FR" sz="1500" b="1" kern="1200">
            <a:latin typeface="Bookman Old Style" panose="02050604050505020204" pitchFamily="18" charset="0"/>
          </a:endParaRPr>
        </a:p>
      </dsp:txBody>
      <dsp:txXfrm>
        <a:off x="1873231" y="1456580"/>
        <a:ext cx="2300116" cy="756689"/>
      </dsp:txXfrm>
    </dsp:sp>
    <dsp:sp modelId="{D7C2B928-290E-5243-BF64-D38CAE2A8215}">
      <dsp:nvSpPr>
        <dsp:cNvPr id="0" name=""/>
        <dsp:cNvSpPr/>
      </dsp:nvSpPr>
      <dsp:spPr>
        <a:xfrm>
          <a:off x="1832296" y="2359025"/>
          <a:ext cx="2381986" cy="8385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latin typeface="Bookman Old Style" panose="02050604050505020204" pitchFamily="18" charset="0"/>
            </a:rPr>
            <a:t>3. </a:t>
          </a:r>
          <a:r>
            <a:rPr lang="hr-HR" sz="1500" b="1" kern="1200" noProof="0" dirty="0" smtClean="0">
              <a:latin typeface="Bookman Old Style" panose="02050604050505020204" pitchFamily="18" charset="0"/>
            </a:rPr>
            <a:t>Pozovite se na perspektivu stručnjaka</a:t>
          </a:r>
          <a:endParaRPr lang="hr-HR" sz="1500" b="1" kern="1200" noProof="0" dirty="0">
            <a:latin typeface="Bookman Old Style" panose="02050604050505020204" pitchFamily="18" charset="0"/>
          </a:endParaRPr>
        </a:p>
      </dsp:txBody>
      <dsp:txXfrm>
        <a:off x="1873231" y="2399960"/>
        <a:ext cx="2300116" cy="756689"/>
      </dsp:txXfrm>
    </dsp:sp>
    <dsp:sp modelId="{30C68B02-4902-3D4D-81D8-4FB3BD3CE821}">
      <dsp:nvSpPr>
        <dsp:cNvPr id="0" name=""/>
        <dsp:cNvSpPr/>
      </dsp:nvSpPr>
      <dsp:spPr>
        <a:xfrm>
          <a:off x="1832296" y="3302405"/>
          <a:ext cx="2381986" cy="8385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>
              <a:latin typeface="Bookman Old Style" panose="02050604050505020204" pitchFamily="18" charset="0"/>
            </a:rPr>
            <a:t>4. Predložite obrazloženo rješenje </a:t>
          </a:r>
          <a:endParaRPr lang="fr-FR" sz="1500" b="1" kern="1200">
            <a:latin typeface="Bookman Old Style" panose="02050604050505020204" pitchFamily="18" charset="0"/>
          </a:endParaRPr>
        </a:p>
      </dsp:txBody>
      <dsp:txXfrm>
        <a:off x="1873231" y="3343340"/>
        <a:ext cx="2300116" cy="756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380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089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137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538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972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567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878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296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715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54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599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eye.com/" TargetMode="External"/><Relationship Id="rId2" Type="http://schemas.openxmlformats.org/officeDocument/2006/relationships/hyperlink" Target="https://images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jskapismenost.hr/oznaka/lazne-vijest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ed.stanford.edu/news/stanford-researchers-find-students-have-trouble-judging-credibility-information-on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edijskapismenost.hr/pismenost-se-vise-ne-odnosi-samo-na-citanje-i-pisanje-vazno-je-biti-i-medijski-pisme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ana.org/domains/root/db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whois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edijskapismenost.hr/oznaka/trazilic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page.com/" TargetMode="External"/><Relationship Id="rId2" Type="http://schemas.openxmlformats.org/officeDocument/2006/relationships/hyperlink" Target="https://duckduckg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assivesci.com/notes/coronavirus-fake-news-wuhan-china-cdc-world-health-organization-bats-snake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ruza.jozic2@skole.h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sluzba-epidemiologija-zarazne-bolesti/preporuke-za-putnike-u-kinu-letci/" TargetMode="External"/><Relationship Id="rId2" Type="http://schemas.openxmlformats.org/officeDocument/2006/relationships/hyperlink" Target="https://www.who.int/emergencies/diseases/novel-coronavirus-2019/advice-for-public/myth-bust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medijskapismenost.hr/dani-medijske-pismenosti-20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B9AA-850F-8048-868B-1FD0207FE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400" y="630767"/>
            <a:ext cx="4075861" cy="21378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sz="5000" b="1" dirty="0" smtClean="0">
                <a:latin typeface="Calibri" panose="020F0502020204030204" pitchFamily="34" charset="0"/>
              </a:rPr>
              <a:t>DANI </a:t>
            </a:r>
            <a:br>
              <a:rPr lang="sr-Latn-RS" sz="5000" b="1" dirty="0" smtClean="0">
                <a:latin typeface="Calibri" panose="020F0502020204030204" pitchFamily="34" charset="0"/>
              </a:rPr>
            </a:br>
            <a:r>
              <a:rPr lang="sr-Latn-RS" sz="5000" b="1" dirty="0" smtClean="0">
                <a:latin typeface="Calibri" panose="020F0502020204030204" pitchFamily="34" charset="0"/>
              </a:rPr>
              <a:t>MEDIJSKE PISMENOSTI</a:t>
            </a:r>
            <a:endParaRPr lang="sr-Latn-RS" sz="50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28EDF-5126-8143-B3DE-E2442F6E1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000" y="3683455"/>
            <a:ext cx="6273800" cy="23702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b="1" dirty="0">
                <a:latin typeface="Calibri" panose="020F0502020204030204" pitchFamily="34" charset="0"/>
              </a:rPr>
              <a:t>30. </a:t>
            </a:r>
            <a:r>
              <a:rPr lang="sr-Latn-RS" b="1" dirty="0" smtClean="0">
                <a:latin typeface="Calibri" panose="020F0502020204030204" pitchFamily="34" charset="0"/>
              </a:rPr>
              <a:t>ožujka - 5</a:t>
            </a:r>
            <a:r>
              <a:rPr lang="sr-Latn-RS" b="1" dirty="0">
                <a:latin typeface="Calibri" panose="020F0502020204030204" pitchFamily="34" charset="0"/>
              </a:rPr>
              <a:t>. </a:t>
            </a:r>
            <a:r>
              <a:rPr lang="sr-Latn-RS" b="1" dirty="0" smtClean="0">
                <a:latin typeface="Calibri" panose="020F0502020204030204" pitchFamily="34" charset="0"/>
              </a:rPr>
              <a:t>travnja </a:t>
            </a:r>
            <a:r>
              <a:rPr lang="sr-Latn-RS" b="1" dirty="0">
                <a:latin typeface="Calibri" panose="020F0502020204030204" pitchFamily="34" charset="0"/>
              </a:rPr>
              <a:t>2020.</a:t>
            </a:r>
          </a:p>
          <a:p>
            <a:pPr algn="ctr"/>
            <a:r>
              <a:rPr lang="sr-Latn-RS" b="1" dirty="0" smtClean="0">
                <a:latin typeface="Calibri" panose="020F0502020204030204" pitchFamily="34" charset="0"/>
              </a:rPr>
              <a:t>Informacijski </a:t>
            </a:r>
            <a:r>
              <a:rPr lang="sr-Latn-RS" b="1" dirty="0">
                <a:latin typeface="Calibri" panose="020F0502020204030204" pitchFamily="34" charset="0"/>
              </a:rPr>
              <a:t>i medijski odgoj i obrazovanje</a:t>
            </a:r>
          </a:p>
          <a:p>
            <a:pPr algn="ctr"/>
            <a:endParaRPr lang="sr-Latn-RS" b="1" dirty="0">
              <a:latin typeface="Calibri" panose="020F0502020204030204" pitchFamily="34" charset="0"/>
            </a:endParaRPr>
          </a:p>
          <a:p>
            <a:pPr algn="ctr"/>
            <a:r>
              <a:rPr lang="sr-Latn-RS" sz="2000" b="1" dirty="0">
                <a:latin typeface="Calibri" panose="020F0502020204030204" pitchFamily="34" charset="0"/>
              </a:rPr>
              <a:t>Ruža </a:t>
            </a:r>
            <a:r>
              <a:rPr lang="sr-Latn-RS" sz="2000" b="1" dirty="0" err="1">
                <a:latin typeface="Calibri" panose="020F0502020204030204" pitchFamily="34" charset="0"/>
              </a:rPr>
              <a:t>Jozić</a:t>
            </a:r>
            <a:r>
              <a:rPr lang="sr-Latn-RS" sz="2000" b="1" dirty="0">
                <a:latin typeface="Calibri" panose="020F0502020204030204" pitchFamily="34" charset="0"/>
              </a:rPr>
              <a:t>, stručna suradnica </a:t>
            </a:r>
            <a:endParaRPr lang="sr-Latn-RS" sz="2000" b="1" dirty="0" smtClean="0">
              <a:latin typeface="Calibri" panose="020F0502020204030204" pitchFamily="34" charset="0"/>
            </a:endParaRPr>
          </a:p>
          <a:p>
            <a:pPr algn="ctr"/>
            <a:r>
              <a:rPr lang="sr-Latn-RS" sz="2000" b="1" dirty="0" smtClean="0">
                <a:latin typeface="Calibri" panose="020F0502020204030204" pitchFamily="34" charset="0"/>
              </a:rPr>
              <a:t>školska </a:t>
            </a:r>
            <a:r>
              <a:rPr lang="sr-Latn-RS" sz="2000" b="1" dirty="0" err="1" smtClean="0">
                <a:latin typeface="Calibri" panose="020F0502020204030204" pitchFamily="34" charset="0"/>
              </a:rPr>
              <a:t>knjižničarka</a:t>
            </a:r>
            <a:r>
              <a:rPr lang="sr-Latn-RS" sz="2000" b="1" dirty="0" smtClean="0">
                <a:latin typeface="Calibri" panose="020F0502020204030204" pitchFamily="34" charset="0"/>
              </a:rPr>
              <a:t>, Gimnazija </a:t>
            </a:r>
            <a:r>
              <a:rPr lang="sr-Latn-RS" sz="2000" b="1" dirty="0" err="1">
                <a:latin typeface="Calibri" panose="020F0502020204030204" pitchFamily="34" charset="0"/>
              </a:rPr>
              <a:t>Sesvete</a:t>
            </a:r>
            <a:r>
              <a:rPr lang="sr-Latn-RS" sz="2000" b="1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https://www.medijskapismenost.hr/wp-content/uploads/2018/03/medijska-pisemenost-vizu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3200" y="683684"/>
            <a:ext cx="32004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2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6F7B-8F32-3542-B89D-13B89D72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08917"/>
            <a:ext cx="6594475" cy="7397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700" b="1" dirty="0" smtClean="0">
                <a:latin typeface="Bookman Old Style" panose="02050604050505020204" pitchFamily="18" charset="0"/>
              </a:rPr>
              <a:t/>
            </a:r>
            <a:br>
              <a:rPr lang="sr-Latn-RS" sz="3700" b="1" dirty="0" smtClean="0">
                <a:latin typeface="Bookman Old Style" panose="02050604050505020204" pitchFamily="18" charset="0"/>
              </a:rPr>
            </a:br>
            <a:r>
              <a:rPr lang="sr-Latn-RS" sz="3700" b="1" dirty="0">
                <a:latin typeface="Bookman Old Style" panose="02050604050505020204" pitchFamily="18" charset="0"/>
              </a:rPr>
              <a:t/>
            </a:r>
            <a:br>
              <a:rPr lang="sr-Latn-RS" sz="3700" b="1" dirty="0">
                <a:latin typeface="Bookman Old Style" panose="02050604050505020204" pitchFamily="18" charset="0"/>
              </a:rPr>
            </a:br>
            <a:r>
              <a:rPr lang="sr-Latn-RS" sz="3700" b="1" dirty="0" smtClean="0">
                <a:latin typeface="+mn-lt"/>
              </a:rPr>
              <a:t>K</a:t>
            </a:r>
            <a:r>
              <a:rPr lang="sr-Latn-RS" sz="3600" b="1" dirty="0" smtClean="0">
                <a:latin typeface="+mn-lt"/>
              </a:rPr>
              <a:t>ritičko </a:t>
            </a:r>
            <a:r>
              <a:rPr lang="sr-Latn-RS" sz="3600" b="1" dirty="0">
                <a:latin typeface="+mn-lt"/>
              </a:rPr>
              <a:t>vrednovanja izvora</a:t>
            </a:r>
            <a:r>
              <a:rPr lang="sr-Latn-RS" sz="3600" b="1" dirty="0">
                <a:latin typeface="Calibri" panose="020F0502020204030204" pitchFamily="34" charset="0"/>
              </a:rPr>
              <a:t/>
            </a:r>
            <a:br>
              <a:rPr lang="sr-Latn-RS" sz="3600" b="1" dirty="0">
                <a:latin typeface="Calibri" panose="020F0502020204030204" pitchFamily="34" charset="0"/>
              </a:rPr>
            </a:br>
            <a:r>
              <a:rPr lang="sr-Latn-RS" sz="3600" b="1" dirty="0" smtClean="0">
                <a:latin typeface="Calibri" panose="020F0502020204030204" pitchFamily="34" charset="0"/>
              </a:rPr>
              <a:t/>
            </a:r>
            <a:br>
              <a:rPr lang="sr-Latn-RS" sz="3600" b="1" dirty="0" smtClean="0">
                <a:latin typeface="Calibri" panose="020F0502020204030204" pitchFamily="34" charset="0"/>
              </a:rPr>
            </a:br>
            <a:endParaRPr lang="sr-Latn-R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72C0-AFC5-9249-A6D1-FE946BA8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09700"/>
            <a:ext cx="8546042" cy="4981575"/>
          </a:xfrm>
        </p:spPr>
        <p:txBody>
          <a:bodyPr>
            <a:normAutofit/>
          </a:bodyPr>
          <a:lstStyle/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Tekstovi:</a:t>
            </a:r>
            <a:r>
              <a:rPr lang="hr-HR" cap="none" dirty="0">
                <a:latin typeface="Calibri" panose="020F0502020204030204" pitchFamily="34" charset="0"/>
              </a:rPr>
              <a:t> može se kopirati naslov ili cijela rečenica iz izvornika na određenoj internetskoj stranici i zalijepiti </a:t>
            </a:r>
            <a:r>
              <a:rPr lang="hr-HR" cap="none" dirty="0" smtClean="0">
                <a:latin typeface="Calibri" panose="020F0502020204030204" pitchFamily="34" charset="0"/>
              </a:rPr>
              <a:t>           u </a:t>
            </a:r>
            <a:r>
              <a:rPr lang="hr-HR" cap="none" dirty="0">
                <a:latin typeface="Calibri" panose="020F0502020204030204" pitchFamily="34" charset="0"/>
              </a:rPr>
              <a:t>tražilicu uz navodnike na početku i kraju rečenice.</a:t>
            </a:r>
            <a:endParaRPr lang="x-none" cap="none" dirty="0">
              <a:latin typeface="Calibri" panose="020F0502020204030204" pitchFamily="34" charset="0"/>
            </a:endParaRPr>
          </a:p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 Slike:</a:t>
            </a:r>
            <a:r>
              <a:rPr lang="hr-HR" cap="none" dirty="0">
                <a:latin typeface="Calibri" panose="020F0502020204030204" pitchFamily="34" charset="0"/>
              </a:rPr>
              <a:t> može se poslužiti značajkom </a:t>
            </a:r>
            <a:r>
              <a:rPr lang="hr-HR" cap="none" dirty="0" smtClean="0">
                <a:latin typeface="Calibri" panose="020F0502020204030204" pitchFamily="34" charset="0"/>
              </a:rPr>
              <a:t>Google </a:t>
            </a:r>
            <a:r>
              <a:rPr lang="hr-HR" cap="none" dirty="0">
                <a:latin typeface="Calibri" panose="020F0502020204030204" pitchFamily="34" charset="0"/>
              </a:rPr>
              <a:t>pretraživanje slika (</a:t>
            </a:r>
            <a:r>
              <a:rPr lang="hr-HR" cap="none" dirty="0">
                <a:latin typeface="Calibri" panose="020F0502020204030204" pitchFamily="34" charset="0"/>
                <a:hlinkClick r:id="rId2"/>
              </a:rPr>
              <a:t>images.Google.Com</a:t>
            </a:r>
            <a:r>
              <a:rPr lang="hr-HR" cap="none" dirty="0">
                <a:latin typeface="Calibri" panose="020F0502020204030204" pitchFamily="34" charset="0"/>
              </a:rPr>
              <a:t>). </a:t>
            </a:r>
            <a:r>
              <a:rPr lang="hr-HR" cap="none" dirty="0" smtClean="0">
                <a:latin typeface="Calibri" panose="020F0502020204030204" pitchFamily="34" charset="0"/>
              </a:rPr>
              <a:t>Klikom </a:t>
            </a:r>
            <a:r>
              <a:rPr lang="hr-HR" cap="none" dirty="0">
                <a:latin typeface="Calibri" panose="020F0502020204030204" pitchFamily="34" charset="0"/>
              </a:rPr>
              <a:t>na sliku </a:t>
            </a:r>
            <a:r>
              <a:rPr lang="hr-HR" cap="none" dirty="0" smtClean="0">
                <a:latin typeface="Calibri" panose="020F0502020204030204" pitchFamily="34" charset="0"/>
              </a:rPr>
              <a:t>odaberite </a:t>
            </a:r>
            <a:r>
              <a:rPr lang="hr-HR" cap="none" dirty="0">
                <a:latin typeface="Calibri" panose="020F0502020204030204" pitchFamily="34" charset="0"/>
              </a:rPr>
              <a:t>opciju </a:t>
            </a:r>
            <a:r>
              <a:rPr lang="hr-HR" i="1" cap="none" dirty="0" err="1">
                <a:latin typeface="Calibri" panose="020F0502020204030204" pitchFamily="34" charset="0"/>
              </a:rPr>
              <a:t>search</a:t>
            </a:r>
            <a:r>
              <a:rPr lang="hr-HR" i="1" cap="none" dirty="0">
                <a:latin typeface="Calibri" panose="020F0502020204030204" pitchFamily="34" charset="0"/>
              </a:rPr>
              <a:t> </a:t>
            </a:r>
            <a:r>
              <a:rPr lang="hr-HR" i="1" cap="none" dirty="0" err="1">
                <a:latin typeface="Calibri" panose="020F0502020204030204" pitchFamily="34" charset="0"/>
              </a:rPr>
              <a:t>google</a:t>
            </a:r>
            <a:r>
              <a:rPr lang="hr-HR" i="1" cap="none" dirty="0">
                <a:latin typeface="Calibri" panose="020F0502020204030204" pitchFamily="34" charset="0"/>
              </a:rPr>
              <a:t> for </a:t>
            </a:r>
            <a:r>
              <a:rPr lang="hr-HR" i="1" cap="none" dirty="0" err="1">
                <a:latin typeface="Calibri" panose="020F0502020204030204" pitchFamily="34" charset="0"/>
              </a:rPr>
              <a:t>image</a:t>
            </a:r>
            <a:r>
              <a:rPr lang="hr-HR" i="1" cap="none" dirty="0">
                <a:latin typeface="Calibri" panose="020F0502020204030204" pitchFamily="34" charset="0"/>
              </a:rPr>
              <a:t> </a:t>
            </a:r>
            <a:r>
              <a:rPr lang="hr-HR" cap="none" dirty="0">
                <a:latin typeface="Calibri" panose="020F0502020204030204" pitchFamily="34" charset="0"/>
              </a:rPr>
              <a:t>kako biste saznali više </a:t>
            </a:r>
            <a:r>
              <a:rPr lang="hr-HR" cap="none" dirty="0" smtClean="0">
                <a:latin typeface="Calibri" panose="020F0502020204030204" pitchFamily="34" charset="0"/>
              </a:rPr>
              <a:t>      o </a:t>
            </a:r>
            <a:r>
              <a:rPr lang="hr-HR" cap="none" dirty="0">
                <a:latin typeface="Calibri" panose="020F0502020204030204" pitchFamily="34" charset="0"/>
              </a:rPr>
              <a:t>njoj.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fontAlgn="base"/>
            <a:r>
              <a:rPr lang="hr-HR" cap="none" dirty="0" smtClean="0">
                <a:latin typeface="Calibri" panose="020F0502020204030204" pitchFamily="34" charset="0"/>
              </a:rPr>
              <a:t>Pomoću </a:t>
            </a:r>
            <a:r>
              <a:rPr lang="hr-HR" cap="none" dirty="0">
                <a:latin typeface="Calibri" panose="020F0502020204030204" pitchFamily="34" charset="0"/>
              </a:rPr>
              <a:t>web usluge </a:t>
            </a:r>
            <a:r>
              <a:rPr lang="hr-HR" cap="none" dirty="0" err="1" smtClean="0">
                <a:latin typeface="Calibri" panose="020F0502020204030204" pitchFamily="34" charset="0"/>
              </a:rPr>
              <a:t>Tineye</a:t>
            </a:r>
            <a:r>
              <a:rPr lang="hr-HR" cap="none" dirty="0" smtClean="0">
                <a:latin typeface="Calibri" panose="020F0502020204030204" pitchFamily="34" charset="0"/>
              </a:rPr>
              <a:t> </a:t>
            </a:r>
            <a:r>
              <a:rPr lang="hr-HR" cap="none" dirty="0">
                <a:latin typeface="Calibri" panose="020F0502020204030204" pitchFamily="34" charset="0"/>
              </a:rPr>
              <a:t>(</a:t>
            </a:r>
            <a:r>
              <a:rPr lang="hr-HR" cap="none" dirty="0">
                <a:latin typeface="Calibri" panose="020F0502020204030204" pitchFamily="34" charset="0"/>
                <a:hlinkClick r:id="rId3"/>
              </a:rPr>
              <a:t>www.Tineye.Com</a:t>
            </a:r>
            <a:r>
              <a:rPr lang="hr-HR" cap="none" dirty="0">
                <a:latin typeface="Calibri" panose="020F0502020204030204" pitchFamily="34" charset="0"/>
              </a:rPr>
              <a:t>) možete učitati sliku u digitalnom obliku ili unijeti točan URL pojedine slike kako biste saznali gdje je korištena.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127001"/>
            <a:ext cx="1337733" cy="802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86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5F7F-68C4-1F4E-8FF1-FFE143E1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15075" cy="8502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latin typeface="+mn-lt"/>
              </a:rPr>
              <a:t>Kritičko vrednovanja izvora</a:t>
            </a:r>
            <a:endParaRPr lang="sr-Latn-R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BB18-6FFC-D64F-8F2D-812AB76F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38300"/>
            <a:ext cx="8306858" cy="4457700"/>
          </a:xfrm>
        </p:spPr>
        <p:txBody>
          <a:bodyPr>
            <a:normAutofit/>
          </a:bodyPr>
          <a:lstStyle/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Zvučni zapisi:</a:t>
            </a:r>
            <a:r>
              <a:rPr lang="hr-HR" cap="none" dirty="0">
                <a:latin typeface="Calibri" panose="020F0502020204030204" pitchFamily="34" charset="0"/>
              </a:rPr>
              <a:t> kod zvučnih zapisa teško je odrediti je li digitalni zapis koji ste pronašli na internetu autentičan, no pretraga prema nazivu datoteke može odvesti na pravi trag.</a:t>
            </a:r>
            <a:endParaRPr lang="x-none" cap="none" dirty="0">
              <a:latin typeface="Calibri" panose="020F0502020204030204" pitchFamily="34" charset="0"/>
            </a:endParaRPr>
          </a:p>
          <a:p>
            <a:pPr fontAlgn="base"/>
            <a:r>
              <a:rPr lang="hr-HR" b="1" dirty="0" smtClean="0">
                <a:latin typeface="Calibri" panose="020F0502020204030204" pitchFamily="34" charset="0"/>
              </a:rPr>
              <a:t>Video materijali - </a:t>
            </a:r>
            <a:r>
              <a:rPr lang="hr-HR" dirty="0" smtClean="0">
                <a:latin typeface="Calibri" panose="020F0502020204030204" pitchFamily="34" charset="0"/>
              </a:rPr>
              <a:t>p</a:t>
            </a:r>
            <a:r>
              <a:rPr lang="hr-HR" cap="none" dirty="0" smtClean="0">
                <a:latin typeface="Calibri" panose="020F0502020204030204" pitchFamily="34" charset="0"/>
              </a:rPr>
              <a:t>ri </a:t>
            </a:r>
            <a:r>
              <a:rPr lang="hr-HR" cap="none" dirty="0">
                <a:latin typeface="Calibri" panose="020F0502020204030204" pitchFamily="34" charset="0"/>
              </a:rPr>
              <a:t>kritičkom vrednovanju </a:t>
            </a:r>
            <a:r>
              <a:rPr lang="hr-HR" cap="none" dirty="0" smtClean="0">
                <a:latin typeface="Calibri" panose="020F0502020204030204" pitchFamily="34" charset="0"/>
              </a:rPr>
              <a:t>važno </a:t>
            </a:r>
            <a:r>
              <a:rPr lang="hr-HR" cap="none" dirty="0">
                <a:latin typeface="Calibri" panose="020F0502020204030204" pitchFamily="34" charset="0"/>
              </a:rPr>
              <a:t>je obratiti pažnju na kvalitetu isječka i osobu odgovornu </a:t>
            </a:r>
            <a:r>
              <a:rPr lang="hr-HR" cap="none" dirty="0" smtClean="0">
                <a:latin typeface="Calibri" panose="020F0502020204030204" pitchFamily="34" charset="0"/>
              </a:rPr>
              <a:t>     za </a:t>
            </a:r>
            <a:r>
              <a:rPr lang="hr-HR" cap="none" dirty="0">
                <a:latin typeface="Calibri" panose="020F0502020204030204" pitchFamily="34" charset="0"/>
              </a:rPr>
              <a:t>njegovo učitavanje.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fontAlgn="base"/>
            <a:r>
              <a:rPr lang="hr-HR" cap="none" dirty="0" smtClean="0">
                <a:latin typeface="Calibri" panose="020F0502020204030204" pitchFamily="34" charset="0"/>
              </a:rPr>
              <a:t>Komentari </a:t>
            </a:r>
            <a:r>
              <a:rPr lang="hr-HR" cap="none" dirty="0">
                <a:latin typeface="Calibri" panose="020F0502020204030204" pitchFamily="34" charset="0"/>
              </a:rPr>
              <a:t>vezani uz dotični video isječak također </a:t>
            </a:r>
            <a:r>
              <a:rPr lang="hr-HR" cap="none" dirty="0" smtClean="0">
                <a:latin typeface="Calibri" panose="020F0502020204030204" pitchFamily="34" charset="0"/>
              </a:rPr>
              <a:t>              mogu </a:t>
            </a:r>
            <a:r>
              <a:rPr lang="hr-HR" cap="none" dirty="0">
                <a:latin typeface="Calibri" panose="020F0502020204030204" pitchFamily="34" charset="0"/>
              </a:rPr>
              <a:t>poslužiti kao dodatni tragovi.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49" y="292736"/>
            <a:ext cx="1537759" cy="92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03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ADFC-5268-6642-9A85-F233EC5E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6" y="200024"/>
            <a:ext cx="5308599" cy="6286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 smtClean="0">
                <a:latin typeface="Calibri" panose="020F0502020204030204" pitchFamily="34" charset="0"/>
              </a:rPr>
              <a:t>Zadatak za </a:t>
            </a:r>
            <a:r>
              <a:rPr lang="hr-HR" sz="3600" b="1" dirty="0" smtClean="0">
                <a:latin typeface="Calibri" panose="020F0502020204030204" pitchFamily="34" charset="0"/>
              </a:rPr>
              <a:t>vježbu</a:t>
            </a:r>
            <a:r>
              <a:rPr lang="sr-Latn-RS" sz="3600" b="1" dirty="0" smtClean="0">
                <a:latin typeface="Calibri" panose="020F0502020204030204" pitchFamily="34" charset="0"/>
              </a:rPr>
              <a:t> </a:t>
            </a:r>
            <a:endParaRPr lang="sr-Latn-RS" sz="36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EBBF68-8194-1544-AB47-72C2886CF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6" y="1371600"/>
            <a:ext cx="4838700" cy="5143500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Calibri" panose="020F0502020204030204" pitchFamily="34" charset="0"/>
              </a:rPr>
              <a:t>Izabrati </a:t>
            </a:r>
            <a:r>
              <a:rPr lang="sr-Latn-RS" dirty="0">
                <a:latin typeface="Calibri" panose="020F0502020204030204" pitchFamily="34" charset="0"/>
              </a:rPr>
              <a:t>po svom izboru jedan </a:t>
            </a:r>
            <a:r>
              <a:rPr lang="sr-Latn-RS" dirty="0" smtClean="0">
                <a:latin typeface="Calibri" panose="020F0502020204030204" pitchFamily="34" charset="0"/>
              </a:rPr>
              <a:t> objavljeni članak na nekom portalu.</a:t>
            </a:r>
            <a:endParaRPr lang="sr-Latn-RS" dirty="0">
              <a:latin typeface="Calibri" panose="020F0502020204030204" pitchFamily="34" charset="0"/>
            </a:endParaRPr>
          </a:p>
          <a:p>
            <a:r>
              <a:rPr lang="sr-Latn-RS" dirty="0">
                <a:latin typeface="Calibri" panose="020F0502020204030204" pitchFamily="34" charset="0"/>
              </a:rPr>
              <a:t>Napisati naslov članka, autora članka, datum kada je </a:t>
            </a:r>
            <a:r>
              <a:rPr lang="sr-Latn-RS" dirty="0" smtClean="0">
                <a:latin typeface="Calibri" panose="020F0502020204030204" pitchFamily="34" charset="0"/>
              </a:rPr>
              <a:t>objavljen.</a:t>
            </a:r>
          </a:p>
          <a:p>
            <a:r>
              <a:rPr lang="sr-Latn-RS" dirty="0" smtClean="0">
                <a:latin typeface="Calibri" panose="020F0502020204030204" pitchFamily="34" charset="0"/>
              </a:rPr>
              <a:t>Objasniti </a:t>
            </a:r>
            <a:r>
              <a:rPr lang="sr-Latn-RS" dirty="0">
                <a:latin typeface="Calibri" panose="020F0502020204030204" pitchFamily="34" charset="0"/>
              </a:rPr>
              <a:t>kvalitetu informacija </a:t>
            </a:r>
            <a:r>
              <a:rPr lang="sr-Latn-RS" dirty="0" smtClean="0">
                <a:latin typeface="Calibri" panose="020F0502020204030204" pitchFamily="34" charset="0"/>
              </a:rPr>
              <a:t>         u </a:t>
            </a:r>
            <a:r>
              <a:rPr lang="sr-Latn-RS" dirty="0">
                <a:latin typeface="Calibri" panose="020F0502020204030204" pitchFamily="34" charset="0"/>
              </a:rPr>
              <a:t>članku nakon analize: </a:t>
            </a:r>
            <a:endParaRPr lang="sr-Latn-RS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točnost</a:t>
            </a:r>
            <a:r>
              <a:rPr lang="sr-Latn-RS" dirty="0" smtClean="0">
                <a:latin typeface="Calibri" panose="020F0502020204030204" pitchFamily="34" charset="0"/>
              </a:rPr>
              <a:t>, </a:t>
            </a:r>
            <a:r>
              <a:rPr lang="sr-Latn-RS" dirty="0">
                <a:latin typeface="Calibri" panose="020F0502020204030204" pitchFamily="34" charset="0"/>
              </a:rPr>
              <a:t>pouzdanost, </a:t>
            </a:r>
            <a:r>
              <a:rPr lang="sr-Latn-RS" dirty="0" smtClean="0">
                <a:latin typeface="Calibri" panose="020F0502020204030204" pitchFamily="34" charset="0"/>
              </a:rPr>
              <a:t>autoritet</a:t>
            </a:r>
            <a:r>
              <a:rPr lang="sr-Latn-RS" dirty="0">
                <a:latin typeface="Calibri" panose="020F0502020204030204" pitchFamily="34" charset="0"/>
              </a:rPr>
              <a:t>, </a:t>
            </a:r>
            <a:r>
              <a:rPr lang="hr-HR" dirty="0" smtClean="0">
                <a:latin typeface="Calibri" panose="020F0502020204030204" pitchFamily="34" charset="0"/>
              </a:rPr>
              <a:t>pravodobnost</a:t>
            </a:r>
            <a:r>
              <a:rPr lang="sr-Latn-RS" dirty="0" smtClean="0">
                <a:latin typeface="Calibri" panose="020F0502020204030204" pitchFamily="34" charset="0"/>
              </a:rPr>
              <a:t>, pluralizam gledišta.</a:t>
            </a:r>
            <a:endParaRPr lang="sr-Latn-R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Diagramme 15">
            <a:extLst>
              <a:ext uri="{FF2B5EF4-FFF2-40B4-BE49-F238E27FC236}">
                <a16:creationId xmlns:a16="http://schemas.microsoft.com/office/drawing/2014/main" id="{F8545DB7-B775-2942-AE3F-294B4A7E8D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3498910"/>
              </p:ext>
            </p:extLst>
          </p:nvPr>
        </p:nvGraphicFramePr>
        <p:xfrm>
          <a:off x="4770966" y="1971675"/>
          <a:ext cx="4214283" cy="47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240029"/>
            <a:ext cx="1318683" cy="79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05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7225" y="365127"/>
            <a:ext cx="6124575" cy="7016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 smtClean="0">
                <a:latin typeface="+mn-lt"/>
              </a:rPr>
              <a:t>Kako razlikovati istinu i/ili laž?</a:t>
            </a:r>
            <a:endParaRPr lang="hr-HR" sz="3600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320358"/>
            <a:ext cx="1318683" cy="79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76250" y="1581150"/>
            <a:ext cx="8262408" cy="4762499"/>
          </a:xfrm>
        </p:spPr>
        <p:txBody>
          <a:bodyPr>
            <a:normAutofit/>
          </a:bodyPr>
          <a:lstStyle/>
          <a:p>
            <a:r>
              <a:rPr lang="hr-HR" sz="3200" b="1" dirty="0">
                <a:hlinkClick r:id="rId3" tooltip="Posts tagged with lažne vijesti"/>
              </a:rPr>
              <a:t>Lažne vijesti</a:t>
            </a:r>
            <a:r>
              <a:rPr lang="hr-HR" sz="3200" b="1" dirty="0"/>
              <a:t> u medijima, prvenstveno na internetskim portalima i društvenim mrežama</a:t>
            </a:r>
            <a:r>
              <a:rPr lang="hr-HR" sz="3200" dirty="0"/>
              <a:t>, o kojima se u zadnje vrijeme puno raspravlja, </a:t>
            </a:r>
            <a:r>
              <a:rPr lang="hr-HR" sz="3200" dirty="0" smtClean="0"/>
              <a:t>ukazuje </a:t>
            </a:r>
            <a:r>
              <a:rPr lang="hr-HR" sz="3200" dirty="0"/>
              <a:t>na </a:t>
            </a:r>
            <a:r>
              <a:rPr lang="hr-HR" sz="3200" b="1" dirty="0"/>
              <a:t>online kulturu koja </a:t>
            </a:r>
            <a:r>
              <a:rPr lang="hr-HR" sz="3200" b="1" dirty="0" smtClean="0"/>
              <a:t>često ne </a:t>
            </a:r>
            <a:r>
              <a:rPr lang="hr-HR" sz="3200" b="1" dirty="0"/>
              <a:t>može razlikovati istinu </a:t>
            </a:r>
            <a:r>
              <a:rPr lang="hr-HR" sz="3200" b="1" dirty="0" smtClean="0"/>
              <a:t>i/ili </a:t>
            </a:r>
            <a:r>
              <a:rPr lang="hr-HR" sz="3200" b="1" dirty="0"/>
              <a:t>laž</a:t>
            </a:r>
            <a:r>
              <a:rPr lang="hr-HR" sz="3200" dirty="0"/>
              <a:t>.</a:t>
            </a:r>
          </a:p>
          <a:p>
            <a:endParaRPr lang="hr-HR" sz="32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54082F5-7950-D043-8283-F6BFE9A90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4154842"/>
            <a:ext cx="3630796" cy="2412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20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EBAD-9DC3-EB4C-8A4E-4FBD4337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20358"/>
            <a:ext cx="3590926" cy="7683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latin typeface="Calibri" panose="020F0502020204030204" pitchFamily="34" charset="0"/>
              </a:rPr>
              <a:t>Istina ili laž?</a:t>
            </a:r>
            <a:endParaRPr lang="sr-Latn-R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5BAC-E201-8343-880C-6956569D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04999"/>
            <a:ext cx="8514010" cy="4538133"/>
          </a:xfrm>
        </p:spPr>
        <p:txBody>
          <a:bodyPr>
            <a:normAutofit/>
          </a:bodyPr>
          <a:lstStyle/>
          <a:p>
            <a:r>
              <a:rPr lang="hr-HR" dirty="0" smtClean="0"/>
              <a:t>Važno</a:t>
            </a:r>
            <a:r>
              <a:rPr lang="hr-HR" dirty="0"/>
              <a:t> </a:t>
            </a:r>
            <a:r>
              <a:rPr lang="hr-HR" dirty="0" smtClean="0"/>
              <a:t>je </a:t>
            </a:r>
            <a:r>
              <a:rPr lang="hr-HR" b="1" dirty="0" smtClean="0"/>
              <a:t>znati </a:t>
            </a:r>
            <a:r>
              <a:rPr lang="hr-HR" b="1" dirty="0"/>
              <a:t>razlikovati vjerodostojne od lažnih </a:t>
            </a:r>
            <a:r>
              <a:rPr lang="hr-HR" b="1" dirty="0" smtClean="0"/>
              <a:t>                  vijesti </a:t>
            </a:r>
            <a:r>
              <a:rPr lang="hr-HR" b="1" dirty="0"/>
              <a:t>i tome podučavati i djecu i mlade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Koliko </a:t>
            </a:r>
            <a:r>
              <a:rPr lang="hr-HR" dirty="0"/>
              <a:t>je to potrebno, potvrđuje </a:t>
            </a:r>
            <a:r>
              <a:rPr lang="hr-HR" dirty="0" smtClean="0">
                <a:hlinkClick r:id="rId2"/>
              </a:rPr>
              <a:t>istraživanje </a:t>
            </a:r>
            <a:r>
              <a:rPr lang="hr-HR" dirty="0">
                <a:hlinkClick r:id="rId2"/>
              </a:rPr>
              <a:t>američkog sveučilišta </a:t>
            </a:r>
            <a:r>
              <a:rPr lang="hr-HR" dirty="0" err="1">
                <a:hlinkClick r:id="rId2"/>
              </a:rPr>
              <a:t>Stanford</a:t>
            </a:r>
            <a:r>
              <a:rPr lang="hr-HR" dirty="0"/>
              <a:t>, objavljeno u studenom 2016., </a:t>
            </a:r>
            <a:r>
              <a:rPr lang="hr-HR" dirty="0" smtClean="0"/>
              <a:t>        koje je </a:t>
            </a:r>
            <a:r>
              <a:rPr lang="hr-HR" dirty="0"/>
              <a:t>pokazalo kako </a:t>
            </a:r>
            <a:r>
              <a:rPr lang="hr-HR" b="1" dirty="0"/>
              <a:t>mladi ljudi nekritički prihvaćaju informacije do kojih dođu na društvenim mrežama ili preko Googlea</a:t>
            </a:r>
            <a:r>
              <a:rPr lang="hr-HR" dirty="0"/>
              <a:t>, zanemarujući pritom da je često </a:t>
            </a:r>
            <a:r>
              <a:rPr lang="hr-HR" dirty="0" smtClean="0"/>
              <a:t>riječ               </a:t>
            </a:r>
            <a:r>
              <a:rPr lang="hr-HR" dirty="0"/>
              <a:t>o lažnim internetskim stranicama ili računima na društvenim mrežama, sponzoriranim sadržajima, obrađenim fotografijama bez navedenih izvora…</a:t>
            </a: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EB223-6651-DC41-A135-5425606E26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341747"/>
            <a:ext cx="1713159" cy="1093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320358"/>
            <a:ext cx="1318683" cy="79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61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1C9F-ECEA-D64E-84A5-7D11E8DF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172247"/>
            <a:ext cx="5400675" cy="8635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4000" b="1" dirty="0">
                <a:latin typeface="Calibri" panose="020F0502020204030204" pitchFamily="34" charset="0"/>
              </a:rPr>
              <a:t>Zadatak </a:t>
            </a:r>
            <a:r>
              <a:rPr lang="sr-Latn-RS" sz="4000" b="1" dirty="0" smtClean="0">
                <a:latin typeface="Calibri" panose="020F0502020204030204" pitchFamily="34" charset="0"/>
              </a:rPr>
              <a:t>za </a:t>
            </a:r>
            <a:r>
              <a:rPr lang="hr-HR" sz="4000" b="1" dirty="0" smtClean="0">
                <a:latin typeface="Calibri" panose="020F0502020204030204" pitchFamily="34" charset="0"/>
              </a:rPr>
              <a:t>vježbu</a:t>
            </a:r>
            <a:endParaRPr lang="hr-HR" sz="4000" b="1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599F0E-BBED-E442-B2B4-9DC4E8AD1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5" y="1371600"/>
            <a:ext cx="8277225" cy="4876800"/>
          </a:xfrm>
        </p:spPr>
        <p:txBody>
          <a:bodyPr>
            <a:noAutofit/>
          </a:bodyPr>
          <a:lstStyle/>
          <a:p>
            <a:r>
              <a:rPr lang="sr-Latn-RS" b="1" dirty="0">
                <a:latin typeface="Calibri" panose="020F0502020204030204" pitchFamily="34" charset="0"/>
              </a:rPr>
              <a:t>Kako odabrati sadržaj o određenoj temi putem društvenih medija?</a:t>
            </a:r>
          </a:p>
          <a:p>
            <a:r>
              <a:rPr lang="sr-Latn-RS" dirty="0">
                <a:latin typeface="Calibri" panose="020F0502020204030204" pitchFamily="34" charset="0"/>
              </a:rPr>
              <a:t>Odaberi jednu temu iz </a:t>
            </a:r>
            <a:r>
              <a:rPr lang="sr-Latn-RS" dirty="0" smtClean="0">
                <a:latin typeface="Calibri" panose="020F0502020204030204" pitchFamily="34" charset="0"/>
              </a:rPr>
              <a:t>medija </a:t>
            </a:r>
            <a:r>
              <a:rPr lang="sr-Latn-RS" dirty="0">
                <a:latin typeface="Calibri" panose="020F0502020204030204" pitchFamily="34" charset="0"/>
              </a:rPr>
              <a:t>po osobnom izboru.</a:t>
            </a:r>
          </a:p>
          <a:p>
            <a:r>
              <a:rPr lang="sr-Latn-RS" dirty="0" smtClean="0">
                <a:latin typeface="Calibri" panose="020F0502020204030204" pitchFamily="34" charset="0"/>
              </a:rPr>
              <a:t>Razmisli kako </a:t>
            </a:r>
            <a:r>
              <a:rPr lang="sr-Latn-RS" dirty="0">
                <a:latin typeface="Calibri" panose="020F0502020204030204" pitchFamily="34" charset="0"/>
              </a:rPr>
              <a:t>su društveni mediji prezentirali temu: cilj, ključne </a:t>
            </a:r>
            <a:r>
              <a:rPr lang="hr-HR" dirty="0" smtClean="0">
                <a:latin typeface="Calibri" panose="020F0502020204030204" pitchFamily="34" charset="0"/>
              </a:rPr>
              <a:t>riječi, kome je usmjerena tema (publika), prenošenje normi (ponašanja?), slika/fotografija/grafikon, napravljen spektakl od članka/vijesti i sl.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Analiziraj za bolju medijsku</a:t>
            </a:r>
            <a:r>
              <a:rPr lang="sr-Latn-RS" dirty="0" smtClean="0">
                <a:latin typeface="Calibri" panose="020F0502020204030204" pitchFamily="34" charset="0"/>
              </a:rPr>
              <a:t> pismenost!</a:t>
            </a:r>
            <a:endParaRPr lang="sr-Latn-R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F15D7-FBBB-1B40-ADEE-423A9CDD4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6987114" y="5687281"/>
            <a:ext cx="1590675" cy="361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E1459-2315-EB4E-A799-C211F417C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6753753" y="4867917"/>
            <a:ext cx="2209799" cy="163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5" y="244636"/>
            <a:ext cx="1318683" cy="79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77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099A-2102-5C4A-923F-509946B8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16" y="201776"/>
            <a:ext cx="4673983" cy="7207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Latn-RS" sz="4000" b="1" dirty="0">
                <a:latin typeface="Calibri" panose="020F0502020204030204" pitchFamily="34" charset="0"/>
              </a:rPr>
              <a:t>Postavljati pitanja!</a:t>
            </a:r>
            <a:endParaRPr lang="sr-Latn-R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DED2D-E5AE-2542-9D35-52412E87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57325"/>
            <a:ext cx="4181475" cy="4743449"/>
          </a:xfrm>
        </p:spPr>
        <p:txBody>
          <a:bodyPr>
            <a:normAutofit/>
          </a:bodyPr>
          <a:lstStyle/>
          <a:p>
            <a:pPr lvl="0" fontAlgn="base"/>
            <a:r>
              <a:rPr lang="hr-HR" sz="2400" b="1" dirty="0">
                <a:latin typeface="Calibri" panose="020F0502020204030204" pitchFamily="34" charset="0"/>
              </a:rPr>
              <a:t>Tko je ovo napravio</a:t>
            </a:r>
            <a:r>
              <a:rPr lang="hr-HR" sz="2400" dirty="0">
                <a:latin typeface="Calibri" panose="020F0502020204030204" pitchFamily="34" charset="0"/>
              </a:rPr>
              <a:t>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dirty="0">
                <a:latin typeface="Calibri" panose="020F0502020204030204" pitchFamily="34" charset="0"/>
              </a:rPr>
              <a:t>Tko je </a:t>
            </a:r>
            <a:r>
              <a:rPr lang="hr-HR" sz="2400" b="1" dirty="0">
                <a:latin typeface="Calibri" panose="020F0502020204030204" pitchFamily="34" charset="0"/>
              </a:rPr>
              <a:t>ciljana publika</a:t>
            </a:r>
            <a:r>
              <a:rPr lang="hr-HR" sz="2400" dirty="0">
                <a:latin typeface="Calibri" panose="020F0502020204030204" pitchFamily="34" charset="0"/>
              </a:rPr>
              <a:t>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b="1" dirty="0">
                <a:latin typeface="Calibri" panose="020F0502020204030204" pitchFamily="34" charset="0"/>
              </a:rPr>
              <a:t>Tko je za ovo platio</a:t>
            </a:r>
            <a:r>
              <a:rPr lang="hr-HR" sz="2400" dirty="0">
                <a:latin typeface="Calibri" panose="020F0502020204030204" pitchFamily="34" charset="0"/>
              </a:rPr>
              <a:t>, ili tko je plaćen ako kliknem na ovo?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dirty="0">
                <a:latin typeface="Calibri" panose="020F0502020204030204" pitchFamily="34" charset="0"/>
              </a:rPr>
              <a:t>Kome bi ova </a:t>
            </a:r>
            <a:r>
              <a:rPr lang="hr-HR" sz="2400" b="1" dirty="0">
                <a:latin typeface="Calibri" panose="020F0502020204030204" pitchFamily="34" charset="0"/>
              </a:rPr>
              <a:t>poruka mogla </a:t>
            </a:r>
            <a:r>
              <a:rPr lang="hr-HR" sz="2400" b="1" dirty="0" smtClean="0">
                <a:latin typeface="Calibri" panose="020F0502020204030204" pitchFamily="34" charset="0"/>
              </a:rPr>
              <a:t>       koristiti </a:t>
            </a:r>
            <a:r>
              <a:rPr lang="hr-HR" sz="2400" b="1" dirty="0">
                <a:latin typeface="Calibri" panose="020F0502020204030204" pitchFamily="34" charset="0"/>
              </a:rPr>
              <a:t>ili štetiti</a:t>
            </a:r>
            <a:r>
              <a:rPr lang="hr-HR" sz="2400" dirty="0">
                <a:latin typeface="Calibri" panose="020F0502020204030204" pitchFamily="34" charset="0"/>
              </a:rPr>
              <a:t>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b="1" dirty="0">
                <a:latin typeface="Calibri" panose="020F0502020204030204" pitchFamily="34" charset="0"/>
              </a:rPr>
              <a:t>Što je izostavljeno</a:t>
            </a:r>
            <a:r>
              <a:rPr lang="hr-HR" sz="2400" dirty="0">
                <a:latin typeface="Calibri" panose="020F0502020204030204" pitchFamily="34" charset="0"/>
              </a:rPr>
              <a:t> iz ove poruke</a:t>
            </a:r>
            <a:r>
              <a:rPr lang="hr-HR" sz="2400" dirty="0" smtClean="0">
                <a:latin typeface="Calibri" panose="020F0502020204030204" pitchFamily="34" charset="0"/>
              </a:rPr>
              <a:t>, a </a:t>
            </a:r>
            <a:r>
              <a:rPr lang="hr-HR" sz="2400" dirty="0">
                <a:latin typeface="Calibri" panose="020F0502020204030204" pitchFamily="34" charset="0"/>
              </a:rPr>
              <a:t>moglo bi biti važno?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dirty="0">
                <a:latin typeface="Calibri" panose="020F0502020204030204" pitchFamily="34" charset="0"/>
              </a:rPr>
              <a:t>Je li ovo </a:t>
            </a:r>
            <a:r>
              <a:rPr lang="hr-HR" sz="2400" b="1" dirty="0">
                <a:latin typeface="Calibri" panose="020F0502020204030204" pitchFamily="34" charset="0"/>
              </a:rPr>
              <a:t>vjerodostojno</a:t>
            </a:r>
            <a:r>
              <a:rPr lang="hr-HR" sz="2400" dirty="0">
                <a:latin typeface="Calibri" panose="020F0502020204030204" pitchFamily="34" charset="0"/>
              </a:rPr>
              <a:t> (i zbog </a:t>
            </a:r>
            <a:r>
              <a:rPr lang="hr-HR" sz="2400" dirty="0" smtClean="0">
                <a:latin typeface="Calibri" panose="020F0502020204030204" pitchFamily="34" charset="0"/>
              </a:rPr>
              <a:t>        čega </a:t>
            </a:r>
            <a:r>
              <a:rPr lang="hr-HR" sz="2400" dirty="0">
                <a:latin typeface="Calibri" panose="020F0502020204030204" pitchFamily="34" charset="0"/>
              </a:rPr>
              <a:t>tako misliš)?</a:t>
            </a:r>
            <a:endParaRPr lang="x-none" sz="2400" dirty="0">
              <a:latin typeface="Calibri" panose="020F0502020204030204" pitchFamily="34" charset="0"/>
            </a:endParaRPr>
          </a:p>
          <a:p>
            <a:endParaRPr lang="sr-Latn-RS" sz="1800" dirty="0"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053F837-368C-8840-B56E-6E74126FB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6" y="1104900"/>
            <a:ext cx="4013382" cy="551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196004"/>
            <a:ext cx="1210825" cy="726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3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6240-9440-894C-9587-5B9D50E4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6542"/>
            <a:ext cx="6305550" cy="6525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Latn-RS" sz="4000" b="1" dirty="0" smtClean="0">
                <a:latin typeface="Calibri" panose="020F0502020204030204" pitchFamily="34" charset="0"/>
              </a:rPr>
              <a:t>Mediji: tiskani i elektronički</a:t>
            </a:r>
            <a:endParaRPr lang="sr-Latn-RS" sz="4000" b="1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7F4A1B-D35E-854F-9594-9429A5809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4" y="1506547"/>
            <a:ext cx="4688623" cy="4670415"/>
          </a:xfrm>
        </p:spPr>
        <p:txBody>
          <a:bodyPr>
            <a:noAutofit/>
          </a:bodyPr>
          <a:lstStyle/>
          <a:p>
            <a:r>
              <a:rPr lang="hr-HR" cap="none" dirty="0">
                <a:latin typeface="Calibri" panose="020F0502020204030204" pitchFamily="34" charset="0"/>
              </a:rPr>
              <a:t>Blogovi i web stranice </a:t>
            </a:r>
            <a:r>
              <a:rPr lang="hr-HR" cap="none" dirty="0" smtClean="0">
                <a:latin typeface="Calibri" panose="020F0502020204030204" pitchFamily="34" charset="0"/>
              </a:rPr>
              <a:t>   </a:t>
            </a:r>
            <a:endParaRPr lang="x-none" cap="none" dirty="0">
              <a:latin typeface="Calibri" panose="020F0502020204030204" pitchFamily="34" charset="0"/>
            </a:endParaRPr>
          </a:p>
          <a:p>
            <a:pPr lvl="0"/>
            <a:r>
              <a:rPr lang="hr-HR" cap="none" dirty="0">
                <a:latin typeface="Calibri" panose="020F0502020204030204" pitchFamily="34" charset="0"/>
              </a:rPr>
              <a:t>Video, radio i </a:t>
            </a:r>
            <a:r>
              <a:rPr lang="hr-HR" cap="none" dirty="0" err="1">
                <a:latin typeface="Calibri" panose="020F0502020204030204" pitchFamily="34" charset="0"/>
              </a:rPr>
              <a:t>podcastovi</a:t>
            </a:r>
            <a:r>
              <a:rPr lang="hr-HR" cap="none" dirty="0">
                <a:latin typeface="Calibri" panose="020F0502020204030204" pitchFamily="34" charset="0"/>
              </a:rPr>
              <a:t>  </a:t>
            </a:r>
            <a:endParaRPr lang="x-none" cap="none" dirty="0">
              <a:latin typeface="Calibri" panose="020F0502020204030204" pitchFamily="34" charset="0"/>
            </a:endParaRPr>
          </a:p>
          <a:p>
            <a:pPr lvl="0"/>
            <a:r>
              <a:rPr lang="hr-HR" cap="none" dirty="0">
                <a:latin typeface="Calibri" panose="020F0502020204030204" pitchFamily="34" charset="0"/>
              </a:rPr>
              <a:t>Forumi za rasprave  </a:t>
            </a:r>
            <a:endParaRPr lang="x-none" cap="none" dirty="0">
              <a:latin typeface="Calibri" panose="020F0502020204030204" pitchFamily="34" charset="0"/>
            </a:endParaRPr>
          </a:p>
          <a:p>
            <a:pPr lvl="0"/>
            <a:r>
              <a:rPr lang="hr-HR" cap="none" dirty="0">
                <a:latin typeface="Calibri" panose="020F0502020204030204" pitchFamily="34" charset="0"/>
              </a:rPr>
              <a:t>Televizija i vijesti uživo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/>
            <a:r>
              <a:rPr lang="hr-HR" dirty="0">
                <a:latin typeface="Calibri" panose="020F0502020204030204" pitchFamily="34" charset="0"/>
              </a:rPr>
              <a:t>Novinarstvo </a:t>
            </a:r>
            <a:r>
              <a:rPr lang="hr-HR" cap="none" dirty="0" smtClean="0">
                <a:latin typeface="Calibri" panose="020F0502020204030204" pitchFamily="34" charset="0"/>
              </a:rPr>
              <a:t> </a:t>
            </a:r>
            <a:endParaRPr lang="x-none" cap="none" dirty="0">
              <a:latin typeface="Calibri" panose="020F0502020204030204" pitchFamily="34" charset="0"/>
            </a:endParaRPr>
          </a:p>
          <a:p>
            <a:pPr lvl="0"/>
            <a:r>
              <a:rPr lang="hr-HR" cap="none" dirty="0">
                <a:latin typeface="Calibri" panose="020F0502020204030204" pitchFamily="34" charset="0"/>
              </a:rPr>
              <a:t>Vijesti kao igrice (vijesti koje </a:t>
            </a:r>
            <a:r>
              <a:rPr lang="hr-HR" cap="none" dirty="0" smtClean="0">
                <a:latin typeface="Calibri" panose="020F0502020204030204" pitchFamily="34" charset="0"/>
              </a:rPr>
              <a:t>                                           koriste kodove </a:t>
            </a:r>
            <a:r>
              <a:rPr lang="hr-HR" cap="none" dirty="0">
                <a:latin typeface="Calibri" panose="020F0502020204030204" pitchFamily="34" charset="0"/>
              </a:rPr>
              <a:t>videoigara</a:t>
            </a:r>
            <a:r>
              <a:rPr lang="hr-HR" cap="none" dirty="0" smtClean="0">
                <a:latin typeface="Calibri" panose="020F0502020204030204" pitchFamily="34" charset="0"/>
              </a:rPr>
              <a:t>)</a:t>
            </a:r>
            <a:endParaRPr lang="x-none" cap="none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B5D1-71AE-BE43-A46C-5E4732915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2626" y="3003213"/>
            <a:ext cx="1000125" cy="838541"/>
          </a:xfrm>
        </p:spPr>
        <p:txBody>
          <a:bodyPr>
            <a:normAutofit/>
          </a:bodyPr>
          <a:lstStyle/>
          <a:p>
            <a:endParaRPr lang="sr-Latn-RS" sz="8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501157D-18FE-E240-B449-7114387A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3" y="1832606"/>
            <a:ext cx="3790729" cy="3179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286542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07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DFCC-B580-8E46-A85B-AEBA9572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9" y="186844"/>
            <a:ext cx="7105651" cy="5656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600" b="1" dirty="0">
                <a:latin typeface="Calibri" panose="020F0502020204030204" pitchFamily="34" charset="0"/>
              </a:rPr>
              <a:t>Trikovi prepoznavanja </a:t>
            </a:r>
            <a:r>
              <a:rPr lang="sr-Latn-RS" sz="3600" b="1" dirty="0" smtClean="0">
                <a:latin typeface="Calibri" panose="020F0502020204030204" pitchFamily="34" charset="0"/>
              </a:rPr>
              <a:t>lažnih </a:t>
            </a:r>
            <a:r>
              <a:rPr lang="hr-HR" sz="3600" b="1" dirty="0" smtClean="0">
                <a:latin typeface="Calibri" panose="020F0502020204030204" pitchFamily="34" charset="0"/>
              </a:rPr>
              <a:t>vijest</a:t>
            </a:r>
            <a:r>
              <a:rPr lang="sr-Latn-RS" sz="3600" b="1" dirty="0" smtClean="0">
                <a:latin typeface="Calibri" panose="020F0502020204030204" pitchFamily="34" charset="0"/>
              </a:rPr>
              <a:t>i</a:t>
            </a:r>
            <a:endParaRPr lang="sr-Latn-R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83EDF-9FB8-9A40-B8F6-09DC360A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1228725"/>
            <a:ext cx="8143735" cy="5305425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hr-HR" cap="none" dirty="0">
                <a:latin typeface="Calibri" panose="020F0502020204030204" pitchFamily="34" charset="0"/>
              </a:rPr>
              <a:t>Obratiti pažnju na </a:t>
            </a:r>
            <a:r>
              <a:rPr lang="hr-HR" b="1" cap="none" dirty="0">
                <a:latin typeface="Calibri" panose="020F0502020204030204" pitchFamily="34" charset="0"/>
              </a:rPr>
              <a:t>neobičan URL ili ime portala</a:t>
            </a:r>
            <a:r>
              <a:rPr lang="hr-HR" cap="none" dirty="0">
                <a:latin typeface="Calibri" panose="020F0502020204030204" pitchFamily="34" charset="0"/>
              </a:rPr>
              <a:t>, uključujući one koji završavaju s “</a:t>
            </a:r>
            <a:r>
              <a:rPr lang="hr-HR" cap="none" dirty="0" err="1">
                <a:latin typeface="Calibri" panose="020F0502020204030204" pitchFamily="34" charset="0"/>
              </a:rPr>
              <a:t>lo</a:t>
            </a:r>
            <a:r>
              <a:rPr lang="hr-HR" cap="none" dirty="0">
                <a:latin typeface="Calibri" panose="020F0502020204030204" pitchFamily="34" charset="0"/>
              </a:rPr>
              <a:t>” ili “</a:t>
            </a:r>
            <a:r>
              <a:rPr lang="hr-HR" cap="none" dirty="0" err="1">
                <a:latin typeface="Calibri" panose="020F0502020204030204" pitchFamily="34" charset="0"/>
              </a:rPr>
              <a:t>com.Co</a:t>
            </a:r>
            <a:r>
              <a:rPr lang="hr-HR" cap="none" dirty="0">
                <a:latin typeface="Calibri" panose="020F0502020204030204" pitchFamily="34" charset="0"/>
              </a:rPr>
              <a:t>” – </a:t>
            </a:r>
            <a:r>
              <a:rPr lang="hr-HR" cap="none" dirty="0" smtClean="0">
                <a:latin typeface="Calibri" panose="020F0502020204030204" pitchFamily="34" charset="0"/>
              </a:rPr>
              <a:t>               što </a:t>
            </a:r>
            <a:r>
              <a:rPr lang="hr-HR" cap="none" dirty="0">
                <a:latin typeface="Calibri" panose="020F0502020204030204" pitchFamily="34" charset="0"/>
              </a:rPr>
              <a:t>može biti pokušaj stvaranja dojma </a:t>
            </a:r>
            <a:r>
              <a:rPr lang="hr-HR" cap="none" dirty="0" smtClean="0">
                <a:latin typeface="Calibri" panose="020F0502020204030204" pitchFamily="34" charset="0"/>
              </a:rPr>
              <a:t>                   vjerodostojne </a:t>
            </a:r>
            <a:r>
              <a:rPr lang="hr-HR" cap="none" dirty="0">
                <a:latin typeface="Calibri" panose="020F0502020204030204" pitchFamily="34" charset="0"/>
              </a:rPr>
              <a:t>stranice, iako to nije.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>
                <a:latin typeface="Calibri" panose="020F0502020204030204" pitchFamily="34" charset="0"/>
              </a:rPr>
              <a:t>Tražiti znakove slabe </a:t>
            </a:r>
            <a:r>
              <a:rPr lang="hr-HR" cap="none" dirty="0" smtClean="0">
                <a:latin typeface="Calibri" panose="020F0502020204030204" pitchFamily="34" charset="0"/>
              </a:rPr>
              <a:t>kvalitete:</a:t>
            </a:r>
          </a:p>
          <a:p>
            <a:pPr lvl="0" fontAlgn="base"/>
            <a:r>
              <a:rPr lang="hr-HR" b="1" cap="none" dirty="0" smtClean="0">
                <a:latin typeface="Calibri" panose="020F0502020204030204" pitchFamily="34" charset="0"/>
              </a:rPr>
              <a:t>riječi pisane </a:t>
            </a:r>
            <a:r>
              <a:rPr lang="hr-HR" b="1" cap="none" dirty="0">
                <a:latin typeface="Calibri" panose="020F0502020204030204" pitchFamily="34" charset="0"/>
              </a:rPr>
              <a:t>velikim slovima, </a:t>
            </a:r>
            <a:endParaRPr lang="hr-HR" b="1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 smtClean="0">
                <a:latin typeface="Calibri" panose="020F0502020204030204" pitchFamily="34" charset="0"/>
              </a:rPr>
              <a:t>naslovi </a:t>
            </a:r>
            <a:r>
              <a:rPr lang="hr-HR" b="1" cap="none" dirty="0">
                <a:latin typeface="Calibri" panose="020F0502020204030204" pitchFamily="34" charset="0"/>
              </a:rPr>
              <a:t>s očitim gramatičkim greškama, </a:t>
            </a:r>
            <a:endParaRPr lang="hr-HR" b="1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 smtClean="0">
                <a:latin typeface="Calibri" panose="020F0502020204030204" pitchFamily="34" charset="0"/>
              </a:rPr>
              <a:t>šokantne tvrdnje </a:t>
            </a:r>
            <a:r>
              <a:rPr lang="hr-HR" b="1" cap="none" dirty="0">
                <a:latin typeface="Calibri" panose="020F0502020204030204" pitchFamily="34" charset="0"/>
              </a:rPr>
              <a:t>bez navedenih izvora </a:t>
            </a:r>
            <a:endParaRPr lang="hr-HR" b="1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 smtClean="0">
                <a:latin typeface="Calibri" panose="020F0502020204030204" pitchFamily="34" charset="0"/>
              </a:rPr>
              <a:t>senzacionalističke slike</a:t>
            </a:r>
            <a:r>
              <a:rPr lang="hr-HR" cap="none" dirty="0">
                <a:latin typeface="Calibri" panose="020F0502020204030204" pitchFamily="34" charset="0"/>
              </a:rPr>
              <a:t> (žene u kupaćim kostimima čest su način privlačenja posjeta na lažne portale).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To </a:t>
            </a:r>
            <a:r>
              <a:rPr lang="hr-HR" cap="none" dirty="0">
                <a:latin typeface="Calibri" panose="020F0502020204030204" pitchFamily="34" charset="0"/>
              </a:rPr>
              <a:t>su sve stvari zbog kojih bi trebali biti sumnjičavi prema izvoru informacija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34" y="186844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92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CACF3-9346-CD41-BA8D-EE4A29CD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26" y="241302"/>
            <a:ext cx="1054081" cy="746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38161-DDD9-B74C-ABB2-6E95192B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1302"/>
            <a:ext cx="6705600" cy="6254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b="1" dirty="0" smtClean="0">
                <a:latin typeface="Calibri" panose="020F0502020204030204" pitchFamily="34" charset="0"/>
              </a:rPr>
              <a:t>Kako prepoznati lažne </a:t>
            </a:r>
            <a:r>
              <a:rPr lang="hr-HR" b="1" dirty="0" smtClean="0">
                <a:latin typeface="Calibri" panose="020F0502020204030204" pitchFamily="34" charset="0"/>
              </a:rPr>
              <a:t>vijesti</a:t>
            </a:r>
            <a:endParaRPr lang="hr-HR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FF629-B30A-3144-9BDB-01D9E114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227667"/>
            <a:ext cx="8144932" cy="5125508"/>
          </a:xfrm>
        </p:spPr>
        <p:txBody>
          <a:bodyPr>
            <a:normAutofit lnSpcReduction="10000"/>
          </a:bodyPr>
          <a:lstStyle/>
          <a:p>
            <a:pPr fontAlgn="base"/>
            <a:r>
              <a:rPr lang="hr-HR" sz="3200" dirty="0"/>
              <a:t>Provjeriti na stranici odjeljak “o nama”: pokušati saznati </a:t>
            </a:r>
            <a:r>
              <a:rPr lang="hr-HR" sz="3200" b="1" dirty="0"/>
              <a:t>tko podržava stranicu ili s kime je povezana</a:t>
            </a:r>
            <a:r>
              <a:rPr lang="hr-HR" sz="3200" dirty="0"/>
              <a:t>. </a:t>
            </a:r>
            <a:endParaRPr lang="hr-HR" sz="3200" dirty="0" smtClean="0"/>
          </a:p>
          <a:p>
            <a:pPr fontAlgn="base"/>
            <a:r>
              <a:rPr lang="hr-HR" sz="3200" dirty="0" smtClean="0"/>
              <a:t>Ako </a:t>
            </a:r>
            <a:r>
              <a:rPr lang="hr-HR" sz="3200" dirty="0"/>
              <a:t>ovih informacija nema, ili ako je potrebno registrirati se kako bi dobili takve podatke, zapitati </a:t>
            </a:r>
            <a:r>
              <a:rPr lang="hr-HR" sz="3200" dirty="0" smtClean="0"/>
              <a:t>se </a:t>
            </a:r>
            <a:r>
              <a:rPr lang="hr-HR" sz="3200" dirty="0"/>
              <a:t>zašto nisu transparentni.</a:t>
            </a:r>
            <a:endParaRPr lang="x-none" sz="3200" dirty="0"/>
          </a:p>
          <a:p>
            <a:pPr lvl="0" fontAlgn="base"/>
            <a:r>
              <a:rPr lang="hr-HR" sz="3200" cap="none" dirty="0" smtClean="0"/>
              <a:t>Ako </a:t>
            </a:r>
            <a:r>
              <a:rPr lang="hr-HR" sz="3200" cap="none" dirty="0"/>
              <a:t>se naiđe na </a:t>
            </a:r>
            <a:r>
              <a:rPr lang="hr-HR" sz="3200" b="1" cap="none" dirty="0"/>
              <a:t>vijesti koje zvuče previše dobro </a:t>
            </a:r>
            <a:r>
              <a:rPr lang="hr-HR" sz="3200" b="1" cap="none" dirty="0" smtClean="0"/>
              <a:t>ili </a:t>
            </a:r>
            <a:r>
              <a:rPr lang="hr-HR" sz="3200" b="1" cap="none" dirty="0"/>
              <a:t>previše loše da bi bile istinite</a:t>
            </a:r>
            <a:r>
              <a:rPr lang="hr-HR" sz="3200" cap="none" dirty="0"/>
              <a:t>, prije nego što se podijele na društvenim mrežama, provjeriti ih na </a:t>
            </a:r>
            <a:r>
              <a:rPr lang="hr-HR" sz="3200" cap="none" dirty="0" err="1" smtClean="0"/>
              <a:t>Snopes</a:t>
            </a:r>
            <a:r>
              <a:rPr lang="hr-HR" sz="3200" cap="none" dirty="0" smtClean="0"/>
              <a:t>-u</a:t>
            </a:r>
            <a:r>
              <a:rPr lang="hr-HR" sz="3200" cap="none" dirty="0"/>
              <a:t>, </a:t>
            </a:r>
            <a:r>
              <a:rPr lang="hr-HR" sz="3200" cap="none" dirty="0" smtClean="0"/>
              <a:t>Wikipediji </a:t>
            </a:r>
            <a:r>
              <a:rPr lang="hr-HR" sz="3200" cap="none" dirty="0"/>
              <a:t>ili </a:t>
            </a:r>
            <a:r>
              <a:rPr lang="hr-HR" sz="3200" cap="none" dirty="0" smtClean="0"/>
              <a:t>Googleu.</a:t>
            </a:r>
            <a:endParaRPr lang="x-none" sz="3200" cap="none" dirty="0"/>
          </a:p>
        </p:txBody>
      </p:sp>
    </p:spTree>
    <p:extLst>
      <p:ext uri="{BB962C8B-B14F-4D97-AF65-F5344CB8AC3E}">
        <p14:creationId xmlns:p14="http://schemas.microsoft.com/office/powerpoint/2010/main" val="233519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638925" cy="6635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+mn-lt"/>
              </a:rPr>
              <a:t>Što je medijska pismenost?</a:t>
            </a:r>
            <a:endParaRPr lang="hr-HR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647825"/>
            <a:ext cx="7886700" cy="4529138"/>
          </a:xfrm>
        </p:spPr>
        <p:txBody>
          <a:bodyPr>
            <a:normAutofit lnSpcReduction="10000"/>
          </a:bodyPr>
          <a:lstStyle/>
          <a:p>
            <a:r>
              <a:rPr lang="hr-HR" b="1" u="sng" dirty="0">
                <a:latin typeface="Calibri" panose="020F0502020204030204" pitchFamily="34" charset="0"/>
                <a:hlinkClick r:id="rId2"/>
              </a:rPr>
              <a:t>Pismenost više nije samo čitanje i pisanje, </a:t>
            </a:r>
            <a:r>
              <a:rPr lang="hr-HR" b="1" u="sng" dirty="0" smtClean="0">
                <a:latin typeface="Calibri" panose="020F0502020204030204" pitchFamily="34" charset="0"/>
                <a:hlinkClick r:id="rId2"/>
              </a:rPr>
              <a:t>važno        je </a:t>
            </a:r>
            <a:r>
              <a:rPr lang="hr-HR" b="1" u="sng" dirty="0">
                <a:latin typeface="Calibri" panose="020F0502020204030204" pitchFamily="34" charset="0"/>
                <a:hlinkClick r:id="rId2"/>
              </a:rPr>
              <a:t>biti i medijski pismen</a:t>
            </a:r>
            <a:r>
              <a:rPr lang="hr-HR" b="1" u="sng" dirty="0" smtClean="0">
                <a:latin typeface="Calibri" panose="020F0502020204030204" pitchFamily="34" charset="0"/>
              </a:rPr>
              <a:t>!</a:t>
            </a:r>
          </a:p>
          <a:p>
            <a:r>
              <a:rPr lang="hr-HR" b="1" dirty="0">
                <a:latin typeface="Calibri" panose="020F0502020204030204" pitchFamily="34" charset="0"/>
              </a:rPr>
              <a:t>Medijska pismenost je sposobnost pristupa, analize, vrednovanja i odašiljanja poruka posredstvom medija. </a:t>
            </a:r>
            <a:endParaRPr lang="hr-HR" b="1" dirty="0" smtClean="0">
              <a:latin typeface="Calibri" panose="020F0502020204030204" pitchFamily="34" charset="0"/>
            </a:endParaRPr>
          </a:p>
          <a:p>
            <a:r>
              <a:rPr lang="hr-HR" b="1" dirty="0" smtClean="0"/>
              <a:t>Kakve </a:t>
            </a:r>
            <a:r>
              <a:rPr lang="hr-HR" b="1" dirty="0"/>
              <a:t>veze ima medijska pismenost s epidemijom korona virusa?</a:t>
            </a:r>
            <a:endParaRPr lang="hr-HR" dirty="0"/>
          </a:p>
          <a:p>
            <a:r>
              <a:rPr lang="hr-HR" dirty="0"/>
              <a:t>Riječ je prije svega o kritičkom vrednovanju izvora            na internetu, odnosno provjeravanju tko stoji iza neke informacije. </a:t>
            </a:r>
            <a:r>
              <a:rPr lang="hr-HR" b="1" dirty="0">
                <a:latin typeface="Bookman Old Style" panose="02050604050505020204" pitchFamily="18" charset="0"/>
              </a:rPr>
              <a:t/>
            </a:r>
            <a:br>
              <a:rPr lang="hr-HR" b="1" dirty="0">
                <a:latin typeface="Bookman Old Style" panose="02050604050505020204" pitchFamily="18" charset="0"/>
              </a:rPr>
            </a:br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270491"/>
            <a:ext cx="1385358" cy="831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928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65126"/>
            <a:ext cx="6229350" cy="6921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b="1" dirty="0">
                <a:latin typeface="Calibri" panose="020F0502020204030204" pitchFamily="34" charset="0"/>
              </a:rPr>
              <a:t>Kako prepoznati lažne </a:t>
            </a:r>
            <a:r>
              <a:rPr lang="hr-HR" b="1" dirty="0" smtClean="0">
                <a:latin typeface="Calibri" panose="020F0502020204030204" pitchFamily="34" charset="0"/>
              </a:rPr>
              <a:t>vijesti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4825" y="1381125"/>
            <a:ext cx="8010525" cy="4991100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Provjeriti jesu li istu vijest prenijeli i </a:t>
            </a:r>
            <a:r>
              <a:rPr lang="hr-HR" b="1" dirty="0"/>
              <a:t>vjerodostojni medijski izvori</a:t>
            </a:r>
            <a:r>
              <a:rPr lang="hr-HR" dirty="0"/>
              <a:t>. Ako nisu, to ne znači da nije istinita, ali bi je trebali dublje istražiti.</a:t>
            </a:r>
            <a:endParaRPr lang="x-none" dirty="0"/>
          </a:p>
          <a:p>
            <a:r>
              <a:rPr lang="hr-HR" dirty="0" smtClean="0"/>
              <a:t>Provjeriti</a:t>
            </a:r>
            <a:r>
              <a:rPr lang="hr-HR" dirty="0"/>
              <a:t> kako se osjećate. Vijesti kojima je cilj samo privući posjetitelje na stranicu, kao i lažne vijesti, pokušavaju izmamiti snažne reakcije. </a:t>
            </a:r>
            <a:endParaRPr lang="hr-HR" dirty="0" smtClean="0"/>
          </a:p>
          <a:p>
            <a:r>
              <a:rPr lang="hr-HR" dirty="0" smtClean="0"/>
              <a:t>Ako </a:t>
            </a:r>
            <a:r>
              <a:rPr lang="hr-HR" dirty="0"/>
              <a:t>vas </a:t>
            </a:r>
            <a:r>
              <a:rPr lang="hr-HR" b="1" dirty="0"/>
              <a:t>vijest jako razljuti ili izrazito razveseli</a:t>
            </a:r>
            <a:r>
              <a:rPr lang="hr-HR" dirty="0"/>
              <a:t>, </a:t>
            </a:r>
            <a:r>
              <a:rPr lang="hr-HR" dirty="0" smtClean="0"/>
              <a:t>                 to </a:t>
            </a:r>
            <a:r>
              <a:rPr lang="hr-HR" dirty="0"/>
              <a:t>bi mogao biti znak da ste </a:t>
            </a:r>
            <a:r>
              <a:rPr lang="hr-HR" dirty="0" err="1"/>
              <a:t>izmanipulirani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Uvijek provjeriti </a:t>
            </a:r>
            <a:r>
              <a:rPr lang="hr-HR" dirty="0"/>
              <a:t>više izvora prije nego što se </a:t>
            </a:r>
            <a:r>
              <a:rPr lang="hr-HR" dirty="0" smtClean="0"/>
              <a:t>povjeruje informaciji.</a:t>
            </a:r>
            <a:r>
              <a:rPr lang="x-none" dirty="0" smtClean="0"/>
              <a:t> </a:t>
            </a:r>
            <a:r>
              <a:rPr lang="sr-Latn-RS" dirty="0">
                <a:latin typeface="Bookman Old Style" panose="02050604050505020204" pitchFamily="18" charset="0"/>
              </a:rPr>
              <a:t/>
            </a:r>
            <a:br>
              <a:rPr lang="sr-Latn-RS" dirty="0">
                <a:latin typeface="Bookman Old Style" panose="02050604050505020204" pitchFamily="18" charset="0"/>
              </a:rPr>
            </a:br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286542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280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8859-2661-9849-9ECF-95A21E05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685800"/>
            <a:ext cx="3400425" cy="53911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latin typeface="Bookman Old Style" panose="02050604050505020204" pitchFamily="18" charset="0"/>
              </a:rPr>
              <a:t>IFLA</a:t>
            </a:r>
            <a:r>
              <a:rPr lang="sr-Latn-RS" sz="2400" b="1" dirty="0">
                <a:latin typeface="Bookman Old Style" panose="02050604050505020204" pitchFamily="18" charset="0"/>
              </a:rPr>
              <a:t>, </a:t>
            </a:r>
            <a:br>
              <a:rPr lang="sr-Latn-RS" sz="2400" b="1" dirty="0">
                <a:latin typeface="Bookman Old Style" panose="02050604050505020204" pitchFamily="18" charset="0"/>
              </a:rPr>
            </a:br>
            <a:r>
              <a:rPr lang="sr-Latn-RS" sz="2400" b="1" dirty="0">
                <a:latin typeface="Bookman Old Style" panose="02050604050505020204" pitchFamily="18" charset="0"/>
              </a:rPr>
              <a:t>Međunarodna knjižničarska </a:t>
            </a:r>
            <a:r>
              <a:rPr lang="sr-Latn-RS" sz="2400" b="1" dirty="0" smtClean="0">
                <a:latin typeface="Bookman Old Style" panose="02050604050505020204" pitchFamily="18" charset="0"/>
              </a:rPr>
              <a:t>organizacija</a:t>
            </a:r>
            <a:br>
              <a:rPr lang="sr-Latn-RS" sz="2400" b="1" dirty="0" smtClean="0">
                <a:latin typeface="Bookman Old Style" panose="02050604050505020204" pitchFamily="18" charset="0"/>
              </a:rPr>
            </a:br>
            <a:r>
              <a:rPr lang="sr-Latn-RS" sz="2400" b="1" dirty="0" smtClean="0">
                <a:latin typeface="Bookman Old Style" panose="02050604050505020204" pitchFamily="18" charset="0"/>
              </a:rPr>
              <a:t>izradila je ovu </a:t>
            </a:r>
            <a:r>
              <a:rPr lang="hr-HR" sz="2400" b="1" dirty="0" err="1" smtClean="0">
                <a:latin typeface="Bookman Old Style" panose="02050604050505020204" pitchFamily="18" charset="0"/>
              </a:rPr>
              <a:t>infografiku</a:t>
            </a:r>
            <a:r>
              <a:rPr lang="sr-Latn-RS" sz="2400" b="1" dirty="0" smtClean="0">
                <a:latin typeface="Bookman Old Style" panose="02050604050505020204" pitchFamily="18" charset="0"/>
              </a:rPr>
              <a:t>: </a:t>
            </a:r>
            <a:br>
              <a:rPr lang="sr-Latn-RS" sz="2400" b="1" dirty="0" smtClean="0">
                <a:latin typeface="Bookman Old Style" panose="02050604050505020204" pitchFamily="18" charset="0"/>
              </a:rPr>
            </a:br>
            <a:r>
              <a:rPr lang="sr-Latn-RS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Kako prepoznati lažne </a:t>
            </a:r>
            <a:r>
              <a:rPr lang="hr-HR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vijesti</a:t>
            </a:r>
            <a:r>
              <a:rPr lang="sr-Latn-RS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br>
              <a:rPr lang="sr-Latn-RS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sr-Latn-RS" sz="2400" b="1" dirty="0" smtClean="0">
                <a:latin typeface="Bookman Old Style" panose="02050604050505020204" pitchFamily="18" charset="0"/>
              </a:rPr>
              <a:t>prevelo Hrvatsko knjižničarsko                  društvo</a:t>
            </a:r>
            <a:br>
              <a:rPr lang="sr-Latn-RS" sz="2400" b="1" dirty="0" smtClean="0">
                <a:latin typeface="Bookman Old Style" panose="02050604050505020204" pitchFamily="18" charset="0"/>
              </a:rPr>
            </a:br>
            <a:endParaRPr lang="sr-Latn-RS" sz="2400" b="1" dirty="0">
              <a:latin typeface="Bookman Old Style" panose="02050604050505020204" pitchFamily="18" charset="0"/>
            </a:endParaRPr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A6208C3F-FA5E-0543-8F3E-7932AC8935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66675"/>
            <a:ext cx="4700058" cy="66294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5945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EAF3-EE41-E840-8DF7-C3908D45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10344"/>
            <a:ext cx="5400675" cy="6373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Calibri" panose="020F0502020204030204" pitchFamily="34" charset="0"/>
              </a:rPr>
              <a:t>Online</a:t>
            </a:r>
            <a:r>
              <a:rPr lang="sr-Latn-RS" sz="3600" b="1" dirty="0" smtClean="0">
                <a:latin typeface="Calibri" panose="020F0502020204030204" pitchFamily="34" charset="0"/>
              </a:rPr>
              <a:t> </a:t>
            </a:r>
            <a:r>
              <a:rPr lang="sr-Latn-RS" sz="3600" b="1" dirty="0">
                <a:latin typeface="Calibri" panose="020F0502020204030204" pitchFamily="34" charset="0"/>
              </a:rPr>
              <a:t>rizici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1F98-0E6A-C541-A5E9-ECBD6790F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71575"/>
            <a:ext cx="8143875" cy="5467350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Obmanjujući sadržaj.</a:t>
            </a:r>
            <a:r>
              <a:rPr lang="hr-HR" cap="none" dirty="0">
                <a:latin typeface="Calibri" panose="020F0502020204030204" pitchFamily="34" charset="0"/>
              </a:rPr>
              <a:t> Lažne vijesti i svjedočanstva mogu se proširiti s društvenih medija na etablirane medije.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Virtualna </a:t>
            </a:r>
            <a:r>
              <a:rPr lang="hr-HR" b="1" cap="none" dirty="0" smtClean="0">
                <a:latin typeface="Calibri" panose="020F0502020204030204" pitchFamily="34" charset="0"/>
              </a:rPr>
              <a:t>zabava: </a:t>
            </a:r>
            <a:r>
              <a:rPr lang="hr-HR" cap="none" dirty="0" smtClean="0">
                <a:latin typeface="Calibri" panose="020F0502020204030204" pitchFamily="34" charset="0"/>
              </a:rPr>
              <a:t>kao </a:t>
            </a:r>
            <a:r>
              <a:rPr lang="hr-HR" cap="none" dirty="0">
                <a:latin typeface="Calibri" panose="020F0502020204030204" pitchFamily="34" charset="0"/>
              </a:rPr>
              <a:t>razonoda za </a:t>
            </a:r>
            <a:r>
              <a:rPr lang="hr-HR" cap="none" dirty="0" smtClean="0">
                <a:latin typeface="Calibri" panose="020F0502020204030204" pitchFamily="34" charset="0"/>
              </a:rPr>
              <a:t>primatelja, koji </a:t>
            </a:r>
            <a:r>
              <a:rPr lang="hr-HR" cap="none" dirty="0">
                <a:latin typeface="Calibri" panose="020F0502020204030204" pitchFamily="34" charset="0"/>
              </a:rPr>
              <a:t>će </a:t>
            </a:r>
            <a:r>
              <a:rPr lang="hr-HR" cap="none" dirty="0" smtClean="0">
                <a:latin typeface="Calibri" panose="020F0502020204030204" pitchFamily="34" charset="0"/>
              </a:rPr>
              <a:t>                   je </a:t>
            </a:r>
            <a:r>
              <a:rPr lang="hr-HR" cap="none" dirty="0">
                <a:latin typeface="Calibri" panose="020F0502020204030204" pitchFamily="34" charset="0"/>
              </a:rPr>
              <a:t>proslijediti </a:t>
            </a:r>
            <a:r>
              <a:rPr lang="hr-HR" cap="none" dirty="0" smtClean="0">
                <a:latin typeface="Calibri" panose="020F0502020204030204" pitchFamily="34" charset="0"/>
              </a:rPr>
              <a:t>drugima i </a:t>
            </a:r>
            <a:r>
              <a:rPr lang="hr-HR" cap="none" dirty="0">
                <a:latin typeface="Calibri" panose="020F0502020204030204" pitchFamily="34" charset="0"/>
              </a:rPr>
              <a:t>stjecanje prihoda od oglašavanja.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Prikriveno </a:t>
            </a:r>
            <a:r>
              <a:rPr lang="hr-HR" b="1" cap="none" dirty="0" smtClean="0">
                <a:latin typeface="Calibri" panose="020F0502020204030204" pitchFamily="34" charset="0"/>
              </a:rPr>
              <a:t>oglašavanje  -</a:t>
            </a:r>
            <a:r>
              <a:rPr lang="hr-HR" cap="none" dirty="0">
                <a:latin typeface="Calibri" panose="020F0502020204030204" pitchFamily="34" charset="0"/>
              </a:rPr>
              <a:t> </a:t>
            </a:r>
            <a:r>
              <a:rPr lang="hr-HR" cap="none" dirty="0" smtClean="0">
                <a:latin typeface="Calibri" panose="020F0502020204030204" pitchFamily="34" charset="0"/>
              </a:rPr>
              <a:t>uobičajena praksa oglašavanja, </a:t>
            </a:r>
            <a:r>
              <a:rPr lang="hr-HR" cap="none" dirty="0">
                <a:latin typeface="Calibri" panose="020F0502020204030204" pitchFamily="34" charset="0"/>
              </a:rPr>
              <a:t>zamaskirati u </a:t>
            </a:r>
            <a:r>
              <a:rPr lang="hr-HR" cap="none" dirty="0" smtClean="0">
                <a:latin typeface="Calibri" panose="020F0502020204030204" pitchFamily="34" charset="0"/>
              </a:rPr>
              <a:t>novinarstvo, marketing </a:t>
            </a:r>
            <a:r>
              <a:rPr lang="hr-HR" cap="none" dirty="0">
                <a:latin typeface="Calibri" panose="020F0502020204030204" pitchFamily="34" charset="0"/>
              </a:rPr>
              <a:t>sadržaja.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Lažno </a:t>
            </a:r>
            <a:r>
              <a:rPr lang="hr-HR" b="1" cap="none" dirty="0" smtClean="0">
                <a:latin typeface="Calibri" panose="020F0502020204030204" pitchFamily="34" charset="0"/>
              </a:rPr>
              <a:t>poslovanje -</a:t>
            </a:r>
            <a:r>
              <a:rPr lang="hr-HR" cap="none" dirty="0">
                <a:latin typeface="Calibri" panose="020F0502020204030204" pitchFamily="34" charset="0"/>
              </a:rPr>
              <a:t> </a:t>
            </a:r>
            <a:r>
              <a:rPr lang="hr-HR" cap="none" dirty="0" smtClean="0">
                <a:latin typeface="Calibri" panose="020F0502020204030204" pitchFamily="34" charset="0"/>
              </a:rPr>
              <a:t>većina </a:t>
            </a:r>
            <a:r>
              <a:rPr lang="hr-HR" cap="none" dirty="0">
                <a:latin typeface="Calibri" panose="020F0502020204030204" pitchFamily="34" charset="0"/>
              </a:rPr>
              <a:t>osoba koje </a:t>
            </a:r>
            <a:r>
              <a:rPr lang="hr-HR" cap="none" dirty="0" smtClean="0">
                <a:latin typeface="Calibri" panose="020F0502020204030204" pitchFamily="34" charset="0"/>
              </a:rPr>
              <a:t>koriste</a:t>
            </a:r>
            <a:r>
              <a:rPr lang="hr-HR" cap="none" dirty="0">
                <a:latin typeface="Calibri" panose="020F0502020204030204" pitchFamily="34" charset="0"/>
              </a:rPr>
              <a:t> Internet u nekom su se trenutku susrele s nepouzdanim </a:t>
            </a:r>
            <a:r>
              <a:rPr lang="hr-HR" cap="none" dirty="0" smtClean="0">
                <a:latin typeface="Calibri" panose="020F0502020204030204" pitchFamily="34" charset="0"/>
              </a:rPr>
              <a:t>             trgovačkim </a:t>
            </a:r>
            <a:r>
              <a:rPr lang="hr-HR" cap="none" dirty="0">
                <a:latin typeface="Calibri" panose="020F0502020204030204" pitchFamily="34" charset="0"/>
              </a:rPr>
              <a:t>posrednicima i prodavačima.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Glasine i klevete.</a:t>
            </a:r>
            <a:r>
              <a:rPr lang="hr-HR" cap="none" dirty="0">
                <a:latin typeface="Calibri" panose="020F0502020204030204" pitchFamily="34" charset="0"/>
              </a:rPr>
              <a:t> Ako ih se dovoljno puta iznese, laži </a:t>
            </a:r>
            <a:r>
              <a:rPr lang="hr-HR" cap="none" dirty="0" smtClean="0">
                <a:latin typeface="Calibri" panose="020F0502020204030204" pitchFamily="34" charset="0"/>
              </a:rPr>
              <a:t>               na </a:t>
            </a:r>
            <a:r>
              <a:rPr lang="hr-HR" cap="none" dirty="0">
                <a:latin typeface="Calibri" panose="020F0502020204030204" pitchFamily="34" charset="0"/>
              </a:rPr>
              <a:t>koncu mogu biti prihvaćene kao istine. </a:t>
            </a:r>
            <a:r>
              <a:rPr lang="hr-HR" cap="none" dirty="0" smtClean="0">
                <a:latin typeface="Calibri" panose="020F0502020204030204" pitchFamily="34" charset="0"/>
              </a:rPr>
              <a:t>Dobro </a:t>
            </a:r>
            <a:r>
              <a:rPr lang="hr-HR" cap="none" dirty="0">
                <a:latin typeface="Calibri" panose="020F0502020204030204" pitchFamily="34" charset="0"/>
              </a:rPr>
              <a:t>je </a:t>
            </a:r>
            <a:r>
              <a:rPr lang="hr-HR" cap="none" dirty="0" smtClean="0">
                <a:latin typeface="Calibri" panose="020F0502020204030204" pitchFamily="34" charset="0"/>
              </a:rPr>
              <a:t>       ostati </a:t>
            </a:r>
            <a:r>
              <a:rPr lang="hr-HR" cap="none" dirty="0">
                <a:latin typeface="Calibri" panose="020F0502020204030204" pitchFamily="34" charset="0"/>
              </a:rPr>
              <a:t>neutralan u vezi izjava koje ne možete dokazati.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12" y="210344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99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4BEF-224A-0E4B-86F0-FCD49EF0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134146"/>
            <a:ext cx="6162675" cy="11422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latin typeface="Calibri" panose="020F0502020204030204" pitchFamily="34" charset="0"/>
              </a:rPr>
              <a:t>Internetski alati za kritičko </a:t>
            </a:r>
            <a:r>
              <a:rPr lang="sr-Latn-RS" sz="3600" b="1" dirty="0" smtClean="0">
                <a:latin typeface="Calibri" panose="020F0502020204030204" pitchFamily="34" charset="0"/>
              </a:rPr>
              <a:t>       vrednovanje </a:t>
            </a:r>
            <a:r>
              <a:rPr lang="sr-Latn-RS" sz="3600" b="1" dirty="0">
                <a:latin typeface="Calibri" panose="020F0502020204030204" pitchFamily="34" charset="0"/>
              </a:rPr>
              <a:t>izvora</a:t>
            </a:r>
            <a:endParaRPr lang="sr-Latn-R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6BF9-0C9D-3841-8DDA-93E32B0D6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8324"/>
            <a:ext cx="7886700" cy="4543425"/>
          </a:xfrm>
        </p:spPr>
        <p:txBody>
          <a:bodyPr>
            <a:normAutofit/>
          </a:bodyPr>
          <a:lstStyle/>
          <a:p>
            <a:r>
              <a:rPr lang="hr-HR" cap="none" dirty="0">
                <a:latin typeface="Calibri" panose="020F0502020204030204" pitchFamily="34" charset="0"/>
              </a:rPr>
              <a:t>Domenski sustav imena (</a:t>
            </a:r>
            <a:r>
              <a:rPr lang="hr-HR" cap="none" dirty="0" err="1">
                <a:latin typeface="Calibri" panose="020F0502020204030204" pitchFamily="34" charset="0"/>
              </a:rPr>
              <a:t>domain</a:t>
            </a:r>
            <a:r>
              <a:rPr lang="hr-HR" cap="none" dirty="0">
                <a:latin typeface="Calibri" panose="020F0502020204030204" pitchFamily="34" charset="0"/>
              </a:rPr>
              <a:t> </a:t>
            </a:r>
            <a:r>
              <a:rPr lang="hr-HR" cap="none" dirty="0" err="1">
                <a:latin typeface="Calibri" panose="020F0502020204030204" pitchFamily="34" charset="0"/>
              </a:rPr>
              <a:t>name</a:t>
            </a:r>
            <a:r>
              <a:rPr lang="hr-HR" cap="none" dirty="0">
                <a:latin typeface="Calibri" panose="020F0502020204030204" pitchFamily="34" charset="0"/>
              </a:rPr>
              <a:t> system; DNS) može pomoći pri zaključivanju tko stoji iza pojedine web adrese.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r>
              <a:rPr lang="hr-HR" cap="none" dirty="0" smtClean="0">
                <a:latin typeface="Calibri" panose="020F0502020204030204" pitchFamily="34" charset="0"/>
              </a:rPr>
              <a:t>Skratite </a:t>
            </a:r>
            <a:r>
              <a:rPr lang="hr-HR" cap="none" dirty="0">
                <a:latin typeface="Calibri" panose="020F0502020204030204" pitchFamily="34" charset="0"/>
              </a:rPr>
              <a:t>poveznicu s desna na lijevo i tako ćete dobiti glavnu adresu na kojoj bi se mogle nalaziti informacije o tome tko je tvorac sadržaja (nakon www, a prije vršne domene, kao primjerice 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  <a:r>
              <a:rPr lang="hr-HR" cap="none" dirty="0" err="1" smtClean="0">
                <a:latin typeface="Calibri" panose="020F0502020204030204" pitchFamily="34" charset="0"/>
              </a:rPr>
              <a:t>com</a:t>
            </a:r>
            <a:r>
              <a:rPr lang="hr-HR" cap="none" dirty="0" smtClean="0">
                <a:latin typeface="Calibri" panose="020F0502020204030204" pitchFamily="34" charset="0"/>
              </a:rPr>
              <a:t>).</a:t>
            </a:r>
          </a:p>
          <a:p>
            <a:r>
              <a:rPr lang="hr-HR" cap="none" dirty="0" smtClean="0">
                <a:latin typeface="Calibri" panose="020F0502020204030204" pitchFamily="34" charset="0"/>
              </a:rPr>
              <a:t> </a:t>
            </a:r>
            <a:r>
              <a:rPr lang="hr-HR" cap="none" dirty="0">
                <a:latin typeface="Calibri" panose="020F0502020204030204" pitchFamily="34" charset="0"/>
              </a:rPr>
              <a:t>Cjelokupan popis vršnih domena, uključujući i one različitih zemalja pronaći ćete </a:t>
            </a:r>
            <a:r>
              <a:rPr lang="hr-HR" cap="none" dirty="0" smtClean="0">
                <a:latin typeface="Calibri" panose="020F0502020204030204" pitchFamily="34" charset="0"/>
              </a:rPr>
              <a:t>na:  </a:t>
            </a:r>
            <a:r>
              <a:rPr lang="hr-HR" cap="none" dirty="0" smtClean="0">
                <a:latin typeface="Calibri" panose="020F0502020204030204" pitchFamily="34" charset="0"/>
                <a:hlinkClick r:id="rId2"/>
              </a:rPr>
              <a:t>www.Iana.Org/domains/root/db</a:t>
            </a:r>
            <a:r>
              <a:rPr lang="hr-HR" cap="none" dirty="0">
                <a:latin typeface="Calibri" panose="020F0502020204030204" pitchFamily="34" charset="0"/>
                <a:hlinkClick r:id="rId2"/>
              </a:rPr>
              <a:t>/</a:t>
            </a:r>
            <a:r>
              <a:rPr lang="hr-HR" cap="none" dirty="0">
                <a:latin typeface="Calibri" panose="020F0502020204030204" pitchFamily="34" charset="0"/>
              </a:rPr>
              <a:t>.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210343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38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EB93-C5BC-3B4F-B78D-878CBF2A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98452"/>
            <a:ext cx="6600826" cy="7683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>
                <a:latin typeface="Calibri" panose="020F0502020204030204" pitchFamily="34" charset="0"/>
              </a:rPr>
              <a:t>Tko stoji iza određenog sadržaja?</a:t>
            </a:r>
            <a:r>
              <a:rPr lang="hr-HR" sz="3600" dirty="0">
                <a:latin typeface="Calibri" panose="020F0502020204030204" pitchFamily="34" charset="0"/>
              </a:rPr>
              <a:t> </a:t>
            </a:r>
            <a:endParaRPr lang="sr-Latn-R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7E0DC-C7BA-D140-A971-8AECE6CC8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9700"/>
            <a:ext cx="7886700" cy="5000625"/>
          </a:xfrm>
        </p:spPr>
        <p:txBody>
          <a:bodyPr>
            <a:normAutofit/>
          </a:bodyPr>
          <a:lstStyle/>
          <a:p>
            <a:r>
              <a:rPr lang="hr-HR" cap="none" dirty="0" smtClean="0">
                <a:latin typeface="Calibri" panose="020F0502020204030204" pitchFamily="34" charset="0"/>
              </a:rPr>
              <a:t>Ako </a:t>
            </a:r>
            <a:r>
              <a:rPr lang="hr-HR" cap="none" dirty="0">
                <a:latin typeface="Calibri" panose="020F0502020204030204" pitchFamily="34" charset="0"/>
              </a:rPr>
              <a:t>želite saznati tko je vlasnik domene, možete se poslužiti bazom podataka </a:t>
            </a:r>
            <a:r>
              <a:rPr lang="hr-HR" cap="none" dirty="0">
                <a:latin typeface="Calibri" panose="020F0502020204030204" pitchFamily="34" charset="0"/>
                <a:hlinkClick r:id="rId2"/>
              </a:rPr>
              <a:t>whois.Com</a:t>
            </a:r>
            <a:r>
              <a:rPr lang="hr-HR" cap="none" dirty="0">
                <a:latin typeface="Calibri" panose="020F0502020204030204" pitchFamily="34" charset="0"/>
              </a:rPr>
              <a:t> koja pruža informacije o registriranim domenama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</a:p>
          <a:p>
            <a:r>
              <a:rPr lang="hr-HR" dirty="0">
                <a:latin typeface="Calibri" panose="020F0502020204030204" pitchFamily="34" charset="0"/>
              </a:rPr>
              <a:t>Postoji jednostavan način za istražiti koje su stranice povezane s izvorom koji želite provjeriti. </a:t>
            </a:r>
          </a:p>
          <a:p>
            <a:r>
              <a:rPr lang="hr-HR" dirty="0"/>
              <a:t>Prema najnovijim procjenama trenutačno postoji                   2 milijarde registriranih internetskih stranica. </a:t>
            </a:r>
          </a:p>
          <a:p>
            <a:r>
              <a:rPr lang="hr-HR" dirty="0"/>
              <a:t>Prije no što upotrijebite informacije s određenih internetskih stranica, svakako ih procijenite.</a:t>
            </a:r>
          </a:p>
          <a:p>
            <a:endParaRPr lang="hr-HR" cap="none" dirty="0" smtClean="0">
              <a:latin typeface="Calibri" panose="020F0502020204030204" pitchFamily="34" charset="0"/>
            </a:endParaRPr>
          </a:p>
          <a:p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86542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98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6B69-1D7C-E34F-8979-1EBF7F64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473474"/>
            <a:ext cx="5257800" cy="7016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4000" b="1" dirty="0">
                <a:latin typeface="Calibri" panose="020F0502020204030204" pitchFamily="34" charset="0"/>
              </a:rPr>
              <a:t>Tko je citirao vaš izvor</a:t>
            </a:r>
            <a:r>
              <a:rPr lang="hr-HR" sz="4000" b="1" dirty="0" smtClean="0">
                <a:latin typeface="Calibri" panose="020F0502020204030204" pitchFamily="34" charset="0"/>
              </a:rPr>
              <a:t>?</a:t>
            </a:r>
            <a:endParaRPr lang="sr-Latn-R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374C9-A5E3-3245-93F0-F1A53A2E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14450"/>
            <a:ext cx="7535338" cy="5105400"/>
          </a:xfrm>
        </p:spPr>
        <p:txBody>
          <a:bodyPr>
            <a:normAutofit/>
          </a:bodyPr>
          <a:lstStyle/>
          <a:p>
            <a:endParaRPr lang="hr-HR" b="1" dirty="0" smtClean="0"/>
          </a:p>
          <a:p>
            <a:r>
              <a:rPr lang="hr-HR" b="1" dirty="0" smtClean="0"/>
              <a:t>Tko </a:t>
            </a:r>
            <a:r>
              <a:rPr lang="hr-HR" b="1" dirty="0"/>
              <a:t>je još citirao vaš izvor?</a:t>
            </a:r>
            <a:r>
              <a:rPr lang="hr-HR" dirty="0"/>
              <a:t> Postoji jednostavan način za istražiti koje su stranice povezane s izvorom koji želite provjeriti. </a:t>
            </a:r>
          </a:p>
          <a:p>
            <a:r>
              <a:rPr lang="hr-HR" cap="none" dirty="0" smtClean="0">
                <a:latin typeface="Calibri" panose="020F0502020204030204" pitchFamily="34" charset="0"/>
              </a:rPr>
              <a:t>Ako </a:t>
            </a:r>
            <a:r>
              <a:rPr lang="hr-HR" cap="none" dirty="0">
                <a:latin typeface="Calibri" panose="020F0502020204030204" pitchFamily="34" charset="0"/>
              </a:rPr>
              <a:t>u polje </a:t>
            </a:r>
            <a:r>
              <a:rPr lang="hr-HR" cap="none" dirty="0">
                <a:latin typeface="Calibri" panose="020F0502020204030204" pitchFamily="34" charset="0"/>
                <a:hlinkClick r:id="rId2" tooltip="Posts tagged with tražilice"/>
              </a:rPr>
              <a:t>tražilice</a:t>
            </a:r>
            <a:r>
              <a:rPr lang="hr-HR" cap="none" dirty="0">
                <a:latin typeface="Calibri" panose="020F0502020204030204" pitchFamily="34" charset="0"/>
              </a:rPr>
              <a:t> unesete ključnu riječ poveznice </a:t>
            </a:r>
            <a:r>
              <a:rPr lang="hr-HR" cap="none" dirty="0" smtClean="0">
                <a:latin typeface="Calibri" panose="020F0502020204030204" pitchFamily="34" charset="0"/>
              </a:rPr>
              <a:t>i </a:t>
            </a:r>
            <a:r>
              <a:rPr lang="hr-HR" cap="none" dirty="0">
                <a:latin typeface="Calibri" panose="020F0502020204030204" pitchFamily="34" charset="0"/>
              </a:rPr>
              <a:t>dvotočku te nakon njih URL (</a:t>
            </a:r>
            <a:r>
              <a:rPr lang="hr-HR" cap="none" dirty="0" smtClean="0">
                <a:latin typeface="Calibri" panose="020F0502020204030204" pitchFamily="34" charset="0"/>
              </a:rPr>
              <a:t>poveznica: www.blogspot.com</a:t>
            </a:r>
            <a:r>
              <a:rPr lang="hr-HR" cap="none" dirty="0">
                <a:latin typeface="Calibri" panose="020F0502020204030204" pitchFamily="34" charset="0"/>
              </a:rPr>
              <a:t>), pomoću </a:t>
            </a:r>
            <a:r>
              <a:rPr lang="hr-HR" cap="none" dirty="0" smtClean="0">
                <a:latin typeface="Calibri" panose="020F0502020204030204" pitchFamily="34" charset="0"/>
              </a:rPr>
              <a:t>Googlea </a:t>
            </a:r>
            <a:r>
              <a:rPr lang="hr-HR" cap="none" dirty="0">
                <a:latin typeface="Calibri" panose="020F0502020204030204" pitchFamily="34" charset="0"/>
              </a:rPr>
              <a:t>možete </a:t>
            </a:r>
            <a:r>
              <a:rPr lang="hr-HR" cap="none" dirty="0" smtClean="0">
                <a:latin typeface="Calibri" panose="020F0502020204030204" pitchFamily="34" charset="0"/>
              </a:rPr>
              <a:t>otkriti </a:t>
            </a:r>
            <a:r>
              <a:rPr lang="hr-HR" cap="none" dirty="0">
                <a:latin typeface="Calibri" panose="020F0502020204030204" pitchFamily="34" charset="0"/>
              </a:rPr>
              <a:t>koje su stranice </a:t>
            </a:r>
            <a:r>
              <a:rPr lang="hr-HR" cap="none" dirty="0" smtClean="0">
                <a:latin typeface="Calibri" panose="020F0502020204030204" pitchFamily="34" charset="0"/>
              </a:rPr>
              <a:t>      povezane </a:t>
            </a:r>
            <a:r>
              <a:rPr lang="hr-HR" cap="none" dirty="0">
                <a:latin typeface="Calibri" panose="020F0502020204030204" pitchFamily="34" charset="0"/>
              </a:rPr>
              <a:t>s </a:t>
            </a:r>
            <a:r>
              <a:rPr lang="hr-HR" cap="none" dirty="0" smtClean="0">
                <a:latin typeface="Calibri" panose="020F0502020204030204" pitchFamily="34" charset="0"/>
              </a:rPr>
              <a:t>dotičnom adresom </a:t>
            </a:r>
            <a:r>
              <a:rPr lang="hr-HR" cap="none" dirty="0">
                <a:latin typeface="Calibri" panose="020F0502020204030204" pitchFamily="34" charset="0"/>
              </a:rPr>
              <a:t>i koliko ih je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425845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94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ADCD-4470-3E4C-97C3-FDBD009A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07772"/>
            <a:ext cx="6772275" cy="6877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r-Latn-RS" sz="3600" b="1" dirty="0">
                <a:latin typeface="Calibri" panose="020F0502020204030204" pitchFamily="34" charset="0"/>
              </a:rPr>
              <a:t>Pretraživanje interneta – pitanja?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D32D-CC07-BA43-861D-6C7EE6CB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1333500"/>
            <a:ext cx="8348133" cy="4933950"/>
          </a:xfrm>
        </p:spPr>
        <p:txBody>
          <a:bodyPr>
            <a:normAutofit/>
          </a:bodyPr>
          <a:lstStyle/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Tko je pošiljatelj?</a:t>
            </a:r>
            <a:r>
              <a:rPr lang="hr-HR" cap="none" dirty="0">
                <a:latin typeface="Calibri" panose="020F0502020204030204" pitchFamily="34" charset="0"/>
              </a:rPr>
              <a:t> Postoji li stranica s informacijama </a:t>
            </a:r>
            <a:r>
              <a:rPr lang="hr-HR" cap="none" dirty="0" smtClean="0">
                <a:latin typeface="Calibri" panose="020F0502020204030204" pitchFamily="34" charset="0"/>
              </a:rPr>
              <a:t>              ili </a:t>
            </a:r>
            <a:r>
              <a:rPr lang="hr-HR" cap="none" dirty="0">
                <a:latin typeface="Calibri" panose="020F0502020204030204" pitchFamily="34" charset="0"/>
              </a:rPr>
              <a:t>stranica za kontakt?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Kako </a:t>
            </a:r>
            <a:r>
              <a:rPr lang="hr-HR" cap="none" dirty="0">
                <a:latin typeface="Calibri" panose="020F0502020204030204" pitchFamily="34" charset="0"/>
              </a:rPr>
              <a:t>bi ocijenili podatke koje ste saznali o pošiljatelju? Kako to utječe na vašu procjenu sadržaja?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Koju svrhu imaju dotične internetske stranice </a:t>
            </a:r>
            <a:r>
              <a:rPr lang="hr-HR" b="1" cap="none" dirty="0" smtClean="0">
                <a:latin typeface="Calibri" panose="020F0502020204030204" pitchFamily="34" charset="0"/>
              </a:rPr>
              <a:t>              i </a:t>
            </a:r>
            <a:r>
              <a:rPr lang="hr-HR" b="1" cap="none" dirty="0">
                <a:latin typeface="Calibri" panose="020F0502020204030204" pitchFamily="34" charset="0"/>
              </a:rPr>
              <a:t>na koji način njihova svrha utječe na sadržaj?</a:t>
            </a:r>
            <a:r>
              <a:rPr lang="hr-HR" cap="none" dirty="0">
                <a:latin typeface="Calibri" panose="020F0502020204030204" pitchFamily="34" charset="0"/>
              </a:rPr>
              <a:t> 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Želi </a:t>
            </a:r>
            <a:r>
              <a:rPr lang="hr-HR" cap="none" dirty="0">
                <a:latin typeface="Calibri" panose="020F0502020204030204" pitchFamily="34" charset="0"/>
              </a:rPr>
              <a:t>li stranica informirati, iznositi činjenice, zagovarati određeno mišljenje, nešto prodati ili zabaviti?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Ima </a:t>
            </a:r>
            <a:r>
              <a:rPr lang="hr-HR" cap="none" dirty="0">
                <a:latin typeface="Calibri" panose="020F0502020204030204" pitchFamily="34" charset="0"/>
              </a:rPr>
              <a:t>li više od jedne svrhe?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Financira </a:t>
            </a:r>
            <a:r>
              <a:rPr lang="hr-HR" cap="none" dirty="0">
                <a:latin typeface="Calibri" panose="020F0502020204030204" pitchFamily="34" charset="0"/>
              </a:rPr>
              <a:t>li se pomoću oglasa</a:t>
            </a:r>
            <a:r>
              <a:rPr lang="hr-HR" cap="none" dirty="0" smtClean="0">
                <a:latin typeface="Calibri" panose="020F0502020204030204" pitchFamily="34" charset="0"/>
              </a:rPr>
              <a:t>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endParaRPr lang="x-none" cap="none" dirty="0">
              <a:latin typeface="Bookman Old Style" panose="02050604050505020204" pitchFamily="18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176982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641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05575" cy="7683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Latn-RS" sz="3600" b="1" dirty="0">
                <a:latin typeface="Calibri" panose="020F0502020204030204" pitchFamily="34" charset="0"/>
              </a:rPr>
              <a:t>Pretraživanje interneta – pitanja?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/>
          <a:lstStyle/>
          <a:p>
            <a:pPr lvl="0" fontAlgn="base"/>
            <a:r>
              <a:rPr lang="hr-HR" b="1" dirty="0">
                <a:latin typeface="Calibri" panose="020F0502020204030204" pitchFamily="34" charset="0"/>
              </a:rPr>
              <a:t>Tko je ciljna publika?</a:t>
            </a:r>
            <a:r>
              <a:rPr lang="hr-HR" dirty="0">
                <a:latin typeface="Calibri" panose="020F0502020204030204" pitchFamily="34" charset="0"/>
              </a:rPr>
              <a:t> </a:t>
            </a:r>
            <a:endParaRPr lang="hr-HR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dirty="0" smtClean="0">
                <a:latin typeface="Calibri" panose="020F0502020204030204" pitchFamily="34" charset="0"/>
              </a:rPr>
              <a:t>Je </a:t>
            </a:r>
            <a:r>
              <a:rPr lang="hr-HR" dirty="0">
                <a:latin typeface="Calibri" panose="020F0502020204030204" pitchFamily="34" charset="0"/>
              </a:rPr>
              <a:t>li sadržaj kompliciran ili lako razumljiv? </a:t>
            </a:r>
            <a:endParaRPr lang="hr-HR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dirty="0" smtClean="0">
                <a:latin typeface="Calibri" panose="020F0502020204030204" pitchFamily="34" charset="0"/>
              </a:rPr>
              <a:t>Jesu </a:t>
            </a:r>
            <a:r>
              <a:rPr lang="hr-HR" dirty="0">
                <a:latin typeface="Calibri" panose="020F0502020204030204" pitchFamily="34" charset="0"/>
              </a:rPr>
              <a:t>li navedene tvrdnje istinite? </a:t>
            </a:r>
            <a:endParaRPr lang="hr-HR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dirty="0" smtClean="0">
                <a:latin typeface="Calibri" panose="020F0502020204030204" pitchFamily="34" charset="0"/>
              </a:rPr>
              <a:t>Navodi </a:t>
            </a:r>
            <a:r>
              <a:rPr lang="hr-HR" dirty="0">
                <a:latin typeface="Calibri" panose="020F0502020204030204" pitchFamily="34" charset="0"/>
              </a:rPr>
              <a:t>li stranica podatke o izvorima? </a:t>
            </a:r>
            <a:endParaRPr lang="hr-HR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dirty="0" smtClean="0">
                <a:latin typeface="Calibri" panose="020F0502020204030204" pitchFamily="34" charset="0"/>
              </a:rPr>
              <a:t>Ima </a:t>
            </a:r>
            <a:r>
              <a:rPr lang="hr-HR" dirty="0">
                <a:latin typeface="Calibri" panose="020F0502020204030204" pitchFamily="34" charset="0"/>
              </a:rPr>
              <a:t>li podataka o tome kad je stranica zadnji put ažurirana? Jesu li poveznice valjane?</a:t>
            </a:r>
          </a:p>
          <a:p>
            <a:pPr fontAlgn="base"/>
            <a:r>
              <a:rPr lang="hr-HR" b="1" dirty="0">
                <a:latin typeface="Calibri" panose="020F0502020204030204" pitchFamily="34" charset="0"/>
              </a:rPr>
              <a:t>Možete li dobiti informacije i iz drugih izvora?</a:t>
            </a:r>
            <a:r>
              <a:rPr lang="hr-HR" dirty="0">
                <a:latin typeface="Calibri" panose="020F0502020204030204" pitchFamily="34" charset="0"/>
              </a:rPr>
              <a:t> </a:t>
            </a:r>
            <a:endParaRPr lang="hr-HR" dirty="0" smtClean="0">
              <a:latin typeface="Calibri" panose="020F0502020204030204" pitchFamily="34" charset="0"/>
            </a:endParaRPr>
          </a:p>
          <a:p>
            <a:pPr fontAlgn="base"/>
            <a:r>
              <a:rPr lang="hr-HR" dirty="0" smtClean="0">
                <a:latin typeface="Calibri" panose="020F0502020204030204" pitchFamily="34" charset="0"/>
              </a:rPr>
              <a:t>Koje </a:t>
            </a:r>
            <a:r>
              <a:rPr lang="hr-HR" dirty="0">
                <a:latin typeface="Calibri" panose="020F0502020204030204" pitchFamily="34" charset="0"/>
              </a:rPr>
              <a:t>su još stranice povezane sa stranicom koju pregledavate?</a:t>
            </a:r>
            <a:endParaRPr lang="x-none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355596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33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59B9-7AB6-C44A-BCC2-E3395719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842" y="188576"/>
            <a:ext cx="4173008" cy="7162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Calibri" panose="020F0502020204030204" pitchFamily="34" charset="0"/>
              </a:rPr>
              <a:t>Tražilice</a:t>
            </a:r>
            <a:endParaRPr lang="hr-HR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F0A4-BD64-9542-8F97-0EE72387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190625"/>
            <a:ext cx="8409517" cy="5343525"/>
          </a:xfrm>
        </p:spPr>
        <p:txBody>
          <a:bodyPr>
            <a:normAutofit/>
          </a:bodyPr>
          <a:lstStyle/>
          <a:p>
            <a:pPr fontAlgn="base"/>
            <a:r>
              <a:rPr lang="hr-HR" sz="2400" cap="none" dirty="0">
                <a:latin typeface="Calibri" panose="020F0502020204030204" pitchFamily="34" charset="0"/>
              </a:rPr>
              <a:t>Većina tražilica usmjerena je na ostvarivanje dobiti te vaše online ponašanje može utjecati na rezultate vaše pretrage. </a:t>
            </a:r>
            <a:endParaRPr lang="hr-HR" sz="2400" cap="none" dirty="0" smtClean="0">
              <a:latin typeface="Calibri" panose="020F0502020204030204" pitchFamily="34" charset="0"/>
            </a:endParaRPr>
          </a:p>
          <a:p>
            <a:pPr fontAlgn="base"/>
            <a:r>
              <a:rPr lang="hr-HR" sz="2400" cap="none" dirty="0" smtClean="0">
                <a:latin typeface="Calibri" panose="020F0502020204030204" pitchFamily="34" charset="0"/>
              </a:rPr>
              <a:t>Zanimljivo </a:t>
            </a:r>
            <a:r>
              <a:rPr lang="hr-HR" sz="2400" cap="none" dirty="0">
                <a:latin typeface="Calibri" panose="020F0502020204030204" pitchFamily="34" charset="0"/>
              </a:rPr>
              <a:t>bi bilo unijeti iste ključne riječi u nekoliko različitih tražilica te usporediti dobivene rezultate.</a:t>
            </a:r>
            <a:endParaRPr lang="x-none" sz="2400" cap="none" dirty="0">
              <a:latin typeface="Calibri" panose="020F0502020204030204" pitchFamily="34" charset="0"/>
            </a:endParaRPr>
          </a:p>
          <a:p>
            <a:pPr fontAlgn="base"/>
            <a:r>
              <a:rPr lang="hr-HR" sz="2400" cap="none" dirty="0">
                <a:latin typeface="Calibri" panose="020F0502020204030204" pitchFamily="34" charset="0"/>
                <a:hlinkClick r:id="rId2"/>
              </a:rPr>
              <a:t>Duckduckgo.Com</a:t>
            </a:r>
            <a:r>
              <a:rPr lang="hr-HR" sz="2400" cap="none" dirty="0">
                <a:latin typeface="Calibri" panose="020F0502020204030204" pitchFamily="34" charset="0"/>
              </a:rPr>
              <a:t> baziran je na otvorenom kodu i </a:t>
            </a:r>
            <a:r>
              <a:rPr lang="hr-HR" sz="2400" b="1" cap="none" dirty="0">
                <a:latin typeface="Calibri" panose="020F0502020204030204" pitchFamily="34" charset="0"/>
              </a:rPr>
              <a:t>ne pohranjuje podatke o vama</a:t>
            </a:r>
            <a:r>
              <a:rPr lang="hr-HR" sz="2400" cap="none" dirty="0">
                <a:latin typeface="Calibri" panose="020F0502020204030204" pitchFamily="34" charset="0"/>
              </a:rPr>
              <a:t> kao što to, primjerice, rade kolačići i slične tehnologije. </a:t>
            </a:r>
          </a:p>
          <a:p>
            <a:pPr fontAlgn="base"/>
            <a:r>
              <a:rPr lang="hr-HR" sz="2400" cap="none" dirty="0">
                <a:latin typeface="Calibri" panose="020F0502020204030204" pitchFamily="34" charset="0"/>
                <a:hlinkClick r:id="rId3"/>
              </a:rPr>
              <a:t>Startpage.Com</a:t>
            </a:r>
            <a:r>
              <a:rPr lang="hr-HR" sz="2400" cap="none" dirty="0">
                <a:latin typeface="Calibri" panose="020F0502020204030204" pitchFamily="34" charset="0"/>
              </a:rPr>
              <a:t> šalje vaše ključne riječi </a:t>
            </a:r>
            <a:r>
              <a:rPr lang="hr-HR" sz="2400" cap="none" dirty="0" smtClean="0">
                <a:latin typeface="Calibri" panose="020F0502020204030204" pitchFamily="34" charset="0"/>
              </a:rPr>
              <a:t>Googleu</a:t>
            </a:r>
            <a:r>
              <a:rPr lang="hr-HR" sz="2400" cap="none" dirty="0">
                <a:latin typeface="Calibri" panose="020F0502020204030204" pitchFamily="34" charset="0"/>
              </a:rPr>
              <a:t>, a zatim odgovore prikazuje na vlastitoj stranici. </a:t>
            </a:r>
            <a:endParaRPr lang="hr-HR" sz="2400" cap="none" dirty="0" smtClean="0">
              <a:latin typeface="Calibri" panose="020F0502020204030204" pitchFamily="34" charset="0"/>
            </a:endParaRPr>
          </a:p>
          <a:p>
            <a:pPr fontAlgn="base"/>
            <a:r>
              <a:rPr lang="hr-HR" sz="2400" cap="none" dirty="0" err="1" smtClean="0">
                <a:latin typeface="Calibri" panose="020F0502020204030204" pitchFamily="34" charset="0"/>
              </a:rPr>
              <a:t>Googleovi</a:t>
            </a:r>
            <a:r>
              <a:rPr lang="hr-HR" sz="2400" cap="none" dirty="0" smtClean="0">
                <a:latin typeface="Calibri" panose="020F0502020204030204" pitchFamily="34" charset="0"/>
              </a:rPr>
              <a:t> </a:t>
            </a:r>
            <a:r>
              <a:rPr lang="hr-HR" sz="2400" cap="none" dirty="0">
                <a:latin typeface="Calibri" panose="020F0502020204030204" pitchFamily="34" charset="0"/>
              </a:rPr>
              <a:t>algoritmi ne mogu koristiti vaše korisničke podatke za prilagođavanje rezultata pretraživanja, te je stoga </a:t>
            </a:r>
            <a:r>
              <a:rPr lang="hr-HR" sz="2400" b="1" cap="none" dirty="0">
                <a:latin typeface="Calibri" panose="020F0502020204030204" pitchFamily="34" charset="0"/>
              </a:rPr>
              <a:t>pretraživanje anonimno</a:t>
            </a:r>
            <a:r>
              <a:rPr lang="hr-HR" sz="2400" cap="none" dirty="0">
                <a:latin typeface="Calibri" panose="020F0502020204030204" pitchFamily="34" charset="0"/>
              </a:rPr>
              <a:t> od i do početne stranice i </a:t>
            </a:r>
            <a:r>
              <a:rPr lang="hr-HR" sz="2400" cap="none" dirty="0" smtClean="0">
                <a:latin typeface="Calibri" panose="020F0502020204030204" pitchFamily="34" charset="0"/>
              </a:rPr>
              <a:t>Googlea</a:t>
            </a:r>
            <a:r>
              <a:rPr lang="hr-HR" sz="2400" cap="none" dirty="0">
                <a:latin typeface="Calibri" panose="020F0502020204030204" pitchFamily="34" charset="0"/>
              </a:rPr>
              <a:t>.</a:t>
            </a:r>
            <a:endParaRPr lang="x-none" sz="2400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188576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259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C6EB-F394-3140-AB60-B366EC03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41301"/>
            <a:ext cx="7734300" cy="19303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Calibri" panose="020F0502020204030204" pitchFamily="34" charset="0"/>
              </a:rPr>
              <a:t>Upamtite! Sumnjičavost je najvažnija osobina pojedinca koji kritički </a:t>
            </a:r>
            <a:r>
              <a:rPr lang="hr-HR" sz="3200" b="1" dirty="0" smtClean="0">
                <a:latin typeface="Calibri" panose="020F0502020204030204" pitchFamily="34" charset="0"/>
              </a:rPr>
              <a:t>                          vrednuje izvor informacija</a:t>
            </a:r>
            <a:endParaRPr lang="sr-Latn-R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5DAF-BB99-4346-B657-217848530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647949"/>
            <a:ext cx="8105775" cy="3638551"/>
          </a:xfrm>
        </p:spPr>
        <p:txBody>
          <a:bodyPr>
            <a:normAutofit/>
          </a:bodyPr>
          <a:lstStyle/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Važno je pronaći i koristiti najrelevantniji izvor podataka koje želite predstaviti, objaviti ili potvrditi.</a:t>
            </a:r>
            <a:endParaRPr lang="x-none" b="1" cap="none" dirty="0">
              <a:latin typeface="Calibri" panose="020F0502020204030204" pitchFamily="34" charset="0"/>
            </a:endParaRPr>
          </a:p>
          <a:p>
            <a:r>
              <a:rPr lang="hr-HR" b="1" cap="none" dirty="0">
                <a:latin typeface="Calibri" panose="020F0502020204030204" pitchFamily="34" charset="0"/>
              </a:rPr>
              <a:t>I prije je bilo raznih manipulacija i lažnih priča, </a:t>
            </a:r>
            <a:r>
              <a:rPr lang="hr-HR" b="1" cap="none" dirty="0" smtClean="0">
                <a:latin typeface="Calibri" panose="020F0502020204030204" pitchFamily="34" charset="0"/>
              </a:rPr>
              <a:t>           no </a:t>
            </a:r>
            <a:r>
              <a:rPr lang="hr-HR" b="1" cap="none" dirty="0">
                <a:latin typeface="Calibri" panose="020F0502020204030204" pitchFamily="34" charset="0"/>
              </a:rPr>
              <a:t>imale su ograničen doseg. </a:t>
            </a:r>
          </a:p>
          <a:p>
            <a:r>
              <a:rPr lang="hr-HR" b="1" cap="none" dirty="0">
                <a:latin typeface="Calibri" panose="020F0502020204030204" pitchFamily="34" charset="0"/>
              </a:rPr>
              <a:t>Zbog digitalnih platformi poput </a:t>
            </a:r>
            <a:r>
              <a:rPr lang="hr-HR" b="1" cap="none" dirty="0" smtClean="0">
                <a:latin typeface="Calibri" panose="020F0502020204030204" pitchFamily="34" charset="0"/>
              </a:rPr>
              <a:t>Googlea</a:t>
            </a:r>
            <a:r>
              <a:rPr lang="hr-HR" b="1" cap="none" dirty="0">
                <a:latin typeface="Calibri" panose="020F0502020204030204" pitchFamily="34" charset="0"/>
              </a:rPr>
              <a:t>, </a:t>
            </a:r>
            <a:r>
              <a:rPr lang="hr-HR" b="1" cap="none" dirty="0" smtClean="0">
                <a:latin typeface="Calibri" panose="020F0502020204030204" pitchFamily="34" charset="0"/>
              </a:rPr>
              <a:t>       Facebooka i Twittera</a:t>
            </a:r>
            <a:r>
              <a:rPr lang="hr-HR" b="1" cap="none" dirty="0">
                <a:latin typeface="Calibri" panose="020F0502020204030204" pitchFamily="34" charset="0"/>
              </a:rPr>
              <a:t>, lažne vijesti postale su globalni </a:t>
            </a:r>
            <a:r>
              <a:rPr lang="hr-HR" b="1" cap="none" dirty="0" smtClean="0">
                <a:latin typeface="Calibri" panose="020F0502020204030204" pitchFamily="34" charset="0"/>
              </a:rPr>
              <a:t>problem.</a:t>
            </a:r>
            <a:endParaRPr lang="x-none" b="1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3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2025" y="365126"/>
            <a:ext cx="6143626" cy="7492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Calibri" panose="020F0502020204030204" pitchFamily="34" charset="0"/>
              </a:rPr>
              <a:t>Medijska pismenost</a:t>
            </a:r>
            <a:endParaRPr lang="hr-HR" sz="4000" b="1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49" y="1447800"/>
            <a:ext cx="8124825" cy="4810125"/>
          </a:xfrm>
        </p:spPr>
        <p:txBody>
          <a:bodyPr>
            <a:normAutofit/>
          </a:bodyPr>
          <a:lstStyle/>
          <a:p>
            <a:r>
              <a:rPr lang="hr-HR" dirty="0" smtClean="0"/>
              <a:t>To </a:t>
            </a:r>
            <a:r>
              <a:rPr lang="hr-HR" dirty="0"/>
              <a:t>svakako treba uzeti u obzir </a:t>
            </a:r>
            <a:r>
              <a:rPr lang="hr-HR" b="1" dirty="0"/>
              <a:t>prije nego što povjerujemo u neku novu informaciju i osobito </a:t>
            </a:r>
            <a:r>
              <a:rPr lang="hr-HR" b="1" dirty="0" smtClean="0"/>
              <a:t>  prije </a:t>
            </a:r>
            <a:r>
              <a:rPr lang="hr-HR" b="1" dirty="0"/>
              <a:t>nego što je odlučimo </a:t>
            </a:r>
            <a:r>
              <a:rPr lang="hr-HR" b="1" dirty="0" err="1"/>
              <a:t>lajkati</a:t>
            </a:r>
            <a:r>
              <a:rPr lang="hr-HR" b="1" dirty="0"/>
              <a:t> ili podijeliti</a:t>
            </a:r>
            <a:r>
              <a:rPr lang="hr-HR" dirty="0"/>
              <a:t>, ili </a:t>
            </a:r>
            <a:r>
              <a:rPr lang="hr-HR" dirty="0" smtClean="0"/>
              <a:t>               čak </a:t>
            </a:r>
            <a:r>
              <a:rPr lang="hr-HR" dirty="0"/>
              <a:t>primijeniti</a:t>
            </a:r>
            <a:r>
              <a:rPr lang="hr-HR" dirty="0" smtClean="0"/>
              <a:t>.</a:t>
            </a:r>
          </a:p>
          <a:p>
            <a:pPr fontAlgn="base"/>
            <a:r>
              <a:rPr lang="hr-HR" dirty="0"/>
              <a:t>Znamo da su </a:t>
            </a:r>
            <a:r>
              <a:rPr lang="hr-HR" b="1" dirty="0"/>
              <a:t>ljudi spremniji podijeliti i povjerovati u informaciju koju je već puno drugih ljudi </a:t>
            </a:r>
            <a:r>
              <a:rPr lang="hr-HR" b="1" dirty="0" err="1"/>
              <a:t>lajkalo</a:t>
            </a:r>
            <a:r>
              <a:rPr lang="hr-HR" b="1" dirty="0"/>
              <a:t> ili podijelilo, iako je možda stigla iz upitnog izvora</a:t>
            </a:r>
            <a:r>
              <a:rPr lang="hr-HR" dirty="0"/>
              <a:t>. I ovoga puta ne nasjesti na to!</a:t>
            </a:r>
          </a:p>
          <a:p>
            <a:pPr fontAlgn="base"/>
            <a:r>
              <a:rPr lang="hr-HR" dirty="0"/>
              <a:t>Savjete o tome </a:t>
            </a:r>
            <a:r>
              <a:rPr lang="hr-HR" b="1" dirty="0"/>
              <a:t>kako koristiti vještine medijske pismenosti u ovoj situaciji</a:t>
            </a:r>
            <a:r>
              <a:rPr lang="hr-HR" dirty="0"/>
              <a:t>, objavio je i znanstveni internetski portal </a:t>
            </a:r>
            <a:r>
              <a:rPr lang="hr-HR" dirty="0" err="1">
                <a:hlinkClick r:id="rId2"/>
              </a:rPr>
              <a:t>Massive</a:t>
            </a:r>
            <a:r>
              <a:rPr lang="hr-HR" dirty="0">
                <a:hlinkClick r:id="rId2"/>
              </a:rPr>
              <a:t> Science</a:t>
            </a:r>
            <a:r>
              <a:rPr lang="hr-HR" dirty="0"/>
              <a:t>: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4635"/>
            <a:ext cx="1432983" cy="859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606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0976" y="200025"/>
            <a:ext cx="8705850" cy="6191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200" b="1" dirty="0">
                <a:latin typeface="Calibri" panose="020F0502020204030204" pitchFamily="34" charset="0"/>
              </a:rPr>
              <a:t>Kompetencije medijske i informacijske pismenosti</a:t>
            </a:r>
            <a:endParaRPr lang="hr-HR" sz="32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4825" y="1123950"/>
            <a:ext cx="8172450" cy="5053013"/>
          </a:xfrm>
        </p:spPr>
        <p:txBody>
          <a:bodyPr>
            <a:normAutofit/>
          </a:bodyPr>
          <a:lstStyle/>
          <a:p>
            <a:pPr lvl="0"/>
            <a:r>
              <a:rPr lang="hr-HR" dirty="0" smtClean="0">
                <a:latin typeface="Calibri" panose="020F0502020204030204" pitchFamily="34" charset="0"/>
              </a:rPr>
              <a:t>razumjeti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način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na koji su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organizirani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masovni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i društveni mediji te kako se šire informacije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</a:endParaRPr>
          </a:p>
          <a:p>
            <a:pPr lvl="0"/>
            <a:r>
              <a:rPr lang="hr-HR" dirty="0" smtClean="0">
                <a:latin typeface="Calibri" panose="020F0502020204030204" pitchFamily="34" charset="0"/>
              </a:rPr>
              <a:t>donositi odluke o konzumiranju informacija i  pluralizmu izvor</a:t>
            </a:r>
            <a:r>
              <a:rPr lang="en-GB" dirty="0" smtClean="0">
                <a:latin typeface="Calibri" panose="020F0502020204030204" pitchFamily="34" charset="0"/>
              </a:rPr>
              <a:t>a   </a:t>
            </a:r>
            <a:endParaRPr lang="fr-FR" dirty="0">
              <a:latin typeface="Calibri" panose="020F0502020204030204" pitchFamily="34" charset="0"/>
            </a:endParaRPr>
          </a:p>
          <a:p>
            <a:pPr lvl="0"/>
            <a:r>
              <a:rPr lang="hr-HR" dirty="0" smtClean="0">
                <a:latin typeface="Calibri" panose="020F0502020204030204" pitchFamily="34" charset="0"/>
              </a:rPr>
              <a:t>primjenjivati kritičko razmišljanje (provjera, </a:t>
            </a:r>
            <a:r>
              <a:rPr lang="hr-HR" dirty="0" err="1" smtClean="0">
                <a:latin typeface="Calibri" panose="020F0502020204030204" pitchFamily="34" charset="0"/>
              </a:rPr>
              <a:t>kontekstualizacija</a:t>
            </a:r>
            <a:r>
              <a:rPr lang="hr-HR" dirty="0" smtClean="0">
                <a:latin typeface="Calibri" panose="020F0502020204030204" pitchFamily="34" charset="0"/>
              </a:rPr>
              <a:t>, upućivanje na </a:t>
            </a:r>
            <a:r>
              <a:rPr lang="en-GB" dirty="0" smtClean="0">
                <a:latin typeface="Calibri" panose="020F0502020204030204" pitchFamily="34" charset="0"/>
              </a:rPr>
              <a:t>reference)</a:t>
            </a:r>
            <a:endParaRPr lang="hr-HR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da</a:t>
            </a:r>
            <a:r>
              <a:rPr lang="hr-HR" dirty="0" smtClean="0">
                <a:latin typeface="Calibri" panose="020F0502020204030204" pitchFamily="34" charset="0"/>
              </a:rPr>
              <a:t>vati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informacije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u </a:t>
            </a:r>
            <a:r>
              <a:rPr lang="hr-HR" dirty="0" smtClean="0">
                <a:latin typeface="Calibri" panose="020F0502020204030204" pitchFamily="34" charset="0"/>
              </a:rPr>
              <a:t>masovnim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i društvenim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       medijima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kada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je to </a:t>
            </a:r>
            <a:r>
              <a:rPr lang="hr-HR" dirty="0" smtClean="0">
                <a:latin typeface="Calibri" panose="020F0502020204030204" pitchFamily="34" charset="0"/>
              </a:rPr>
              <a:t>primjereno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obratiti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pažnju na tuđa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mišljenja i iskoristiti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svoja prava kao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građani.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</a:endParaRPr>
          </a:p>
          <a:p>
            <a:pPr lvl="0"/>
            <a:endParaRPr lang="fr-FR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0673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189D-C1F1-5C46-8348-89CEDD6A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65126"/>
            <a:ext cx="7629525" cy="17017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200" b="1" i="1" dirty="0" smtClean="0">
                <a:latin typeface="Calibri" panose="020F0502020204030204" pitchFamily="34" charset="0"/>
              </a:rPr>
              <a:t>Učenici koji pozorno čitaju informacije,                  postaju ljudi koji razmišljaju!</a:t>
            </a:r>
            <a:endParaRPr lang="sr-Latn-RS" sz="3200" b="1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7CF8-FC72-7B45-B334-69F2B547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175" y="2638424"/>
            <a:ext cx="4162426" cy="121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dirty="0" smtClean="0">
                <a:latin typeface="Calibri" panose="020F0502020204030204" pitchFamily="34" charset="0"/>
                <a:hlinkClick r:id="rId2"/>
              </a:rPr>
              <a:t>ruza.jozic2@skole.hr</a:t>
            </a:r>
            <a:endParaRPr lang="sr-Latn-RS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sr-Latn-RS" sz="2400" b="1" dirty="0" smtClean="0">
                <a:latin typeface="Calibri" panose="020F0502020204030204" pitchFamily="34" charset="0"/>
              </a:rPr>
              <a:t>HVALA na pozornosti!</a:t>
            </a:r>
            <a:endParaRPr lang="sr-Latn-RS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0C0F683-E4DD-AA47-B95A-860CE933E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066542"/>
            <a:ext cx="2990850" cy="2400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61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551" y="365126"/>
            <a:ext cx="6858000" cy="6540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Medijska pismenost</a:t>
            </a:r>
            <a:endParaRPr lang="hr-HR" sz="40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1950" y="1476375"/>
            <a:ext cx="8582025" cy="514349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hr-HR" b="1" dirty="0" smtClean="0"/>
              <a:t>Informirajte </a:t>
            </a:r>
            <a:r>
              <a:rPr lang="hr-HR" b="1" dirty="0"/>
              <a:t>se izravno iz relevantnih izvora</a:t>
            </a:r>
            <a:r>
              <a:rPr lang="hr-HR" dirty="0"/>
              <a:t>, kao što su </a:t>
            </a:r>
            <a:r>
              <a:rPr lang="hr-HR" dirty="0" smtClean="0"/>
              <a:t>      naše </a:t>
            </a:r>
            <a:r>
              <a:rPr lang="hr-HR" dirty="0"/>
              <a:t>lokalne i međunarodne zdravstvene organizacije. </a:t>
            </a:r>
            <a:endParaRPr lang="hr-HR" dirty="0" smtClean="0"/>
          </a:p>
          <a:p>
            <a:pPr fontAlgn="base"/>
            <a:r>
              <a:rPr lang="hr-HR" dirty="0" smtClean="0"/>
              <a:t>To </a:t>
            </a:r>
            <a:r>
              <a:rPr lang="hr-HR" dirty="0"/>
              <a:t>uključuje </a:t>
            </a:r>
            <a:r>
              <a:rPr lang="hr-HR" dirty="0">
                <a:hlinkClick r:id="rId2"/>
              </a:rPr>
              <a:t>Svjetsku zdravstvenu organizaciju</a:t>
            </a:r>
            <a:r>
              <a:rPr lang="hr-HR" dirty="0"/>
              <a:t> i </a:t>
            </a:r>
            <a:r>
              <a:rPr lang="hr-HR" dirty="0" smtClean="0"/>
              <a:t>kod </a:t>
            </a:r>
            <a:r>
              <a:rPr lang="hr-HR" dirty="0"/>
              <a:t>nas </a:t>
            </a:r>
            <a:r>
              <a:rPr lang="hr-HR" dirty="0">
                <a:hlinkClick r:id="rId3"/>
              </a:rPr>
              <a:t>Hrvatski zavod za javno </a:t>
            </a:r>
            <a:r>
              <a:rPr lang="hr-HR" dirty="0" smtClean="0">
                <a:hlinkClick r:id="rId3"/>
              </a:rPr>
              <a:t>zdravstvo</a:t>
            </a:r>
            <a:r>
              <a:rPr lang="hr-HR" dirty="0" smtClean="0"/>
              <a:t>.</a:t>
            </a:r>
            <a:endParaRPr lang="hr-HR" dirty="0"/>
          </a:p>
          <a:p>
            <a:pPr lvl="0" fontAlgn="base"/>
            <a:r>
              <a:rPr lang="hr-HR" dirty="0"/>
              <a:t>Ako na nekoj internetskoj stranici </a:t>
            </a:r>
            <a:r>
              <a:rPr lang="hr-HR" b="1" dirty="0"/>
              <a:t>naiđete na tvrdnju koja vam djeluje čudno</a:t>
            </a:r>
            <a:r>
              <a:rPr lang="hr-HR" dirty="0"/>
              <a:t> – provjerite njihove izvore! Ako citiraju stariju verziju vlastitog članka, to je dobar razlog za sumnju.</a:t>
            </a:r>
          </a:p>
          <a:p>
            <a:pPr lvl="0" fontAlgn="base"/>
            <a:r>
              <a:rPr lang="hr-HR" dirty="0"/>
              <a:t>Budite kritični prema informacijama koje vidite i uvijek </a:t>
            </a:r>
            <a:r>
              <a:rPr lang="hr-HR" b="1" dirty="0"/>
              <a:t>provjerite konzistentnost činjenica</a:t>
            </a:r>
            <a:r>
              <a:rPr lang="hr-HR" dirty="0"/>
              <a:t> tražeći iste informacije i u drugim izvorima vijesti.</a:t>
            </a:r>
          </a:p>
          <a:p>
            <a:pPr lvl="0" fontAlgn="base"/>
            <a:r>
              <a:rPr lang="hr-HR" dirty="0"/>
              <a:t>Imajte na umu dobro staro pravilo da </a:t>
            </a:r>
            <a:r>
              <a:rPr lang="hr-HR" b="1" dirty="0"/>
              <a:t>korelacija nije isto </a:t>
            </a:r>
            <a:r>
              <a:rPr lang="hr-HR" b="1" dirty="0" smtClean="0"/>
              <a:t>       što </a:t>
            </a:r>
            <a:r>
              <a:rPr lang="hr-HR" b="1" dirty="0"/>
              <a:t>i uzročno-posljedična </a:t>
            </a:r>
            <a:r>
              <a:rPr lang="hr-HR" b="1" dirty="0" smtClean="0"/>
              <a:t>veza</a:t>
            </a:r>
            <a:r>
              <a:rPr lang="hr-HR" dirty="0" smtClean="0"/>
              <a:t>.</a:t>
            </a:r>
          </a:p>
          <a:p>
            <a:pPr lvl="0" fontAlgn="base"/>
            <a:r>
              <a:rPr lang="hr-HR" dirty="0" smtClean="0"/>
              <a:t>Poznato </a:t>
            </a:r>
            <a:r>
              <a:rPr lang="hr-HR" dirty="0"/>
              <a:t>je da se šišmiši mogu zaraziti </a:t>
            </a:r>
            <a:r>
              <a:rPr lang="hr-HR" dirty="0" smtClean="0"/>
              <a:t>korona virusom</a:t>
            </a:r>
            <a:r>
              <a:rPr lang="hr-HR" dirty="0"/>
              <a:t>. </a:t>
            </a:r>
            <a:r>
              <a:rPr lang="hr-HR" dirty="0" smtClean="0"/>
              <a:t>                 U ovoj zarazi ne zna se siguran izvor korona virusa? </a:t>
            </a:r>
            <a:endParaRPr lang="hr-HR" dirty="0"/>
          </a:p>
          <a:p>
            <a:pPr fontAlgn="base"/>
            <a:endParaRPr lang="hr-HR" dirty="0"/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64777"/>
            <a:ext cx="1394883" cy="836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78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4763" y="223053"/>
            <a:ext cx="6886574" cy="711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 smtClean="0">
                <a:latin typeface="Calibri" panose="020F0502020204030204" pitchFamily="34" charset="0"/>
              </a:rPr>
              <a:t>DANI </a:t>
            </a:r>
            <a:r>
              <a:rPr lang="sr-Latn-RS" sz="3600" b="1" dirty="0">
                <a:latin typeface="Calibri" panose="020F0502020204030204" pitchFamily="34" charset="0"/>
              </a:rPr>
              <a:t>MEDIJSKE </a:t>
            </a:r>
            <a:r>
              <a:rPr lang="sr-Latn-RS" sz="3600" b="1" dirty="0" smtClean="0">
                <a:latin typeface="Calibri" panose="020F0502020204030204" pitchFamily="34" charset="0"/>
              </a:rPr>
              <a:t>PISMENOSTI 2020.</a:t>
            </a:r>
            <a:endParaRPr lang="hr-HR" sz="36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4351" y="1162050"/>
            <a:ext cx="8362950" cy="52197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libri" panose="020F0502020204030204" pitchFamily="34" charset="0"/>
              </a:rPr>
              <a:t>Organizatori</a:t>
            </a:r>
            <a:r>
              <a:rPr lang="hr-HR" dirty="0">
                <a:latin typeface="Calibri" panose="020F0502020204030204" pitchFamily="34" charset="0"/>
              </a:rPr>
              <a:t> </a:t>
            </a:r>
            <a:r>
              <a:rPr lang="hr-HR" b="1" dirty="0" smtClean="0">
                <a:latin typeface="Calibri" panose="020F0502020204030204" pitchFamily="34" charset="0"/>
              </a:rPr>
              <a:t>Agencija </a:t>
            </a:r>
            <a:r>
              <a:rPr lang="hr-HR" b="1" dirty="0">
                <a:latin typeface="Calibri" panose="020F0502020204030204" pitchFamily="34" charset="0"/>
              </a:rPr>
              <a:t>za elektroničke medije i </a:t>
            </a:r>
            <a:r>
              <a:rPr lang="hr-HR" b="1" dirty="0" smtClean="0">
                <a:latin typeface="Calibri" panose="020F0502020204030204" pitchFamily="34" charset="0"/>
              </a:rPr>
              <a:t>Ured UNICEF-a </a:t>
            </a:r>
            <a:r>
              <a:rPr lang="hr-HR" b="1" dirty="0">
                <a:latin typeface="Calibri" panose="020F0502020204030204" pitchFamily="34" charset="0"/>
              </a:rPr>
              <a:t>za </a:t>
            </a:r>
            <a:r>
              <a:rPr lang="hr-HR" b="1" dirty="0" smtClean="0">
                <a:latin typeface="Calibri" panose="020F0502020204030204" pitchFamily="34" charset="0"/>
              </a:rPr>
              <a:t>Hrvatsku, </a:t>
            </a:r>
            <a:r>
              <a:rPr lang="hr-HR" dirty="0" smtClean="0">
                <a:latin typeface="Calibri" panose="020F0502020204030204" pitchFamily="34" charset="0"/>
              </a:rPr>
              <a:t>pod </a:t>
            </a:r>
            <a:r>
              <a:rPr lang="hr-HR" dirty="0">
                <a:latin typeface="Calibri" panose="020F0502020204030204" pitchFamily="34" charset="0"/>
              </a:rPr>
              <a:t>pokroviteljstvom Ministarstva kulture i Ministarstva znanosti i </a:t>
            </a:r>
            <a:r>
              <a:rPr lang="hr-HR" dirty="0" smtClean="0">
                <a:latin typeface="Calibri" panose="020F0502020204030204" pitchFamily="34" charset="0"/>
              </a:rPr>
              <a:t>obrazovanja RH.</a:t>
            </a:r>
            <a:endParaRPr lang="hr-HR" dirty="0">
              <a:latin typeface="Calibri" panose="020F0502020204030204" pitchFamily="34" charset="0"/>
            </a:endParaRPr>
          </a:p>
          <a:p>
            <a:pPr fontAlgn="base"/>
            <a:r>
              <a:rPr lang="hr-HR" dirty="0" smtClean="0">
                <a:latin typeface="Calibri" panose="020F0502020204030204" pitchFamily="34" charset="0"/>
                <a:hlinkClick r:id="rId2"/>
              </a:rPr>
              <a:t>Dani medijske pismenosti na: https</a:t>
            </a:r>
            <a:r>
              <a:rPr lang="hr-HR" dirty="0">
                <a:latin typeface="Calibri" panose="020F0502020204030204" pitchFamily="34" charset="0"/>
                <a:hlinkClick r:id="rId2"/>
              </a:rPr>
              <a:t>://www.medijskapismenost.hr/dani-medijske-pismenosti-2020/</a:t>
            </a:r>
            <a:r>
              <a:rPr lang="x-none" dirty="0">
                <a:latin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</a:rPr>
              <a:t>(</a:t>
            </a:r>
            <a:r>
              <a:rPr lang="hr-HR" dirty="0" err="1">
                <a:latin typeface="Calibri" panose="020F0502020204030204" pitchFamily="34" charset="0"/>
              </a:rPr>
              <a:t>pristupljeno</a:t>
            </a:r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 25. 3. 2020.)</a:t>
            </a:r>
            <a:endParaRPr lang="hr-HR" dirty="0"/>
          </a:p>
        </p:txBody>
      </p:sp>
      <p:pic>
        <p:nvPicPr>
          <p:cNvPr id="2050" name="Picture 2" descr="Slikovni rezultat za izvori informa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84" y="4407966"/>
            <a:ext cx="2901049" cy="2009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likovni rezultat za izvori informa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izvori informacija"/>
          <p:cNvSpPr>
            <a:spLocks noChangeAspect="1" noChangeArrowheads="1"/>
          </p:cNvSpPr>
          <p:nvPr/>
        </p:nvSpPr>
        <p:spPr bwMode="auto">
          <a:xfrm>
            <a:off x="-4635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Slikovni rezultat za izvori informaci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14" descr="Slikovni rezultat za izvori informacij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16" descr="Slikovni rezultat za izvori informacij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66" name="Picture 18" descr="Slikovni rezultat za izvori informac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471987"/>
            <a:ext cx="2381250" cy="1980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218568"/>
            <a:ext cx="1243047" cy="745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32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997" y="260351"/>
            <a:ext cx="7324725" cy="76834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Cilj DANA MEDIJSKE PISMENOSTI</a:t>
            </a:r>
            <a:endParaRPr lang="hr-HR" sz="40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485900"/>
            <a:ext cx="8001000" cy="4991100"/>
          </a:xfrm>
        </p:spPr>
        <p:txBody>
          <a:bodyPr/>
          <a:lstStyle/>
          <a:p>
            <a:pPr fontAlgn="base"/>
            <a:r>
              <a:rPr lang="hr-HR" b="1" dirty="0" smtClean="0"/>
              <a:t>Sustavno </a:t>
            </a:r>
            <a:r>
              <a:rPr lang="hr-HR" b="1" dirty="0"/>
              <a:t>provjeravanje izvora i procjenjivanje njihove vjerodostojnosti </a:t>
            </a:r>
            <a:endParaRPr lang="hr-HR" b="1" dirty="0" smtClean="0"/>
          </a:p>
          <a:p>
            <a:pPr fontAlgn="base"/>
            <a:r>
              <a:rPr lang="hr-HR" dirty="0" smtClean="0"/>
              <a:t>Svjesno </a:t>
            </a:r>
            <a:r>
              <a:rPr lang="hr-HR" dirty="0"/>
              <a:t>biramo izvore kojima ćemo se </a:t>
            </a:r>
            <a:r>
              <a:rPr lang="hr-HR" dirty="0" smtClean="0"/>
              <a:t>služiti </a:t>
            </a:r>
          </a:p>
          <a:p>
            <a:pPr fontAlgn="base"/>
            <a:r>
              <a:rPr lang="hr-HR" dirty="0" smtClean="0"/>
              <a:t>Kako </a:t>
            </a:r>
            <a:r>
              <a:rPr lang="hr-HR" b="1" dirty="0"/>
              <a:t>kritički vrednovati </a:t>
            </a:r>
            <a:r>
              <a:rPr lang="hr-HR" dirty="0"/>
              <a:t>tekstove, slike, zvučne i videozapise te </a:t>
            </a:r>
            <a:r>
              <a:rPr lang="hr-HR" dirty="0" smtClean="0"/>
              <a:t>na </a:t>
            </a:r>
            <a:r>
              <a:rPr lang="hr-HR" dirty="0"/>
              <a:t>što paziti prilikom pretraživanja interneta. </a:t>
            </a:r>
          </a:p>
          <a:p>
            <a:endParaRPr lang="hr-HR" dirty="0"/>
          </a:p>
        </p:txBody>
      </p:sp>
      <p:pic>
        <p:nvPicPr>
          <p:cNvPr id="4" name="Picture 10" descr="Slikovni rezultat za izvori inform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87935"/>
            <a:ext cx="2818497" cy="187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izvori informa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55" y="4466459"/>
            <a:ext cx="2582384" cy="1900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14" y="259808"/>
            <a:ext cx="1281486" cy="76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40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8F7B-E272-7549-8F02-F97F4787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31451"/>
            <a:ext cx="6734176" cy="678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latin typeface="Calibri" panose="020F0502020204030204" pitchFamily="34" charset="0"/>
              </a:rPr>
              <a:t>Što je </a:t>
            </a:r>
            <a:r>
              <a:rPr lang="sr-Latn-RS" b="1" dirty="0" smtClean="0">
                <a:latin typeface="Calibri" panose="020F0502020204030204" pitchFamily="34" charset="0"/>
              </a:rPr>
              <a:t>izvor informacija?</a:t>
            </a:r>
            <a:endParaRPr lang="sr-Latn-R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F8FA8-85AA-B340-8FA7-D3BBB8459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276350"/>
            <a:ext cx="8353425" cy="4743451"/>
          </a:xfrm>
        </p:spPr>
        <p:txBody>
          <a:bodyPr>
            <a:normAutofit/>
          </a:bodyPr>
          <a:lstStyle/>
          <a:p>
            <a:r>
              <a:rPr lang="hr-HR" cap="none" dirty="0">
                <a:latin typeface="Calibri" panose="020F0502020204030204" pitchFamily="34" charset="0"/>
              </a:rPr>
              <a:t>Izvor je internetska stranica ili materijal iz kojega preuzimamo informacije.</a:t>
            </a:r>
          </a:p>
          <a:p>
            <a:r>
              <a:rPr lang="hr-HR" cap="none" dirty="0">
                <a:latin typeface="Calibri" panose="020F0502020204030204" pitchFamily="34" charset="0"/>
              </a:rPr>
              <a:t>Prema tradicionalnom pristupu kritičkog vrednovanja izvora </a:t>
            </a:r>
            <a:r>
              <a:rPr lang="hr-HR" cap="none" dirty="0" smtClean="0">
                <a:latin typeface="Calibri" panose="020F0502020204030204" pitchFamily="34" charset="0"/>
              </a:rPr>
              <a:t>razlikuju se pisani, usmeni </a:t>
            </a:r>
            <a:r>
              <a:rPr lang="hr-HR" cap="none" dirty="0">
                <a:latin typeface="Calibri" panose="020F0502020204030204" pitchFamily="34" charset="0"/>
              </a:rPr>
              <a:t>i </a:t>
            </a:r>
            <a:r>
              <a:rPr lang="hr-HR" cap="none" dirty="0" smtClean="0">
                <a:latin typeface="Calibri" panose="020F0502020204030204" pitchFamily="34" charset="0"/>
              </a:rPr>
              <a:t>fizički izvori. </a:t>
            </a:r>
            <a:endParaRPr lang="hr-HR" cap="none" dirty="0">
              <a:latin typeface="Calibri" panose="020F0502020204030204" pitchFamily="34" charset="0"/>
            </a:endParaRPr>
          </a:p>
          <a:p>
            <a:r>
              <a:rPr lang="hr-HR" cap="none" dirty="0">
                <a:latin typeface="Calibri" panose="020F0502020204030204" pitchFamily="34" charset="0"/>
              </a:rPr>
              <a:t>Na internetu je moguće povezivati različite vrste izvora; primjerice povezati određeni tekst s filmom u kojemu se reproduciraju informacije prikupljene od svjedoka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  <a:endParaRPr lang="hr-HR" cap="none" dirty="0">
              <a:latin typeface="Calibri" panose="020F0502020204030204" pitchFamily="34" charset="0"/>
            </a:endParaRPr>
          </a:p>
        </p:txBody>
      </p:sp>
      <p:pic>
        <p:nvPicPr>
          <p:cNvPr id="5" name="Picture 4" descr="Slikovni rezultat za izvori inform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8" y="4569763"/>
            <a:ext cx="3840163" cy="18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65" y="220344"/>
            <a:ext cx="1537759" cy="92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85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2C10-67EE-B641-A3D7-CD3156EA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7" y="234027"/>
            <a:ext cx="6706658" cy="7756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latin typeface="Calibri" panose="020F0502020204030204" pitchFamily="34" charset="0"/>
              </a:rPr>
              <a:t>Kritičko vrednovanje izvora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24715-693C-B74B-81B0-FA999825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1487278"/>
            <a:ext cx="8475133" cy="5018297"/>
          </a:xfrm>
        </p:spPr>
        <p:txBody>
          <a:bodyPr>
            <a:normAutofit/>
          </a:bodyPr>
          <a:lstStyle/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Sustavno provjeravanje </a:t>
            </a:r>
            <a:r>
              <a:rPr lang="hr-HR" b="1" cap="none" dirty="0" smtClean="0">
                <a:latin typeface="Calibri" panose="020F0502020204030204" pitchFamily="34" charset="0"/>
              </a:rPr>
              <a:t>izvora, </a:t>
            </a:r>
            <a:r>
              <a:rPr lang="hr-HR" b="1" cap="none" dirty="0">
                <a:latin typeface="Calibri" panose="020F0502020204030204" pitchFamily="34" charset="0"/>
              </a:rPr>
              <a:t>procjenjivanje </a:t>
            </a:r>
            <a:r>
              <a:rPr lang="hr-HR" b="1" cap="none" dirty="0" smtClean="0">
                <a:latin typeface="Calibri" panose="020F0502020204030204" pitchFamily="34" charset="0"/>
              </a:rPr>
              <a:t>njihove vjerodostojnosti i </a:t>
            </a:r>
            <a:r>
              <a:rPr lang="hr-HR" cap="none" dirty="0" smtClean="0">
                <a:latin typeface="Calibri" panose="020F0502020204030204" pitchFamily="34" charset="0"/>
              </a:rPr>
              <a:t>biranje </a:t>
            </a:r>
            <a:r>
              <a:rPr lang="hr-HR" cap="none" dirty="0">
                <a:latin typeface="Calibri" panose="020F0502020204030204" pitchFamily="34" charset="0"/>
              </a:rPr>
              <a:t>izvora koje koristimo. </a:t>
            </a:r>
          </a:p>
          <a:p>
            <a:pPr fontAlgn="base"/>
            <a:r>
              <a:rPr lang="hr-HR" cap="none" dirty="0">
                <a:latin typeface="Calibri" panose="020F0502020204030204" pitchFamily="34" charset="0"/>
              </a:rPr>
              <a:t>Jedan od razloga zbog kojih je teško kritički vrednovati izvore na </a:t>
            </a:r>
            <a:r>
              <a:rPr lang="hr-HR" cap="none" dirty="0" smtClean="0">
                <a:latin typeface="Calibri" panose="020F0502020204030204" pitchFamily="34" charset="0"/>
              </a:rPr>
              <a:t>internetu:  </a:t>
            </a:r>
            <a:r>
              <a:rPr lang="hr-HR" cap="none" dirty="0">
                <a:latin typeface="Calibri" panose="020F0502020204030204" pitchFamily="34" charset="0"/>
              </a:rPr>
              <a:t>ne postoji služba koja određuje </a:t>
            </a:r>
            <a:r>
              <a:rPr lang="hr-HR" cap="none" dirty="0" smtClean="0">
                <a:latin typeface="Calibri" panose="020F0502020204030204" pitchFamily="34" charset="0"/>
              </a:rPr>
              <a:t>     tko </a:t>
            </a:r>
            <a:r>
              <a:rPr lang="hr-HR" cap="none" dirty="0">
                <a:latin typeface="Calibri" panose="020F0502020204030204" pitchFamily="34" charset="0"/>
              </a:rPr>
              <a:t>može objaviti informacije na internetu. </a:t>
            </a:r>
          </a:p>
          <a:p>
            <a:pPr fontAlgn="base"/>
            <a:r>
              <a:rPr lang="hr-HR" cap="none" dirty="0">
                <a:latin typeface="Calibri" panose="020F0502020204030204" pitchFamily="34" charset="0"/>
              </a:rPr>
              <a:t>Internetske izvore </a:t>
            </a:r>
            <a:r>
              <a:rPr lang="hr-HR" cap="none" dirty="0" smtClean="0">
                <a:latin typeface="Calibri" panose="020F0502020204030204" pitchFamily="34" charset="0"/>
              </a:rPr>
              <a:t>može </a:t>
            </a:r>
            <a:r>
              <a:rPr lang="hr-HR" cap="none" dirty="0">
                <a:latin typeface="Calibri" panose="020F0502020204030204" pitchFamily="34" charset="0"/>
              </a:rPr>
              <a:t>biti teško vrednovati zbog obilja dostupnih informacija.</a:t>
            </a:r>
            <a:endParaRPr lang="x-none" cap="none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Slikovni rezultat za izvori inform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08" y="4794714"/>
            <a:ext cx="3498850" cy="1913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234027"/>
            <a:ext cx="1452033" cy="871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07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7A67-4829-F548-8FE6-D2571C03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228601"/>
            <a:ext cx="6790268" cy="10858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600" b="1" dirty="0" smtClean="0">
                <a:latin typeface="Calibri" panose="020F0502020204030204" pitchFamily="34" charset="0"/>
              </a:rPr>
              <a:t>Kriteriji za kritičko vrednovanje informacija</a:t>
            </a:r>
            <a:endParaRPr lang="sr-Latn-R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0CEA-E444-E743-A3CE-931AFA67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1647825"/>
            <a:ext cx="8466667" cy="4838700"/>
          </a:xfrm>
        </p:spPr>
        <p:txBody>
          <a:bodyPr>
            <a:normAutofit/>
          </a:bodyPr>
          <a:lstStyle/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Izvornost</a:t>
            </a:r>
            <a:r>
              <a:rPr lang="hr-HR" cap="none" dirty="0">
                <a:latin typeface="Calibri" panose="020F0502020204030204" pitchFamily="34" charset="0"/>
              </a:rPr>
              <a:t> – je li izvor uistinu onaj koji tvrdi da jest? Je li sadržaj original ili kopija? Je li vjerodostojan ili lažan?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Aktualnost</a:t>
            </a:r>
            <a:r>
              <a:rPr lang="hr-HR" cap="none" dirty="0">
                <a:latin typeface="Calibri" panose="020F0502020204030204" pitchFamily="34" charset="0"/>
              </a:rPr>
              <a:t> – jesu li informacije aktualne ili postoje i novija saznanja? </a:t>
            </a:r>
            <a:r>
              <a:rPr lang="hr-HR" cap="none" dirty="0" smtClean="0">
                <a:latin typeface="Calibri" panose="020F0502020204030204" pitchFamily="34" charset="0"/>
              </a:rPr>
              <a:t>Kada je sadržaj </a:t>
            </a:r>
            <a:r>
              <a:rPr lang="hr-HR" cap="none" dirty="0">
                <a:latin typeface="Calibri" panose="020F0502020204030204" pitchFamily="34" charset="0"/>
              </a:rPr>
              <a:t>nastao?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Nezavisnost</a:t>
            </a:r>
            <a:r>
              <a:rPr lang="hr-HR" cap="none" dirty="0">
                <a:latin typeface="Calibri" panose="020F0502020204030204" pitchFamily="34" charset="0"/>
              </a:rPr>
              <a:t> – je li izvor nezavisan ili podaci ovise o drugim izvorima? Na koji način?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Objektivnost</a:t>
            </a:r>
            <a:r>
              <a:rPr lang="hr-HR" cap="none" dirty="0">
                <a:latin typeface="Calibri" panose="020F0502020204030204" pitchFamily="34" charset="0"/>
              </a:rPr>
              <a:t> – jesu li informacije </a:t>
            </a:r>
            <a:r>
              <a:rPr lang="hr-HR" cap="none" dirty="0" smtClean="0">
                <a:latin typeface="Calibri" panose="020F0502020204030204" pitchFamily="34" charset="0"/>
              </a:rPr>
              <a:t>pristrane</a:t>
            </a:r>
            <a:r>
              <a:rPr lang="hr-HR" cap="none" dirty="0">
                <a:latin typeface="Calibri" panose="020F0502020204030204" pitchFamily="34" charset="0"/>
              </a:rPr>
              <a:t>? Koje interese zastupa izvor? Postoje li proturječne informacije koje potječu iz drugih izvora? Koliko </a:t>
            </a:r>
            <a:r>
              <a:rPr lang="hr-HR" cap="none" dirty="0" smtClean="0">
                <a:latin typeface="Calibri" panose="020F0502020204030204" pitchFamily="34" charset="0"/>
              </a:rPr>
              <a:t>              su </a:t>
            </a:r>
            <a:r>
              <a:rPr lang="hr-HR" cap="none" dirty="0">
                <a:latin typeface="Calibri" panose="020F0502020204030204" pitchFamily="34" charset="0"/>
              </a:rPr>
              <a:t>vjerodostojne te proturječne informacije?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49" y="331451"/>
            <a:ext cx="1537759" cy="92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623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2304</TotalTime>
  <Words>816</Words>
  <Application>Microsoft Office PowerPoint</Application>
  <PresentationFormat>Prikaz na zaslonu (4:3)</PresentationFormat>
  <Paragraphs>155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Office Theme</vt:lpstr>
      <vt:lpstr>DANI  MEDIJSKE PISMENOSTI</vt:lpstr>
      <vt:lpstr>Što je medijska pismenost?</vt:lpstr>
      <vt:lpstr>Medijska pismenost</vt:lpstr>
      <vt:lpstr>Medijska pismenost</vt:lpstr>
      <vt:lpstr>DANI MEDIJSKE PISMENOSTI 2020.</vt:lpstr>
      <vt:lpstr>Cilj DANA MEDIJSKE PISMENOSTI</vt:lpstr>
      <vt:lpstr>Što je izvor informacija?</vt:lpstr>
      <vt:lpstr>Kritičko vrednovanje izvora</vt:lpstr>
      <vt:lpstr>Kriteriji za kritičko vrednovanje informacija</vt:lpstr>
      <vt:lpstr>  Kritičko vrednovanja izvora  </vt:lpstr>
      <vt:lpstr>Kritičko vrednovanja izvora</vt:lpstr>
      <vt:lpstr>Zadatak za vježbu </vt:lpstr>
      <vt:lpstr>Kako razlikovati istinu i/ili laž?</vt:lpstr>
      <vt:lpstr>Istina ili laž?</vt:lpstr>
      <vt:lpstr>Zadatak za vježbu</vt:lpstr>
      <vt:lpstr>Postavljati pitanja!</vt:lpstr>
      <vt:lpstr>Mediji: tiskani i elektronički</vt:lpstr>
      <vt:lpstr>Trikovi prepoznavanja lažnih vijesti</vt:lpstr>
      <vt:lpstr>Kako prepoznati lažne vijesti</vt:lpstr>
      <vt:lpstr>Kako prepoznati lažne vijesti</vt:lpstr>
      <vt:lpstr>IFLA,  Međunarodna knjižničarska organizacija izradila je ovu infografiku:  Kako prepoznati lažne vijesti,  prevelo Hrvatsko knjižničarsko                  društvo </vt:lpstr>
      <vt:lpstr>Online rizici</vt:lpstr>
      <vt:lpstr>Internetski alati za kritičko        vrednovanje izvora</vt:lpstr>
      <vt:lpstr>Tko stoji iza određenog sadržaja? </vt:lpstr>
      <vt:lpstr>Tko je citirao vaš izvor?</vt:lpstr>
      <vt:lpstr>Pretraživanje interneta – pitanja?</vt:lpstr>
      <vt:lpstr>Pretraživanje interneta – pitanja?</vt:lpstr>
      <vt:lpstr>Tražilice</vt:lpstr>
      <vt:lpstr>Upamtite! Sumnjičavost je najvažnija osobina pojedinca koji kritički                           vrednuje izvor informacija</vt:lpstr>
      <vt:lpstr>Kompetencije medijske i informacijske pismenosti</vt:lpstr>
      <vt:lpstr>Učenici koji pozorno čitaju informacije,                  postaju ljudi koji razmišljaju!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Medijske pismenosti</dc:title>
  <dc:creator>Microsoft Office User</dc:creator>
  <cp:lastModifiedBy>Učitelj</cp:lastModifiedBy>
  <cp:revision>65</cp:revision>
  <dcterms:created xsi:type="dcterms:W3CDTF">2020-03-17T09:33:01Z</dcterms:created>
  <dcterms:modified xsi:type="dcterms:W3CDTF">2020-04-06T14:56:20Z</dcterms:modified>
</cp:coreProperties>
</file>