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1" r:id="rId4"/>
    <p:sldId id="258" r:id="rId5"/>
    <p:sldId id="266" r:id="rId6"/>
    <p:sldId id="262" r:id="rId7"/>
    <p:sldId id="263" r:id="rId8"/>
    <p:sldId id="268" r:id="rId9"/>
    <p:sldId id="264" r:id="rId10"/>
    <p:sldId id="259" r:id="rId11"/>
    <p:sldId id="260" r:id="rId12"/>
    <p:sldId id="265" r:id="rId13"/>
    <p:sldId id="271" r:id="rId14"/>
    <p:sldId id="269" r:id="rId15"/>
    <p:sldId id="267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DC1A071-2A74-455A-A49A-8BB21E4AC2F6}" type="datetimeFigureOut">
              <a:rPr lang="sr-Latn-CS" smtClean="0"/>
              <a:pPr/>
              <a:t>29.3.2016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29.3.2016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29.3.2016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29.3.2016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29.3.2016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29.3.2016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29.3.2016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29.3.2016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29.3.2016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DC1A071-2A74-455A-A49A-8BB21E4AC2F6}" type="datetimeFigureOut">
              <a:rPr lang="sr-Latn-CS" smtClean="0"/>
              <a:pPr/>
              <a:t>29.3.2016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DC1A071-2A74-455A-A49A-8BB21E4AC2F6}" type="datetimeFigureOut">
              <a:rPr lang="sr-Latn-CS" smtClean="0"/>
              <a:pPr/>
              <a:t>29.3.2016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29.3.2016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goranka.furlan@indeficienter.or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deficienter.org/" TargetMode="External"/><Relationship Id="rId4" Type="http://schemas.openxmlformats.org/officeDocument/2006/relationships/hyperlink" Target="mailto:pettherapy@indeficienter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rapyanimals.org/Croatia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rapyanimals.org/R.E.A.D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40544" y="260648"/>
            <a:ext cx="8062912" cy="1525279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Program R.E.A.D. </a:t>
            </a:r>
            <a:r>
              <a:rPr lang="hr-HR" b="1" dirty="0" smtClean="0"/>
              <a:t>® </a:t>
            </a:r>
            <a:br>
              <a:rPr lang="hr-HR" b="1" dirty="0" smtClean="0"/>
            </a:br>
            <a:r>
              <a:rPr lang="hr-HR" b="1" dirty="0" smtClean="0"/>
              <a:t>Čitaj (o) psu </a:t>
            </a:r>
            <a:r>
              <a:rPr lang="hr-HR" dirty="0" smtClean="0"/>
              <a:t>u školskoj knjižnici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40544" y="1772816"/>
            <a:ext cx="8062912" cy="2727754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Udruga </a:t>
            </a:r>
            <a:r>
              <a:rPr lang="hr-HR" sz="2400" b="1" dirty="0" err="1" smtClean="0">
                <a:solidFill>
                  <a:schemeClr val="bg1"/>
                </a:solidFill>
              </a:rPr>
              <a:t>Indeficienter</a:t>
            </a:r>
            <a:r>
              <a:rPr lang="hr-HR" sz="2400" b="1" dirty="0" smtClean="0">
                <a:solidFill>
                  <a:schemeClr val="bg1"/>
                </a:solidFill>
              </a:rPr>
              <a:t> pet </a:t>
            </a:r>
            <a:r>
              <a:rPr lang="hr-HR" sz="2400" b="1" dirty="0" err="1" smtClean="0">
                <a:solidFill>
                  <a:schemeClr val="bg1"/>
                </a:solidFill>
              </a:rPr>
              <a:t>therapy</a:t>
            </a:r>
            <a:r>
              <a:rPr lang="hr-HR" sz="2400" b="1" dirty="0" smtClean="0">
                <a:solidFill>
                  <a:schemeClr val="bg1"/>
                </a:solidFill>
              </a:rPr>
              <a:t> </a:t>
            </a:r>
            <a:r>
              <a:rPr lang="hr-HR" sz="2400" b="1" dirty="0" err="1" smtClean="0">
                <a:solidFill>
                  <a:schemeClr val="bg1"/>
                </a:solidFill>
              </a:rPr>
              <a:t>Vinkuran</a:t>
            </a:r>
            <a:endParaRPr lang="hr-HR" sz="2400" b="1" dirty="0" smtClean="0">
              <a:solidFill>
                <a:schemeClr val="bg1"/>
              </a:solidFill>
            </a:endParaRPr>
          </a:p>
          <a:p>
            <a:r>
              <a:rPr lang="hr-HR" sz="2400" b="1" dirty="0" smtClean="0">
                <a:solidFill>
                  <a:schemeClr val="bg1"/>
                </a:solidFill>
              </a:rPr>
              <a:t>(Goranka Rosanda Furlan, </a:t>
            </a:r>
            <a:r>
              <a:rPr lang="hr-HR" sz="2400" b="1" dirty="0" err="1" smtClean="0">
                <a:solidFill>
                  <a:schemeClr val="bg1"/>
                </a:solidFill>
              </a:rPr>
              <a:t>prof</a:t>
            </a:r>
            <a:r>
              <a:rPr lang="hr-HR" sz="24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OŠ Monte </a:t>
            </a:r>
            <a:r>
              <a:rPr lang="hr-HR" sz="2400" b="1" dirty="0" err="1" smtClean="0">
                <a:solidFill>
                  <a:schemeClr val="bg1"/>
                </a:solidFill>
              </a:rPr>
              <a:t>Zaro</a:t>
            </a:r>
            <a:r>
              <a:rPr lang="hr-HR" sz="2400" b="1" dirty="0" smtClean="0">
                <a:solidFill>
                  <a:schemeClr val="bg1"/>
                </a:solidFill>
              </a:rPr>
              <a:t> Pula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(Dragica Pršo, mentorica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OŠ Fažana Izabela </a:t>
            </a:r>
            <a:r>
              <a:rPr lang="hr-HR" sz="2400" b="1" dirty="0" err="1" smtClean="0">
                <a:solidFill>
                  <a:schemeClr val="bg1"/>
                </a:solidFill>
              </a:rPr>
              <a:t>Kapustić</a:t>
            </a:r>
            <a:r>
              <a:rPr lang="hr-HR" sz="2400" b="1" dirty="0" smtClean="0">
                <a:solidFill>
                  <a:schemeClr val="bg1"/>
                </a:solidFill>
              </a:rPr>
              <a:t>, mentorica</a:t>
            </a:r>
          </a:p>
          <a:p>
            <a:endParaRPr lang="hr-HR" sz="2400" dirty="0" smtClean="0"/>
          </a:p>
          <a:p>
            <a:endParaRPr lang="hr-HR" dirty="0"/>
          </a:p>
        </p:txBody>
      </p:sp>
      <p:pic>
        <p:nvPicPr>
          <p:cNvPr id="5" name="Rezervirano mjesto sadržaja 3" descr="P11307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19" y="3657019"/>
            <a:ext cx="3836525" cy="2869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 descr="10940580_837064853016680_5543370126048669980_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9975" y="3657019"/>
            <a:ext cx="3826293" cy="2869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9. Prvi susret na Monte </a:t>
            </a:r>
            <a:r>
              <a:rPr lang="hr-HR" dirty="0" err="1" smtClean="0"/>
              <a:t>Libriću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proljeće 2014. </a:t>
            </a:r>
            <a:endParaRPr lang="hr-HR" dirty="0"/>
          </a:p>
        </p:txBody>
      </p:sp>
      <p:pic>
        <p:nvPicPr>
          <p:cNvPr id="4" name="Rezervirano mjesto sadržaja 3" descr="Monte Libric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844824"/>
            <a:ext cx="6239457" cy="4157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10. Susreti u školi – </a:t>
            </a:r>
            <a:br>
              <a:rPr lang="hr-HR" dirty="0" smtClean="0"/>
            </a:br>
            <a:r>
              <a:rPr lang="hr-HR" dirty="0" smtClean="0"/>
              <a:t>školska knjižnica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ponedjeljak, 27.10., u školsku knjižnicu stigli su </a:t>
            </a:r>
            <a:r>
              <a:rPr lang="hr-HR" dirty="0" err="1" smtClean="0"/>
              <a:t>prof</a:t>
            </a:r>
            <a:r>
              <a:rPr lang="hr-HR" dirty="0" smtClean="0"/>
              <a:t>. Goranka Rosanda Furlan iz Udruge za pet </a:t>
            </a:r>
            <a:r>
              <a:rPr lang="hr-HR" dirty="0" err="1" smtClean="0"/>
              <a:t>therapy</a:t>
            </a:r>
            <a:r>
              <a:rPr lang="hr-HR" dirty="0" smtClean="0"/>
              <a:t> </a:t>
            </a:r>
            <a:r>
              <a:rPr lang="hr-HR" dirty="0" err="1" smtClean="0"/>
              <a:t>Indeficienter</a:t>
            </a:r>
            <a:r>
              <a:rPr lang="hr-HR" dirty="0" smtClean="0"/>
              <a:t> iz </a:t>
            </a:r>
            <a:r>
              <a:rPr lang="hr-HR" dirty="0" err="1" smtClean="0"/>
              <a:t>Vinkurana</a:t>
            </a:r>
            <a:r>
              <a:rPr lang="hr-HR" dirty="0" smtClean="0"/>
              <a:t> i njezin terapijski pas Argo u sklopu projekta R.E.A.D(</a:t>
            </a:r>
            <a:r>
              <a:rPr lang="hr-HR" dirty="0" err="1" smtClean="0"/>
              <a:t>Reading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Assistance</a:t>
            </a:r>
            <a:r>
              <a:rPr lang="hr-HR" dirty="0" smtClean="0"/>
              <a:t> </a:t>
            </a:r>
            <a:r>
              <a:rPr lang="hr-HR" dirty="0" err="1" smtClean="0"/>
              <a:t>Dogs</a:t>
            </a:r>
            <a:r>
              <a:rPr lang="hr-HR" dirty="0" smtClean="0"/>
              <a:t> – licencirani program registriran u SAD-u 1999.) i povodom Međunarodnog mjeseca školskih knjižnica i Mjeseca hrvatske knjige.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113074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571480"/>
            <a:ext cx="4333897" cy="3241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10940580_837064853016680_5543370126048669980_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124" y="214290"/>
            <a:ext cx="4429124" cy="3321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 descr="582312_467500033306499_1262096472_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3929066"/>
            <a:ext cx="5601116" cy="2382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Iskustvo roditelja – </a:t>
            </a:r>
            <a:br>
              <a:rPr lang="hr-HR" dirty="0" smtClean="0"/>
            </a:br>
            <a:r>
              <a:rPr lang="hr-HR" dirty="0" smtClean="0"/>
              <a:t>iz prve ruke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/>
          </a:bodyPr>
          <a:lstStyle/>
          <a:p>
            <a:r>
              <a:rPr lang="hr-HR" sz="1400" dirty="0" smtClean="0"/>
              <a:t>Roditelj: Izabela </a:t>
            </a:r>
            <a:r>
              <a:rPr lang="hr-HR" sz="1400" dirty="0" smtClean="0">
                <a:sym typeface="Wingdings" panose="05000000000000000000" pitchFamily="2" charset="2"/>
              </a:rPr>
              <a:t></a:t>
            </a:r>
            <a:endParaRPr lang="hr-HR" sz="1400" dirty="0" smtClean="0"/>
          </a:p>
          <a:p>
            <a:r>
              <a:rPr lang="hr-HR" sz="1400" dirty="0" smtClean="0"/>
              <a:t>Dijete: </a:t>
            </a:r>
            <a:r>
              <a:rPr lang="hr-HR" sz="1400" dirty="0" err="1" smtClean="0"/>
              <a:t>Gabrijel</a:t>
            </a:r>
            <a:r>
              <a:rPr lang="hr-HR" sz="1400" dirty="0" smtClean="0"/>
              <a:t> </a:t>
            </a:r>
            <a:r>
              <a:rPr lang="hr-HR" sz="1400" dirty="0" smtClean="0">
                <a:sym typeface="Wingdings" panose="05000000000000000000" pitchFamily="2" charset="2"/>
              </a:rPr>
              <a:t></a:t>
            </a:r>
            <a:endParaRPr lang="hr-HR" sz="1400" dirty="0" smtClean="0"/>
          </a:p>
          <a:p>
            <a:r>
              <a:rPr lang="hr-HR" sz="1400" dirty="0" smtClean="0"/>
              <a:t> Poteškoće: mnogostruke (najizraženije u izgovoru i artikulaciji glasova)</a:t>
            </a:r>
          </a:p>
          <a:p>
            <a:r>
              <a:rPr lang="hr-HR" sz="1400" dirty="0" smtClean="0"/>
              <a:t>Prvi susret sa </a:t>
            </a:r>
            <a:r>
              <a:rPr lang="hr-HR" sz="1400" dirty="0" err="1" smtClean="0"/>
              <a:t>Hakuom</a:t>
            </a:r>
            <a:r>
              <a:rPr lang="hr-HR" sz="1400" dirty="0" smtClean="0"/>
              <a:t> u Dječjoj knjižnici u Puli (snima ekipa TV Nove), a idući u čitaonici </a:t>
            </a:r>
            <a:r>
              <a:rPr lang="hr-HR" sz="1400" dirty="0" err="1" smtClean="0"/>
              <a:t>Vinkuran</a:t>
            </a:r>
            <a:endParaRPr lang="hr-HR" sz="1400" dirty="0" smtClean="0"/>
          </a:p>
          <a:p>
            <a:r>
              <a:rPr lang="hr-HR" sz="1400" dirty="0" smtClean="0"/>
              <a:t>Čitanje:</a:t>
            </a:r>
          </a:p>
          <a:p>
            <a:pPr lvl="1"/>
            <a:r>
              <a:rPr lang="hr-HR" sz="1400" dirty="0" smtClean="0"/>
              <a:t>Samoinicijativno</a:t>
            </a:r>
          </a:p>
          <a:p>
            <a:pPr lvl="1"/>
            <a:r>
              <a:rPr lang="hr-HR" sz="1400" dirty="0" smtClean="0"/>
              <a:t>Teče bez srama, bez obaziranja na druge, ne smeta mu kamera, mikrofon, meškoljenje djece, šetnja psa…</a:t>
            </a:r>
          </a:p>
          <a:p>
            <a:pPr lvl="1"/>
            <a:r>
              <a:rPr lang="hr-HR" sz="1400" dirty="0" smtClean="0"/>
              <a:t>Samopouzdanje na nivou, a ostala djeca razvijaju empatiju i </a:t>
            </a:r>
            <a:r>
              <a:rPr lang="hr-HR" sz="1400" dirty="0" err="1" smtClean="0"/>
              <a:t>ohrabljuju</a:t>
            </a:r>
            <a:r>
              <a:rPr lang="hr-HR" sz="1400" dirty="0" smtClean="0"/>
              <a:t> čitače</a:t>
            </a:r>
          </a:p>
          <a:p>
            <a:pPr lvl="1"/>
            <a:r>
              <a:rPr lang="hr-HR" sz="1400" dirty="0" smtClean="0"/>
              <a:t>Na pitanje novinara smiju li ga staviti u eter, odgovor je potvrdan</a:t>
            </a:r>
          </a:p>
          <a:p>
            <a:pPr lvl="1"/>
            <a:r>
              <a:rPr lang="hr-HR" sz="1400" dirty="0" smtClean="0"/>
              <a:t>Prati se s interesom i zna prepoznati svoje nedostatke, ali i odrađivati vježbe u cilju uklanjanja istih</a:t>
            </a:r>
          </a:p>
          <a:p>
            <a:pPr lvl="1"/>
            <a:r>
              <a:rPr lang="hr-HR" sz="1400" dirty="0" smtClean="0"/>
              <a:t>Razvija svijest o različitostima svih živih bića, ali i o prihvaćanju i </a:t>
            </a:r>
            <a:r>
              <a:rPr lang="hr-HR" sz="1400" dirty="0" err="1" smtClean="0"/>
              <a:t>samoprihvaćanju</a:t>
            </a:r>
            <a:r>
              <a:rPr lang="hr-HR" sz="1400" dirty="0" smtClean="0"/>
              <a:t> među ljudima</a:t>
            </a:r>
            <a:endParaRPr lang="hr-HR" sz="1400" dirty="0"/>
          </a:p>
          <a:p>
            <a:pPr lvl="1"/>
            <a:endParaRPr lang="hr-HR" sz="1400" dirty="0" smtClean="0"/>
          </a:p>
          <a:p>
            <a:pPr marL="537210" lvl="1" indent="0">
              <a:buNone/>
            </a:pPr>
            <a:r>
              <a:rPr lang="hr-HR" sz="1400" dirty="0" smtClean="0"/>
              <a:t>ISKUSTVA RODITELJA I UČENIKA</a:t>
            </a:r>
          </a:p>
          <a:p>
            <a:pPr marL="537210" lvl="1" indent="0">
              <a:buNone/>
            </a:pPr>
            <a:r>
              <a:rPr lang="hr-HR" sz="1400" dirty="0" smtClean="0"/>
              <a:t>Su takva da se grupa povećavala, roditelji samoinicijativno dovode djecu na susrete.</a:t>
            </a:r>
          </a:p>
          <a:p>
            <a:pPr marL="537210" lvl="1" indent="0">
              <a:buNone/>
            </a:pPr>
            <a:r>
              <a:rPr lang="hr-HR" sz="1400" dirty="0" smtClean="0"/>
              <a:t>Učenici stalno zapitkuju o idućem susretu, a nakon nekoliko istih čitanje se provodi potpuno spontano i bez bučnog oduševljenja psima.</a:t>
            </a:r>
          </a:p>
          <a:p>
            <a:pPr lvl="1"/>
            <a:endParaRPr lang="hr-HR" sz="1400" dirty="0"/>
          </a:p>
          <a:p>
            <a:pPr marL="537210" lvl="1" indent="0">
              <a:buNone/>
            </a:pPr>
            <a:endParaRPr lang="hr-HR" sz="1400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875594"/>
            <a:ext cx="1484246" cy="124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6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OŠ Fažana i OŠ Vodnjan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Uključuju se u program u </a:t>
            </a:r>
            <a:r>
              <a:rPr lang="hr-HR" dirty="0" err="1" smtClean="0"/>
              <a:t>šk.god</a:t>
            </a:r>
            <a:r>
              <a:rPr lang="hr-HR" dirty="0" smtClean="0"/>
              <a:t>. 2014./2015.</a:t>
            </a:r>
          </a:p>
          <a:p>
            <a:r>
              <a:rPr lang="hr-HR" dirty="0" smtClean="0"/>
              <a:t>U OŠ Fažana, a u suradnji s roditeljima i stručnim timom škole, grupa je konstantna i heterogena (učenici i učenice od 1.do 4.razreda, s određenim poteškoćama u učenju i socijalizaciji)</a:t>
            </a:r>
          </a:p>
          <a:p>
            <a:r>
              <a:rPr lang="hr-HR" dirty="0" smtClean="0"/>
              <a:t>OŠ Vodnjan nema konstantnu grupu već su susreti zakazani za svaki razred odvojeno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65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10703884_771838172872682_518359476402022678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00042"/>
            <a:ext cx="8105775" cy="3000375"/>
          </a:xfrm>
        </p:spPr>
      </p:pic>
      <p:sp>
        <p:nvSpPr>
          <p:cNvPr id="7" name="Pravokutnik 6"/>
          <p:cNvSpPr/>
          <p:nvPr/>
        </p:nvSpPr>
        <p:spPr>
          <a:xfrm>
            <a:off x="1571604" y="4000411"/>
            <a:ext cx="51308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dirty="0" smtClean="0">
                <a:solidFill>
                  <a:prstClr val="white"/>
                </a:solidFill>
              </a:rPr>
              <a:t>dopredsjednica Udruge </a:t>
            </a:r>
            <a:r>
              <a:rPr lang="hr-HR" dirty="0" err="1" smtClean="0">
                <a:solidFill>
                  <a:prstClr val="white"/>
                </a:solidFill>
                <a:hlinkClick r:id="rId3"/>
              </a:rPr>
              <a:t>goranka.furlan</a:t>
            </a:r>
            <a:r>
              <a:rPr lang="hr-HR" dirty="0" smtClean="0">
                <a:solidFill>
                  <a:prstClr val="white"/>
                </a:solidFill>
                <a:hlinkClick r:id="rId3"/>
              </a:rPr>
              <a:t>@</a:t>
            </a:r>
            <a:r>
              <a:rPr lang="hr-HR" dirty="0" err="1" smtClean="0">
                <a:solidFill>
                  <a:prstClr val="white"/>
                </a:solidFill>
                <a:hlinkClick r:id="rId3"/>
              </a:rPr>
              <a:t>indeficienter.org</a:t>
            </a:r>
            <a:endParaRPr lang="hr-HR" dirty="0" smtClean="0">
              <a:solidFill>
                <a:prstClr val="white"/>
              </a:solidFill>
            </a:endParaRPr>
          </a:p>
          <a:p>
            <a:pPr lvl="0"/>
            <a:endParaRPr lang="hr-HR" dirty="0" smtClean="0">
              <a:solidFill>
                <a:prstClr val="white"/>
              </a:solidFill>
            </a:endParaRPr>
          </a:p>
          <a:p>
            <a:pPr lvl="0"/>
            <a:r>
              <a:rPr lang="hr-HR" dirty="0" err="1" smtClean="0">
                <a:hlinkClick r:id="rId4"/>
              </a:rPr>
              <a:t>pettherapy</a:t>
            </a:r>
            <a:r>
              <a:rPr lang="hr-HR" dirty="0" smtClean="0">
                <a:hlinkClick r:id="rId4"/>
              </a:rPr>
              <a:t>@</a:t>
            </a:r>
            <a:r>
              <a:rPr lang="hr-HR" dirty="0" err="1" smtClean="0">
                <a:hlinkClick r:id="rId4"/>
              </a:rPr>
              <a:t>indeficienter.org</a:t>
            </a:r>
            <a:endParaRPr lang="hr-HR" dirty="0" smtClean="0"/>
          </a:p>
          <a:p>
            <a:pPr lvl="0"/>
            <a:endParaRPr lang="hr-HR" dirty="0" smtClean="0">
              <a:solidFill>
                <a:prstClr val="white"/>
              </a:solidFill>
            </a:endParaRPr>
          </a:p>
          <a:p>
            <a:pPr lvl="0"/>
            <a:r>
              <a:rPr lang="hr-HR" dirty="0" smtClean="0"/>
              <a:t>098/679 701</a:t>
            </a:r>
          </a:p>
          <a:p>
            <a:pPr lvl="0"/>
            <a:r>
              <a:rPr lang="hr-HR" dirty="0" smtClean="0">
                <a:hlinkClick r:id="rId5"/>
              </a:rPr>
              <a:t>http://www.indeficienter.org/</a:t>
            </a:r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dirty="0" smtClean="0">
              <a:solidFill>
                <a:prstClr val="white"/>
              </a:solidFill>
            </a:endParaRPr>
          </a:p>
          <a:p>
            <a:pPr lvl="0"/>
            <a:endParaRPr lang="hr-H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1.Uvod</a:t>
            </a:r>
            <a:br>
              <a:rPr lang="hr-HR" dirty="0" smtClean="0"/>
            </a:br>
            <a:r>
              <a:rPr lang="hr-HR" dirty="0" smtClean="0"/>
              <a:t>Što je pet terapija?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Pet terapija je inovativna metoda rada koja ima znanstvenu podlogu pozitivnog učinka koje donosi interakcija ljudi sa životinjama : od opuštenosti do povećanja samopoštovanja i empatije. Čitanje psima djeluje opuštajuće na korisnika. Pas pažljivo sluša, ne procjenjuje, ne kritizira. Djeca počinju bolje čitati, zaboravljaju na poteškoće, lakše razumiju pročitani tekst i o njemu razgovaraju. Postaju samopouzdaniji, društveno snalažljiviji te se lakše uključuju i u druge aktivnosti.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Naši partneri- </a:t>
            </a:r>
            <a:br>
              <a:rPr lang="hr-HR" dirty="0" smtClean="0"/>
            </a:br>
            <a:r>
              <a:rPr lang="hr-HR" dirty="0" smtClean="0"/>
              <a:t>suradnja knjižnice i udruge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 fontScale="85000" lnSpcReduction="20000"/>
          </a:bodyPr>
          <a:lstStyle/>
          <a:p>
            <a:r>
              <a:rPr lang="hr-HR" i="1" dirty="0" smtClean="0"/>
              <a:t>Udruga za Pet </a:t>
            </a:r>
            <a:r>
              <a:rPr lang="hr-HR" i="1" dirty="0" err="1" smtClean="0"/>
              <a:t>therapy</a:t>
            </a:r>
            <a:r>
              <a:rPr lang="hr-HR" i="1" dirty="0" smtClean="0"/>
              <a:t> </a:t>
            </a:r>
            <a:r>
              <a:rPr lang="hr-HR" i="1" dirty="0" err="1" smtClean="0"/>
              <a:t>Indeficienter</a:t>
            </a:r>
            <a:r>
              <a:rPr lang="hr-HR" i="1" dirty="0" smtClean="0"/>
              <a:t> </a:t>
            </a:r>
            <a:r>
              <a:rPr lang="hr-HR" i="1" dirty="0" err="1" smtClean="0"/>
              <a:t>Vinkuran</a:t>
            </a:r>
            <a:r>
              <a:rPr lang="hr-HR" i="1" dirty="0" smtClean="0"/>
              <a:t> </a:t>
            </a:r>
            <a:r>
              <a:rPr lang="hr-HR" dirty="0" smtClean="0"/>
              <a:t>je od 2014. godine filijala </a:t>
            </a:r>
            <a:r>
              <a:rPr lang="hr-HR" dirty="0" smtClean="0">
                <a:hlinkClick r:id="rId2"/>
              </a:rPr>
              <a:t>R.E.A.D.® programa za Hrvatsku </a:t>
            </a:r>
            <a:r>
              <a:rPr lang="hr-HR" dirty="0" smtClean="0"/>
              <a:t>te provodi program “Čitaj (o) psu” koji se kontinuirano provodi u knjižnicama i školama s trenutno četiri volonterska R.E.A.D.® tima, na području gradova Pule, Rijeke i Šibenika, u kojima je do sad uključeno 200-</a:t>
            </a:r>
            <a:r>
              <a:rPr lang="hr-HR" dirty="0" err="1" smtClean="0"/>
              <a:t>njak</a:t>
            </a:r>
            <a:r>
              <a:rPr lang="hr-HR" dirty="0" smtClean="0"/>
              <a:t> djece školskog i predškolskog uzrasta.</a:t>
            </a:r>
          </a:p>
          <a:p>
            <a:r>
              <a:rPr lang="hr-HR" dirty="0" smtClean="0"/>
              <a:t>Volonterski program koji potiče čitalačke i komunikativne vještine, te samopouzdanje kod djece primjenom nekonvencionalne metode: čitanjem terapijskim psima, koji su zajedno s njihovim vlasnicima, te stručnim osobljem dio R.E.A.D.®  tima.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Program R.E.A.D. </a:t>
            </a:r>
            <a:r>
              <a:rPr lang="hr-HR" b="1" dirty="0" smtClean="0"/>
              <a:t>®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i="1" dirty="0" smtClean="0">
                <a:hlinkClick r:id="rId2"/>
              </a:rPr>
              <a:t>R.E.A.D.® </a:t>
            </a:r>
            <a:r>
              <a:rPr lang="hr-HR" i="1" dirty="0" smtClean="0"/>
              <a:t>je kratica za </a:t>
            </a:r>
            <a:r>
              <a:rPr lang="hr-HR" i="1" dirty="0" err="1" smtClean="0"/>
              <a:t>Reading</a:t>
            </a:r>
            <a:r>
              <a:rPr lang="hr-HR" i="1" dirty="0" smtClean="0"/>
              <a:t> </a:t>
            </a:r>
            <a:r>
              <a:rPr lang="hr-HR" i="1" dirty="0" err="1" smtClean="0"/>
              <a:t>Education</a:t>
            </a:r>
            <a:r>
              <a:rPr lang="hr-HR" i="1" dirty="0" smtClean="0"/>
              <a:t>  </a:t>
            </a:r>
            <a:r>
              <a:rPr lang="hr-HR" i="1" dirty="0" err="1" smtClean="0"/>
              <a:t>Assistance</a:t>
            </a:r>
            <a:r>
              <a:rPr lang="hr-HR" i="1" dirty="0" smtClean="0"/>
              <a:t>  </a:t>
            </a:r>
            <a:r>
              <a:rPr lang="hr-HR" i="1" dirty="0" err="1" smtClean="0"/>
              <a:t>Dogs</a:t>
            </a:r>
            <a:r>
              <a:rPr lang="hr-HR" i="1" dirty="0" smtClean="0"/>
              <a:t>  – </a:t>
            </a:r>
            <a:r>
              <a:rPr lang="hr-HR" dirty="0" smtClean="0"/>
              <a:t>licencirani program registriran pri </a:t>
            </a:r>
            <a:r>
              <a:rPr lang="hr-HR" dirty="0" err="1" smtClean="0"/>
              <a:t>Intermountain</a:t>
            </a:r>
            <a:r>
              <a:rPr lang="hr-HR" dirty="0" smtClean="0"/>
              <a:t> </a:t>
            </a:r>
            <a:r>
              <a:rPr lang="hr-HR" dirty="0" err="1" smtClean="0"/>
              <a:t>Therapy</a:t>
            </a:r>
            <a:r>
              <a:rPr lang="hr-HR" dirty="0" smtClean="0"/>
              <a:t> Animals u Sjedinjenim Američkim Državama 1999. godine. </a:t>
            </a:r>
          </a:p>
          <a:p>
            <a:r>
              <a:rPr lang="hr-HR" dirty="0" smtClean="0"/>
              <a:t>Terapijski pas i voditelj terapijskog psa kao stručni tim uključeni u aktivnosti provođenja programa R.E.A.D.® su  volonteri. </a:t>
            </a:r>
          </a:p>
          <a:p>
            <a:r>
              <a:rPr lang="hr-HR" dirty="0" smtClean="0"/>
              <a:t>Psi su redovito pregledani i osigurani – preduvjet projekta.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Ciljevi programa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povećanje i poboljšanje sposobnosti usmenog izražavanja kod djece</a:t>
            </a:r>
          </a:p>
          <a:p>
            <a:r>
              <a:rPr lang="hr-HR" dirty="0" smtClean="0"/>
              <a:t>poticanje i promicanje navike čitanja</a:t>
            </a:r>
          </a:p>
          <a:p>
            <a:r>
              <a:rPr lang="hr-HR" dirty="0" smtClean="0"/>
              <a:t>povećanje samopoštovanja i samopouzdanja</a:t>
            </a:r>
          </a:p>
          <a:p>
            <a:r>
              <a:rPr lang="hr-HR" dirty="0" smtClean="0"/>
              <a:t>poboljšanje koncentracije, motivacije i pažnje</a:t>
            </a:r>
          </a:p>
          <a:p>
            <a:r>
              <a:rPr lang="hr-HR" dirty="0" smtClean="0"/>
              <a:t>lakše razumijevanje pročitanog teksta</a:t>
            </a:r>
          </a:p>
          <a:p>
            <a:r>
              <a:rPr lang="hr-HR" dirty="0" smtClean="0"/>
              <a:t>smanjenje stresa i tjeskobe, poticanje ugodnog i opuštenog druženja</a:t>
            </a:r>
          </a:p>
          <a:p>
            <a:r>
              <a:rPr lang="hr-HR" dirty="0" smtClean="0"/>
              <a:t>poticanje socijalne interakcije i komunikacije</a:t>
            </a:r>
          </a:p>
          <a:p>
            <a:r>
              <a:rPr lang="hr-HR" dirty="0" smtClean="0"/>
              <a:t>promicanje mentalne stimulacije djeteta</a:t>
            </a:r>
          </a:p>
          <a:p>
            <a:r>
              <a:rPr lang="hr-HR" dirty="0" smtClean="0"/>
              <a:t>poboljšanje školskog uspjeha</a:t>
            </a:r>
          </a:p>
          <a:p>
            <a:r>
              <a:rPr lang="hr-HR" dirty="0" smtClean="0"/>
              <a:t>razvijanje osobne inicijative kroz izbor tekstova i tema od interesa</a:t>
            </a:r>
          </a:p>
          <a:p>
            <a:r>
              <a:rPr lang="hr-HR" dirty="0" smtClean="0"/>
              <a:t>povećanje atraktivnosti i znatiželje o svijetu pasa i prirode općenito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5. Zašto čitanje upravo psima? 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Djeca često osjećaju svojevrsnu odbojnost prema čitanju, a česti razlog tome je strah pred javnim nastupom. </a:t>
            </a:r>
          </a:p>
          <a:p>
            <a:r>
              <a:rPr lang="hr-HR" dirty="0" smtClean="0"/>
              <a:t>Kroz program R.E.A.D.® dokazano je da su upravo psi, ali i ostali kućni ljubimci, savršeno društvo za čitanje, jer slušaju s pažnjom, ne osuđuju, ne podsmjehuju se i ne kritiziraju. Psi ne ispravljaju i psi ne remete mir, štoviše stvara se vrlo pozitivna radna atmosfera te opuštenost, a čitanje postaje zabavno.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6. Gdje se provodi R.E.A.D.® ?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R.E.A.D.® se provodi u knjižnicama i školama, te u sličnim institucijama u kojima se potiču i njeguju aktivnosti čitanja.</a:t>
            </a:r>
          </a:p>
          <a:p>
            <a:r>
              <a:rPr lang="hr-HR" dirty="0" smtClean="0"/>
              <a:t>Suglasnost roditelja </a:t>
            </a:r>
          </a:p>
          <a:p>
            <a:r>
              <a:rPr lang="hr-HR" dirty="0" smtClean="0"/>
              <a:t>Započelo je u OŠ Monte </a:t>
            </a:r>
            <a:r>
              <a:rPr lang="hr-HR" dirty="0" err="1" smtClean="0"/>
              <a:t>Zaro</a:t>
            </a:r>
            <a:r>
              <a:rPr lang="hr-HR" dirty="0" smtClean="0"/>
              <a:t>, pa se proširilo na OŠ Fažana,OŠ Vodnjan, OŠ Vidikovac te Dječju knjižnicu u Puli, ali i Gradsku knjižnicu u Pazinu i Rijeci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7. Rezultati R.E.A.D.® programa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Kod djece koja čitaju psu često se opaža napredak na mnogim područjima. Počinju bolje čitati, zaboravljaju na smetnje pri čitanju, lakše razumiju pročitani tekst i o njemu razgovaraju.</a:t>
            </a:r>
          </a:p>
          <a:p>
            <a:r>
              <a:rPr lang="hr-HR" dirty="0" smtClean="0"/>
              <a:t>Kada se opuste, postaju samopouzdaniji, a poslije imaju manje teškoća u čitanju pred vršnjacima. Tako postaju i društveno snalažljiviji te se lakše uključuju u druge aktivnosti.</a:t>
            </a:r>
          </a:p>
          <a:p>
            <a:r>
              <a:rPr lang="hr-HR" dirty="0" smtClean="0"/>
              <a:t>Čitajući odgovarajuće, problemske, tekstove razvijaju empatiju. Zbog ugodnog iskustva često samoinicijativno posežu za novim naslovima.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8. Ciljana skupina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i="1" dirty="0" smtClean="0"/>
              <a:t>Terapijski psi rade s djecom, odnosno pomažu djeci s različitim poremećajima. Konkretno, to su djeca s poremećajem pažnje, ADHD-om, poremećajem motorike, djeca koja imaju </a:t>
            </a:r>
            <a:r>
              <a:rPr lang="hr-HR" i="1" dirty="0" err="1" smtClean="0"/>
              <a:t>spazam</a:t>
            </a:r>
            <a:r>
              <a:rPr lang="hr-HR" i="1" dirty="0" smtClean="0"/>
              <a:t> ili pak djeca koja imaju jezično-govorne poteškoće kao što su disleksija, disgrafija, mucanje i slično.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109</TotalTime>
  <Words>895</Words>
  <Application>Microsoft Office PowerPoint</Application>
  <PresentationFormat>Prikaz na zaslonu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Century Gothic</vt:lpstr>
      <vt:lpstr>Verdana</vt:lpstr>
      <vt:lpstr>Wingdings</vt:lpstr>
      <vt:lpstr>Wingdings 2</vt:lpstr>
      <vt:lpstr>Oduševljenje</vt:lpstr>
      <vt:lpstr>Program R.E.A.D. ®  Čitaj (o) psu u školskoj knjižnici</vt:lpstr>
      <vt:lpstr>1.Uvod Što je pet terapija?</vt:lpstr>
      <vt:lpstr>2. Naši partneri-  suradnja knjižnice i udruge</vt:lpstr>
      <vt:lpstr>3. Program R.E.A.D. ®</vt:lpstr>
      <vt:lpstr>4. Ciljevi programa</vt:lpstr>
      <vt:lpstr>5. Zašto čitanje upravo psima?  </vt:lpstr>
      <vt:lpstr>6. Gdje se provodi R.E.A.D.® ? </vt:lpstr>
      <vt:lpstr>7. Rezultati R.E.A.D.® programa </vt:lpstr>
      <vt:lpstr>8. Ciljana skupina</vt:lpstr>
      <vt:lpstr>9. Prvi susret na Monte Libriću proljeće 2014. </vt:lpstr>
      <vt:lpstr>10. Susreti u školi –  školska knjižnica</vt:lpstr>
      <vt:lpstr>PowerPointova prezentacija</vt:lpstr>
      <vt:lpstr>Iskustvo roditelja –  iz prve ruke </vt:lpstr>
      <vt:lpstr>OŠ Fažana i OŠ Vodnjan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R.E.A.D u školskoj knjižnici</dc:title>
  <dc:creator>dragica</dc:creator>
  <cp:lastModifiedBy>Adela Granić</cp:lastModifiedBy>
  <cp:revision>18</cp:revision>
  <dcterms:created xsi:type="dcterms:W3CDTF">2015-02-07T14:02:51Z</dcterms:created>
  <dcterms:modified xsi:type="dcterms:W3CDTF">2016-03-29T08:39:53Z</dcterms:modified>
</cp:coreProperties>
</file>