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0" r:id="rId11"/>
    <p:sldId id="290" r:id="rId12"/>
    <p:sldId id="269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6" r:id="rId21"/>
    <p:sldId id="278" r:id="rId22"/>
    <p:sldId id="279" r:id="rId23"/>
    <p:sldId id="282" r:id="rId24"/>
    <p:sldId id="280" r:id="rId25"/>
    <p:sldId id="283" r:id="rId26"/>
    <p:sldId id="284" r:id="rId27"/>
    <p:sldId id="289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8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53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1690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376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16125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056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38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8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3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3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120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1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943600" y="1103585"/>
            <a:ext cx="5943599" cy="4493173"/>
          </a:xfrm>
        </p:spPr>
        <p:txBody>
          <a:bodyPr>
            <a:noAutofit/>
          </a:bodyPr>
          <a:lstStyle/>
          <a:p>
            <a:pPr algn="ctr"/>
            <a:r>
              <a:rPr lang="hr-HR" sz="4800" b="1" dirty="0">
                <a:solidFill>
                  <a:srgbClr val="CC6600"/>
                </a:solidFill>
              </a:rPr>
              <a:t>Stažiranje i stručni ispit za stručne suradnike knjižničare </a:t>
            </a:r>
            <a:r>
              <a:rPr lang="hr-HR" sz="4800" b="1" dirty="0" smtClean="0">
                <a:solidFill>
                  <a:srgbClr val="CC6600"/>
                </a:solidFill>
              </a:rPr>
              <a:t>osnovnih i srednjih škola</a:t>
            </a:r>
            <a:endParaRPr lang="hr-HR" sz="4800" b="1" dirty="0">
              <a:solidFill>
                <a:srgbClr val="CC66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81504" y="5817476"/>
            <a:ext cx="9572296" cy="1040523"/>
          </a:xfrm>
        </p:spPr>
        <p:txBody>
          <a:bodyPr>
            <a:normAutofit/>
          </a:bodyPr>
          <a:lstStyle/>
          <a:p>
            <a:pPr algn="ctr"/>
            <a:endParaRPr lang="hr-HR" dirty="0" smtClean="0"/>
          </a:p>
          <a:p>
            <a:pPr algn="ctr"/>
            <a:r>
              <a:rPr lang="hr-HR" b="1" dirty="0" smtClean="0">
                <a:solidFill>
                  <a:srgbClr val="CC6600"/>
                </a:solidFill>
              </a:rPr>
              <a:t>Zagreb, 19. prosinca 2019.</a:t>
            </a:r>
          </a:p>
          <a:p>
            <a:pPr algn="ctr"/>
            <a:endParaRPr lang="hr-HR" dirty="0" smtClean="0"/>
          </a:p>
        </p:txBody>
      </p:sp>
      <p:sp>
        <p:nvSpPr>
          <p:cNvPr id="5" name="AutoShape 2" descr="Slikovni rezultat za worry face"/>
          <p:cNvSpPr>
            <a:spLocks noChangeAspect="1" noChangeArrowheads="1"/>
          </p:cNvSpPr>
          <p:nvPr/>
        </p:nvSpPr>
        <p:spPr bwMode="auto">
          <a:xfrm>
            <a:off x="187107" y="-472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28" name="Picture 4" descr="You Got This Lighted Sign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702221"/>
            <a:ext cx="353060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Tijek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28700" y="1905000"/>
            <a:ext cx="10475912" cy="4006222"/>
          </a:xfrm>
        </p:spPr>
        <p:txBody>
          <a:bodyPr>
            <a:normAutofit fontScale="92500"/>
          </a:bodyPr>
          <a:lstStyle/>
          <a:p>
            <a:pPr marL="609600" indent="-609600"/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obvezan </a:t>
            </a:r>
            <a:r>
              <a:rPr lang="hr-HR" altLang="sr-Latn-RS" sz="3600" b="1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(volonter najmanje 2 dana mjesečno tijekom nastavne godine, </a:t>
            </a:r>
            <a:r>
              <a:rPr lang="hr-HR" altLang="sr-Latn-RS" sz="3600" b="1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odn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. 140 sati)</a:t>
            </a:r>
            <a:endParaRPr lang="en-GB" altLang="sr-Latn-RS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Povjerenstvo za stažiranje </a:t>
            </a:r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bit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će nazočno radu pripravnika najmanje dva puta po 2 sata tijekom stažiranja (redovna nastava ili ostali oblici odg.-obraz. rada)</a:t>
            </a:r>
            <a:r>
              <a:rPr lang="en-GB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Dokumentacija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09700" y="1778000"/>
            <a:ext cx="10094912" cy="4133222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dnevnik stažiranja (vodi ga pripravnik)</a:t>
            </a:r>
            <a:endParaRPr lang="en-GB" altLang="sr-Latn-RS" sz="2200" b="1" dirty="0">
              <a:solidFill>
                <a:srgbClr val="000000"/>
              </a:solidFill>
            </a:endParaRPr>
          </a:p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evidencija o ostvarivanju pripravničkog staža (vodi je svaki član Povjerenstva</a:t>
            </a:r>
            <a:r>
              <a:rPr lang="hr-HR" altLang="sr-Latn-RS" sz="22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  <a:endParaRPr lang="hr-HR" altLang="sr-Latn-RS" sz="2200" b="1" dirty="0" smtClean="0"/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 smtClean="0">
                <a:solidFill>
                  <a:schemeClr val="tx1"/>
                </a:solidFill>
              </a:rPr>
              <a:t>p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odaci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hr-HR" altLang="sr-Latn-RS" sz="2200" b="1" dirty="0">
                <a:solidFill>
                  <a:schemeClr val="tx1"/>
                </a:solidFill>
              </a:rPr>
              <a:t>školi i datumu</a:t>
            </a: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podaci o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pripravniku (ime i prezime, stručna sprema, radno mjesto)</a:t>
            </a:r>
            <a:endParaRPr lang="hr-HR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v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rijeme stažiranja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članovi Povjerenstva za stažiranje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dužnosti Povjerenstva (izrada Programa pripravničkog 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staža najkasnije 15 dana od početka stažiranja,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pružanje stalne stručne pomoći, nazočnost pri radu)</a:t>
            </a:r>
            <a:endParaRPr lang="en-GB" altLang="sr-Latn-RS" sz="2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609600" indent="-609600"/>
            <a:r>
              <a:rPr lang="hr-HR" sz="2200" b="1" dirty="0" smtClean="0">
                <a:solidFill>
                  <a:schemeClr val="tx1"/>
                </a:solidFill>
              </a:rPr>
              <a:t>Izvješće o rezultatima stažiranja (tiskanica </a:t>
            </a:r>
            <a:r>
              <a:rPr lang="hr-HR" sz="2200" b="1" dirty="0">
                <a:solidFill>
                  <a:schemeClr val="tx1"/>
                </a:solidFill>
              </a:rPr>
              <a:t>– </a:t>
            </a:r>
            <a:r>
              <a:rPr lang="hr-HR" sz="2200" b="1" dirty="0" smtClean="0">
                <a:solidFill>
                  <a:schemeClr val="tx1"/>
                </a:solidFill>
              </a:rPr>
              <a:t>SI-2) </a:t>
            </a:r>
            <a:endParaRPr lang="hr-H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2875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hr-HR" sz="9600" dirty="0" smtClean="0"/>
              <a:t> </a:t>
            </a:r>
            <a:r>
              <a:rPr lang="hr-HR" sz="4000" b="1" dirty="0" smtClean="0">
                <a:solidFill>
                  <a:srgbClr val="CC6600"/>
                </a:solidFill>
              </a:rPr>
              <a:t>Osobe </a:t>
            </a:r>
            <a:r>
              <a:rPr lang="hr-HR" sz="4000" b="1" dirty="0">
                <a:solidFill>
                  <a:srgbClr val="CC6600"/>
                </a:solidFill>
              </a:rPr>
              <a:t>koje se stručno osposobljavaju za rad bez zasnivanja radnoga odnosa</a:t>
            </a:r>
            <a:r>
              <a:rPr lang="hr-HR" sz="4000" b="1" dirty="0" smtClean="0">
                <a:solidFill>
                  <a:srgbClr val="CC6600"/>
                </a:solidFill>
              </a:rPr>
              <a:t>:</a:t>
            </a:r>
            <a:br>
              <a:rPr lang="hr-HR" sz="4000" b="1" dirty="0" smtClean="0">
                <a:solidFill>
                  <a:srgbClr val="CC6600"/>
                </a:solidFill>
              </a:rPr>
            </a:b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/>
              <a:t/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22500"/>
            <a:ext cx="10233800" cy="3551767"/>
          </a:xfrm>
        </p:spPr>
        <p:txBody>
          <a:bodyPr>
            <a:normAutofit fontScale="25000" lnSpcReduction="20000"/>
          </a:bodyPr>
          <a:lstStyle/>
          <a:p>
            <a:endParaRPr lang="hr-HR" sz="14400" dirty="0" smtClean="0"/>
          </a:p>
          <a:p>
            <a:r>
              <a:rPr lang="hr-HR" sz="14400" b="1" dirty="0" smtClean="0"/>
              <a:t>prema </a:t>
            </a:r>
            <a:r>
              <a:rPr lang="hr-HR" sz="14400" b="1" dirty="0"/>
              <a:t>Uputama za provedbu Zakona o poticanju </a:t>
            </a:r>
            <a:r>
              <a:rPr lang="hr-HR" sz="14400" b="1" dirty="0" smtClean="0"/>
              <a:t>   zapošljavanja* </a:t>
            </a:r>
            <a:r>
              <a:rPr lang="hr-HR" sz="14400" b="1" dirty="0"/>
              <a:t>poslodavac snosi troškove stažiranja i polaganja stručnog ispita </a:t>
            </a:r>
            <a:endParaRPr lang="hr-HR" sz="14400" b="1" dirty="0" smtClean="0"/>
          </a:p>
          <a:p>
            <a:r>
              <a:rPr lang="hr-HR" sz="14400" b="1" dirty="0" smtClean="0"/>
              <a:t>686,00 kn</a:t>
            </a:r>
            <a:endParaRPr lang="hr-HR" sz="14400" b="1" dirty="0"/>
          </a:p>
          <a:p>
            <a:pPr marL="0" indent="0">
              <a:buNone/>
            </a:pPr>
            <a:r>
              <a:rPr lang="hr-HR" sz="14400" dirty="0" smtClean="0"/>
              <a:t> </a:t>
            </a:r>
          </a:p>
          <a:p>
            <a:pPr marL="0" indent="0">
              <a:buNone/>
            </a:pPr>
            <a:r>
              <a:rPr lang="hr-HR" sz="9600" dirty="0" smtClean="0"/>
              <a:t>      </a:t>
            </a:r>
            <a:endParaRPr lang="hr-HR" sz="9600" dirty="0"/>
          </a:p>
          <a:p>
            <a:r>
              <a:rPr lang="hr-HR" sz="9600" dirty="0"/>
              <a:t>       </a:t>
            </a:r>
            <a:r>
              <a:rPr lang="hr-HR" sz="9600" dirty="0" smtClean="0"/>
              <a:t>* </a:t>
            </a:r>
            <a:r>
              <a:rPr lang="hr-HR" sz="9600" dirty="0"/>
              <a:t>koje je donijelo Ministarstvo rada i mirovinskog sustava </a:t>
            </a:r>
          </a:p>
        </p:txBody>
      </p:sp>
    </p:spTree>
    <p:extLst>
      <p:ext uri="{BB962C8B-B14F-4D97-AF65-F5344CB8AC3E}">
        <p14:creationId xmlns:p14="http://schemas.microsoft.com/office/powerpoint/2010/main" val="9391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sz="2400" b="1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sz="2400" b="1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sz="2400" b="1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sz="2400" b="1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sz="2400" b="1" dirty="0"/>
              <a:t>U srednjim školama:</a:t>
            </a:r>
          </a:p>
          <a:p>
            <a:pPr marL="0" indent="0">
              <a:buNone/>
            </a:pPr>
            <a:r>
              <a:rPr lang="pl-PL" sz="2400" b="1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sz="2400" b="1" dirty="0"/>
              <a:t>                          10. listopada - 10. prosinca </a:t>
            </a:r>
            <a:endParaRPr lang="hr-HR" sz="2400" b="1" dirty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Škola </a:t>
            </a:r>
            <a:r>
              <a:rPr lang="hr-HR" sz="2400" b="1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Prijava  stručnog ispita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98600" y="1752599"/>
            <a:ext cx="10006012" cy="4546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/>
              <a:t>ispit se prijavljuje sljedećom dokumentacijom: </a:t>
            </a:r>
          </a:p>
          <a:p>
            <a:pPr marL="0" indent="0">
              <a:buNone/>
            </a:pPr>
            <a:r>
              <a:rPr lang="hr-HR" sz="2400" b="1" dirty="0"/>
              <a:t>  </a:t>
            </a:r>
            <a:r>
              <a:rPr lang="hr-HR" sz="2400" b="1" dirty="0" smtClean="0"/>
              <a:t>-prijavnica  </a:t>
            </a:r>
            <a:r>
              <a:rPr lang="hr-HR" sz="2400" b="1" dirty="0"/>
              <a:t>(Tiskanica SI-3). 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-izvješće </a:t>
            </a:r>
            <a:r>
              <a:rPr lang="hr-HR" sz="2400" b="1" dirty="0"/>
              <a:t>povjerenstva za stažiranje  ( Tiskanica -SI-2) 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 -preslika </a:t>
            </a:r>
            <a:r>
              <a:rPr lang="hr-HR" sz="2400" b="1" dirty="0"/>
              <a:t>diplome  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-dokaz </a:t>
            </a:r>
            <a:r>
              <a:rPr lang="hr-HR" sz="2400" b="1" dirty="0"/>
              <a:t>o pedagoškim kompetencijama (ako je potrebno)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 -evidencija </a:t>
            </a:r>
            <a:r>
              <a:rPr lang="hr-HR" sz="2400" b="1" dirty="0"/>
              <a:t>o ostvarenom programu pripravničkog </a:t>
            </a:r>
            <a:r>
              <a:rPr lang="hr-HR" sz="2400" b="1" dirty="0" smtClean="0"/>
              <a:t>   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staža  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Ispitno povjerenstvo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36700"/>
            <a:ext cx="10233800" cy="4640263"/>
          </a:xfrm>
        </p:spPr>
        <p:txBody>
          <a:bodyPr>
            <a:noAutofit/>
          </a:bodyPr>
          <a:lstStyle/>
          <a:p>
            <a:r>
              <a:rPr lang="hr-HR" sz="2400" b="1" dirty="0" smtClean="0"/>
              <a:t>Adela Granić, viša savjetnica za školske knjižnice u  AZOO </a:t>
            </a:r>
          </a:p>
          <a:p>
            <a:r>
              <a:rPr lang="hr-HR" sz="2400" b="1" dirty="0" smtClean="0"/>
              <a:t>Štefanija </a:t>
            </a:r>
            <a:r>
              <a:rPr lang="hr-HR" sz="2400" b="1" dirty="0" err="1" smtClean="0"/>
              <a:t>Turković</a:t>
            </a:r>
            <a:r>
              <a:rPr lang="hr-HR" sz="2400" b="1" dirty="0" smtClean="0"/>
              <a:t>, prof.,</a:t>
            </a:r>
            <a:r>
              <a:rPr lang="hr-HR" altLang="sr-Latn-RS" sz="2400" b="1" dirty="0">
                <a:cs typeface="Arial" panose="020B0604020202020204" pitchFamily="34" charset="0"/>
              </a:rPr>
              <a:t> OŠ Bartola 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Kašića</a:t>
            </a:r>
          </a:p>
          <a:p>
            <a:r>
              <a:rPr lang="hr-HR" sz="2400" b="1" dirty="0">
                <a:cs typeface="Arial" panose="020B0604020202020204" pitchFamily="34" charset="0"/>
              </a:rPr>
              <a:t>m</a:t>
            </a:r>
            <a:r>
              <a:rPr lang="hr-HR" sz="2400" b="1" dirty="0" smtClean="0">
                <a:cs typeface="Arial" panose="020B0604020202020204" pitchFamily="34" charset="0"/>
              </a:rPr>
              <a:t>r.sc. Jasna </a:t>
            </a:r>
            <a:r>
              <a:rPr lang="hr-HR" sz="2400" b="1" dirty="0" err="1" smtClean="0">
                <a:cs typeface="Arial" panose="020B0604020202020204" pitchFamily="34" charset="0"/>
              </a:rPr>
              <a:t>Košćak</a:t>
            </a:r>
            <a:r>
              <a:rPr lang="hr-HR" sz="2400" b="1" dirty="0" smtClean="0">
                <a:cs typeface="Arial" panose="020B0604020202020204" pitchFamily="34" charset="0"/>
              </a:rPr>
              <a:t>, XVI. gimnazija</a:t>
            </a:r>
            <a:endParaRPr lang="hr-HR" sz="2400" b="1" dirty="0" smtClean="0"/>
          </a:p>
          <a:p>
            <a:r>
              <a:rPr lang="hr-HR" sz="2400" b="1" dirty="0" smtClean="0"/>
              <a:t>Mr.sc. Mihaela </a:t>
            </a:r>
            <a:r>
              <a:rPr lang="hr-HR" sz="2400" b="1" dirty="0" err="1" smtClean="0"/>
              <a:t>Banek</a:t>
            </a:r>
            <a:r>
              <a:rPr lang="hr-HR" sz="2400" b="1" dirty="0" smtClean="0"/>
              <a:t> Zorica, Filozofski fakultet u Zagrebu</a:t>
            </a:r>
          </a:p>
          <a:p>
            <a:r>
              <a:rPr lang="hr-HR" sz="2400" b="1" dirty="0" smtClean="0"/>
              <a:t>Evica </a:t>
            </a:r>
            <a:r>
              <a:rPr lang="hr-HR" sz="2400" b="1" dirty="0" err="1" smtClean="0"/>
              <a:t>Tihomirović</a:t>
            </a:r>
            <a:r>
              <a:rPr lang="hr-HR" sz="2400" b="1" dirty="0" smtClean="0"/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err="1"/>
              <a:t>knjiž</a:t>
            </a:r>
            <a:r>
              <a:rPr lang="hr-HR" altLang="sr-Latn-RS" sz="2400" b="1" dirty="0" smtClean="0"/>
              <a:t>.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OŠ Bartola Kašića</a:t>
            </a:r>
            <a:endParaRPr lang="hr-HR" sz="2400" b="1" dirty="0" smtClean="0"/>
          </a:p>
          <a:p>
            <a:r>
              <a:rPr lang="hr-HR" altLang="sr-Latn-RS" sz="2400" b="1" dirty="0" smtClean="0"/>
              <a:t>Jadranka Tukša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err="1" smtClean="0"/>
              <a:t>knjiž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., </a:t>
            </a:r>
            <a:r>
              <a:rPr lang="hr-HR" altLang="sr-Latn-RS" sz="2400" b="1" dirty="0" smtClean="0"/>
              <a:t>XVI. gimnazija</a:t>
            </a:r>
          </a:p>
          <a:p>
            <a:r>
              <a:rPr lang="hr-HR" sz="2400" b="1" dirty="0" smtClean="0"/>
              <a:t>Dijana Kopčić, dipl. ing. ravnateljica OŠ Bartola Kašića</a:t>
            </a:r>
          </a:p>
          <a:p>
            <a:r>
              <a:rPr lang="hr-HR" sz="2400" b="1" dirty="0" smtClean="0"/>
              <a:t>Nina </a:t>
            </a:r>
            <a:r>
              <a:rPr lang="hr-HR" sz="2400" b="1" dirty="0" err="1" smtClean="0"/>
              <a:t>Karković</a:t>
            </a:r>
            <a:r>
              <a:rPr lang="hr-HR" sz="2400" b="1" dirty="0" smtClean="0"/>
              <a:t>, prof. ravnateljica XVI. gimnazije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30401" y="624110"/>
            <a:ext cx="9574212" cy="1280890"/>
          </a:xfrm>
        </p:spPr>
        <p:txBody>
          <a:bodyPr>
            <a:normAutofit/>
          </a:bodyPr>
          <a:lstStyle/>
          <a:p>
            <a:pPr algn="ctr"/>
            <a:r>
              <a:rPr lang="hr-HR" altLang="sr-Latn-RS" b="1" dirty="0" smtClean="0">
                <a:solidFill>
                  <a:srgbClr val="CC6600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b="1" dirty="0">
                <a:solidFill>
                  <a:srgbClr val="CC6600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76300" y="2133600"/>
            <a:ext cx="10947400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2600" b="1" dirty="0">
                <a:solidFill>
                  <a:schemeClr val="tx1"/>
                </a:solidFill>
              </a:rPr>
              <a:t>a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2600" b="1" dirty="0">
                <a:solidFill>
                  <a:schemeClr val="tx1"/>
                </a:solidFill>
              </a:rPr>
              <a:t>a rad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2600" b="1" dirty="0">
                <a:solidFill>
                  <a:schemeClr val="tx1"/>
                </a:solidFill>
              </a:rPr>
              <a:t>metodike š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Pisani rad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20800" y="2133600"/>
            <a:ext cx="10183812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</a:rPr>
              <a:t>    </a:t>
            </a:r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dopuštena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Moguće teme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27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27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b="1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Nastavni sat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079500"/>
            <a:ext cx="10233800" cy="5473699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sat)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</a:rPr>
              <a:t>nazoč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vr</a:t>
            </a:r>
            <a:r>
              <a:rPr lang="hr-HR" altLang="sr-Latn-RS" sz="2700" b="1" dirty="0">
                <a:solidFill>
                  <a:schemeClr val="tx1"/>
                </a:solidFill>
              </a:rPr>
              <a:t>j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ednovanje praktičnog rada</a:t>
            </a:r>
            <a:r>
              <a:rPr lang="en-GB" altLang="sr-Latn-RS" sz="2700" b="1" dirty="0">
                <a:solidFill>
                  <a:schemeClr val="tx1"/>
                </a:solidFill>
              </a:rPr>
              <a:t> </a:t>
            </a:r>
            <a:endParaRPr lang="hr-HR" altLang="sr-Latn-RS" sz="2700" b="1" dirty="0">
              <a:solidFill>
                <a:schemeClr val="tx1"/>
              </a:solidFill>
            </a:endParaRPr>
          </a:p>
          <a:p>
            <a:r>
              <a:rPr lang="hr-HR" b="1" dirty="0" smtClean="0"/>
              <a:t>(Jozić, Ruža; </a:t>
            </a:r>
            <a:r>
              <a:rPr lang="hr-HR" b="1" dirty="0" err="1" smtClean="0"/>
              <a:t>Pavin</a:t>
            </a:r>
            <a:r>
              <a:rPr lang="hr-HR" b="1" dirty="0" smtClean="0"/>
              <a:t> Banović, Alta. 2019. </a:t>
            </a:r>
            <a:r>
              <a:rPr lang="hr-HR" b="1" u="sng" dirty="0" smtClean="0">
                <a:solidFill>
                  <a:schemeClr val="tx1"/>
                </a:solidFill>
              </a:rPr>
              <a:t>Od knjige do oblaka:</a:t>
            </a:r>
            <a:r>
              <a:rPr lang="pl-PL" b="1" u="sng" dirty="0">
                <a:solidFill>
                  <a:schemeClr val="tx1"/>
                </a:solidFill>
              </a:rPr>
              <a:t>Informacijsko medijski odgoj i obrazovanje </a:t>
            </a:r>
            <a:r>
              <a:rPr lang="pl-PL" b="1" u="sng" dirty="0" smtClean="0">
                <a:solidFill>
                  <a:schemeClr val="tx1"/>
                </a:solidFill>
              </a:rPr>
              <a:t>učenika</a:t>
            </a:r>
            <a:r>
              <a:rPr lang="pl-PL" b="1" u="sng" dirty="0" smtClean="0"/>
              <a:t>.</a:t>
            </a:r>
            <a:r>
              <a:rPr lang="pl-PL" b="1" dirty="0" smtClean="0"/>
              <a:t> Alfa. Zagreb)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OSOBITOSTI PRIPRAVNIČKOG STAŽA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2800" dirty="0"/>
              <a:t> </a:t>
            </a:r>
            <a:r>
              <a:rPr lang="hr-HR" sz="2800" b="1" dirty="0"/>
              <a:t>Svrha je pripravničkog staža osposobiti učitelje, stručne suradnike i nastavnike </a:t>
            </a:r>
            <a:r>
              <a:rPr lang="hr-HR" sz="2800" b="1" dirty="0" smtClean="0"/>
              <a:t>bez </a:t>
            </a:r>
            <a:r>
              <a:rPr lang="hr-HR" sz="2800" b="1" dirty="0"/>
              <a:t>radnog iskustva za uspješno, stručno i samostalno obavljanje poslova u osnovnoj odnosno srednjoj školi </a:t>
            </a:r>
          </a:p>
          <a:p>
            <a:r>
              <a:rPr lang="hr-HR" sz="2800" b="1" dirty="0" smtClean="0"/>
              <a:t>susret </a:t>
            </a:r>
            <a:r>
              <a:rPr lang="hr-HR" sz="2800" b="1" dirty="0"/>
              <a:t>pripravnika s odgojno-obrazovnom ustanovom i nastavnim procesom u novoj ulozi u novim </a:t>
            </a:r>
            <a:r>
              <a:rPr lang="hr-HR" sz="2800" b="1" dirty="0" smtClean="0"/>
              <a:t>odnosima</a:t>
            </a:r>
          </a:p>
          <a:p>
            <a:pPr marL="0" indent="0">
              <a:buNone/>
            </a:pPr>
            <a:r>
              <a:rPr lang="hr-HR" sz="2800" b="1" dirty="0" smtClean="0"/>
              <a:t>   (</a:t>
            </a:r>
            <a:r>
              <a:rPr lang="hr-HR" sz="2800" b="1" dirty="0"/>
              <a:t>prije toga uloga učenika, </a:t>
            </a:r>
            <a:r>
              <a:rPr lang="hr-HR" sz="2800" b="1" dirty="0" smtClean="0"/>
              <a:t>studenta…) </a:t>
            </a:r>
            <a:endParaRPr lang="hr-HR" sz="2800" b="1" dirty="0"/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s učenicima i kolegama </a:t>
            </a:r>
          </a:p>
          <a:p>
            <a:r>
              <a:rPr lang="hr-HR" sz="2800" b="1" dirty="0"/>
              <a:t>  uvođenje u profesiju prvenstveno pedagoški čin </a:t>
            </a:r>
          </a:p>
          <a:p>
            <a:pPr marL="0" indent="0">
              <a:buNone/>
            </a:pP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Usmeni ispit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4720696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drugi dio: ispituje se Ustav RH, Zakon o školstvu, Zakon o   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  radu, Državni pedagoški standard te pravilnici proistekli iz 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 navedenih zakona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Literatura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44600" y="1663700"/>
            <a:ext cx="10260012" cy="4247522"/>
          </a:xfrm>
        </p:spPr>
        <p:txBody>
          <a:bodyPr>
            <a:normAutofit fontScale="92500" lnSpcReduction="10000"/>
          </a:bodyPr>
          <a:lstStyle/>
          <a:p>
            <a:r>
              <a:rPr lang="hr-HR" sz="2400" b="1" dirty="0" smtClean="0"/>
              <a:t>HKD je objavio prijevod novih smjernica </a:t>
            </a:r>
            <a:r>
              <a:rPr lang="hr-HR" sz="2400" b="1" u="sng" dirty="0" smtClean="0"/>
              <a:t>Smjernice za školske knjižnice</a:t>
            </a:r>
          </a:p>
          <a:p>
            <a:r>
              <a:rPr lang="hr-HR" sz="2400" b="1" dirty="0" err="1" smtClean="0"/>
              <a:t>Eng</a:t>
            </a:r>
            <a:r>
              <a:rPr lang="hr-HR" sz="2400" b="1" dirty="0"/>
              <a:t>. Verzija IFLA </a:t>
            </a:r>
            <a:r>
              <a:rPr lang="hr-HR" sz="2400" b="1" dirty="0" err="1"/>
              <a:t>school</a:t>
            </a:r>
            <a:r>
              <a:rPr lang="hr-HR" sz="2400" b="1" dirty="0"/>
              <a:t> </a:t>
            </a:r>
            <a:r>
              <a:rPr lang="hr-HR" sz="2400" b="1" dirty="0" err="1"/>
              <a:t>library</a:t>
            </a:r>
            <a:r>
              <a:rPr lang="hr-HR" sz="2400" b="1" dirty="0"/>
              <a:t> </a:t>
            </a:r>
            <a:r>
              <a:rPr lang="hr-HR" sz="2400" b="1" dirty="0" err="1"/>
              <a:t>guidelines</a:t>
            </a:r>
            <a:r>
              <a:rPr lang="hr-HR" sz="2400" b="1" dirty="0"/>
              <a:t> http://www.ifla.org/publications/node/9512</a:t>
            </a:r>
          </a:p>
          <a:p>
            <a:r>
              <a:rPr lang="hr-HR" sz="2400" b="1" dirty="0" smtClean="0"/>
              <a:t>Kovačević</a:t>
            </a:r>
            <a:r>
              <a:rPr lang="hr-HR" sz="2400" b="1" dirty="0"/>
              <a:t>, </a:t>
            </a:r>
            <a:r>
              <a:rPr lang="hr-HR" sz="2400" b="1" dirty="0" smtClean="0"/>
              <a:t>Dinka; </a:t>
            </a:r>
            <a:r>
              <a:rPr lang="hr-HR" sz="2400" b="1" dirty="0" err="1"/>
              <a:t>Lovrinčević</a:t>
            </a:r>
            <a:r>
              <a:rPr lang="hr-HR" sz="2400" b="1" dirty="0"/>
              <a:t>, Jasmina. </a:t>
            </a:r>
            <a:r>
              <a:rPr lang="hr-HR" sz="2400" b="1" dirty="0" smtClean="0"/>
              <a:t>2012. </a:t>
            </a:r>
            <a:r>
              <a:rPr lang="hr-HR" sz="2400" b="1" u="sng" dirty="0" smtClean="0"/>
              <a:t>Školski </a:t>
            </a:r>
            <a:r>
              <a:rPr lang="hr-HR" sz="2400" b="1" u="sng" dirty="0"/>
              <a:t>knjižničar. </a:t>
            </a:r>
            <a:r>
              <a:rPr lang="pl-PL" sz="2400" b="1" dirty="0" smtClean="0"/>
              <a:t>Zavod </a:t>
            </a:r>
            <a:r>
              <a:rPr lang="pl-PL" sz="2400" b="1" dirty="0"/>
              <a:t>za informacijske </a:t>
            </a:r>
            <a:r>
              <a:rPr lang="pl-PL" sz="2400" b="1" dirty="0" smtClean="0"/>
              <a:t>studije. Zagreb</a:t>
            </a:r>
          </a:p>
          <a:p>
            <a:r>
              <a:rPr lang="pl-PL" sz="2400" b="1" dirty="0" smtClean="0"/>
              <a:t>Kovačević,Dinka; Lasić-Lazić, Jadranka; Lovrinčević Jasmina. 2004. </a:t>
            </a:r>
            <a:r>
              <a:rPr lang="pl-PL" sz="2400" b="1" u="sng" dirty="0" smtClean="0"/>
              <a:t>Školska knjižnica-korak dalje</a:t>
            </a:r>
            <a:r>
              <a:rPr lang="pl-PL" sz="2400" b="1" dirty="0" smtClean="0"/>
              <a:t>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studije;altaGama. Zagreb</a:t>
            </a:r>
          </a:p>
          <a:p>
            <a:r>
              <a:rPr lang="pl-PL" sz="2400" b="1" dirty="0"/>
              <a:t>Lovrinčević </a:t>
            </a:r>
            <a:r>
              <a:rPr lang="pl-PL" sz="2400" b="1" dirty="0" smtClean="0"/>
              <a:t>Jasmina i dr. 2005. </a:t>
            </a:r>
            <a:r>
              <a:rPr lang="pl-PL" sz="2400" b="1" u="sng" dirty="0" smtClean="0"/>
              <a:t>Znanjem do znanja</a:t>
            </a:r>
            <a:r>
              <a:rPr lang="pl-PL" sz="2400" b="1" dirty="0" smtClean="0"/>
              <a:t>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studije. Zagreb</a:t>
            </a:r>
            <a:endParaRPr lang="hr-HR" sz="2400" b="1" dirty="0"/>
          </a:p>
          <a:p>
            <a:r>
              <a:rPr lang="hr-HR" sz="2400" b="1" dirty="0" smtClean="0"/>
              <a:t>Nacionalni okvirni kurikulum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6013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Što su ishodi učenja ?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7200" cy="4829175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odgovor na sljedeće </a:t>
            </a:r>
            <a:r>
              <a:rPr lang="hr-HR" altLang="sr-Latn-RS" sz="2400" b="1" dirty="0" smtClean="0"/>
              <a:t>pitanje:</a:t>
            </a:r>
          </a:p>
          <a:p>
            <a:pPr marL="0" indent="0">
              <a:buNone/>
            </a:pPr>
            <a:r>
              <a:rPr lang="hr-HR" altLang="sr-Latn-RS" sz="2400" b="1" dirty="0"/>
              <a:t>K</a:t>
            </a:r>
            <a:r>
              <a:rPr lang="hr-HR" altLang="sr-Latn-RS" sz="2400" b="1" dirty="0" smtClean="0"/>
              <a:t>ada </a:t>
            </a:r>
            <a:r>
              <a:rPr lang="hr-HR" altLang="sr-Latn-RS" sz="2400" b="1" dirty="0"/>
              <a:t>učenik iziđe iz razreda, što će znati, razumjeti ili moći učiniti</a:t>
            </a:r>
          </a:p>
          <a:p>
            <a:r>
              <a:rPr lang="hr-HR" altLang="sr-Latn-RS" sz="2400" b="1" dirty="0" smtClean="0"/>
              <a:t>pomiče </a:t>
            </a:r>
            <a:r>
              <a:rPr lang="hr-HR" altLang="sr-Latn-RS" sz="2400" b="1" dirty="0"/>
              <a:t>težište s nastavnika na </a:t>
            </a:r>
            <a:r>
              <a:rPr lang="hr-HR" altLang="sr-Latn-RS" sz="2400" b="1" dirty="0" smtClean="0"/>
              <a:t>učenika</a:t>
            </a:r>
          </a:p>
          <a:p>
            <a:r>
              <a:rPr lang="hr-HR" altLang="sr-Latn-RS" sz="2400" b="1" dirty="0" smtClean="0"/>
              <a:t>što učenik </a:t>
            </a:r>
            <a:r>
              <a:rPr lang="hr-HR" altLang="sr-Latn-RS" sz="2400" b="1" dirty="0"/>
              <a:t>radi, ne što nastavnik radi</a:t>
            </a:r>
          </a:p>
          <a:p>
            <a:r>
              <a:rPr lang="hr-HR" altLang="sr-Latn-RS" sz="2400" b="1" dirty="0"/>
              <a:t>dobro artikulirani ishodi učenja su specifični, </a:t>
            </a:r>
            <a:r>
              <a:rPr lang="hr-HR" altLang="sr-Latn-RS" sz="2400" b="1" dirty="0" smtClean="0"/>
              <a:t>dostižni, mjerljivi, vremenski određeni, okrenuti prema rezultatima</a:t>
            </a:r>
          </a:p>
          <a:p>
            <a:r>
              <a:rPr lang="hr-HR" sz="2400" b="1" dirty="0" smtClean="0"/>
              <a:t>Kompetencije </a:t>
            </a:r>
            <a:r>
              <a:rPr lang="hr-HR" sz="2400" b="1" dirty="0"/>
              <a:t>– dinamička kombinacija znanja, razumijevanja, vještina i sposobnosti </a:t>
            </a:r>
          </a:p>
          <a:p>
            <a:endParaRPr lang="hr-HR" altLang="sr-Latn-RS" sz="2400" b="1" dirty="0"/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9802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ABCD metoda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3200" y="2133600"/>
            <a:ext cx="100314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A (</a:t>
            </a:r>
            <a:r>
              <a:rPr lang="hr-HR" sz="2400" b="1" dirty="0" err="1"/>
              <a:t>audience</a:t>
            </a:r>
            <a:r>
              <a:rPr lang="hr-HR" sz="2400" b="1" dirty="0"/>
              <a:t>) – publika</a:t>
            </a:r>
          </a:p>
          <a:p>
            <a:r>
              <a:rPr lang="hr-HR" sz="2400" b="1" dirty="0"/>
              <a:t>B (</a:t>
            </a:r>
            <a:r>
              <a:rPr lang="hr-HR" sz="2400" b="1" dirty="0" err="1"/>
              <a:t>behaviour</a:t>
            </a:r>
            <a:r>
              <a:rPr lang="hr-HR" sz="2400" b="1" dirty="0"/>
              <a:t>) – ponašanje (što od učenika očekujemo da napravi)</a:t>
            </a:r>
          </a:p>
          <a:p>
            <a:r>
              <a:rPr lang="hr-HR" sz="2400" b="1" dirty="0"/>
              <a:t>C (</a:t>
            </a:r>
            <a:r>
              <a:rPr lang="hr-HR" sz="2400" b="1" dirty="0" err="1"/>
              <a:t>conditions</a:t>
            </a:r>
            <a:r>
              <a:rPr lang="hr-HR" sz="2400" b="1" dirty="0"/>
              <a:t>) – uvjeti ili okolnosti pod kojima će se učenje obaviti</a:t>
            </a:r>
          </a:p>
          <a:p>
            <a:r>
              <a:rPr lang="hr-HR" sz="2400" b="1" dirty="0"/>
              <a:t>D (</a:t>
            </a:r>
            <a:r>
              <a:rPr lang="hr-HR" sz="2400" b="1" dirty="0" err="1"/>
              <a:t>degree</a:t>
            </a:r>
            <a:r>
              <a:rPr lang="hr-HR" sz="2400" b="1" dirty="0"/>
              <a:t>) – stupanj </a:t>
            </a:r>
          </a:p>
          <a:p>
            <a:pPr marL="0" indent="0">
              <a:buNone/>
            </a:pPr>
            <a:r>
              <a:rPr lang="hr-HR" sz="2400" b="1" dirty="0" smtClean="0"/>
              <a:t>NPR:</a:t>
            </a:r>
            <a:endParaRPr lang="hr-HR" sz="2400" b="1" dirty="0"/>
          </a:p>
          <a:p>
            <a:r>
              <a:rPr lang="hr-HR" sz="2400" b="1" dirty="0"/>
              <a:t>Učenici (publika) šestog razreda (stupanj) će kroz grupni rad (uvjet) razlikovati dobivenu znanstvenu, popularnu i promidžbenu publikaciju  (ponašanje)</a:t>
            </a:r>
          </a:p>
          <a:p>
            <a:endParaRPr lang="hr-HR" sz="2400" b="1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06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b="1" dirty="0" smtClean="0">
                <a:solidFill>
                  <a:srgbClr val="CC6600"/>
                </a:solidFill>
              </a:rPr>
              <a:t>Ishodi nastavniku omogućuju da vrjednuje svoj i učenikov rad. </a:t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/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>On će: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6500" y="3213100"/>
            <a:ext cx="10147300" cy="2963862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znati kako teče nastavni proces</a:t>
            </a:r>
          </a:p>
          <a:p>
            <a:r>
              <a:rPr lang="hr-HR" altLang="sr-Latn-RS" sz="2400" b="1" dirty="0"/>
              <a:t>znati zašto to radi (postupa na određeni način)</a:t>
            </a:r>
          </a:p>
          <a:p>
            <a:r>
              <a:rPr lang="hr-HR" altLang="sr-Latn-RS" sz="2400" b="1" dirty="0" smtClean="0"/>
              <a:t>znati </a:t>
            </a:r>
            <a:r>
              <a:rPr lang="hr-HR" altLang="sr-Latn-RS" sz="2400" b="1" dirty="0"/>
              <a:t>što će učenici na kraju </a:t>
            </a:r>
            <a:r>
              <a:rPr lang="hr-HR" altLang="sr-Latn-RS" sz="2400" b="1" dirty="0" smtClean="0"/>
              <a:t>znati tj. umjeti</a:t>
            </a:r>
          </a:p>
          <a:p>
            <a:r>
              <a:rPr lang="hr-HR" sz="2400" b="1" dirty="0" smtClean="0"/>
              <a:t>odrediti </a:t>
            </a:r>
            <a:r>
              <a:rPr lang="hr-HR" sz="2400" b="1" dirty="0"/>
              <a:t>minimalne kriterije </a:t>
            </a:r>
            <a:r>
              <a:rPr lang="hr-HR" sz="2400" b="1" dirty="0" smtClean="0"/>
              <a:t>prolaznosti</a:t>
            </a:r>
            <a:endParaRPr lang="hr-HR" altLang="sr-Latn-RS" sz="2400" b="1" dirty="0"/>
          </a:p>
          <a:p>
            <a:r>
              <a:rPr lang="hr-HR" altLang="sr-Latn-RS" sz="2400" b="1" dirty="0"/>
              <a:t>objasniti </a:t>
            </a:r>
            <a:r>
              <a:rPr lang="hr-HR" altLang="sr-Latn-RS" sz="2400" b="1" dirty="0" smtClean="0"/>
              <a:t>drugim nastavnicima i roditeljima što </a:t>
            </a:r>
            <a:r>
              <a:rPr lang="hr-HR" altLang="sr-Latn-RS" sz="2400" b="1" dirty="0"/>
              <a:t>zapravo činite</a:t>
            </a:r>
            <a:endParaRPr lang="en-GB" altLang="sr-Latn-RS" sz="2400" b="1" dirty="0"/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8703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>
                <a:solidFill>
                  <a:srgbClr val="CC6600"/>
                </a:solidFill>
              </a:rPr>
              <a:t>Kompetencije </a:t>
            </a:r>
            <a:r>
              <a:rPr lang="hr-HR" b="1" dirty="0">
                <a:solidFill>
                  <a:srgbClr val="CC6600"/>
                </a:solidFill>
              </a:rPr>
              <a:t>k</a:t>
            </a:r>
            <a:r>
              <a:rPr lang="hr-HR" b="1" dirty="0" smtClean="0">
                <a:solidFill>
                  <a:srgbClr val="CC6600"/>
                </a:solidFill>
              </a:rPr>
              <a:t>oje učenik stječe na </a:t>
            </a:r>
            <a:r>
              <a:rPr lang="hr-HR" b="1" dirty="0">
                <a:solidFill>
                  <a:srgbClr val="CC6600"/>
                </a:solidFill>
              </a:rPr>
              <a:t>kraju svog obrazovanja?</a:t>
            </a:r>
            <a:br>
              <a:rPr lang="hr-HR" b="1" dirty="0">
                <a:solidFill>
                  <a:srgbClr val="CC6600"/>
                </a:solidFill>
              </a:rPr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09800"/>
            <a:ext cx="10233800" cy="4292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Komunikacija </a:t>
            </a:r>
            <a:r>
              <a:rPr lang="hr-HR" sz="2400" b="1" dirty="0">
                <a:solidFill>
                  <a:schemeClr val="tx1"/>
                </a:solidFill>
              </a:rPr>
              <a:t>na materinskomu jeziku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komunikacija na stranim </a:t>
            </a:r>
            <a:r>
              <a:rPr lang="hr-HR" sz="2400" b="1" dirty="0" smtClean="0">
                <a:solidFill>
                  <a:schemeClr val="tx1"/>
                </a:solidFill>
              </a:rPr>
              <a:t>jezicima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matematička kompetencija i osnovne kompetencije u prirodoslovlju i tehnologiji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digitalna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učiti kako učiti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socijalna i građanska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err="1" smtClean="0">
                <a:solidFill>
                  <a:schemeClr val="tx1"/>
                </a:solidFill>
              </a:rPr>
              <a:t>inicijativnost</a:t>
            </a:r>
            <a:r>
              <a:rPr lang="hr-HR" sz="2400" b="1" dirty="0" smtClean="0">
                <a:solidFill>
                  <a:schemeClr val="tx1"/>
                </a:solidFill>
              </a:rPr>
              <a:t> </a:t>
            </a:r>
            <a:r>
              <a:rPr lang="hr-HR" sz="2400" b="1" dirty="0">
                <a:solidFill>
                  <a:schemeClr val="tx1"/>
                </a:solidFill>
              </a:rPr>
              <a:t>i poduzetnost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kulturna </a:t>
            </a:r>
            <a:r>
              <a:rPr lang="hr-HR" sz="2400" b="1" dirty="0">
                <a:solidFill>
                  <a:schemeClr val="tx1"/>
                </a:solidFill>
              </a:rPr>
              <a:t>svijest i izražavanje </a:t>
            </a:r>
          </a:p>
        </p:txBody>
      </p:sp>
    </p:spTree>
    <p:extLst>
      <p:ext uri="{BB962C8B-B14F-4D97-AF65-F5344CB8AC3E}">
        <p14:creationId xmlns:p14="http://schemas.microsoft.com/office/powerpoint/2010/main" val="785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Kompetencije knjižničara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0" y="1905000"/>
            <a:ext cx="10158412" cy="3777622"/>
          </a:xfrm>
        </p:spPr>
        <p:txBody>
          <a:bodyPr/>
          <a:lstStyle/>
          <a:p>
            <a:pPr marL="0" indent="0">
              <a:buNone/>
            </a:pPr>
            <a:r>
              <a:rPr lang="hr-HR" sz="3200" b="1" dirty="0" err="1" smtClean="0">
                <a:solidFill>
                  <a:srgbClr val="CC6600"/>
                </a:solidFill>
              </a:rPr>
              <a:t>Inicijativnost</a:t>
            </a:r>
            <a:r>
              <a:rPr lang="hr-HR" sz="3200" b="1" dirty="0" smtClean="0">
                <a:solidFill>
                  <a:srgbClr val="CC6600"/>
                </a:solidFill>
              </a:rPr>
              <a:t> </a:t>
            </a:r>
            <a:r>
              <a:rPr lang="hr-HR" sz="3200" b="1" dirty="0">
                <a:solidFill>
                  <a:srgbClr val="CC6600"/>
                </a:solidFill>
              </a:rPr>
              <a:t>i poduzetnost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sz="2400" b="1" dirty="0" smtClean="0"/>
              <a:t>Odnosi </a:t>
            </a:r>
            <a:r>
              <a:rPr lang="hr-HR" sz="2400" b="1" dirty="0"/>
              <a:t>se na sposobnost pojedinca da ideje pretvori u djelovanje, a uključuje stvaralaštvo, inovativnost i spremnost na preuzimanje rizika te sposobnost planiranja i vođenja projekata radi ostvarivanja ciljeva.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Čini </a:t>
            </a:r>
            <a:r>
              <a:rPr lang="hr-HR" sz="2400" b="1" dirty="0"/>
              <a:t>osnovu za stjecanje specifičnih znanja i vještina potrebnih za pokretanje društvenih i tržišnih djelatnosti. </a:t>
            </a:r>
          </a:p>
        </p:txBody>
      </p:sp>
    </p:spTree>
    <p:extLst>
      <p:ext uri="{BB962C8B-B14F-4D97-AF65-F5344CB8AC3E}">
        <p14:creationId xmlns:p14="http://schemas.microsoft.com/office/powerpoint/2010/main" val="29801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LOOMEN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84300" y="2133600"/>
            <a:ext cx="101203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cjelovita je </a:t>
            </a:r>
            <a:r>
              <a:rPr lang="hr-HR" sz="2400" b="1" i="1" dirty="0"/>
              <a:t>online</a:t>
            </a:r>
            <a:r>
              <a:rPr lang="hr-HR" sz="2400" b="1" dirty="0"/>
              <a:t> platforma za učenje na daljinu. </a:t>
            </a:r>
            <a:endParaRPr lang="hr-HR" sz="2400" b="1" dirty="0" smtClean="0"/>
          </a:p>
          <a:p>
            <a:r>
              <a:rPr lang="hr-HR" sz="2400" b="1" dirty="0" smtClean="0"/>
              <a:t>CARNET </a:t>
            </a:r>
            <a:r>
              <a:rPr lang="hr-HR" sz="2400" b="1" dirty="0" err="1"/>
              <a:t>Loomen</a:t>
            </a:r>
            <a:r>
              <a:rPr lang="hr-HR" sz="2400" b="1" dirty="0"/>
              <a:t> </a:t>
            </a:r>
            <a:r>
              <a:rPr lang="hr-HR" sz="2400" b="1" dirty="0" smtClean="0"/>
              <a:t>omogućava- </a:t>
            </a:r>
            <a:r>
              <a:rPr lang="hr-HR" sz="2400" b="1" dirty="0"/>
              <a:t>pohađanje i otvaranje tečajeva,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-provjeru </a:t>
            </a:r>
            <a:r>
              <a:rPr lang="hr-HR" sz="2400" b="1" dirty="0"/>
              <a:t>stečenih znanja</a:t>
            </a:r>
            <a:r>
              <a:rPr lang="hr-HR" sz="2400" b="1" dirty="0" smtClean="0"/>
              <a:t>,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-predaju </a:t>
            </a:r>
            <a:r>
              <a:rPr lang="hr-HR" sz="2400" b="1" dirty="0"/>
              <a:t>i kontrolu zadaće,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 -evidenciju </a:t>
            </a:r>
            <a:r>
              <a:rPr lang="hr-HR" sz="2400" b="1" dirty="0"/>
              <a:t>prisutnosti i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                                                      -komunikacijsku </a:t>
            </a:r>
            <a:r>
              <a:rPr lang="hr-HR" sz="2400" b="1" dirty="0"/>
              <a:t>platformu</a:t>
            </a:r>
            <a:r>
              <a:rPr lang="hr-HR" sz="2400" b="1" dirty="0" smtClean="0"/>
              <a:t>.</a:t>
            </a:r>
          </a:p>
          <a:p>
            <a:pPr marL="0" indent="0">
              <a:buNone/>
            </a:pPr>
            <a:r>
              <a:rPr lang="hr-HR" sz="2400" b="1" dirty="0" smtClean="0"/>
              <a:t>Na </a:t>
            </a:r>
            <a:r>
              <a:rPr lang="hr-HR" sz="2400" b="1" dirty="0" err="1"/>
              <a:t>Loomen</a:t>
            </a:r>
            <a:r>
              <a:rPr lang="hr-HR" sz="2400" b="1" dirty="0"/>
              <a:t> se možete prijaviti putem elektroničkoga identiteta u sustavu </a:t>
            </a:r>
            <a:r>
              <a:rPr lang="hr-HR" sz="2400" b="1" dirty="0" err="1"/>
              <a:t>AAI@EduHr</a:t>
            </a:r>
            <a:r>
              <a:rPr lang="hr-HR" sz="24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269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3" y="1431925"/>
            <a:ext cx="7335837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3008313" y="711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/>
              <a:t>Sretno!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27441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1815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0706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stjecanje </a:t>
            </a:r>
            <a:r>
              <a:rPr lang="hr-HR" sz="3600" b="1" dirty="0"/>
              <a:t>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</a:p>
          <a:p>
            <a:r>
              <a:rPr lang="hr-HR" sz="3600" b="1" dirty="0" smtClean="0"/>
              <a:t>stažiranje </a:t>
            </a:r>
            <a:r>
              <a:rPr lang="hr-HR" sz="3600" b="1" dirty="0"/>
              <a:t>kao sastavnica učenja odnosno etapa u cjeloživotnom obrazovanju i usavršavanju </a:t>
            </a:r>
          </a:p>
          <a:p>
            <a:pPr marL="0" indent="0">
              <a:buNone/>
            </a:pPr>
            <a:endParaRPr lang="hr-HR" sz="3600" b="1" dirty="0"/>
          </a:p>
          <a:p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  </a:t>
            </a:r>
            <a:r>
              <a:rPr lang="hr-HR" sz="3600" b="1" dirty="0"/>
              <a:t>početno obrazovanje (diploma) samo pretpostavka općih, stručnih i profesionalnih znanja 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sz="4000" b="1" dirty="0" smtClean="0">
                <a:solidFill>
                  <a:srgbClr val="CC6600"/>
                </a:solidFill>
              </a:rPr>
              <a:t>ZAKON</a:t>
            </a:r>
            <a:r>
              <a:rPr lang="hr-HR" sz="4000" b="1" dirty="0">
                <a:solidFill>
                  <a:srgbClr val="CC6600"/>
                </a:solidFill>
              </a:rPr>
              <a:t>* DEFINIRA </a:t>
            </a:r>
            <a:r>
              <a:rPr lang="hr-HR" sz="4000" b="1" dirty="0" smtClean="0">
                <a:solidFill>
                  <a:srgbClr val="CC6600"/>
                </a:solidFill>
              </a:rPr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b="1" dirty="0" smtClean="0"/>
              <a:t>tko </a:t>
            </a:r>
            <a:r>
              <a:rPr lang="hr-HR" sz="4000" b="1" dirty="0"/>
              <a:t>je pripravnik odnosno osoba koja treba stažirati i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polagati </a:t>
            </a:r>
            <a:r>
              <a:rPr lang="hr-HR" sz="4000" b="1" dirty="0"/>
              <a:t>stručni ispit (</a:t>
            </a:r>
            <a:r>
              <a:rPr lang="hr-HR" sz="4000" b="1" dirty="0" smtClean="0"/>
              <a:t>učitelj, stručni suradnik </a:t>
            </a:r>
            <a:r>
              <a:rPr lang="hr-HR" sz="4000" b="1" dirty="0"/>
              <a:t>i </a:t>
            </a:r>
            <a:r>
              <a:rPr lang="hr-HR" sz="4000" b="1" dirty="0" smtClean="0"/>
              <a:t>nastavnik bez 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radnog iskustva)</a:t>
            </a:r>
            <a:endParaRPr lang="hr-HR" sz="4000" b="1" dirty="0"/>
          </a:p>
          <a:p>
            <a:r>
              <a:rPr lang="hr-HR" sz="4000" b="1" dirty="0" smtClean="0"/>
              <a:t> </a:t>
            </a:r>
            <a:r>
              <a:rPr lang="hr-HR" sz="4000" b="1" dirty="0"/>
              <a:t>koliko traje pripravnički staž </a:t>
            </a:r>
          </a:p>
          <a:p>
            <a:r>
              <a:rPr lang="hr-HR" sz="4000" b="1" dirty="0"/>
              <a:t> </a:t>
            </a:r>
            <a:r>
              <a:rPr lang="hr-HR" sz="4000" b="1" dirty="0" smtClean="0"/>
              <a:t>u </a:t>
            </a:r>
            <a:r>
              <a:rPr lang="hr-HR" sz="4000" b="1" dirty="0"/>
              <a:t>kojem je roku pripravnik odnosno osoba dužna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 smtClean="0"/>
              <a:t>     položiti </a:t>
            </a:r>
            <a:r>
              <a:rPr lang="hr-HR" sz="4000" b="1" dirty="0"/>
              <a:t>stručni ispit </a:t>
            </a:r>
            <a:r>
              <a:rPr lang="hr-HR" sz="4000" b="1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pripravničkog staža)</a:t>
            </a:r>
            <a:endParaRPr lang="hr-HR" sz="4000" b="1" dirty="0"/>
          </a:p>
          <a:p>
            <a:pPr marL="0" indent="0">
              <a:buNone/>
            </a:pPr>
            <a:r>
              <a:rPr lang="hr-HR" sz="4000" b="1" dirty="0"/>
              <a:t> </a:t>
            </a:r>
          </a:p>
          <a:p>
            <a:pPr marL="0" indent="0">
              <a:buNone/>
            </a:pPr>
            <a:r>
              <a:rPr lang="hr-HR" sz="2100" dirty="0"/>
              <a:t>     </a:t>
            </a:r>
            <a:r>
              <a:rPr lang="hr-HR" sz="2100" dirty="0" smtClean="0"/>
              <a:t>                                         </a:t>
            </a:r>
            <a:r>
              <a:rPr lang="hr-HR" sz="2100" b="1" dirty="0" smtClean="0">
                <a:solidFill>
                  <a:srgbClr val="CC6600"/>
                </a:solidFill>
              </a:rPr>
              <a:t>* </a:t>
            </a:r>
            <a:r>
              <a:rPr lang="hr-HR" sz="2100" b="1" dirty="0">
                <a:solidFill>
                  <a:srgbClr val="CC6600"/>
                </a:solidFill>
              </a:rPr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100" b="1" dirty="0"/>
              <a:t>PRAVILNIK* DEFINIRA </a:t>
            </a:r>
            <a:endParaRPr lang="hr-HR" sz="4100" b="1" dirty="0" smtClean="0"/>
          </a:p>
          <a:p>
            <a:pPr marL="0" indent="0">
              <a:buNone/>
            </a:pPr>
            <a:endParaRPr lang="hr-HR" sz="4100" b="1" dirty="0"/>
          </a:p>
          <a:p>
            <a:r>
              <a:rPr lang="hr-HR" sz="4100" b="1" dirty="0"/>
              <a:t>  povjerenstvo za stažiranje </a:t>
            </a:r>
          </a:p>
          <a:p>
            <a:r>
              <a:rPr lang="hr-HR" sz="4100" b="1" dirty="0"/>
              <a:t>  obveze povjerenstva za stažiranje </a:t>
            </a:r>
          </a:p>
          <a:p>
            <a:r>
              <a:rPr lang="hr-HR" sz="4100" b="1" dirty="0"/>
              <a:t>  polaganje stručnog ispita osoba sa završenim </a:t>
            </a:r>
            <a:r>
              <a:rPr lang="hr-HR" sz="4100" b="1" dirty="0" smtClean="0"/>
              <a:t>    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  <a:r>
              <a:rPr lang="hr-HR" sz="4100" b="1" dirty="0" smtClean="0"/>
              <a:t>    </a:t>
            </a:r>
            <a:r>
              <a:rPr lang="hr-HR" sz="4100" b="1" dirty="0" err="1" smtClean="0"/>
              <a:t>dvopredmetnim</a:t>
            </a:r>
            <a:r>
              <a:rPr lang="hr-HR" sz="4100" b="1" dirty="0" smtClean="0"/>
              <a:t> </a:t>
            </a:r>
            <a:r>
              <a:rPr lang="hr-HR" sz="4100" b="1" dirty="0"/>
              <a:t>studijem </a:t>
            </a:r>
          </a:p>
          <a:p>
            <a:r>
              <a:rPr lang="hr-HR" sz="4100" b="1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</a:t>
            </a:r>
            <a:r>
              <a:rPr lang="hr-HR" b="1" dirty="0">
                <a:solidFill>
                  <a:srgbClr val="CC6600"/>
                </a:solidFill>
              </a:rPr>
              <a:t>* Pravilnik o polaganju stručnog ispita učitelja i stručnih suradnika u osnovnom školstvu i nastavnika u srednjem školstvu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MOGUĆI PROBLEMI </a:t>
            </a:r>
            <a:br>
              <a:rPr lang="hr-HR" b="1" dirty="0">
                <a:solidFill>
                  <a:srgbClr val="CC6600"/>
                </a:solidFill>
              </a:rPr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5599" y="1405467"/>
            <a:ext cx="11362267" cy="5130800"/>
          </a:xfrm>
        </p:spPr>
        <p:txBody>
          <a:bodyPr>
            <a:normAutofit/>
          </a:bodyPr>
          <a:lstStyle/>
          <a:p>
            <a:r>
              <a:rPr lang="hr-HR" sz="2900" b="1" dirty="0" smtClean="0"/>
              <a:t>osobe </a:t>
            </a:r>
            <a:r>
              <a:rPr lang="hr-HR" sz="2900" b="1" dirty="0"/>
              <a:t>koje nemaju dokaz o potrebnom pedagoško-psihološko-didaktičko-metodičkom obrazovanju (pedagoškim kompetencijama) </a:t>
            </a:r>
            <a:endParaRPr lang="hr-HR" sz="2900" b="1" dirty="0" smtClean="0"/>
          </a:p>
          <a:p>
            <a:r>
              <a:rPr lang="hr-HR" sz="29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CC6600"/>
                </a:solidFill>
              </a:rPr>
              <a:t>       Rješenje </a:t>
            </a:r>
            <a:r>
              <a:rPr lang="hr-HR" b="1" dirty="0">
                <a:solidFill>
                  <a:srgbClr val="CC6600"/>
                </a:solidFill>
              </a:rPr>
              <a:t>Ministarstva </a:t>
            </a:r>
            <a:r>
              <a:rPr lang="hr-HR" b="1" dirty="0" smtClean="0">
                <a:solidFill>
                  <a:srgbClr val="CC6600"/>
                </a:solidFill>
              </a:rPr>
              <a:t>znanosti i </a:t>
            </a:r>
            <a:r>
              <a:rPr lang="hr-HR" b="1" dirty="0">
                <a:solidFill>
                  <a:srgbClr val="CC6600"/>
                </a:solidFill>
              </a:rPr>
              <a:t>obrazovanja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  <a:endParaRPr lang="hr-HR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(za pristup reguliranoj profesiji potrebno rješenje nadležnog tijela sukladno Zakonu o reguliranim profesijama 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Mogući problemi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2000" y="1371600"/>
            <a:ext cx="10742612" cy="4539622"/>
          </a:xfrm>
        </p:spPr>
        <p:txBody>
          <a:bodyPr>
            <a:noAutofit/>
          </a:bodyPr>
          <a:lstStyle/>
          <a:p>
            <a:r>
              <a:rPr lang="hr-HR" b="1" dirty="0" smtClean="0"/>
              <a:t> </a:t>
            </a:r>
            <a:r>
              <a:rPr lang="hr-HR" sz="2500" b="1" dirty="0" smtClean="0"/>
              <a:t>osobe koje su položile stručni ispit izvan teritorija Republike Hrvatske: 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dokaz o položenom stručnom ispitu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program polaganja položenog stručnoga ispita </a:t>
            </a:r>
          </a:p>
          <a:p>
            <a:r>
              <a:rPr lang="hr-HR" sz="2500" b="1" dirty="0"/>
              <a:t> osobe koje izvode nastavu na jeziku i pismu nacionalne manjine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- </a:t>
            </a:r>
            <a:r>
              <a:rPr lang="hr-HR" sz="2500" b="1" dirty="0"/>
              <a:t>osobe se pri prijavi trebaju odlučiti za jezik i pismo na </a:t>
            </a:r>
            <a:r>
              <a:rPr lang="hr-HR" sz="2500" b="1" dirty="0" smtClean="0"/>
              <a:t>     </a:t>
            </a:r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   kojemu </a:t>
            </a:r>
            <a:r>
              <a:rPr lang="hr-HR" sz="2500" b="1" dirty="0"/>
              <a:t>žele polagati stručni ispit </a:t>
            </a:r>
            <a:endParaRPr lang="hr-HR" sz="2500" b="1" dirty="0" smtClean="0"/>
          </a:p>
          <a:p>
            <a:r>
              <a:rPr lang="hr-HR" sz="2500" b="1" dirty="0" smtClean="0"/>
              <a:t>ponovno </a:t>
            </a:r>
            <a:r>
              <a:rPr lang="hr-HR" sz="2500" b="1" dirty="0"/>
              <a:t>polaganje stručnoga ispita ili njegovog dijela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 smtClean="0"/>
              <a:t>                    -potrebno </a:t>
            </a:r>
            <a:r>
              <a:rPr lang="hr-HR" sz="2500" b="1" dirty="0"/>
              <a:t>poslati na vrijeme prijavnicu i dokaz o </a:t>
            </a:r>
            <a:r>
              <a:rPr lang="hr-HR" sz="2500" b="1" dirty="0" smtClean="0"/>
              <a:t> </a:t>
            </a:r>
          </a:p>
          <a:p>
            <a:pPr marL="0" indent="0">
              <a:buNone/>
            </a:pPr>
            <a:r>
              <a:rPr lang="hr-HR" sz="2500" b="1" dirty="0"/>
              <a:t>	</a:t>
            </a:r>
            <a:r>
              <a:rPr lang="hr-HR" sz="2500" b="1" dirty="0" smtClean="0"/>
              <a:t>		      uplaćenim troškovima </a:t>
            </a:r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Stažiranje pripravnika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1900" y="1231900"/>
            <a:ext cx="10248900" cy="4978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300" b="1" dirty="0" smtClean="0"/>
              <a:t>Pripravnički staž počinje danom zasnivanja radnog odnosa pripravnika odnosno danom sklapanja ugovora o volontiranju. 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Škola je dužna: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 – imenovati povjerenstvo za stažiranje</a:t>
            </a:r>
          </a:p>
          <a:p>
            <a:pPr marL="0" indent="0">
              <a:buNone/>
            </a:pPr>
            <a:r>
              <a:rPr lang="hr-HR" sz="2300" b="1" dirty="0" smtClean="0"/>
              <a:t>– prijaviti stažiranje najkasnije 30 dana od početka rada pripravnika</a:t>
            </a:r>
          </a:p>
          <a:p>
            <a:pPr marL="0" indent="0">
              <a:buNone/>
            </a:pPr>
            <a:r>
              <a:rPr lang="hr-HR" sz="2300" b="1" dirty="0" smtClean="0"/>
              <a:t>-izraditi program pripravničkog staža </a:t>
            </a:r>
          </a:p>
          <a:p>
            <a:pPr marL="0" indent="0">
              <a:buNone/>
            </a:pPr>
            <a:r>
              <a:rPr lang="hr-HR" sz="2300" b="1" dirty="0" smtClean="0"/>
              <a:t>– pružati stalnu stručno-pedagošku, metodičku i drugu potrebnu pomoć pripravniku </a:t>
            </a:r>
          </a:p>
          <a:p>
            <a:pPr marL="0" indent="0">
              <a:buNone/>
            </a:pPr>
            <a:r>
              <a:rPr lang="hr-HR" sz="2300" b="1" dirty="0" smtClean="0"/>
              <a:t>– pratiti i vrednovati napredovanje pripravnika u ostvarivanju programa stažiranja. </a:t>
            </a:r>
          </a:p>
          <a:p>
            <a:pPr marL="0" indent="0">
              <a:buNone/>
            </a:pPr>
            <a:r>
              <a:rPr lang="hr-HR" sz="2000" b="1" dirty="0" smtClean="0"/>
              <a:t>. </a:t>
            </a: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522</TotalTime>
  <Words>1468</Words>
  <Application>Microsoft Office PowerPoint</Application>
  <PresentationFormat>Široki zaslon</PresentationFormat>
  <Paragraphs>199</Paragraphs>
  <Slides>28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Corbel</vt:lpstr>
      <vt:lpstr>Times New Roman</vt:lpstr>
      <vt:lpstr>Wingdings 3</vt:lpstr>
      <vt:lpstr>Pramen</vt:lpstr>
      <vt:lpstr>Stažiranje i stručni ispit za stručne suradnike knjižničare osnovnih i srednjih škola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Dokumentacija stažiranja</vt:lpstr>
      <vt:lpstr> Osobe koje se stručno osposobljavaju za rad bez zasnivanja radnoga odnosa:    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Usmeni ispit</vt:lpstr>
      <vt:lpstr>Literatura</vt:lpstr>
      <vt:lpstr>Što su ishodi učenja ?</vt:lpstr>
      <vt:lpstr>ABCD metoda</vt:lpstr>
      <vt:lpstr> Ishodi nastavniku omogućuju da vrjednuje svoj i učenikov rad.   On će: </vt:lpstr>
      <vt:lpstr> Kompetencije koje učenik stječe na kraju svog obrazovanja? </vt:lpstr>
      <vt:lpstr>Kompetencije knjižničara</vt:lpstr>
      <vt:lpstr>LOOMEN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Jadranka Tukša</cp:lastModifiedBy>
  <cp:revision>61</cp:revision>
  <cp:lastPrinted>2017-11-28T15:18:53Z</cp:lastPrinted>
  <dcterms:created xsi:type="dcterms:W3CDTF">2017-01-12T10:52:24Z</dcterms:created>
  <dcterms:modified xsi:type="dcterms:W3CDTF">2019-12-19T07:44:36Z</dcterms:modified>
</cp:coreProperties>
</file>