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73" r:id="rId2"/>
    <p:sldId id="333" r:id="rId3"/>
    <p:sldId id="274" r:id="rId4"/>
    <p:sldId id="335" r:id="rId5"/>
    <p:sldId id="309" r:id="rId6"/>
    <p:sldId id="334" r:id="rId7"/>
    <p:sldId id="277" r:id="rId8"/>
    <p:sldId id="279" r:id="rId9"/>
    <p:sldId id="280" r:id="rId10"/>
    <p:sldId id="281" r:id="rId11"/>
    <p:sldId id="283" r:id="rId12"/>
    <p:sldId id="312" r:id="rId13"/>
    <p:sldId id="284" r:id="rId14"/>
    <p:sldId id="287" r:id="rId15"/>
    <p:sldId id="288" r:id="rId16"/>
    <p:sldId id="289" r:id="rId17"/>
    <p:sldId id="291" r:id="rId18"/>
    <p:sldId id="292" r:id="rId19"/>
    <p:sldId id="293" r:id="rId20"/>
    <p:sldId id="294" r:id="rId21"/>
    <p:sldId id="296" r:id="rId22"/>
    <p:sldId id="297" r:id="rId23"/>
    <p:sldId id="298" r:id="rId24"/>
    <p:sldId id="300" r:id="rId25"/>
    <p:sldId id="302" r:id="rId26"/>
    <p:sldId id="310" r:id="rId27"/>
    <p:sldId id="303" r:id="rId28"/>
    <p:sldId id="304" r:id="rId29"/>
    <p:sldId id="305" r:id="rId30"/>
    <p:sldId id="313" r:id="rId31"/>
    <p:sldId id="315" r:id="rId32"/>
    <p:sldId id="316" r:id="rId33"/>
    <p:sldId id="317" r:id="rId34"/>
    <p:sldId id="318" r:id="rId35"/>
    <p:sldId id="319" r:id="rId36"/>
    <p:sldId id="320" r:id="rId37"/>
    <p:sldId id="325" r:id="rId38"/>
    <p:sldId id="321" r:id="rId39"/>
    <p:sldId id="322" r:id="rId40"/>
    <p:sldId id="323" r:id="rId41"/>
    <p:sldId id="324" r:id="rId42"/>
    <p:sldId id="336" r:id="rId43"/>
    <p:sldId id="330" r:id="rId44"/>
    <p:sldId id="331" r:id="rId45"/>
    <p:sldId id="337" r:id="rId46"/>
    <p:sldId id="332" r:id="rId4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06" d="100"/>
          <a:sy n="106" d="100"/>
        </p:scale>
        <p:origin x="-108" y="-19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12/17/2019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12/17/2019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smtClean="0">
                <a:ea typeface="等线"/>
              </a:rPr>
              <a:t>.</a:t>
            </a:r>
          </a:p>
        </p:txBody>
      </p:sp>
      <p:sp>
        <p:nvSpPr>
          <p:cNvPr id="35844"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7B368E2-F350-44CD-8249-D395B95A1F77}" type="slidenum">
              <a:rPr lang="hr-HR" altLang="sr-Latn-RS"/>
              <a:pPr/>
              <a:t>7</a:t>
            </a:fld>
            <a:endParaRPr lang="hr-HR" altLang="sr-Latn-RS"/>
          </a:p>
        </p:txBody>
      </p:sp>
    </p:spTree>
    <p:extLst>
      <p:ext uri="{BB962C8B-B14F-4D97-AF65-F5344CB8AC3E}">
        <p14:creationId xmlns:p14="http://schemas.microsoft.com/office/powerpoint/2010/main" val="419606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12/17/2019</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12/17/2019</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12/17/2019</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ilagođeni izgle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9"/>
          <p:cNvSpPr>
            <a:spLocks noGrp="1"/>
          </p:cNvSpPr>
          <p:nvPr>
            <p:ph type="dt" sz="half" idx="10"/>
          </p:nvPr>
        </p:nvSpPr>
        <p:spPr/>
        <p:txBody>
          <a:bodyPr/>
          <a:lstStyle>
            <a:lvl1pPr>
              <a:defRPr/>
            </a:lvl1pPr>
          </a:lstStyle>
          <a:p>
            <a:pPr>
              <a:defRPr/>
            </a:pPr>
            <a:r>
              <a:rPr lang="hr-HR"/>
              <a:t>8. 2. 2013.</a:t>
            </a:r>
          </a:p>
        </p:txBody>
      </p:sp>
      <p:sp>
        <p:nvSpPr>
          <p:cNvPr id="4" name="Rezervirano mjesto podnožja 21"/>
          <p:cNvSpPr>
            <a:spLocks noGrp="1"/>
          </p:cNvSpPr>
          <p:nvPr>
            <p:ph type="ftr" sz="quarter" idx="11"/>
          </p:nvPr>
        </p:nvSpPr>
        <p:spPr/>
        <p:txBody>
          <a:bodyPr/>
          <a:lstStyle>
            <a:lvl1pPr>
              <a:defRPr/>
            </a:lvl1pPr>
          </a:lstStyle>
          <a:p>
            <a:pPr>
              <a:defRPr/>
            </a:pPr>
            <a:r>
              <a:rPr lang="hr-HR"/>
              <a:t>Seminar za pripravnike – knjižničari OŠ</a:t>
            </a:r>
          </a:p>
        </p:txBody>
      </p:sp>
      <p:sp>
        <p:nvSpPr>
          <p:cNvPr id="5" name="Rezervirano mjesto broja slajda 17"/>
          <p:cNvSpPr>
            <a:spLocks noGrp="1"/>
          </p:cNvSpPr>
          <p:nvPr>
            <p:ph type="sldNum" sz="quarter" idx="12"/>
          </p:nvPr>
        </p:nvSpPr>
        <p:spPr/>
        <p:txBody>
          <a:bodyPr/>
          <a:lstStyle>
            <a:lvl1pPr>
              <a:defRPr/>
            </a:lvl1pPr>
          </a:lstStyle>
          <a:p>
            <a:fld id="{7DDB46C4-BBA6-40E8-9863-187097025AC1}" type="slidenum">
              <a:rPr lang="hr-HR" altLang="sr-Latn-RS"/>
              <a:pPr/>
              <a:t>‹#›</a:t>
            </a:fld>
            <a:endParaRPr lang="hr-HR" altLang="sr-Latn-RS"/>
          </a:p>
        </p:txBody>
      </p:sp>
    </p:spTree>
    <p:extLst>
      <p:ext uri="{BB962C8B-B14F-4D97-AF65-F5344CB8AC3E}">
        <p14:creationId xmlns:p14="http://schemas.microsoft.com/office/powerpoint/2010/main" val="21717007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12/17/2019</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12/17/2019</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12/17/2019</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12/17/2019</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12/17/2019</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12/17/2019</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12/17/2019</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12/17/2019</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12/17/2019</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evica.tihomirovic@skole.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kolazazivot.hr/" TargetMode="External"/><Relationship Id="rId2" Type="http://schemas.openxmlformats.org/officeDocument/2006/relationships/hyperlink" Target="https://loomen.carnet.hr/mod/book/view.php?id=430293"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oomen.carnet.hr/mod/book/view.php?id=430289&amp;chapterid=92841"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loomen.carnet.hr/mod/book/view.php?id=369747&amp;chapterid=6560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loomen.carnet.hr/mod/book/view.php?id=395379&amp;chapterid=75270"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loomen.carnet.hr/mod/book/view.php?id=395379&amp;chapterid=75270"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cl.ac.uk/learning-designer/"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mzos.hr/datoteke/Nacionalni_okvirni_kurikulum.pdf" TargetMode="External"/><Relationship Id="rId2" Type="http://schemas.openxmlformats.org/officeDocument/2006/relationships/hyperlink" Target="https://www.azoo.hr/images/AZOO/Ravnatelji/RM/Nastavni_plan_i_program_za_osnovnu_skolu_-_MZOS_2006_.pdf" TargetMode="External"/><Relationship Id="rId1" Type="http://schemas.openxmlformats.org/officeDocument/2006/relationships/slideLayout" Target="../slideLayouts/slideLayout12.xml"/><Relationship Id="rId5" Type="http://schemas.openxmlformats.org/officeDocument/2006/relationships/hyperlink" Target="https://skolazazivot.hr/kurikulumi-2/" TargetMode="External"/><Relationship Id="rId4" Type="http://schemas.openxmlformats.org/officeDocument/2006/relationships/hyperlink" Target="http://cdrsee.org/pdf/teaching_for_learning_cro.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kolazazivot.hr/kurikulumi-2/" TargetMode="External"/><Relationship Id="rId2" Type="http://schemas.openxmlformats.org/officeDocument/2006/relationships/hyperlink" Target="https://skolazazivot.hr/obrazovni-sadrzaji/metodicki-prirucnici/metodicki-prirucnici-za-osnovnu-skolu/" TargetMode="External"/><Relationship Id="rId1" Type="http://schemas.openxmlformats.org/officeDocument/2006/relationships/slideLayout" Target="../slideLayouts/slideLayout2.xml"/><Relationship Id="rId4" Type="http://schemas.openxmlformats.org/officeDocument/2006/relationships/hyperlink" Target="https://www.ucl.ac.uk/learning-design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ilip.org.uk/news/421972/What-is-information-literacy.htm" TargetMode="External"/><Relationship Id="rId2" Type="http://schemas.openxmlformats.org/officeDocument/2006/relationships/hyperlink" Target="http://www.ala.org/acrl/publications/whitepapers/presidential"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zoo.hr/images/AZOO/Ravnatelji/RM/Nastavni_plan_i_program_za_osnovnu_skolu_-_MZOS_2006_.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460616" y="1988840"/>
            <a:ext cx="8329031" cy="1427391"/>
          </a:xfrm>
        </p:spPr>
        <p:txBody>
          <a:bodyPr/>
          <a:lstStyle/>
          <a:p>
            <a:r>
              <a:rPr lang="hr-HR" sz="3599" dirty="0">
                <a:solidFill>
                  <a:srgbClr val="002060"/>
                </a:solidFill>
              </a:rPr>
              <a:t>Praktični rad na stručnom ispitu za stručne suradnike školske knjižničare </a:t>
            </a:r>
          </a:p>
        </p:txBody>
      </p:sp>
      <p:sp>
        <p:nvSpPr>
          <p:cNvPr id="3" name="Podnaslov 2"/>
          <p:cNvSpPr>
            <a:spLocks noGrp="1"/>
          </p:cNvSpPr>
          <p:nvPr>
            <p:ph type="subTitle" idx="1"/>
          </p:nvPr>
        </p:nvSpPr>
        <p:spPr>
          <a:xfrm>
            <a:off x="2428668" y="4344915"/>
            <a:ext cx="8850319" cy="1244325"/>
          </a:xfrm>
        </p:spPr>
        <p:txBody>
          <a:bodyPr>
            <a:normAutofit/>
          </a:bodyPr>
          <a:lstStyle/>
          <a:p>
            <a:pPr algn="ctr"/>
            <a:r>
              <a:rPr lang="sr-Latn-RS" altLang="sr-Latn-RS" sz="2200" dirty="0"/>
              <a:t>Seminar za školske knjižničare </a:t>
            </a:r>
            <a:r>
              <a:rPr lang="sr-Latn-RS" altLang="sr-Latn-RS" sz="2200" dirty="0" smtClean="0"/>
              <a:t>pripravnike</a:t>
            </a:r>
            <a:endParaRPr lang="sr-Latn-RS" altLang="sr-Latn-RS" sz="2200" dirty="0"/>
          </a:p>
          <a:p>
            <a:pPr algn="ctr"/>
            <a:r>
              <a:rPr lang="sr-Latn-RS" altLang="sr-Latn-RS" sz="2200" dirty="0"/>
              <a:t>OŠ Bartola </a:t>
            </a:r>
            <a:r>
              <a:rPr lang="sr-Latn-RS" altLang="sr-Latn-RS" sz="2200" dirty="0" smtClean="0"/>
              <a:t>Kašića Zagreb</a:t>
            </a:r>
            <a:endParaRPr lang="sr-Latn-RS" altLang="sr-Latn-RS" sz="2200" dirty="0"/>
          </a:p>
          <a:p>
            <a:pPr algn="ctr"/>
            <a:r>
              <a:rPr lang="sr-Latn-RS" altLang="sr-Latn-RS" sz="1700" dirty="0" smtClean="0"/>
              <a:t>19. </a:t>
            </a:r>
            <a:r>
              <a:rPr lang="sr-Latn-RS" altLang="sr-Latn-RS" sz="1700" dirty="0"/>
              <a:t>p</a:t>
            </a:r>
            <a:r>
              <a:rPr lang="sr-Latn-RS" altLang="sr-Latn-RS" sz="1700" dirty="0" smtClean="0"/>
              <a:t>rosinca  </a:t>
            </a:r>
            <a:r>
              <a:rPr lang="sr-Latn-RS" altLang="sr-Latn-RS" sz="1700" dirty="0"/>
              <a:t>2019.</a:t>
            </a:r>
          </a:p>
          <a:p>
            <a:pPr algn="ctr"/>
            <a:r>
              <a:rPr lang="sr-Latn-RS" altLang="sr-Latn-RS" sz="1700" dirty="0">
                <a:hlinkClick r:id="rId2"/>
              </a:rPr>
              <a:t>evica.tihomirovic@skole.hr</a:t>
            </a:r>
            <a:r>
              <a:rPr lang="sr-Latn-RS" altLang="sr-Latn-RS" sz="1700" dirty="0"/>
              <a:t> </a:t>
            </a:r>
          </a:p>
          <a:p>
            <a:endParaRPr lang="hr-HR" dirty="0"/>
          </a:p>
        </p:txBody>
      </p:sp>
    </p:spTree>
    <p:extLst>
      <p:ext uri="{BB962C8B-B14F-4D97-AF65-F5344CB8AC3E}">
        <p14:creationId xmlns:p14="http://schemas.microsoft.com/office/powerpoint/2010/main" val="410528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a:xfrm>
            <a:off x="1557907" y="168356"/>
            <a:ext cx="6726596" cy="715776"/>
          </a:xfrm>
        </p:spPr>
        <p:txBody>
          <a:bodyPr>
            <a:normAutofit/>
          </a:bodyPr>
          <a:lstStyle/>
          <a:p>
            <a:pPr algn="l"/>
            <a:r>
              <a:rPr lang="hr-HR" altLang="sr-Latn-RS" sz="2799" dirty="0">
                <a:solidFill>
                  <a:srgbClr val="002060"/>
                </a:solidFill>
              </a:rPr>
              <a:t>Informacijska pismenost 5. i  6.r.</a:t>
            </a:r>
            <a:endParaRPr lang="hr-HR" altLang="sr-Latn-RS" sz="2399" dirty="0">
              <a:solidFill>
                <a:srgbClr val="002060"/>
              </a:solidFill>
            </a:endParaRPr>
          </a:p>
        </p:txBody>
      </p:sp>
      <p:sp>
        <p:nvSpPr>
          <p:cNvPr id="3" name="Rezervirano mjesto sadržaja 2"/>
          <p:cNvSpPr>
            <a:spLocks noGrp="1"/>
          </p:cNvSpPr>
          <p:nvPr>
            <p:ph idx="1"/>
          </p:nvPr>
        </p:nvSpPr>
        <p:spPr>
          <a:xfrm>
            <a:off x="1557907" y="1262206"/>
            <a:ext cx="9817043" cy="5068391"/>
          </a:xfrm>
        </p:spPr>
        <p:txBody>
          <a:bodyPr>
            <a:normAutofit fontScale="92500" lnSpcReduction="10000"/>
          </a:bodyPr>
          <a:lstStyle/>
          <a:p>
            <a:pPr marL="0" indent="0">
              <a:buNone/>
              <a:defRPr/>
            </a:pPr>
            <a:r>
              <a:rPr lang="hr-HR" sz="1999" b="1" dirty="0">
                <a:solidFill>
                  <a:srgbClr val="FF0000"/>
                </a:solidFill>
              </a:rPr>
              <a:t>5. razred</a:t>
            </a:r>
          </a:p>
          <a:p>
            <a:pPr marL="0" indent="0">
              <a:buNone/>
              <a:defRPr/>
            </a:pPr>
            <a:r>
              <a:rPr lang="hr-HR" sz="1999" b="1" dirty="0"/>
              <a:t>1 . Tema : Časopisi – izvori novih informacija </a:t>
            </a:r>
          </a:p>
          <a:p>
            <a:pPr marL="0" indent="0">
              <a:buNone/>
              <a:defRPr/>
            </a:pPr>
            <a:r>
              <a:rPr lang="hr-HR" sz="1999" b="1" dirty="0"/>
              <a:t>     Ključni pojmovi</a:t>
            </a:r>
            <a:r>
              <a:rPr lang="hr-HR" sz="1999" dirty="0"/>
              <a:t>: znanost, struka, sažetak</a:t>
            </a:r>
          </a:p>
          <a:p>
            <a:pPr marL="0" indent="0">
              <a:buNone/>
              <a:defRPr/>
            </a:pPr>
            <a:r>
              <a:rPr lang="hr-HR" sz="1999" b="1" dirty="0"/>
              <a:t> 2. Tema: Organizacija i poslovanje školske knjižnice </a:t>
            </a:r>
          </a:p>
          <a:p>
            <a:pPr marL="0" indent="0">
              <a:buNone/>
              <a:defRPr/>
            </a:pPr>
            <a:r>
              <a:rPr lang="hr-HR" sz="1999" b="1" dirty="0"/>
              <a:t> Ključni pojmovi</a:t>
            </a:r>
            <a:r>
              <a:rPr lang="hr-HR" sz="1999" dirty="0"/>
              <a:t>: signatura, autorski i naslovni katalog (</a:t>
            </a:r>
            <a:r>
              <a:rPr lang="hr-HR" sz="1999" dirty="0">
                <a:solidFill>
                  <a:srgbClr val="FF0000"/>
                </a:solidFill>
              </a:rPr>
              <a:t>korelacija s vjeronaukom </a:t>
            </a:r>
            <a:r>
              <a:rPr lang="hr-HR" sz="1999" dirty="0"/>
              <a:t>– Biblija, biblioteka)</a:t>
            </a:r>
          </a:p>
          <a:p>
            <a:pPr marL="0" indent="0">
              <a:buNone/>
              <a:defRPr/>
            </a:pPr>
            <a:r>
              <a:rPr lang="hr-HR" sz="1999" b="1" dirty="0">
                <a:solidFill>
                  <a:srgbClr val="FF0000"/>
                </a:solidFill>
              </a:rPr>
              <a:t> 6. razred</a:t>
            </a:r>
          </a:p>
          <a:p>
            <a:pPr marL="0" indent="0">
              <a:buNone/>
              <a:defRPr/>
            </a:pPr>
            <a:r>
              <a:rPr lang="hr-HR" sz="1999" b="1" dirty="0"/>
              <a:t>1. Tema: Samostalno pronalaženje informacija </a:t>
            </a:r>
          </a:p>
          <a:p>
            <a:pPr marL="0" indent="0">
              <a:buNone/>
              <a:defRPr/>
            </a:pPr>
            <a:r>
              <a:rPr lang="hr-HR" sz="1999" b="1" dirty="0"/>
              <a:t>Ključni pojmovi</a:t>
            </a:r>
            <a:r>
              <a:rPr lang="hr-HR" sz="1999" dirty="0"/>
              <a:t>: uvod u UDK , popularno-znanstvena i stručna literatura služiti se katalozima i  bibliografijama pri pronalaženju informacija za potrebe problemsko-istraživačke i projektne nastave </a:t>
            </a:r>
          </a:p>
          <a:p>
            <a:pPr marL="0" indent="0">
              <a:buNone/>
              <a:defRPr/>
            </a:pPr>
            <a:r>
              <a:rPr lang="hr-HR" sz="1999" b="1" dirty="0"/>
              <a:t> 2. Tema: </a:t>
            </a:r>
            <a:r>
              <a:rPr lang="hr-HR" sz="1999" b="1" dirty="0" err="1"/>
              <a:t>Predmetnica</a:t>
            </a:r>
            <a:r>
              <a:rPr lang="hr-HR" sz="1999" b="1" dirty="0"/>
              <a:t> – put do informacije </a:t>
            </a:r>
          </a:p>
          <a:p>
            <a:pPr marL="0" indent="0">
              <a:buNone/>
              <a:defRPr/>
            </a:pPr>
            <a:r>
              <a:rPr lang="hr-HR" sz="1999" b="1" dirty="0"/>
              <a:t> Ključni pojmovi</a:t>
            </a:r>
            <a:r>
              <a:rPr lang="hr-HR" sz="1999" dirty="0"/>
              <a:t>: katalog, </a:t>
            </a:r>
            <a:r>
              <a:rPr lang="hr-HR" sz="1999" dirty="0" err="1"/>
              <a:t>predmetnica</a:t>
            </a:r>
            <a:r>
              <a:rPr lang="hr-HR" sz="1999" dirty="0"/>
              <a:t>, zbirke u knjižnicama</a:t>
            </a:r>
          </a:p>
          <a:p>
            <a:pPr marL="0" indent="0">
              <a:buNone/>
              <a:defRPr/>
            </a:pPr>
            <a:r>
              <a:rPr lang="hr-HR" sz="1999" b="1" dirty="0">
                <a:solidFill>
                  <a:srgbClr val="FF0000"/>
                </a:solidFill>
              </a:rPr>
              <a:t>HJ – Tema: „Mreža, mrežna informacija”</a:t>
            </a:r>
          </a:p>
          <a:p>
            <a:pPr>
              <a:defRPr/>
            </a:pPr>
            <a:endParaRPr lang="hr-HR" dirty="0"/>
          </a:p>
        </p:txBody>
      </p:sp>
      <p:sp>
        <p:nvSpPr>
          <p:cNvPr id="4" name="Zaobljeni pravokutni oblačić 6"/>
          <p:cNvSpPr/>
          <p:nvPr/>
        </p:nvSpPr>
        <p:spPr>
          <a:xfrm>
            <a:off x="7482611" y="506058"/>
            <a:ext cx="4146916" cy="2223509"/>
          </a:xfrm>
          <a:prstGeom prst="wedgeRoundRectCallout">
            <a:avLst>
              <a:gd name="adj1" fmla="val -90079"/>
              <a:gd name="adj2" fmla="val 2645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sz="1799" dirty="0">
                <a:solidFill>
                  <a:schemeClr val="tx1"/>
                </a:solidFill>
              </a:rPr>
              <a:t>Zdravstveni odgoj-UČITI KAKO UČITI</a:t>
            </a:r>
          </a:p>
          <a:p>
            <a:pPr>
              <a:defRPr/>
            </a:pPr>
            <a:r>
              <a:rPr lang="hr-HR" sz="1799" dirty="0">
                <a:solidFill>
                  <a:schemeClr val="tx1"/>
                </a:solidFill>
              </a:rPr>
              <a:t>-primijeniti različite tehnike učenja</a:t>
            </a:r>
          </a:p>
          <a:p>
            <a:pPr marL="285664" indent="-285664">
              <a:buFontTx/>
              <a:buChar char="-"/>
              <a:defRPr/>
            </a:pPr>
            <a:r>
              <a:rPr lang="hr-HR" sz="1799" dirty="0">
                <a:solidFill>
                  <a:schemeClr val="tx1"/>
                </a:solidFill>
              </a:rPr>
              <a:t>procijeniti vjerodostojnost informacija</a:t>
            </a:r>
          </a:p>
          <a:p>
            <a:pPr marL="285664" indent="-285664">
              <a:buFontTx/>
              <a:buChar char="-"/>
              <a:defRPr/>
            </a:pPr>
            <a:r>
              <a:rPr lang="hr-HR" sz="1799" dirty="0">
                <a:solidFill>
                  <a:srgbClr val="FF0000"/>
                </a:solidFill>
              </a:rPr>
              <a:t>usporediti najmanje 2 izvora informacija</a:t>
            </a:r>
          </a:p>
          <a:p>
            <a:pPr marL="285664" indent="-285664">
              <a:buFontTx/>
              <a:buChar char="-"/>
              <a:defRPr/>
            </a:pPr>
            <a:r>
              <a:rPr lang="hr-HR" sz="1799" dirty="0">
                <a:solidFill>
                  <a:schemeClr val="tx1"/>
                </a:solidFill>
              </a:rPr>
              <a:t>planirati vrijeme i mjesto učenja</a:t>
            </a:r>
          </a:p>
        </p:txBody>
      </p:sp>
    </p:spTree>
    <p:extLst>
      <p:ext uri="{BB962C8B-B14F-4D97-AF65-F5344CB8AC3E}">
        <p14:creationId xmlns:p14="http://schemas.microsoft.com/office/powerpoint/2010/main" val="320404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a:xfrm>
            <a:off x="1295063" y="672050"/>
            <a:ext cx="9598696" cy="676942"/>
          </a:xfrm>
        </p:spPr>
        <p:txBody>
          <a:bodyPr/>
          <a:lstStyle/>
          <a:p>
            <a:r>
              <a:rPr lang="hr-HR" altLang="sr-Latn-RS" sz="3199" dirty="0">
                <a:solidFill>
                  <a:srgbClr val="002060"/>
                </a:solidFill>
              </a:rPr>
              <a:t>Informacijska pismenost 8. razr.</a:t>
            </a:r>
          </a:p>
        </p:txBody>
      </p:sp>
      <p:sp>
        <p:nvSpPr>
          <p:cNvPr id="17411" name="Rezervirano mjesto sadržaja 2"/>
          <p:cNvSpPr>
            <a:spLocks noGrp="1"/>
          </p:cNvSpPr>
          <p:nvPr>
            <p:ph idx="1"/>
          </p:nvPr>
        </p:nvSpPr>
        <p:spPr>
          <a:xfrm>
            <a:off x="1295063" y="1348992"/>
            <a:ext cx="9598696" cy="5032336"/>
          </a:xfrm>
        </p:spPr>
        <p:txBody>
          <a:bodyPr>
            <a:normAutofit/>
          </a:bodyPr>
          <a:lstStyle/>
          <a:p>
            <a:pPr>
              <a:lnSpc>
                <a:spcPct val="150000"/>
              </a:lnSpc>
            </a:pPr>
            <a:r>
              <a:rPr lang="hr-HR" altLang="sr-Latn-RS" sz="1999" b="1" dirty="0"/>
              <a:t>1. Tema:</a:t>
            </a:r>
            <a:r>
              <a:rPr lang="vi-VN" altLang="sr-Latn-RS" sz="1999" b="1" dirty="0"/>
              <a:t> </a:t>
            </a:r>
            <a:r>
              <a:rPr lang="hr-HR" altLang="sr-Latn-RS" sz="1999" b="1" dirty="0"/>
              <a:t>Sustav i uloga pojedinih vrsta knjižnica</a:t>
            </a:r>
            <a:r>
              <a:rPr lang="vi-VN" altLang="sr-Latn-RS" sz="1999" b="1" dirty="0"/>
              <a:t> </a:t>
            </a:r>
          </a:p>
          <a:p>
            <a:pPr>
              <a:lnSpc>
                <a:spcPct val="150000"/>
              </a:lnSpc>
            </a:pPr>
            <a:r>
              <a:rPr lang="hr-HR" altLang="sr-Latn-RS" sz="1999" b="1" dirty="0"/>
              <a:t>Ključni pojmovi: </a:t>
            </a:r>
            <a:r>
              <a:rPr lang="hr-HR" altLang="sr-Latn-RS" sz="1999" dirty="0"/>
              <a:t>Nacionalna i sveučilišna knjižnica, narodna, specijalna, visokoškolska i školska knjižnica;</a:t>
            </a:r>
            <a:r>
              <a:rPr lang="vi-VN" altLang="sr-Latn-RS" sz="1999" dirty="0"/>
              <a:t> online k</a:t>
            </a:r>
            <a:r>
              <a:rPr lang="hr-HR" altLang="sr-Latn-RS" sz="1999" dirty="0"/>
              <a:t> online katalog i online informacija</a:t>
            </a:r>
          </a:p>
          <a:p>
            <a:pPr>
              <a:lnSpc>
                <a:spcPct val="150000"/>
              </a:lnSpc>
            </a:pPr>
            <a:r>
              <a:rPr lang="hr-HR" altLang="sr-Latn-RS" sz="1999" b="1" dirty="0"/>
              <a:t>Obrazovna postignuća: </a:t>
            </a:r>
            <a:r>
              <a:rPr lang="hr-HR" altLang="sr-Latn-RS" sz="1999" dirty="0"/>
              <a:t>znati samostalno pretraživati fondove knjižnica e-katalogom radi pronalaženja jedinica knjižne građe ili izvora informacija za samostalnu izradu učeničkog rada</a:t>
            </a:r>
            <a:r>
              <a:rPr lang="vi-VN" altLang="sr-Latn-RS" sz="1999" dirty="0"/>
              <a:t/>
            </a:r>
            <a:br>
              <a:rPr lang="vi-VN" altLang="sr-Latn-RS" sz="1999" dirty="0"/>
            </a:br>
            <a:r>
              <a:rPr lang="hr-HR" altLang="sr-Latn-RS" sz="1999" b="1" dirty="0" smtClean="0"/>
              <a:t>2</a:t>
            </a:r>
            <a:r>
              <a:rPr lang="hr-HR" altLang="sr-Latn-RS" sz="1999" b="1" dirty="0"/>
              <a:t>. Tema: Uporaba stečenih znanja</a:t>
            </a:r>
            <a:endParaRPr lang="vi-VN" altLang="sr-Latn-RS" sz="1999" b="1" dirty="0"/>
          </a:p>
          <a:p>
            <a:pPr>
              <a:lnSpc>
                <a:spcPct val="150000"/>
              </a:lnSpc>
            </a:pPr>
            <a:r>
              <a:rPr lang="hr-HR" altLang="sr-Latn-RS" sz="1999" b="1" dirty="0"/>
              <a:t>Ključni pojmovi: </a:t>
            </a:r>
            <a:r>
              <a:rPr lang="hr-HR" altLang="sr-Latn-RS" sz="1999" dirty="0"/>
              <a:t>znanje, informacija, cjeloživotno učenje</a:t>
            </a:r>
            <a:endParaRPr lang="vi-VN" altLang="sr-Latn-RS" sz="1999" dirty="0"/>
          </a:p>
          <a:p>
            <a:r>
              <a:rPr lang="hr-HR" altLang="sr-Latn-RS" sz="2000" b="1" dirty="0">
                <a:solidFill>
                  <a:srgbClr val="FF0000"/>
                </a:solidFill>
              </a:rPr>
              <a:t>Hrvatski jezik – medijska kultura: Put do knjige</a:t>
            </a:r>
            <a:endParaRPr lang="vi-VN" altLang="sr-Latn-RS" sz="2000" b="1" dirty="0"/>
          </a:p>
          <a:p>
            <a:endParaRPr lang="hr-HR" altLang="sr-Latn-RS" sz="2000" dirty="0" smtClean="0"/>
          </a:p>
        </p:txBody>
      </p:sp>
      <p:pic>
        <p:nvPicPr>
          <p:cNvPr id="2" name="Slika 1"/>
          <p:cNvPicPr>
            <a:picLocks noChangeAspect="1"/>
          </p:cNvPicPr>
          <p:nvPr/>
        </p:nvPicPr>
        <p:blipFill>
          <a:blip r:embed="rId2"/>
          <a:stretch>
            <a:fillRect/>
          </a:stretch>
        </p:blipFill>
        <p:spPr>
          <a:xfrm>
            <a:off x="8758708" y="4007371"/>
            <a:ext cx="2544802" cy="2544802"/>
          </a:xfrm>
          <a:prstGeom prst="rect">
            <a:avLst/>
          </a:prstGeom>
        </p:spPr>
      </p:pic>
    </p:spTree>
    <p:extLst>
      <p:ext uri="{BB962C8B-B14F-4D97-AF65-F5344CB8AC3E}">
        <p14:creationId xmlns:p14="http://schemas.microsoft.com/office/powerpoint/2010/main" val="6550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93436" y="177801"/>
            <a:ext cx="9782801" cy="802928"/>
          </a:xfrm>
        </p:spPr>
        <p:txBody>
          <a:bodyPr/>
          <a:lstStyle/>
          <a:p>
            <a:r>
              <a:rPr lang="hr-HR" dirty="0" smtClean="0">
                <a:solidFill>
                  <a:srgbClr val="002060"/>
                </a:solidFill>
              </a:rPr>
              <a:t>Novi </a:t>
            </a:r>
            <a:r>
              <a:rPr lang="hr-HR" dirty="0" err="1" smtClean="0">
                <a:solidFill>
                  <a:srgbClr val="002060"/>
                </a:solidFill>
              </a:rPr>
              <a:t>kurikulumi</a:t>
            </a:r>
            <a:endParaRPr lang="hr-HR" dirty="0">
              <a:solidFill>
                <a:srgbClr val="002060"/>
              </a:solidFill>
            </a:endParaRPr>
          </a:p>
        </p:txBody>
      </p:sp>
      <p:sp>
        <p:nvSpPr>
          <p:cNvPr id="3" name="Rezervirano mjesto sadržaja 2"/>
          <p:cNvSpPr>
            <a:spLocks noGrp="1"/>
          </p:cNvSpPr>
          <p:nvPr>
            <p:ph idx="1"/>
          </p:nvPr>
        </p:nvSpPr>
        <p:spPr/>
        <p:txBody>
          <a:bodyPr>
            <a:normAutofit/>
          </a:bodyPr>
          <a:lstStyle/>
          <a:p>
            <a:pPr>
              <a:buFont typeface="Arial" panose="020B0604020202020204" pitchFamily="34" charset="0"/>
              <a:buChar char="•"/>
            </a:pPr>
            <a:endParaRPr lang="hr-HR" sz="2000" dirty="0" smtClean="0">
              <a:hlinkClick r:id="rId2"/>
            </a:endParaRPr>
          </a:p>
          <a:p>
            <a:pPr marL="0" indent="0">
              <a:buNone/>
            </a:pPr>
            <a:endParaRPr lang="hr-HR" sz="2000" dirty="0" smtClean="0">
              <a:hlinkClick r:id="rId2"/>
            </a:endParaRPr>
          </a:p>
          <a:p>
            <a:pPr>
              <a:buFont typeface="Arial" panose="020B0604020202020204" pitchFamily="34" charset="0"/>
              <a:buChar char="•"/>
            </a:pPr>
            <a:r>
              <a:rPr lang="hr-HR" sz="2000" dirty="0" smtClean="0">
                <a:hlinkClick r:id="rId2"/>
              </a:rPr>
              <a:t>Pedagoška dokumentacija</a:t>
            </a:r>
            <a:r>
              <a:rPr lang="hr-HR" sz="2000" dirty="0" smtClean="0"/>
              <a:t> (uključuje nove pravilnike)</a:t>
            </a:r>
          </a:p>
          <a:p>
            <a:pPr>
              <a:lnSpc>
                <a:spcPct val="150000"/>
              </a:lnSpc>
              <a:buFont typeface="Arial" panose="020B0604020202020204" pitchFamily="34" charset="0"/>
              <a:buChar char="•"/>
            </a:pPr>
            <a:r>
              <a:rPr lang="hr-HR" sz="2000" dirty="0" smtClean="0"/>
              <a:t>nema propisanog programa za školske knjižnice</a:t>
            </a:r>
          </a:p>
          <a:p>
            <a:pPr>
              <a:lnSpc>
                <a:spcPct val="150000"/>
              </a:lnSpc>
              <a:buFont typeface="Arial" panose="020B0604020202020204" pitchFamily="34" charset="0"/>
              <a:buChar char="•"/>
            </a:pPr>
            <a:r>
              <a:rPr lang="hr-HR" sz="2000" dirty="0" smtClean="0"/>
              <a:t>Sadržaji učenja i poučavanja informacijske pismenosti i poticanja čitanja mogu se pronaći u predmetnim  </a:t>
            </a:r>
            <a:r>
              <a:rPr lang="hr-HR" sz="2000" dirty="0" err="1" smtClean="0"/>
              <a:t>kurikulumima</a:t>
            </a:r>
            <a:r>
              <a:rPr lang="hr-HR" sz="2000" dirty="0"/>
              <a:t> </a:t>
            </a:r>
            <a:r>
              <a:rPr lang="hr-HR" sz="2000" dirty="0" smtClean="0"/>
              <a:t>i  </a:t>
            </a:r>
            <a:r>
              <a:rPr lang="hr-HR" sz="2000" dirty="0" err="1" smtClean="0"/>
              <a:t>kurikulumima</a:t>
            </a:r>
            <a:r>
              <a:rPr lang="hr-HR" sz="2000" dirty="0" smtClean="0"/>
              <a:t>  </a:t>
            </a:r>
            <a:r>
              <a:rPr lang="hr-HR" sz="2000" dirty="0" err="1" smtClean="0"/>
              <a:t>međupredmetnih</a:t>
            </a:r>
            <a:r>
              <a:rPr lang="hr-HR" sz="2000" dirty="0" smtClean="0"/>
              <a:t> tema</a:t>
            </a:r>
            <a:endParaRPr lang="hr-HR" sz="2000" dirty="0"/>
          </a:p>
        </p:txBody>
      </p:sp>
      <p:pic>
        <p:nvPicPr>
          <p:cNvPr id="4" name="Slika 3">
            <a:hlinkClick r:id="rId3"/>
          </p:cNvPr>
          <p:cNvPicPr>
            <a:picLocks noChangeAspect="1"/>
          </p:cNvPicPr>
          <p:nvPr/>
        </p:nvPicPr>
        <p:blipFill>
          <a:blip r:embed="rId4"/>
          <a:stretch>
            <a:fillRect/>
          </a:stretch>
        </p:blipFill>
        <p:spPr>
          <a:xfrm>
            <a:off x="6598468" y="254055"/>
            <a:ext cx="2871465" cy="1036410"/>
          </a:xfrm>
          <a:prstGeom prst="rect">
            <a:avLst/>
          </a:prstGeom>
        </p:spPr>
      </p:pic>
    </p:spTree>
    <p:extLst>
      <p:ext uri="{BB962C8B-B14F-4D97-AF65-F5344CB8AC3E}">
        <p14:creationId xmlns:p14="http://schemas.microsoft.com/office/powerpoint/2010/main" val="44649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p:cNvSpPr>
            <a:spLocks noGrp="1"/>
          </p:cNvSpPr>
          <p:nvPr>
            <p:ph type="title"/>
          </p:nvPr>
        </p:nvSpPr>
        <p:spPr>
          <a:xfrm>
            <a:off x="1302458" y="260648"/>
            <a:ext cx="6304122" cy="723816"/>
          </a:xfrm>
        </p:spPr>
        <p:txBody>
          <a:bodyPr/>
          <a:lstStyle/>
          <a:p>
            <a:r>
              <a:rPr lang="hr-HR" altLang="sr-Latn-RS" sz="3200" dirty="0">
                <a:solidFill>
                  <a:srgbClr val="002060"/>
                </a:solidFill>
              </a:rPr>
              <a:t>Odabir</a:t>
            </a:r>
            <a:r>
              <a:rPr lang="hr-HR" altLang="sr-Latn-RS" sz="2799" dirty="0">
                <a:solidFill>
                  <a:srgbClr val="002060"/>
                </a:solidFill>
              </a:rPr>
              <a:t> teme za praktični dio ispita</a:t>
            </a:r>
          </a:p>
        </p:txBody>
      </p:sp>
      <p:sp>
        <p:nvSpPr>
          <p:cNvPr id="3" name="Rezervirano mjesto sadržaja 2"/>
          <p:cNvSpPr>
            <a:spLocks noGrp="1"/>
          </p:cNvSpPr>
          <p:nvPr>
            <p:ph idx="1"/>
          </p:nvPr>
        </p:nvSpPr>
        <p:spPr>
          <a:xfrm>
            <a:off x="1285546" y="1268760"/>
            <a:ext cx="10641514" cy="4923299"/>
          </a:xfrm>
        </p:spPr>
        <p:txBody>
          <a:bodyPr>
            <a:noAutofit/>
          </a:bodyPr>
          <a:lstStyle/>
          <a:p>
            <a:pPr marL="365650" indent="-283379">
              <a:lnSpc>
                <a:spcPct val="150000"/>
              </a:lnSpc>
              <a:buFont typeface="Wingdings 2"/>
              <a:buChar char=""/>
              <a:defRPr/>
            </a:pPr>
            <a:r>
              <a:rPr lang="hr-HR" sz="1800" dirty="0">
                <a:solidFill>
                  <a:schemeClr val="tx1"/>
                </a:solidFill>
              </a:rPr>
              <a:t>Bilo koja tema iz programa </a:t>
            </a:r>
            <a:r>
              <a:rPr lang="hr-HR" sz="1800" dirty="0" smtClean="0">
                <a:solidFill>
                  <a:schemeClr val="tx1"/>
                </a:solidFill>
              </a:rPr>
              <a:t>KOO ili iz novih kurikuluma</a:t>
            </a:r>
            <a:endParaRPr lang="hr-HR" sz="1800" dirty="0">
              <a:solidFill>
                <a:schemeClr val="tx1"/>
              </a:solidFill>
            </a:endParaRPr>
          </a:p>
          <a:p>
            <a:pPr marL="365650" indent="-283379">
              <a:lnSpc>
                <a:spcPct val="150000"/>
              </a:lnSpc>
              <a:buFont typeface="Wingdings 2"/>
              <a:buChar char=""/>
              <a:defRPr/>
            </a:pPr>
            <a:r>
              <a:rPr lang="hr-HR" sz="1800" dirty="0">
                <a:solidFill>
                  <a:schemeClr val="tx1"/>
                </a:solidFill>
              </a:rPr>
              <a:t>Satovi motivacije – uvod u čitanje lektire</a:t>
            </a:r>
          </a:p>
          <a:p>
            <a:pPr marL="365650" indent="-283379">
              <a:lnSpc>
                <a:spcPct val="150000"/>
              </a:lnSpc>
              <a:buFont typeface="Wingdings 2"/>
              <a:buChar char=""/>
              <a:defRPr/>
            </a:pPr>
            <a:r>
              <a:rPr lang="hr-HR" sz="1800" dirty="0">
                <a:solidFill>
                  <a:schemeClr val="tx1"/>
                </a:solidFill>
              </a:rPr>
              <a:t>Satovi sinteze nakon nekih </a:t>
            </a:r>
            <a:r>
              <a:rPr lang="hr-HR" sz="1800" dirty="0" smtClean="0">
                <a:solidFill>
                  <a:schemeClr val="tx1"/>
                </a:solidFill>
              </a:rPr>
              <a:t>cjelina</a:t>
            </a:r>
          </a:p>
          <a:p>
            <a:pPr marL="365650" indent="-283379">
              <a:lnSpc>
                <a:spcPct val="150000"/>
              </a:lnSpc>
              <a:buFont typeface="Wingdings 2"/>
              <a:buChar char=""/>
              <a:defRPr/>
            </a:pPr>
            <a:r>
              <a:rPr lang="hr-HR" sz="1800" dirty="0" smtClean="0"/>
              <a:t>Obilježavanje značajnih datuma i godišnjica</a:t>
            </a:r>
          </a:p>
          <a:p>
            <a:pPr marL="365650" indent="-283379">
              <a:lnSpc>
                <a:spcPct val="150000"/>
              </a:lnSpc>
              <a:buFont typeface="Wingdings 2"/>
              <a:buChar char=""/>
              <a:defRPr/>
            </a:pPr>
            <a:r>
              <a:rPr lang="hr-HR" sz="1800" dirty="0" smtClean="0">
                <a:solidFill>
                  <a:schemeClr val="tx1"/>
                </a:solidFill>
              </a:rPr>
              <a:t>Knjižnična pismenost: citiranje i autorsko pravo, </a:t>
            </a:r>
          </a:p>
          <a:p>
            <a:pPr marL="82271" indent="0">
              <a:lnSpc>
                <a:spcPct val="150000"/>
              </a:lnSpc>
              <a:buNone/>
              <a:defRPr/>
            </a:pPr>
            <a:r>
              <a:rPr lang="hr-HR" sz="1800" dirty="0" smtClean="0">
                <a:solidFill>
                  <a:schemeClr val="tx1"/>
                </a:solidFill>
              </a:rPr>
              <a:t>  mrežni izvori informacija, mrežni katalozi, lažne vijesti</a:t>
            </a:r>
            <a:endParaRPr lang="hr-HR" sz="1800" dirty="0">
              <a:solidFill>
                <a:schemeClr val="tx1"/>
              </a:solidFill>
            </a:endParaRPr>
          </a:p>
          <a:p>
            <a:pPr marL="365650" indent="-283379">
              <a:lnSpc>
                <a:spcPct val="150000"/>
              </a:lnSpc>
              <a:buFont typeface="Wingdings 2"/>
              <a:buChar char=""/>
              <a:defRPr/>
            </a:pPr>
            <a:r>
              <a:rPr lang="hr-HR" sz="1800" dirty="0" err="1" smtClean="0">
                <a:solidFill>
                  <a:schemeClr val="tx1"/>
                </a:solidFill>
              </a:rPr>
              <a:t>Međupredmetna</a:t>
            </a:r>
            <a:r>
              <a:rPr lang="hr-HR" sz="1800" dirty="0" smtClean="0">
                <a:solidFill>
                  <a:schemeClr val="tx1"/>
                </a:solidFill>
              </a:rPr>
              <a:t> korelacija: horizontalno/vertikalno</a:t>
            </a:r>
          </a:p>
          <a:p>
            <a:pPr marL="82271" indent="0">
              <a:lnSpc>
                <a:spcPct val="150000"/>
              </a:lnSpc>
              <a:buNone/>
              <a:defRPr/>
            </a:pPr>
            <a:r>
              <a:rPr lang="hr-HR" sz="2000" dirty="0"/>
              <a:t> </a:t>
            </a:r>
            <a:r>
              <a:rPr lang="hr-HR" sz="2000" dirty="0" smtClean="0"/>
              <a:t> </a:t>
            </a:r>
            <a:r>
              <a:rPr lang="hr-HR" sz="2000" dirty="0" smtClean="0">
                <a:solidFill>
                  <a:schemeClr val="tx1"/>
                </a:solidFill>
              </a:rPr>
              <a:t> </a:t>
            </a:r>
            <a:endParaRPr lang="hr-HR" sz="2000" dirty="0">
              <a:solidFill>
                <a:schemeClr val="tx1"/>
              </a:solidFill>
            </a:endParaRPr>
          </a:p>
        </p:txBody>
      </p:sp>
      <p:pic>
        <p:nvPicPr>
          <p:cNvPr id="4" name="Picture 3" descr="PB05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164" y="448118"/>
            <a:ext cx="3950259" cy="296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p:cNvPicPr>
            <a:picLocks noChangeAspect="1"/>
          </p:cNvPicPr>
          <p:nvPr/>
        </p:nvPicPr>
        <p:blipFill>
          <a:blip r:embed="rId3"/>
          <a:stretch>
            <a:fillRect/>
          </a:stretch>
        </p:blipFill>
        <p:spPr>
          <a:xfrm>
            <a:off x="7876925" y="3500393"/>
            <a:ext cx="3920497" cy="2938668"/>
          </a:xfrm>
          <a:prstGeom prst="rect">
            <a:avLst/>
          </a:prstGeom>
        </p:spPr>
      </p:pic>
    </p:spTree>
    <p:extLst>
      <p:ext uri="{BB962C8B-B14F-4D97-AF65-F5344CB8AC3E}">
        <p14:creationId xmlns:p14="http://schemas.microsoft.com/office/powerpoint/2010/main" val="369664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a:xfrm>
            <a:off x="1413891" y="614050"/>
            <a:ext cx="9479867" cy="646602"/>
          </a:xfrm>
        </p:spPr>
        <p:txBody>
          <a:bodyPr>
            <a:normAutofit/>
          </a:bodyPr>
          <a:lstStyle/>
          <a:p>
            <a:r>
              <a:rPr lang="hr-HR" altLang="sr-Latn-RS" sz="3199" dirty="0">
                <a:solidFill>
                  <a:srgbClr val="002060"/>
                </a:solidFill>
              </a:rPr>
              <a:t>Zadaće </a:t>
            </a:r>
            <a:r>
              <a:rPr lang="hr-HR" altLang="sr-Latn-RS" sz="3199" dirty="0" smtClean="0">
                <a:solidFill>
                  <a:srgbClr val="002060"/>
                </a:solidFill>
              </a:rPr>
              <a:t>praktičnog </a:t>
            </a:r>
            <a:r>
              <a:rPr lang="hr-HR" altLang="sr-Latn-RS" sz="3199" dirty="0">
                <a:solidFill>
                  <a:srgbClr val="002060"/>
                </a:solidFill>
              </a:rPr>
              <a:t>rada na stručnom ispitu</a:t>
            </a:r>
          </a:p>
        </p:txBody>
      </p:sp>
      <p:sp>
        <p:nvSpPr>
          <p:cNvPr id="9219" name="Rezervirano mjesto sadržaja 2"/>
          <p:cNvSpPr>
            <a:spLocks noGrp="1"/>
          </p:cNvSpPr>
          <p:nvPr>
            <p:ph idx="1"/>
          </p:nvPr>
        </p:nvSpPr>
        <p:spPr>
          <a:xfrm>
            <a:off x="1426985" y="1844824"/>
            <a:ext cx="9791076" cy="4857364"/>
          </a:xfrm>
        </p:spPr>
        <p:txBody>
          <a:bodyPr>
            <a:normAutofit/>
          </a:bodyPr>
          <a:lstStyle/>
          <a:p>
            <a:pPr>
              <a:buFont typeface="Arial" panose="020B0604020202020204" pitchFamily="34" charset="0"/>
              <a:buChar char="•"/>
            </a:pPr>
            <a:r>
              <a:rPr lang="hr-HR" altLang="sr-Latn-RS" sz="2000" dirty="0">
                <a:solidFill>
                  <a:schemeClr val="tx1"/>
                </a:solidFill>
              </a:rPr>
              <a:t>stvoriti poticajno okruženje za </a:t>
            </a:r>
            <a:r>
              <a:rPr lang="hr-HR" altLang="sr-Latn-RS" sz="2000" dirty="0" smtClean="0">
                <a:solidFill>
                  <a:schemeClr val="tx1"/>
                </a:solidFill>
              </a:rPr>
              <a:t>učenje i međusobnu komunikaciju</a:t>
            </a:r>
          </a:p>
          <a:p>
            <a:pPr>
              <a:buFont typeface="Arial" panose="020B0604020202020204" pitchFamily="34" charset="0"/>
              <a:buChar char="•"/>
            </a:pPr>
            <a:endParaRPr lang="hr-HR" altLang="sr-Latn-RS" sz="2000" dirty="0">
              <a:solidFill>
                <a:schemeClr val="tx1"/>
              </a:solidFill>
            </a:endParaRPr>
          </a:p>
          <a:p>
            <a:pPr>
              <a:buFont typeface="Arial" panose="020B0604020202020204" pitchFamily="34" charset="0"/>
              <a:buChar char="•"/>
            </a:pPr>
            <a:r>
              <a:rPr lang="hr-HR" altLang="sr-Latn-RS" sz="2000" dirty="0">
                <a:solidFill>
                  <a:schemeClr val="tx1"/>
                </a:solidFill>
              </a:rPr>
              <a:t>multimedijski i interdisciplinarno </a:t>
            </a:r>
            <a:r>
              <a:rPr lang="hr-HR" altLang="sr-Latn-RS" sz="2000" dirty="0" smtClean="0">
                <a:solidFill>
                  <a:schemeClr val="tx1"/>
                </a:solidFill>
              </a:rPr>
              <a:t>pripremiti atmosferu koja </a:t>
            </a:r>
            <a:r>
              <a:rPr lang="hr-HR" altLang="sr-Latn-RS" sz="2000" dirty="0">
                <a:solidFill>
                  <a:schemeClr val="tx1"/>
                </a:solidFill>
              </a:rPr>
              <a:t>potiče radoznalost i želju za znanjem i </a:t>
            </a:r>
            <a:r>
              <a:rPr lang="hr-HR" altLang="sr-Latn-RS" sz="2000" dirty="0" smtClean="0">
                <a:solidFill>
                  <a:schemeClr val="tx1"/>
                </a:solidFill>
              </a:rPr>
              <a:t>učenjem</a:t>
            </a:r>
          </a:p>
          <a:p>
            <a:pPr>
              <a:buFont typeface="Arial" panose="020B0604020202020204" pitchFamily="34" charset="0"/>
              <a:buChar char="•"/>
            </a:pPr>
            <a:endParaRPr lang="hr-HR" altLang="sr-Latn-RS" sz="2000" dirty="0">
              <a:solidFill>
                <a:schemeClr val="tx1"/>
              </a:solidFill>
            </a:endParaRPr>
          </a:p>
          <a:p>
            <a:pPr>
              <a:buFont typeface="Arial" panose="020B0604020202020204" pitchFamily="34" charset="0"/>
              <a:buChar char="•"/>
            </a:pPr>
            <a:r>
              <a:rPr lang="hr-HR" altLang="sr-Latn-RS" sz="2000" dirty="0">
                <a:solidFill>
                  <a:schemeClr val="tx1"/>
                </a:solidFill>
              </a:rPr>
              <a:t>pitanja i razgovor usmjereni </a:t>
            </a:r>
            <a:endParaRPr lang="hr-HR" altLang="sr-Latn-RS" sz="2000" dirty="0" smtClean="0">
              <a:solidFill>
                <a:schemeClr val="tx1"/>
              </a:solidFill>
            </a:endParaRPr>
          </a:p>
          <a:p>
            <a:pPr marL="0" indent="0">
              <a:buNone/>
            </a:pPr>
            <a:r>
              <a:rPr lang="hr-HR" altLang="sr-Latn-RS" sz="2000" dirty="0"/>
              <a:t> </a:t>
            </a:r>
            <a:r>
              <a:rPr lang="hr-HR" altLang="sr-Latn-RS" sz="2000" dirty="0" smtClean="0"/>
              <a:t>  </a:t>
            </a:r>
            <a:r>
              <a:rPr lang="hr-HR" altLang="sr-Latn-RS" sz="2000" dirty="0" smtClean="0">
                <a:solidFill>
                  <a:schemeClr val="tx1"/>
                </a:solidFill>
              </a:rPr>
              <a:t>na </a:t>
            </a:r>
            <a:r>
              <a:rPr lang="hr-HR" altLang="sr-Latn-RS" sz="2000" dirty="0">
                <a:solidFill>
                  <a:schemeClr val="tx1"/>
                </a:solidFill>
              </a:rPr>
              <a:t>slobodno iznošenje i </a:t>
            </a:r>
            <a:r>
              <a:rPr lang="hr-HR" altLang="sr-Latn-RS" sz="2000" dirty="0" smtClean="0">
                <a:solidFill>
                  <a:schemeClr val="tx1"/>
                </a:solidFill>
              </a:rPr>
              <a:t>sučeljavanje</a:t>
            </a:r>
          </a:p>
          <a:p>
            <a:pPr marL="0" indent="0">
              <a:buNone/>
            </a:pPr>
            <a:r>
              <a:rPr lang="hr-HR" altLang="sr-Latn-RS" sz="2000" dirty="0"/>
              <a:t> </a:t>
            </a:r>
            <a:r>
              <a:rPr lang="hr-HR" altLang="sr-Latn-RS" sz="2000" dirty="0" smtClean="0"/>
              <a:t> </a:t>
            </a:r>
            <a:r>
              <a:rPr lang="hr-HR" altLang="sr-Latn-RS" sz="2000" dirty="0" smtClean="0">
                <a:solidFill>
                  <a:schemeClr val="tx1"/>
                </a:solidFill>
              </a:rPr>
              <a:t> </a:t>
            </a:r>
            <a:r>
              <a:rPr lang="hr-HR" altLang="sr-Latn-RS" sz="2000" dirty="0">
                <a:solidFill>
                  <a:schemeClr val="tx1"/>
                </a:solidFill>
              </a:rPr>
              <a:t>različitih mišljenja i stavova</a:t>
            </a:r>
          </a:p>
          <a:p>
            <a:endParaRPr lang="hr-HR" altLang="sr-Latn-RS" sz="2400" dirty="0">
              <a:solidFill>
                <a:srgbClr val="002060"/>
              </a:solidFill>
            </a:endParaRPr>
          </a:p>
        </p:txBody>
      </p:sp>
      <p:pic>
        <p:nvPicPr>
          <p:cNvPr id="9220" name="Picture 3" descr="G:\SEECEL\seecel majda\100NIKON\DSCN0157.JPG"/>
          <p:cNvPicPr>
            <a:picLocks noChangeAspect="1" noChangeArrowheads="1"/>
          </p:cNvPicPr>
          <p:nvPr/>
        </p:nvPicPr>
        <p:blipFill>
          <a:blip r:embed="rId2">
            <a:extLst>
              <a:ext uri="{28A0092B-C50C-407E-A947-70E740481C1C}">
                <a14:useLocalDpi xmlns:a14="http://schemas.microsoft.com/office/drawing/2010/main" val="0"/>
              </a:ext>
            </a:extLst>
          </a:blip>
          <a:srcRect b="13693"/>
          <a:stretch>
            <a:fillRect/>
          </a:stretch>
        </p:blipFill>
        <p:spPr bwMode="auto">
          <a:xfrm>
            <a:off x="7140416" y="3815267"/>
            <a:ext cx="4208568" cy="272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8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a:xfrm>
            <a:off x="1675963" y="534155"/>
            <a:ext cx="8227457" cy="609441"/>
          </a:xfrm>
        </p:spPr>
        <p:txBody>
          <a:bodyPr/>
          <a:lstStyle/>
          <a:p>
            <a:r>
              <a:rPr lang="hr-HR" altLang="sr-Latn-RS" sz="3199" dirty="0">
                <a:solidFill>
                  <a:srgbClr val="002060"/>
                </a:solidFill>
              </a:rPr>
              <a:t>Procjena praktičnog rada</a:t>
            </a:r>
          </a:p>
        </p:txBody>
      </p:sp>
      <p:sp>
        <p:nvSpPr>
          <p:cNvPr id="3" name="Rezervirano mjesto sadržaja 2"/>
          <p:cNvSpPr>
            <a:spLocks noGrp="1"/>
          </p:cNvSpPr>
          <p:nvPr>
            <p:ph idx="1"/>
          </p:nvPr>
        </p:nvSpPr>
        <p:spPr>
          <a:xfrm>
            <a:off x="1341884" y="1391354"/>
            <a:ext cx="10153128" cy="5278006"/>
          </a:xfrm>
        </p:spPr>
        <p:txBody>
          <a:bodyPr>
            <a:normAutofit fontScale="92500"/>
          </a:bodyPr>
          <a:lstStyle/>
          <a:p>
            <a:pPr marL="0" indent="0">
              <a:lnSpc>
                <a:spcPct val="150000"/>
              </a:lnSpc>
              <a:buNone/>
              <a:defRPr/>
            </a:pPr>
            <a:r>
              <a:rPr lang="hr-HR" sz="2400" dirty="0">
                <a:solidFill>
                  <a:schemeClr val="tx1"/>
                </a:solidFill>
              </a:rPr>
              <a:t>Procjena pedagoško-psiholoških kompetencija pripravnika na temelju:</a:t>
            </a:r>
          </a:p>
          <a:p>
            <a:pPr>
              <a:lnSpc>
                <a:spcPct val="150000"/>
              </a:lnSpc>
              <a:buFont typeface="Arial" panose="020B0604020202020204" pitchFamily="34" charset="0"/>
              <a:buChar char="•"/>
              <a:defRPr/>
            </a:pPr>
            <a:r>
              <a:rPr lang="hr-HR" sz="2400" dirty="0">
                <a:solidFill>
                  <a:schemeClr val="tx1"/>
                </a:solidFill>
              </a:rPr>
              <a:t>ostvarenih </a:t>
            </a:r>
            <a:r>
              <a:rPr lang="hr-HR" sz="2400" dirty="0" smtClean="0">
                <a:solidFill>
                  <a:schemeClr val="tx1"/>
                </a:solidFill>
              </a:rPr>
              <a:t>očekivanih </a:t>
            </a:r>
            <a:r>
              <a:rPr lang="hr-HR" sz="2400" dirty="0">
                <a:solidFill>
                  <a:schemeClr val="tx1"/>
                </a:solidFill>
              </a:rPr>
              <a:t>ishoda učenja </a:t>
            </a:r>
            <a:r>
              <a:rPr lang="hr-HR" sz="2400" dirty="0" smtClean="0">
                <a:solidFill>
                  <a:schemeClr val="tx1"/>
                </a:solidFill>
              </a:rPr>
              <a:t>kroz različite </a:t>
            </a:r>
            <a:r>
              <a:rPr lang="hr-HR" sz="2400" dirty="0">
                <a:solidFill>
                  <a:schemeClr val="tx1"/>
                </a:solidFill>
              </a:rPr>
              <a:t>aktivnosti učenika na satu</a:t>
            </a:r>
          </a:p>
          <a:p>
            <a:pPr>
              <a:lnSpc>
                <a:spcPct val="150000"/>
              </a:lnSpc>
              <a:buFont typeface="Arial" panose="020B0604020202020204" pitchFamily="34" charset="0"/>
              <a:buChar char="•"/>
              <a:defRPr/>
            </a:pPr>
            <a:r>
              <a:rPr lang="hr-HR" sz="2400" dirty="0">
                <a:solidFill>
                  <a:schemeClr val="tx1"/>
                </a:solidFill>
              </a:rPr>
              <a:t>uspješnosti situacijskih poticaja za </a:t>
            </a:r>
            <a:r>
              <a:rPr lang="hr-HR" sz="2400" dirty="0" smtClean="0">
                <a:solidFill>
                  <a:schemeClr val="tx1"/>
                </a:solidFill>
              </a:rPr>
              <a:t>realizaciju pojedinih </a:t>
            </a:r>
            <a:r>
              <a:rPr lang="hr-HR" sz="2400" dirty="0">
                <a:solidFill>
                  <a:schemeClr val="tx1"/>
                </a:solidFill>
              </a:rPr>
              <a:t>aktivnosti (</a:t>
            </a:r>
            <a:r>
              <a:rPr lang="hr-HR" sz="2400" dirty="0" smtClean="0">
                <a:solidFill>
                  <a:schemeClr val="tx1"/>
                </a:solidFill>
              </a:rPr>
              <a:t>kvaliteta</a:t>
            </a:r>
          </a:p>
          <a:p>
            <a:pPr marL="0" indent="0">
              <a:lnSpc>
                <a:spcPct val="150000"/>
              </a:lnSpc>
              <a:buNone/>
              <a:defRPr/>
            </a:pPr>
            <a:r>
              <a:rPr lang="hr-HR" sz="2400" dirty="0"/>
              <a:t> </a:t>
            </a:r>
            <a:r>
              <a:rPr lang="hr-HR" sz="2400" dirty="0" smtClean="0">
                <a:solidFill>
                  <a:schemeClr val="tx1"/>
                </a:solidFill>
              </a:rPr>
              <a:t>postavljenih pitanja</a:t>
            </a:r>
            <a:r>
              <a:rPr lang="hr-HR" sz="2400" dirty="0">
                <a:solidFill>
                  <a:schemeClr val="tx1"/>
                </a:solidFill>
              </a:rPr>
              <a:t>, odabranih </a:t>
            </a:r>
            <a:r>
              <a:rPr lang="hr-HR" sz="2400" dirty="0" smtClean="0">
                <a:solidFill>
                  <a:schemeClr val="tx1"/>
                </a:solidFill>
              </a:rPr>
              <a:t>tekstova</a:t>
            </a:r>
          </a:p>
          <a:p>
            <a:pPr marL="0" indent="0">
              <a:lnSpc>
                <a:spcPct val="150000"/>
              </a:lnSpc>
              <a:buNone/>
              <a:defRPr/>
            </a:pPr>
            <a:r>
              <a:rPr lang="hr-HR" sz="2400" dirty="0" smtClean="0"/>
              <a:t> </a:t>
            </a:r>
            <a:r>
              <a:rPr lang="hr-HR" sz="2400" dirty="0" smtClean="0">
                <a:solidFill>
                  <a:schemeClr val="tx1"/>
                </a:solidFill>
              </a:rPr>
              <a:t>i vrsta aktivnosti)</a:t>
            </a:r>
          </a:p>
          <a:p>
            <a:pPr>
              <a:lnSpc>
                <a:spcPct val="150000"/>
              </a:lnSpc>
              <a:buFont typeface="Arial" panose="020B0604020202020204" pitchFamily="34" charset="0"/>
              <a:buChar char="•"/>
              <a:defRPr/>
            </a:pPr>
            <a:r>
              <a:rPr lang="hr-HR" sz="2400" dirty="0" smtClean="0">
                <a:solidFill>
                  <a:schemeClr val="tx1"/>
                </a:solidFill>
              </a:rPr>
              <a:t>procjene </a:t>
            </a:r>
            <a:r>
              <a:rPr lang="hr-HR" sz="2400" dirty="0">
                <a:solidFill>
                  <a:schemeClr val="tx1"/>
                </a:solidFill>
              </a:rPr>
              <a:t>interakcije na </a:t>
            </a:r>
            <a:r>
              <a:rPr lang="hr-HR" sz="2400" dirty="0" smtClean="0">
                <a:solidFill>
                  <a:schemeClr val="tx1"/>
                </a:solidFill>
              </a:rPr>
              <a:t>satu</a:t>
            </a:r>
            <a:r>
              <a:rPr lang="hr-HR" sz="2400" dirty="0">
                <a:solidFill>
                  <a:schemeClr val="tx1"/>
                </a:solidFill>
              </a:rPr>
              <a:t>: </a:t>
            </a:r>
            <a:r>
              <a:rPr lang="hr-HR" sz="2400" dirty="0"/>
              <a:t> </a:t>
            </a:r>
            <a:endParaRPr lang="hr-HR" sz="2400" dirty="0" smtClean="0"/>
          </a:p>
          <a:p>
            <a:pPr marL="0" indent="0">
              <a:lnSpc>
                <a:spcPct val="150000"/>
              </a:lnSpc>
              <a:buNone/>
              <a:defRPr/>
            </a:pPr>
            <a:r>
              <a:rPr lang="hr-HR" sz="2400" dirty="0" smtClean="0">
                <a:solidFill>
                  <a:schemeClr val="tx1"/>
                </a:solidFill>
              </a:rPr>
              <a:t>knjižničar-učenici</a:t>
            </a:r>
            <a:r>
              <a:rPr lang="hr-HR" sz="2400" dirty="0">
                <a:solidFill>
                  <a:schemeClr val="tx1"/>
                </a:solidFill>
              </a:rPr>
              <a:t>, </a:t>
            </a:r>
            <a:r>
              <a:rPr lang="hr-HR" sz="2400" dirty="0" smtClean="0">
                <a:solidFill>
                  <a:schemeClr val="tx1"/>
                </a:solidFill>
              </a:rPr>
              <a:t>učenici-učenici</a:t>
            </a:r>
            <a:endParaRPr lang="hr-HR" sz="2400" dirty="0">
              <a:solidFill>
                <a:schemeClr val="tx1"/>
              </a:solidFill>
            </a:endParaRPr>
          </a:p>
          <a:p>
            <a:pPr>
              <a:lnSpc>
                <a:spcPct val="150000"/>
              </a:lnSpc>
              <a:buFont typeface="Arial" panose="020B0604020202020204" pitchFamily="34" charset="0"/>
              <a:buChar char="•"/>
              <a:defRPr/>
            </a:pPr>
            <a:endParaRPr lang="hr-HR" sz="2400" dirty="0">
              <a:solidFill>
                <a:srgbClr val="002060"/>
              </a:solidFill>
            </a:endParaRPr>
          </a:p>
          <a:p>
            <a:pPr marL="0" indent="0">
              <a:buNone/>
              <a:defRPr/>
            </a:pPr>
            <a:endParaRPr lang="hr-HR" dirty="0">
              <a:solidFill>
                <a:srgbClr val="002060"/>
              </a:solidFill>
            </a:endParaRPr>
          </a:p>
        </p:txBody>
      </p:sp>
      <p:pic>
        <p:nvPicPr>
          <p:cNvPr id="10244" name="Picture 4" descr="http://3.bp.blogspot.com/-gaRKgsm_iIg/UjY9M7WewvI/AAAAAAAAAGc/8vh8gzL7m14/s1600/A-Classroom-Of-enthusiastic-stud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524" y="3429000"/>
            <a:ext cx="4704125" cy="313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27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a:xfrm>
            <a:off x="1845940" y="260648"/>
            <a:ext cx="8532178" cy="639595"/>
          </a:xfrm>
        </p:spPr>
        <p:txBody>
          <a:bodyPr>
            <a:normAutofit fontScale="90000"/>
          </a:bodyPr>
          <a:lstStyle/>
          <a:p>
            <a:r>
              <a:rPr lang="hr-HR" altLang="sr-Latn-RS" sz="2799" dirty="0">
                <a:solidFill>
                  <a:srgbClr val="002060"/>
                </a:solidFill>
              </a:rPr>
              <a:t>Planiranje i programiranje odgojno-obrazovnog rada</a:t>
            </a:r>
          </a:p>
        </p:txBody>
      </p:sp>
      <p:sp>
        <p:nvSpPr>
          <p:cNvPr id="3" name="Rezervirano mjesto sadržaja 2"/>
          <p:cNvSpPr>
            <a:spLocks noGrp="1"/>
          </p:cNvSpPr>
          <p:nvPr>
            <p:ph idx="1"/>
          </p:nvPr>
        </p:nvSpPr>
        <p:spPr>
          <a:xfrm>
            <a:off x="1629916" y="1067415"/>
            <a:ext cx="9830552" cy="5789692"/>
          </a:xfrm>
        </p:spPr>
        <p:txBody>
          <a:bodyPr>
            <a:normAutofit/>
          </a:bodyPr>
          <a:lstStyle/>
          <a:p>
            <a:pPr>
              <a:buFont typeface="Arial" panose="020B0604020202020204" pitchFamily="34" charset="0"/>
              <a:buChar char="•"/>
              <a:defRPr/>
            </a:pPr>
            <a:r>
              <a:rPr lang="hr-HR" sz="1999" dirty="0"/>
              <a:t>temelji se na kompetencijskom pristupu i ishodima učenja </a:t>
            </a:r>
          </a:p>
          <a:p>
            <a:pPr marL="0" indent="0" algn="ctr">
              <a:buNone/>
              <a:defRPr/>
            </a:pPr>
            <a:r>
              <a:rPr lang="hr-HR" sz="2000" dirty="0"/>
              <a:t>Prema Hrvatskom kvalifikacijskom okviru (2009.):</a:t>
            </a:r>
          </a:p>
          <a:p>
            <a:pPr eaLnBrk="1" hangingPunct="1">
              <a:buFont typeface="Arial" panose="020B0604020202020204" pitchFamily="34" charset="0"/>
              <a:buChar char="•"/>
              <a:defRPr/>
            </a:pPr>
            <a:r>
              <a:rPr lang="en-US" altLang="sr-Latn-RS" sz="2000" b="1" dirty="0" err="1">
                <a:sym typeface="Arial" panose="020B0604020202020204" pitchFamily="34" charset="0"/>
              </a:rPr>
              <a:t>Znanje</a:t>
            </a:r>
            <a:r>
              <a:rPr lang="en-US" altLang="sr-Latn-RS" sz="2000" dirty="0">
                <a:sym typeface="Arial" panose="020B0604020202020204" pitchFamily="34" charset="0"/>
              </a:rPr>
              <a:t> (</a:t>
            </a:r>
            <a:r>
              <a:rPr lang="en-US" altLang="sr-Latn-RS" sz="2000" dirty="0" err="1">
                <a:sym typeface="Arial" panose="020B0604020202020204" pitchFamily="34" charset="0"/>
              </a:rPr>
              <a:t>engl.</a:t>
            </a:r>
            <a:r>
              <a:rPr lang="en-US" altLang="sr-Latn-RS" sz="2000" dirty="0">
                <a:sym typeface="Arial" panose="020B0604020202020204" pitchFamily="34" charset="0"/>
              </a:rPr>
              <a:t> Knowledge) </a:t>
            </a:r>
            <a:r>
              <a:rPr lang="en-US" altLang="sr-Latn-RS" sz="2000" dirty="0" err="1">
                <a:sym typeface="Arial" panose="020B0604020202020204" pitchFamily="34" charset="0"/>
              </a:rPr>
              <a:t>označava</a:t>
            </a:r>
            <a:r>
              <a:rPr lang="en-US" altLang="sr-Latn-RS" sz="2000" dirty="0">
                <a:sym typeface="Arial" panose="020B0604020202020204" pitchFamily="34" charset="0"/>
              </a:rPr>
              <a:t> </a:t>
            </a:r>
            <a:r>
              <a:rPr lang="en-US" altLang="sr-Latn-RS" sz="2000" u="sng" dirty="0" err="1">
                <a:sym typeface="Arial" panose="020B0604020202020204" pitchFamily="34" charset="0"/>
              </a:rPr>
              <a:t>skup</a:t>
            </a:r>
            <a:r>
              <a:rPr lang="en-US" altLang="sr-Latn-RS" sz="2000" u="sng" dirty="0">
                <a:sym typeface="Arial" panose="020B0604020202020204" pitchFamily="34" charset="0"/>
              </a:rPr>
              <a:t> </a:t>
            </a:r>
            <a:r>
              <a:rPr lang="en-US" altLang="sr-Latn-RS" sz="2000" u="sng" dirty="0" err="1">
                <a:sym typeface="Arial" panose="020B0604020202020204" pitchFamily="34" charset="0"/>
              </a:rPr>
              <a:t>stečenih</a:t>
            </a:r>
            <a:r>
              <a:rPr lang="en-US" altLang="sr-Latn-RS" sz="2000" u="sng" dirty="0">
                <a:sym typeface="Arial" panose="020B0604020202020204" pitchFamily="34" charset="0"/>
              </a:rPr>
              <a:t> </a:t>
            </a:r>
            <a:r>
              <a:rPr lang="en-US" altLang="sr-Latn-RS" sz="2000" u="sng" dirty="0" err="1">
                <a:sym typeface="Arial" panose="020B0604020202020204" pitchFamily="34" charset="0"/>
              </a:rPr>
              <a:t>i</a:t>
            </a:r>
            <a:r>
              <a:rPr lang="en-US" altLang="sr-Latn-RS" sz="2000" u="sng" dirty="0">
                <a:sym typeface="Arial" panose="020B0604020202020204" pitchFamily="34" charset="0"/>
              </a:rPr>
              <a:t> </a:t>
            </a:r>
            <a:r>
              <a:rPr lang="en-US" altLang="sr-Latn-RS" sz="2000" u="sng" dirty="0" err="1">
                <a:sym typeface="Arial" panose="020B0604020202020204" pitchFamily="34" charset="0"/>
              </a:rPr>
              <a:t>povezanih</a:t>
            </a:r>
            <a:r>
              <a:rPr lang="en-US" altLang="sr-Latn-RS" sz="2000" u="sng" dirty="0">
                <a:sym typeface="Arial" panose="020B0604020202020204" pitchFamily="34" charset="0"/>
              </a:rPr>
              <a:t> </a:t>
            </a:r>
            <a:r>
              <a:rPr lang="en-US" altLang="sr-Latn-RS" sz="2000" u="sng" dirty="0" err="1">
                <a:sym typeface="Arial" panose="020B0604020202020204" pitchFamily="34" charset="0"/>
              </a:rPr>
              <a:t>informacija</a:t>
            </a:r>
            <a:r>
              <a:rPr lang="hr-HR" altLang="sr-Latn-RS" sz="2000" u="sng" dirty="0">
                <a:sym typeface="Arial" panose="020B0604020202020204" pitchFamily="34" charset="0"/>
              </a:rPr>
              <a:t> - </a:t>
            </a:r>
            <a:r>
              <a:rPr lang="hr-HR" altLang="sr-Latn-RS" sz="2000" dirty="0">
                <a:sym typeface="Arial" panose="020B0604020202020204" pitchFamily="34" charset="0"/>
              </a:rPr>
              <a:t>č</a:t>
            </a:r>
            <a:r>
              <a:rPr lang="en-US" altLang="sr-Latn-RS" sz="2000" dirty="0" err="1">
                <a:sym typeface="Arial" panose="020B0604020202020204" pitchFamily="34" charset="0"/>
              </a:rPr>
              <a:t>injenično</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teorijsko</a:t>
            </a:r>
            <a:r>
              <a:rPr lang="en-US" altLang="sr-Latn-RS" sz="2000" dirty="0">
                <a:sym typeface="Arial" panose="020B0604020202020204" pitchFamily="34" charset="0"/>
              </a:rPr>
              <a:t> </a:t>
            </a:r>
            <a:r>
              <a:rPr lang="en-US" altLang="sr-Latn-RS" sz="2000" dirty="0" err="1">
                <a:sym typeface="Arial" panose="020B0604020202020204" pitchFamily="34" charset="0"/>
              </a:rPr>
              <a:t>znanje</a:t>
            </a:r>
            <a:r>
              <a:rPr lang="en-US" altLang="sr-Latn-RS" sz="2000" dirty="0" smtClean="0">
                <a:sym typeface="Arial" panose="020B0604020202020204" pitchFamily="34" charset="0"/>
              </a:rPr>
              <a:t>.</a:t>
            </a:r>
            <a:endParaRPr lang="sr-Latn-CS" altLang="sr-Latn-RS" sz="2000" b="1" dirty="0">
              <a:sym typeface="Arial" panose="020B0604020202020204" pitchFamily="34" charset="0"/>
            </a:endParaRPr>
          </a:p>
          <a:p>
            <a:pPr eaLnBrk="1" hangingPunct="1">
              <a:buFont typeface="Arial" panose="020B0604020202020204" pitchFamily="34" charset="0"/>
              <a:buChar char="•"/>
              <a:defRPr/>
            </a:pPr>
            <a:r>
              <a:rPr lang="en-US" altLang="sr-Latn-RS" sz="2000" b="1" dirty="0" err="1">
                <a:sym typeface="Arial" panose="020B0604020202020204" pitchFamily="34" charset="0"/>
              </a:rPr>
              <a:t>Vještine</a:t>
            </a:r>
            <a:r>
              <a:rPr lang="en-US" altLang="sr-Latn-RS" sz="2000" b="1" dirty="0">
                <a:sym typeface="Arial" panose="020B0604020202020204" pitchFamily="34" charset="0"/>
              </a:rPr>
              <a:t> </a:t>
            </a:r>
            <a:r>
              <a:rPr lang="en-US" altLang="sr-Latn-RS" sz="2000" dirty="0">
                <a:sym typeface="Arial" panose="020B0604020202020204" pitchFamily="34" charset="0"/>
              </a:rPr>
              <a:t>(</a:t>
            </a:r>
            <a:r>
              <a:rPr lang="en-US" altLang="sr-Latn-RS" sz="2000" dirty="0" err="1">
                <a:sym typeface="Arial" panose="020B0604020202020204" pitchFamily="34" charset="0"/>
              </a:rPr>
              <a:t>engl.</a:t>
            </a:r>
            <a:r>
              <a:rPr lang="en-US" altLang="sr-Latn-RS" sz="2000" dirty="0">
                <a:sym typeface="Arial" panose="020B0604020202020204" pitchFamily="34" charset="0"/>
              </a:rPr>
              <a:t> Skills) </a:t>
            </a:r>
            <a:r>
              <a:rPr lang="en-US" altLang="sr-Latn-RS" sz="2000" dirty="0" err="1">
                <a:sym typeface="Arial" panose="020B0604020202020204" pitchFamily="34" charset="0"/>
              </a:rPr>
              <a:t>označavaju</a:t>
            </a:r>
            <a:r>
              <a:rPr lang="en-US" altLang="sr-Latn-RS" sz="2000" dirty="0">
                <a:sym typeface="Arial" panose="020B0604020202020204" pitchFamily="34" charset="0"/>
              </a:rPr>
              <a:t> </a:t>
            </a:r>
            <a:r>
              <a:rPr lang="en-US" altLang="sr-Latn-RS" sz="2000" dirty="0" err="1">
                <a:sym typeface="Arial" panose="020B0604020202020204" pitchFamily="34" charset="0"/>
              </a:rPr>
              <a:t>skup</a:t>
            </a:r>
            <a:r>
              <a:rPr lang="en-US" altLang="sr-Latn-RS" sz="2000" dirty="0">
                <a:sym typeface="Arial" panose="020B0604020202020204" pitchFamily="34" charset="0"/>
              </a:rPr>
              <a:t> </a:t>
            </a:r>
            <a:r>
              <a:rPr lang="en-US" altLang="sr-Latn-RS" sz="2000" u="sng" dirty="0" err="1">
                <a:sym typeface="Arial" panose="020B0604020202020204" pitchFamily="34" charset="0"/>
              </a:rPr>
              <a:t>primjene</a:t>
            </a:r>
            <a:r>
              <a:rPr lang="en-US" altLang="sr-Latn-RS" sz="2000" u="sng" dirty="0">
                <a:sym typeface="Arial" panose="020B0604020202020204" pitchFamily="34" charset="0"/>
              </a:rPr>
              <a:t> </a:t>
            </a:r>
            <a:r>
              <a:rPr lang="en-US" altLang="sr-Latn-RS" sz="2000" u="sng" dirty="0" err="1">
                <a:sym typeface="Arial" panose="020B0604020202020204" pitchFamily="34" charset="0"/>
              </a:rPr>
              <a:t>znanja</a:t>
            </a:r>
            <a:r>
              <a:rPr lang="en-US" altLang="sr-Latn-RS" sz="2000" u="sng"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upotrebe</a:t>
            </a:r>
            <a:r>
              <a:rPr lang="en-US" altLang="sr-Latn-RS" sz="2000" dirty="0">
                <a:sym typeface="Arial" panose="020B0604020202020204" pitchFamily="34" charset="0"/>
              </a:rPr>
              <a:t> </a:t>
            </a:r>
            <a:r>
              <a:rPr lang="en-US" altLang="sr-Latn-RS" sz="2000" dirty="0" err="1">
                <a:sym typeface="Arial" panose="020B0604020202020204" pitchFamily="34" charset="0"/>
              </a:rPr>
              <a:t>unaprijed</a:t>
            </a:r>
            <a:r>
              <a:rPr lang="en-US" altLang="sr-Latn-RS" sz="2000" dirty="0">
                <a:sym typeface="Arial" panose="020B0604020202020204" pitchFamily="34" charset="0"/>
              </a:rPr>
              <a:t> </a:t>
            </a:r>
            <a:r>
              <a:rPr lang="en-US" altLang="sr-Latn-RS" sz="2000" dirty="0" err="1">
                <a:sym typeface="Arial" panose="020B0604020202020204" pitchFamily="34" charset="0"/>
              </a:rPr>
              <a:t>poznatih</a:t>
            </a:r>
            <a:r>
              <a:rPr lang="en-US" altLang="sr-Latn-RS" sz="2000" dirty="0">
                <a:sym typeface="Arial" panose="020B0604020202020204" pitchFamily="34" charset="0"/>
              </a:rPr>
              <a:t> </a:t>
            </a:r>
            <a:r>
              <a:rPr lang="en-US" altLang="sr-Latn-RS" sz="2000" dirty="0" err="1">
                <a:sym typeface="Arial" panose="020B0604020202020204" pitchFamily="34" charset="0"/>
              </a:rPr>
              <a:t>načina</a:t>
            </a:r>
            <a:r>
              <a:rPr lang="en-US" altLang="sr-Latn-RS" sz="2000" dirty="0">
                <a:sym typeface="Arial" panose="020B0604020202020204" pitchFamily="34" charset="0"/>
              </a:rPr>
              <a:t> </a:t>
            </a:r>
            <a:r>
              <a:rPr lang="en-US" altLang="sr-Latn-RS" sz="2000" dirty="0" err="1">
                <a:sym typeface="Arial" panose="020B0604020202020204" pitchFamily="34" charset="0"/>
              </a:rPr>
              <a:t>rada</a:t>
            </a:r>
            <a:r>
              <a:rPr lang="en-US" altLang="sr-Latn-RS" sz="2000" dirty="0">
                <a:sym typeface="Arial" panose="020B0604020202020204" pitchFamily="34" charset="0"/>
              </a:rPr>
              <a:t> u </a:t>
            </a:r>
            <a:r>
              <a:rPr lang="en-US" altLang="sr-Latn-RS" sz="2000" dirty="0" err="1">
                <a:sym typeface="Arial" panose="020B0604020202020204" pitchFamily="34" charset="0"/>
              </a:rPr>
              <a:t>izvršenju</a:t>
            </a:r>
            <a:r>
              <a:rPr lang="en-US" altLang="sr-Latn-RS" sz="2000" dirty="0">
                <a:sym typeface="Arial" panose="020B0604020202020204" pitchFamily="34" charset="0"/>
              </a:rPr>
              <a:t> </a:t>
            </a:r>
            <a:r>
              <a:rPr lang="en-US" altLang="sr-Latn-RS" sz="2000" dirty="0" err="1">
                <a:sym typeface="Arial" panose="020B0604020202020204" pitchFamily="34" charset="0"/>
              </a:rPr>
              <a:t>zadaća</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rješavanju</a:t>
            </a:r>
            <a:r>
              <a:rPr lang="en-US" altLang="sr-Latn-RS" sz="2000" dirty="0">
                <a:sym typeface="Arial" panose="020B0604020202020204" pitchFamily="34" charset="0"/>
              </a:rPr>
              <a:t> </a:t>
            </a:r>
            <a:r>
              <a:rPr lang="en-US" altLang="sr-Latn-RS" sz="2000" dirty="0" err="1">
                <a:sym typeface="Arial" panose="020B0604020202020204" pitchFamily="34" charset="0"/>
              </a:rPr>
              <a:t>problema</a:t>
            </a:r>
            <a:r>
              <a:rPr lang="en-US" altLang="sr-Latn-RS" sz="2000" dirty="0">
                <a:sym typeface="Arial" panose="020B0604020202020204" pitchFamily="34" charset="0"/>
              </a:rPr>
              <a:t>. </a:t>
            </a:r>
            <a:r>
              <a:rPr lang="hr-HR" altLang="sr-Latn-RS" sz="2000" dirty="0">
                <a:sym typeface="Arial" panose="020B0604020202020204" pitchFamily="34" charset="0"/>
              </a:rPr>
              <a:t>V</a:t>
            </a:r>
            <a:r>
              <a:rPr lang="en-US" altLang="sr-Latn-RS" sz="2000" dirty="0" err="1">
                <a:sym typeface="Arial" panose="020B0604020202020204" pitchFamily="34" charset="0"/>
              </a:rPr>
              <a:t>ještine</a:t>
            </a:r>
            <a:r>
              <a:rPr lang="en-US" altLang="sr-Latn-RS" sz="2000" dirty="0">
                <a:sym typeface="Arial" panose="020B0604020202020204" pitchFamily="34" charset="0"/>
              </a:rPr>
              <a:t> se </a:t>
            </a:r>
            <a:r>
              <a:rPr lang="en-US" altLang="sr-Latn-RS" sz="2000" dirty="0" err="1">
                <a:sym typeface="Arial" panose="020B0604020202020204" pitchFamily="34" charset="0"/>
              </a:rPr>
              <a:t>odnose</a:t>
            </a:r>
            <a:r>
              <a:rPr lang="en-US" altLang="sr-Latn-RS" sz="2000" dirty="0">
                <a:sym typeface="Arial" panose="020B0604020202020204" pitchFamily="34" charset="0"/>
              </a:rPr>
              <a:t> </a:t>
            </a:r>
            <a:r>
              <a:rPr lang="en-US" altLang="sr-Latn-RS" sz="2000" dirty="0" err="1">
                <a:sym typeface="Arial" panose="020B0604020202020204" pitchFamily="34" charset="0"/>
              </a:rPr>
              <a:t>na</a:t>
            </a:r>
            <a:r>
              <a:rPr lang="en-US" altLang="sr-Latn-RS" sz="2000" dirty="0">
                <a:sym typeface="Arial" panose="020B0604020202020204" pitchFamily="34" charset="0"/>
              </a:rPr>
              <a:t> </a:t>
            </a:r>
            <a:r>
              <a:rPr lang="en-US" altLang="sr-Latn-RS" sz="2000" dirty="0" err="1">
                <a:sym typeface="Arial" panose="020B0604020202020204" pitchFamily="34" charset="0"/>
              </a:rPr>
              <a:t>spoznajne</a:t>
            </a:r>
            <a:r>
              <a:rPr lang="en-US" altLang="sr-Latn-RS" sz="2000" dirty="0">
                <a:sym typeface="Arial" panose="020B0604020202020204" pitchFamily="34" charset="0"/>
              </a:rPr>
              <a:t> (</a:t>
            </a:r>
            <a:r>
              <a:rPr lang="en-US" altLang="sr-Latn-RS" sz="2000" dirty="0" err="1">
                <a:sym typeface="Arial" panose="020B0604020202020204" pitchFamily="34" charset="0"/>
              </a:rPr>
              <a:t>logičko</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kreativno</a:t>
            </a:r>
            <a:r>
              <a:rPr lang="en-US" altLang="sr-Latn-RS" sz="2000" dirty="0">
                <a:sym typeface="Arial" panose="020B0604020202020204" pitchFamily="34" charset="0"/>
              </a:rPr>
              <a:t> </a:t>
            </a:r>
            <a:r>
              <a:rPr lang="en-US" altLang="sr-Latn-RS" sz="2000" dirty="0" err="1">
                <a:sym typeface="Arial" panose="020B0604020202020204" pitchFamily="34" charset="0"/>
              </a:rPr>
              <a:t>razmišljanje</a:t>
            </a:r>
            <a:r>
              <a:rPr lang="en-US" altLang="sr-Latn-RS" sz="2000" dirty="0">
                <a:sym typeface="Arial" panose="020B0604020202020204" pitchFamily="34" charset="0"/>
              </a:rPr>
              <a:t>), </a:t>
            </a:r>
            <a:r>
              <a:rPr lang="en-US" altLang="sr-Latn-RS" sz="2000" dirty="0" err="1">
                <a:sym typeface="Arial" panose="020B0604020202020204" pitchFamily="34" charset="0"/>
              </a:rPr>
              <a:t>psihomotoričke</a:t>
            </a:r>
            <a:r>
              <a:rPr lang="en-US" altLang="sr-Latn-RS" sz="2000" dirty="0">
                <a:sym typeface="Arial" panose="020B0604020202020204" pitchFamily="34" charset="0"/>
              </a:rPr>
              <a:t> (</a:t>
            </a:r>
            <a:r>
              <a:rPr lang="en-US" altLang="sr-Latn-RS" sz="2000" dirty="0" err="1">
                <a:sym typeface="Arial" panose="020B0604020202020204" pitchFamily="34" charset="0"/>
              </a:rPr>
              <a:t>fizička</a:t>
            </a:r>
            <a:r>
              <a:rPr lang="en-US" altLang="sr-Latn-RS" sz="2000" dirty="0">
                <a:sym typeface="Arial" panose="020B0604020202020204" pitchFamily="34" charset="0"/>
              </a:rPr>
              <a:t> </a:t>
            </a:r>
            <a:r>
              <a:rPr lang="en-US" altLang="sr-Latn-RS" sz="2000" dirty="0" err="1">
                <a:sym typeface="Arial" panose="020B0604020202020204" pitchFamily="34" charset="0"/>
              </a:rPr>
              <a:t>spretnost</a:t>
            </a:r>
            <a:r>
              <a:rPr lang="en-US" altLang="sr-Latn-RS" sz="2000" dirty="0">
                <a:sym typeface="Arial" panose="020B0604020202020204" pitchFamily="34" charset="0"/>
              </a:rPr>
              <a:t>, </a:t>
            </a:r>
            <a:r>
              <a:rPr lang="en-US" altLang="sr-Latn-RS" sz="2000" dirty="0" err="1">
                <a:sym typeface="Arial" panose="020B0604020202020204" pitchFamily="34" charset="0"/>
              </a:rPr>
              <a:t>te</a:t>
            </a:r>
            <a:r>
              <a:rPr lang="en-US" altLang="sr-Latn-RS" sz="2000" dirty="0">
                <a:sym typeface="Arial" panose="020B0604020202020204" pitchFamily="34" charset="0"/>
              </a:rPr>
              <a:t> </a:t>
            </a:r>
            <a:r>
              <a:rPr lang="en-US" altLang="sr-Latn-RS" sz="2000" dirty="0" err="1">
                <a:sym typeface="Arial" panose="020B0604020202020204" pitchFamily="34" charset="0"/>
              </a:rPr>
              <a:t>upotreba</a:t>
            </a:r>
            <a:r>
              <a:rPr lang="en-US" altLang="sr-Latn-RS" sz="2000" dirty="0">
                <a:sym typeface="Arial" panose="020B0604020202020204" pitchFamily="34" charset="0"/>
              </a:rPr>
              <a:t> </a:t>
            </a:r>
            <a:r>
              <a:rPr lang="en-US" altLang="sr-Latn-RS" sz="2000" dirty="0" err="1">
                <a:sym typeface="Arial" panose="020B0604020202020204" pitchFamily="34" charset="0"/>
              </a:rPr>
              <a:t>metoda</a:t>
            </a:r>
            <a:r>
              <a:rPr lang="en-US" altLang="sr-Latn-RS" sz="2000" dirty="0">
                <a:sym typeface="Arial" panose="020B0604020202020204" pitchFamily="34" charset="0"/>
              </a:rPr>
              <a:t>, </a:t>
            </a:r>
            <a:r>
              <a:rPr lang="en-US" altLang="sr-Latn-RS" sz="2000" dirty="0" err="1">
                <a:sym typeface="Arial" panose="020B0604020202020204" pitchFamily="34" charset="0"/>
              </a:rPr>
              <a:t>instrumenata</a:t>
            </a:r>
            <a:r>
              <a:rPr lang="en-US" altLang="sr-Latn-RS" sz="2000" dirty="0">
                <a:sym typeface="Arial" panose="020B0604020202020204" pitchFamily="34" charset="0"/>
              </a:rPr>
              <a:t>, </a:t>
            </a:r>
            <a:r>
              <a:rPr lang="en-US" altLang="sr-Latn-RS" sz="2000" dirty="0" err="1">
                <a:sym typeface="Arial" panose="020B0604020202020204" pitchFamily="34" charset="0"/>
              </a:rPr>
              <a:t>alata</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materijala</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socijalne</a:t>
            </a:r>
            <a:r>
              <a:rPr lang="en-US" altLang="sr-Latn-RS" sz="2000" dirty="0">
                <a:sym typeface="Arial" panose="020B0604020202020204" pitchFamily="34" charset="0"/>
              </a:rPr>
              <a:t> (</a:t>
            </a:r>
            <a:r>
              <a:rPr lang="en-US" altLang="sr-Latn-RS" sz="2000" dirty="0" err="1">
                <a:sym typeface="Arial" panose="020B0604020202020204" pitchFamily="34" charset="0"/>
              </a:rPr>
              <a:t>stvaranje</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razvijanje</a:t>
            </a:r>
            <a:r>
              <a:rPr lang="en-US" altLang="sr-Latn-RS" sz="2000" dirty="0">
                <a:sym typeface="Arial" panose="020B0604020202020204" pitchFamily="34" charset="0"/>
              </a:rPr>
              <a:t> </a:t>
            </a:r>
            <a:r>
              <a:rPr lang="en-US" altLang="sr-Latn-RS" sz="2000" dirty="0" err="1">
                <a:sym typeface="Arial" panose="020B0604020202020204" pitchFamily="34" charset="0"/>
              </a:rPr>
              <a:t>međuljudskih</a:t>
            </a:r>
            <a:r>
              <a:rPr lang="en-US" altLang="sr-Latn-RS" sz="2000" dirty="0">
                <a:sym typeface="Arial" panose="020B0604020202020204" pitchFamily="34" charset="0"/>
              </a:rPr>
              <a:t> </a:t>
            </a:r>
            <a:r>
              <a:rPr lang="en-US" altLang="sr-Latn-RS" sz="2000" dirty="0" err="1">
                <a:sym typeface="Arial" panose="020B0604020202020204" pitchFamily="34" charset="0"/>
              </a:rPr>
              <a:t>odnosa</a:t>
            </a:r>
            <a:r>
              <a:rPr lang="en-US" altLang="sr-Latn-RS" sz="2000" dirty="0">
                <a:sym typeface="Arial" panose="020B0604020202020204" pitchFamily="34" charset="0"/>
              </a:rPr>
              <a:t>) </a:t>
            </a:r>
            <a:r>
              <a:rPr lang="en-US" altLang="sr-Latn-RS" sz="2000" dirty="0" err="1">
                <a:sym typeface="Arial" panose="020B0604020202020204" pitchFamily="34" charset="0"/>
              </a:rPr>
              <a:t>vještine</a:t>
            </a:r>
            <a:r>
              <a:rPr lang="en-US" altLang="sr-Latn-RS" sz="2000" dirty="0">
                <a:sym typeface="Arial" panose="020B0604020202020204" pitchFamily="34" charset="0"/>
              </a:rPr>
              <a:t>.</a:t>
            </a:r>
            <a:endParaRPr lang="sr-Latn-CS" altLang="sr-Latn-RS" sz="2000" dirty="0">
              <a:sym typeface="Arial" panose="020B0604020202020204" pitchFamily="34" charset="0"/>
            </a:endParaRPr>
          </a:p>
          <a:p>
            <a:pPr eaLnBrk="1" hangingPunct="1">
              <a:buFont typeface="Arial" panose="020B0604020202020204" pitchFamily="34" charset="0"/>
              <a:buChar char="•"/>
              <a:defRPr/>
            </a:pPr>
            <a:r>
              <a:rPr lang="en-US" altLang="sr-Latn-RS" sz="2000" b="1" dirty="0" err="1">
                <a:sym typeface="Arial" panose="020B0604020202020204" pitchFamily="34" charset="0"/>
              </a:rPr>
              <a:t>Kompetencije</a:t>
            </a:r>
            <a:r>
              <a:rPr lang="en-US" altLang="sr-Latn-RS" sz="2000" b="1" dirty="0">
                <a:sym typeface="Arial" panose="020B0604020202020204" pitchFamily="34" charset="0"/>
              </a:rPr>
              <a:t> </a:t>
            </a:r>
            <a:r>
              <a:rPr lang="en-US" altLang="sr-Latn-RS" sz="2000" dirty="0">
                <a:sym typeface="Arial" panose="020B0604020202020204" pitchFamily="34" charset="0"/>
              </a:rPr>
              <a:t>(</a:t>
            </a:r>
            <a:r>
              <a:rPr lang="en-US" altLang="sr-Latn-RS" sz="2000" dirty="0" err="1">
                <a:sym typeface="Arial" panose="020B0604020202020204" pitchFamily="34" charset="0"/>
              </a:rPr>
              <a:t>engl.</a:t>
            </a:r>
            <a:r>
              <a:rPr lang="en-US" altLang="sr-Latn-RS" sz="2000" dirty="0">
                <a:sym typeface="Arial" panose="020B0604020202020204" pitchFamily="34" charset="0"/>
              </a:rPr>
              <a:t> Competences) </a:t>
            </a:r>
            <a:r>
              <a:rPr lang="en-US" altLang="sr-Latn-RS" sz="2000" dirty="0" err="1">
                <a:sym typeface="Arial" panose="020B0604020202020204" pitchFamily="34" charset="0"/>
              </a:rPr>
              <a:t>označavaju</a:t>
            </a:r>
            <a:r>
              <a:rPr lang="en-US" altLang="sr-Latn-RS" sz="2000" dirty="0">
                <a:sym typeface="Arial" panose="020B0604020202020204" pitchFamily="34" charset="0"/>
              </a:rPr>
              <a:t> </a:t>
            </a:r>
            <a:r>
              <a:rPr lang="en-US" altLang="sr-Latn-RS" sz="2000" u="sng" dirty="0" err="1">
                <a:sym typeface="Arial" panose="020B0604020202020204" pitchFamily="34" charset="0"/>
              </a:rPr>
              <a:t>skup</a:t>
            </a:r>
            <a:r>
              <a:rPr lang="en-US" altLang="sr-Latn-RS" sz="2000" u="sng" dirty="0">
                <a:sym typeface="Arial" panose="020B0604020202020204" pitchFamily="34" charset="0"/>
              </a:rPr>
              <a:t> </a:t>
            </a:r>
            <a:r>
              <a:rPr lang="en-US" altLang="sr-Latn-RS" sz="2000" u="sng" dirty="0" err="1">
                <a:sym typeface="Arial" panose="020B0604020202020204" pitchFamily="34" charset="0"/>
              </a:rPr>
              <a:t>znanja</a:t>
            </a:r>
            <a:r>
              <a:rPr lang="en-US" altLang="sr-Latn-RS" sz="2000" u="sng" dirty="0">
                <a:sym typeface="Arial" panose="020B0604020202020204" pitchFamily="34" charset="0"/>
              </a:rPr>
              <a:t> </a:t>
            </a:r>
            <a:r>
              <a:rPr lang="en-US" altLang="sr-Latn-RS" sz="2000" u="sng" dirty="0" err="1">
                <a:sym typeface="Arial" panose="020B0604020202020204" pitchFamily="34" charset="0"/>
              </a:rPr>
              <a:t>i</a:t>
            </a:r>
            <a:r>
              <a:rPr lang="en-US" altLang="sr-Latn-RS" sz="2000" u="sng" dirty="0">
                <a:sym typeface="Arial" panose="020B0604020202020204" pitchFamily="34" charset="0"/>
              </a:rPr>
              <a:t> </a:t>
            </a:r>
            <a:r>
              <a:rPr lang="en-US" altLang="sr-Latn-RS" sz="2000" u="sng" dirty="0" err="1">
                <a:sym typeface="Arial" panose="020B0604020202020204" pitchFamily="34" charset="0"/>
              </a:rPr>
              <a:t>vještina</a:t>
            </a:r>
            <a:r>
              <a:rPr lang="en-US" altLang="sr-Latn-RS" sz="2000" dirty="0">
                <a:sym typeface="Arial" panose="020B0604020202020204" pitchFamily="34" charset="0"/>
              </a:rPr>
              <a:t>, </a:t>
            </a:r>
            <a:r>
              <a:rPr lang="en-US" altLang="sr-Latn-RS" sz="2000" dirty="0" err="1">
                <a:sym typeface="Arial" panose="020B0604020202020204" pitchFamily="34" charset="0"/>
              </a:rPr>
              <a:t>te</a:t>
            </a:r>
            <a:r>
              <a:rPr lang="en-US" altLang="sr-Latn-RS" sz="2000" dirty="0">
                <a:sym typeface="Arial" panose="020B0604020202020204" pitchFamily="34" charset="0"/>
              </a:rPr>
              <a:t> </a:t>
            </a:r>
            <a:r>
              <a:rPr lang="en-US" altLang="sr-Latn-RS" sz="2000" dirty="0" err="1">
                <a:sym typeface="Arial" panose="020B0604020202020204" pitchFamily="34" charset="0"/>
              </a:rPr>
              <a:t>pripadajuću</a:t>
            </a:r>
            <a:r>
              <a:rPr lang="en-US" altLang="sr-Latn-RS" sz="2000" dirty="0">
                <a:sym typeface="Arial" panose="020B0604020202020204" pitchFamily="34" charset="0"/>
              </a:rPr>
              <a:t> </a:t>
            </a:r>
            <a:r>
              <a:rPr lang="en-US" altLang="sr-Latn-RS" sz="2000" dirty="0" err="1">
                <a:sym typeface="Arial" panose="020B0604020202020204" pitchFamily="34" charset="0"/>
              </a:rPr>
              <a:t>samostalnost</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odgovornost</a:t>
            </a:r>
            <a:r>
              <a:rPr lang="en-US" altLang="sr-Latn-RS" sz="2000" dirty="0">
                <a:sym typeface="Arial" panose="020B0604020202020204" pitchFamily="34" charset="0"/>
              </a:rPr>
              <a:t>. </a:t>
            </a:r>
            <a:r>
              <a:rPr lang="en-US" altLang="sr-Latn-RS" sz="2000" dirty="0" err="1">
                <a:sym typeface="Arial" panose="020B0604020202020204" pitchFamily="34" charset="0"/>
              </a:rPr>
              <a:t>Kompetencije</a:t>
            </a:r>
            <a:r>
              <a:rPr lang="en-US" altLang="sr-Latn-RS" sz="2000" dirty="0">
                <a:sym typeface="Arial" panose="020B0604020202020204" pitchFamily="34" charset="0"/>
              </a:rPr>
              <a:t> se </a:t>
            </a:r>
            <a:r>
              <a:rPr lang="en-US" altLang="sr-Latn-RS" sz="2000" dirty="0" err="1">
                <a:sym typeface="Arial" panose="020B0604020202020204" pitchFamily="34" charset="0"/>
              </a:rPr>
              <a:t>prikazuju</a:t>
            </a:r>
            <a:r>
              <a:rPr lang="en-US" altLang="sr-Latn-RS" sz="2000" dirty="0">
                <a:sym typeface="Arial" panose="020B0604020202020204" pitchFamily="34" charset="0"/>
              </a:rPr>
              <a:t> </a:t>
            </a:r>
            <a:r>
              <a:rPr lang="en-US" altLang="sr-Latn-RS" sz="2000" dirty="0" err="1">
                <a:sym typeface="Arial" panose="020B0604020202020204" pitchFamily="34" charset="0"/>
              </a:rPr>
              <a:t>kroz</a:t>
            </a:r>
            <a:r>
              <a:rPr lang="en-US" altLang="sr-Latn-RS" sz="2000" dirty="0">
                <a:sym typeface="Arial" panose="020B0604020202020204" pitchFamily="34" charset="0"/>
              </a:rPr>
              <a:t> </a:t>
            </a:r>
            <a:r>
              <a:rPr lang="en-US" altLang="sr-Latn-RS" sz="2000" dirty="0" err="1">
                <a:sym typeface="Arial" panose="020B0604020202020204" pitchFamily="34" charset="0"/>
              </a:rPr>
              <a:t>znanja</a:t>
            </a:r>
            <a:r>
              <a:rPr lang="en-US" altLang="sr-Latn-RS" sz="2000" dirty="0">
                <a:sym typeface="Arial" panose="020B0604020202020204" pitchFamily="34" charset="0"/>
              </a:rPr>
              <a:t>, </a:t>
            </a:r>
            <a:r>
              <a:rPr lang="en-US" altLang="sr-Latn-RS" sz="2000" dirty="0" err="1">
                <a:sym typeface="Arial" panose="020B0604020202020204" pitchFamily="34" charset="0"/>
              </a:rPr>
              <a:t>primjenu</a:t>
            </a:r>
            <a:r>
              <a:rPr lang="en-US" altLang="sr-Latn-RS" sz="2000" dirty="0">
                <a:sym typeface="Arial" panose="020B0604020202020204" pitchFamily="34" charset="0"/>
              </a:rPr>
              <a:t> </a:t>
            </a:r>
            <a:r>
              <a:rPr lang="en-US" altLang="sr-Latn-RS" sz="2000" dirty="0" err="1">
                <a:sym typeface="Arial" panose="020B0604020202020204" pitchFamily="34" charset="0"/>
              </a:rPr>
              <a:t>tih</a:t>
            </a:r>
            <a:r>
              <a:rPr lang="en-US" altLang="sr-Latn-RS" sz="2000" dirty="0">
                <a:sym typeface="Arial" panose="020B0604020202020204" pitchFamily="34" charset="0"/>
              </a:rPr>
              <a:t> </a:t>
            </a:r>
            <a:r>
              <a:rPr lang="en-US" altLang="sr-Latn-RS" sz="2000" dirty="0" err="1">
                <a:sym typeface="Arial" panose="020B0604020202020204" pitchFamily="34" charset="0"/>
              </a:rPr>
              <a:t>znanja</a:t>
            </a:r>
            <a:r>
              <a:rPr lang="en-US" altLang="sr-Latn-RS" sz="2000" dirty="0">
                <a:sym typeface="Arial" panose="020B0604020202020204" pitchFamily="34" charset="0"/>
              </a:rPr>
              <a:t>, </a:t>
            </a:r>
            <a:r>
              <a:rPr lang="en-US" altLang="sr-Latn-RS" sz="2000" dirty="0" err="1">
                <a:sym typeface="Arial" panose="020B0604020202020204" pitchFamily="34" charset="0"/>
              </a:rPr>
              <a:t>te</a:t>
            </a:r>
            <a:r>
              <a:rPr lang="en-US" altLang="sr-Latn-RS" sz="2000" dirty="0">
                <a:sym typeface="Arial" panose="020B0604020202020204" pitchFamily="34" charset="0"/>
              </a:rPr>
              <a:t> </a:t>
            </a:r>
            <a:r>
              <a:rPr lang="en-US" altLang="sr-Latn-RS" sz="2000" dirty="0" err="1">
                <a:sym typeface="Arial" panose="020B0604020202020204" pitchFamily="34" charset="0"/>
              </a:rPr>
              <a:t>njihovu</a:t>
            </a:r>
            <a:r>
              <a:rPr lang="en-US" altLang="sr-Latn-RS" sz="2000" dirty="0">
                <a:sym typeface="Arial" panose="020B0604020202020204" pitchFamily="34" charset="0"/>
              </a:rPr>
              <a:t> </a:t>
            </a:r>
            <a:r>
              <a:rPr lang="en-US" altLang="sr-Latn-RS" sz="2000" dirty="0" err="1">
                <a:sym typeface="Arial" panose="020B0604020202020204" pitchFamily="34" charset="0"/>
              </a:rPr>
              <a:t>postignutu</a:t>
            </a:r>
            <a:r>
              <a:rPr lang="en-US" altLang="sr-Latn-RS" sz="2000" dirty="0">
                <a:sym typeface="Arial" panose="020B0604020202020204" pitchFamily="34" charset="0"/>
              </a:rPr>
              <a:t> </a:t>
            </a:r>
            <a:r>
              <a:rPr lang="en-US" altLang="sr-Latn-RS" sz="2000" dirty="0" err="1">
                <a:sym typeface="Arial" panose="020B0604020202020204" pitchFamily="34" charset="0"/>
              </a:rPr>
              <a:t>primjenu</a:t>
            </a:r>
            <a:r>
              <a:rPr lang="en-US" altLang="sr-Latn-RS" sz="2000" dirty="0">
                <a:sym typeface="Arial" panose="020B0604020202020204" pitchFamily="34" charset="0"/>
              </a:rPr>
              <a:t>. </a:t>
            </a:r>
            <a:r>
              <a:rPr lang="en-US" altLang="sr-Latn-RS" sz="2000" dirty="0" err="1">
                <a:sym typeface="Arial" panose="020B0604020202020204" pitchFamily="34" charset="0"/>
              </a:rPr>
              <a:t>Postignuta</a:t>
            </a:r>
            <a:r>
              <a:rPr lang="en-US" altLang="sr-Latn-RS" sz="2000" dirty="0">
                <a:sym typeface="Arial" panose="020B0604020202020204" pitchFamily="34" charset="0"/>
              </a:rPr>
              <a:t> se </a:t>
            </a:r>
            <a:r>
              <a:rPr lang="en-US" altLang="sr-Latn-RS" sz="2000" dirty="0" err="1">
                <a:sym typeface="Arial" panose="020B0604020202020204" pitchFamily="34" charset="0"/>
              </a:rPr>
              <a:t>primjena</a:t>
            </a:r>
            <a:r>
              <a:rPr lang="en-US" altLang="sr-Latn-RS" sz="2000" dirty="0">
                <a:sym typeface="Arial" panose="020B0604020202020204" pitchFamily="34" charset="0"/>
              </a:rPr>
              <a:t> </a:t>
            </a:r>
            <a:r>
              <a:rPr lang="en-US" altLang="sr-Latn-RS" sz="2000" dirty="0" err="1">
                <a:sym typeface="Arial" panose="020B0604020202020204" pitchFamily="34" charset="0"/>
              </a:rPr>
              <a:t>odnosi</a:t>
            </a:r>
            <a:r>
              <a:rPr lang="en-US" altLang="sr-Latn-RS" sz="2000" dirty="0">
                <a:sym typeface="Arial" panose="020B0604020202020204" pitchFamily="34" charset="0"/>
              </a:rPr>
              <a:t> </a:t>
            </a:r>
            <a:r>
              <a:rPr lang="en-US" altLang="sr-Latn-RS" sz="2000" dirty="0" err="1">
                <a:sym typeface="Arial" panose="020B0604020202020204" pitchFamily="34" charset="0"/>
              </a:rPr>
              <a:t>na</a:t>
            </a:r>
            <a:r>
              <a:rPr lang="en-US" altLang="sr-Latn-RS" sz="2000" dirty="0">
                <a:sym typeface="Arial" panose="020B0604020202020204" pitchFamily="34" charset="0"/>
              </a:rPr>
              <a:t> </a:t>
            </a:r>
            <a:r>
              <a:rPr lang="en-US" altLang="sr-Latn-RS" sz="2000" dirty="0" err="1">
                <a:sym typeface="Arial" panose="020B0604020202020204" pitchFamily="34" charset="0"/>
              </a:rPr>
              <a:t>uvjete</a:t>
            </a:r>
            <a:r>
              <a:rPr lang="en-US" altLang="sr-Latn-RS" sz="2000" dirty="0">
                <a:sym typeface="Arial" panose="020B0604020202020204" pitchFamily="34" charset="0"/>
              </a:rPr>
              <a:t> u </a:t>
            </a:r>
            <a:r>
              <a:rPr lang="en-US" altLang="sr-Latn-RS" sz="2000" dirty="0" err="1">
                <a:sym typeface="Arial" panose="020B0604020202020204" pitchFamily="34" charset="0"/>
              </a:rPr>
              <a:t>kojima</a:t>
            </a:r>
            <a:r>
              <a:rPr lang="en-US" altLang="sr-Latn-RS" sz="2000" dirty="0">
                <a:sym typeface="Arial" panose="020B0604020202020204" pitchFamily="34" charset="0"/>
              </a:rPr>
              <a:t> se </a:t>
            </a:r>
            <a:r>
              <a:rPr lang="en-US" altLang="sr-Latn-RS" sz="2000" dirty="0" err="1">
                <a:sym typeface="Arial" panose="020B0604020202020204" pitchFamily="34" charset="0"/>
              </a:rPr>
              <a:t>postiže</a:t>
            </a:r>
            <a:r>
              <a:rPr lang="en-US" altLang="sr-Latn-RS" sz="2000" dirty="0">
                <a:sym typeface="Arial" panose="020B0604020202020204" pitchFamily="34" charset="0"/>
              </a:rPr>
              <a:t> </a:t>
            </a:r>
            <a:r>
              <a:rPr lang="en-US" altLang="sr-Latn-RS" sz="2000" dirty="0" err="1">
                <a:sym typeface="Arial" panose="020B0604020202020204" pitchFamily="34" charset="0"/>
              </a:rPr>
              <a:t>primjena</a:t>
            </a:r>
            <a:r>
              <a:rPr lang="en-US" altLang="sr-Latn-RS" sz="2000" dirty="0">
                <a:sym typeface="Arial" panose="020B0604020202020204" pitchFamily="34" charset="0"/>
              </a:rPr>
              <a:t> </a:t>
            </a:r>
            <a:r>
              <a:rPr lang="en-US" altLang="sr-Latn-RS" sz="2000" dirty="0" err="1">
                <a:sym typeface="Arial" panose="020B0604020202020204" pitchFamily="34" charset="0"/>
              </a:rPr>
              <a:t>konkretnih</a:t>
            </a:r>
            <a:r>
              <a:rPr lang="en-US" altLang="sr-Latn-RS" sz="2000" dirty="0">
                <a:sym typeface="Arial" panose="020B0604020202020204" pitchFamily="34" charset="0"/>
              </a:rPr>
              <a:t> </a:t>
            </a:r>
            <a:r>
              <a:rPr lang="en-US" altLang="sr-Latn-RS" sz="2000" dirty="0" err="1">
                <a:sym typeface="Arial" panose="020B0604020202020204" pitchFamily="34" charset="0"/>
              </a:rPr>
              <a:t>znanja</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vještina</a:t>
            </a:r>
            <a:r>
              <a:rPr lang="en-US" altLang="sr-Latn-RS" sz="2000" dirty="0">
                <a:sym typeface="Arial" panose="020B0604020202020204" pitchFamily="34" charset="0"/>
              </a:rPr>
              <a:t>, </a:t>
            </a:r>
            <a:r>
              <a:rPr lang="en-US" altLang="sr-Latn-RS" sz="2000" dirty="0" err="1">
                <a:sym typeface="Arial" panose="020B0604020202020204" pitchFamily="34" charset="0"/>
              </a:rPr>
              <a:t>uključujući</a:t>
            </a:r>
            <a:r>
              <a:rPr lang="en-US" altLang="sr-Latn-RS" sz="2000" dirty="0">
                <a:sym typeface="Arial" panose="020B0604020202020204" pitchFamily="34" charset="0"/>
              </a:rPr>
              <a:t> </a:t>
            </a:r>
            <a:r>
              <a:rPr lang="en-US" altLang="sr-Latn-RS" sz="2000" dirty="0" err="1">
                <a:sym typeface="Arial" panose="020B0604020202020204" pitchFamily="34" charset="0"/>
              </a:rPr>
              <a:t>prostorne</a:t>
            </a:r>
            <a:r>
              <a:rPr lang="en-US" altLang="sr-Latn-RS" sz="2000" dirty="0">
                <a:sym typeface="Arial" panose="020B0604020202020204" pitchFamily="34" charset="0"/>
              </a:rPr>
              <a:t>, </a:t>
            </a:r>
            <a:r>
              <a:rPr lang="en-US" altLang="sr-Latn-RS" sz="2000" dirty="0" err="1">
                <a:sym typeface="Arial" panose="020B0604020202020204" pitchFamily="34" charset="0"/>
              </a:rPr>
              <a:t>vremenske</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druge</a:t>
            </a:r>
            <a:r>
              <a:rPr lang="en-US" altLang="sr-Latn-RS" sz="2000" dirty="0">
                <a:sym typeface="Arial" panose="020B0604020202020204" pitchFamily="34" charset="0"/>
              </a:rPr>
              <a:t> </a:t>
            </a:r>
            <a:r>
              <a:rPr lang="en-US" altLang="sr-Latn-RS" sz="2000" dirty="0" err="1">
                <a:sym typeface="Arial" panose="020B0604020202020204" pitchFamily="34" charset="0"/>
              </a:rPr>
              <a:t>uvjete</a:t>
            </a:r>
            <a:r>
              <a:rPr lang="en-US" altLang="sr-Latn-RS" sz="2000" dirty="0">
                <a:sym typeface="Arial" panose="020B0604020202020204" pitchFamily="34" charset="0"/>
              </a:rPr>
              <a:t>.</a:t>
            </a:r>
            <a:endParaRPr lang="sr-Latn-CS" altLang="sr-Latn-RS" sz="2000" dirty="0">
              <a:sym typeface="Arial" panose="020B0604020202020204" pitchFamily="34" charset="0"/>
            </a:endParaRPr>
          </a:p>
          <a:p>
            <a:pPr eaLnBrk="1" hangingPunct="1">
              <a:buFont typeface="Arial" panose="020B0604020202020204" pitchFamily="34" charset="0"/>
              <a:buChar char="•"/>
              <a:defRPr/>
            </a:pPr>
            <a:r>
              <a:rPr lang="en-US" altLang="sr-Latn-RS" sz="2000" b="1" dirty="0" err="1">
                <a:sym typeface="Arial" panose="020B0604020202020204" pitchFamily="34" charset="0"/>
              </a:rPr>
              <a:t>Ishodi</a:t>
            </a:r>
            <a:r>
              <a:rPr lang="en-US" altLang="sr-Latn-RS" sz="2000" b="1" dirty="0">
                <a:sym typeface="Arial" panose="020B0604020202020204" pitchFamily="34" charset="0"/>
              </a:rPr>
              <a:t> / </a:t>
            </a:r>
            <a:r>
              <a:rPr lang="en-US" altLang="sr-Latn-RS" sz="2000" b="1" dirty="0" err="1">
                <a:sym typeface="Arial" panose="020B0604020202020204" pitchFamily="34" charset="0"/>
              </a:rPr>
              <a:t>rezultati</a:t>
            </a:r>
            <a:r>
              <a:rPr lang="en-US" altLang="sr-Latn-RS" sz="2000" b="1" dirty="0">
                <a:sym typeface="Arial" panose="020B0604020202020204" pitchFamily="34" charset="0"/>
              </a:rPr>
              <a:t> </a:t>
            </a:r>
            <a:r>
              <a:rPr lang="en-US" altLang="sr-Latn-RS" sz="2000" b="1" dirty="0" err="1">
                <a:sym typeface="Arial" panose="020B0604020202020204" pitchFamily="34" charset="0"/>
              </a:rPr>
              <a:t>učenja</a:t>
            </a:r>
            <a:r>
              <a:rPr lang="en-US" altLang="sr-Latn-RS" sz="2000" b="1" dirty="0">
                <a:sym typeface="Arial" panose="020B0604020202020204" pitchFamily="34" charset="0"/>
              </a:rPr>
              <a:t> </a:t>
            </a:r>
            <a:r>
              <a:rPr lang="en-US" altLang="sr-Latn-RS" sz="2000" dirty="0">
                <a:sym typeface="Arial" panose="020B0604020202020204" pitchFamily="34" charset="0"/>
              </a:rPr>
              <a:t>(</a:t>
            </a:r>
            <a:r>
              <a:rPr lang="en-US" altLang="sr-Latn-RS" sz="2000" dirty="0" err="1">
                <a:sym typeface="Arial" panose="020B0604020202020204" pitchFamily="34" charset="0"/>
              </a:rPr>
              <a:t>engl.</a:t>
            </a:r>
            <a:r>
              <a:rPr lang="en-US" altLang="sr-Latn-RS" sz="2000" dirty="0">
                <a:sym typeface="Arial" panose="020B0604020202020204" pitchFamily="34" charset="0"/>
              </a:rPr>
              <a:t> Learning Outcomes) </a:t>
            </a:r>
            <a:r>
              <a:rPr lang="en-US" altLang="sr-Latn-RS" sz="2000" dirty="0" err="1">
                <a:sym typeface="Arial" panose="020B0604020202020204" pitchFamily="34" charset="0"/>
              </a:rPr>
              <a:t>su</a:t>
            </a:r>
            <a:r>
              <a:rPr lang="en-US" altLang="sr-Latn-RS" sz="2000" dirty="0">
                <a:sym typeface="Arial" panose="020B0604020202020204" pitchFamily="34" charset="0"/>
              </a:rPr>
              <a:t> </a:t>
            </a:r>
            <a:r>
              <a:rPr lang="en-US" altLang="sr-Latn-RS" sz="2000" u="sng" dirty="0" err="1">
                <a:sym typeface="Arial" panose="020B0604020202020204" pitchFamily="34" charset="0"/>
              </a:rPr>
              <a:t>znanja</a:t>
            </a:r>
            <a:r>
              <a:rPr lang="en-US" altLang="sr-Latn-RS" sz="2000" u="sng" dirty="0">
                <a:sym typeface="Arial" panose="020B0604020202020204" pitchFamily="34" charset="0"/>
              </a:rPr>
              <a:t> </a:t>
            </a:r>
            <a:r>
              <a:rPr lang="en-US" altLang="sr-Latn-RS" sz="2000" u="sng" dirty="0" err="1">
                <a:sym typeface="Arial" panose="020B0604020202020204" pitchFamily="34" charset="0"/>
              </a:rPr>
              <a:t>i</a:t>
            </a:r>
            <a:r>
              <a:rPr lang="en-US" altLang="sr-Latn-RS" sz="2000" u="sng" dirty="0">
                <a:sym typeface="Arial" panose="020B0604020202020204" pitchFamily="34" charset="0"/>
              </a:rPr>
              <a:t> </a:t>
            </a:r>
            <a:r>
              <a:rPr lang="en-US" altLang="sr-Latn-RS" sz="2000" u="sng" dirty="0" err="1">
                <a:sym typeface="Arial" panose="020B0604020202020204" pitchFamily="34" charset="0"/>
              </a:rPr>
              <a:t>vještine</a:t>
            </a:r>
            <a:r>
              <a:rPr lang="en-US" altLang="sr-Latn-RS" sz="2000" dirty="0">
                <a:sym typeface="Arial" panose="020B0604020202020204" pitchFamily="34" charset="0"/>
              </a:rPr>
              <a:t>, </a:t>
            </a:r>
            <a:r>
              <a:rPr lang="en-US" altLang="sr-Latn-RS" sz="2000" dirty="0" err="1">
                <a:sym typeface="Arial" panose="020B0604020202020204" pitchFamily="34" charset="0"/>
              </a:rPr>
              <a:t>te</a:t>
            </a:r>
            <a:r>
              <a:rPr lang="en-US" altLang="sr-Latn-RS" sz="2000" dirty="0">
                <a:sym typeface="Arial" panose="020B0604020202020204" pitchFamily="34" charset="0"/>
              </a:rPr>
              <a:t> </a:t>
            </a:r>
            <a:r>
              <a:rPr lang="en-US" altLang="sr-Latn-RS" sz="2000" dirty="0" err="1">
                <a:sym typeface="Arial" panose="020B0604020202020204" pitchFamily="34" charset="0"/>
              </a:rPr>
              <a:t>pripadajuća</a:t>
            </a:r>
            <a:r>
              <a:rPr lang="en-US" altLang="sr-Latn-RS" sz="2000" dirty="0">
                <a:sym typeface="Arial" panose="020B0604020202020204" pitchFamily="34" charset="0"/>
              </a:rPr>
              <a:t> </a:t>
            </a:r>
            <a:r>
              <a:rPr lang="en-US" altLang="sr-Latn-RS" sz="2000" dirty="0" err="1">
                <a:sym typeface="Arial" panose="020B0604020202020204" pitchFamily="34" charset="0"/>
              </a:rPr>
              <a:t>samostalnost</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dirty="0" err="1">
                <a:sym typeface="Arial" panose="020B0604020202020204" pitchFamily="34" charset="0"/>
              </a:rPr>
              <a:t>odgovornost</a:t>
            </a:r>
            <a:r>
              <a:rPr lang="en-US" altLang="sr-Latn-RS" sz="2000" dirty="0">
                <a:sym typeface="Arial" panose="020B0604020202020204" pitchFamily="34" charset="0"/>
              </a:rPr>
              <a:t> </a:t>
            </a:r>
            <a:r>
              <a:rPr lang="en-US" altLang="sr-Latn-RS" sz="2000" dirty="0" err="1">
                <a:sym typeface="Arial" panose="020B0604020202020204" pitchFamily="34" charset="0"/>
              </a:rPr>
              <a:t>koje</a:t>
            </a:r>
            <a:r>
              <a:rPr lang="en-US" altLang="sr-Latn-RS" sz="2000" dirty="0">
                <a:sym typeface="Arial" panose="020B0604020202020204" pitchFamily="34" charset="0"/>
              </a:rPr>
              <a:t> </a:t>
            </a:r>
            <a:r>
              <a:rPr lang="en-US" altLang="sr-Latn-RS" sz="2000" dirty="0" err="1">
                <a:sym typeface="Arial" panose="020B0604020202020204" pitchFamily="34" charset="0"/>
              </a:rPr>
              <a:t>je</a:t>
            </a:r>
            <a:r>
              <a:rPr lang="en-US" altLang="sr-Latn-RS" sz="2000" dirty="0">
                <a:sym typeface="Arial" panose="020B0604020202020204" pitchFamily="34" charset="0"/>
              </a:rPr>
              <a:t> </a:t>
            </a:r>
            <a:r>
              <a:rPr lang="en-US" altLang="sr-Latn-RS" sz="2000" dirty="0" err="1">
                <a:sym typeface="Arial" panose="020B0604020202020204" pitchFamily="34" charset="0"/>
              </a:rPr>
              <a:t>osoba</a:t>
            </a:r>
            <a:r>
              <a:rPr lang="en-US" altLang="sr-Latn-RS" sz="2000" dirty="0">
                <a:sym typeface="Arial" panose="020B0604020202020204" pitchFamily="34" charset="0"/>
              </a:rPr>
              <a:t> </a:t>
            </a:r>
            <a:r>
              <a:rPr lang="en-US" altLang="sr-Latn-RS" sz="2000" dirty="0" err="1">
                <a:sym typeface="Arial" panose="020B0604020202020204" pitchFamily="34" charset="0"/>
              </a:rPr>
              <a:t>stekla</a:t>
            </a:r>
            <a:r>
              <a:rPr lang="en-US" altLang="sr-Latn-RS" sz="2000" dirty="0">
                <a:sym typeface="Arial" panose="020B0604020202020204" pitchFamily="34" charset="0"/>
              </a:rPr>
              <a:t> </a:t>
            </a:r>
            <a:r>
              <a:rPr lang="en-US" altLang="sr-Latn-RS" sz="2000" dirty="0" err="1">
                <a:sym typeface="Arial" panose="020B0604020202020204" pitchFamily="34" charset="0"/>
              </a:rPr>
              <a:t>učenjem</a:t>
            </a:r>
            <a:r>
              <a:rPr lang="en-US" altLang="sr-Latn-RS" sz="2000" dirty="0">
                <a:sym typeface="Arial" panose="020B0604020202020204" pitchFamily="34" charset="0"/>
              </a:rPr>
              <a:t> </a:t>
            </a:r>
            <a:r>
              <a:rPr lang="en-US" altLang="sr-Latn-RS" sz="2000" dirty="0" err="1">
                <a:sym typeface="Arial" panose="020B0604020202020204" pitchFamily="34" charset="0"/>
              </a:rPr>
              <a:t>i</a:t>
            </a:r>
            <a:r>
              <a:rPr lang="en-US" altLang="sr-Latn-RS" sz="2000" dirty="0">
                <a:sym typeface="Arial" panose="020B0604020202020204" pitchFamily="34" charset="0"/>
              </a:rPr>
              <a:t> </a:t>
            </a:r>
            <a:r>
              <a:rPr lang="en-US" altLang="sr-Latn-RS" sz="2000" b="1" u="sng" dirty="0" err="1">
                <a:sym typeface="Arial" panose="020B0604020202020204" pitchFamily="34" charset="0"/>
              </a:rPr>
              <a:t>dokazuje</a:t>
            </a:r>
            <a:r>
              <a:rPr lang="en-US" altLang="sr-Latn-RS" sz="2000" b="1" dirty="0">
                <a:sym typeface="Arial" panose="020B0604020202020204" pitchFamily="34" charset="0"/>
              </a:rPr>
              <a:t> </a:t>
            </a:r>
            <a:r>
              <a:rPr lang="en-US" altLang="sr-Latn-RS" sz="2000" dirty="0" err="1">
                <a:sym typeface="Arial" panose="020B0604020202020204" pitchFamily="34" charset="0"/>
              </a:rPr>
              <a:t>nakon</a:t>
            </a:r>
            <a:r>
              <a:rPr lang="en-US" altLang="sr-Latn-RS" sz="2000" dirty="0">
                <a:sym typeface="Arial" panose="020B0604020202020204" pitchFamily="34" charset="0"/>
              </a:rPr>
              <a:t> </a:t>
            </a:r>
            <a:r>
              <a:rPr lang="en-US" altLang="sr-Latn-RS" sz="2000" dirty="0" err="1">
                <a:sym typeface="Arial" panose="020B0604020202020204" pitchFamily="34" charset="0"/>
              </a:rPr>
              <a:t>postupka</a:t>
            </a:r>
            <a:r>
              <a:rPr lang="en-US" altLang="sr-Latn-RS" sz="2000" dirty="0">
                <a:sym typeface="Arial" panose="020B0604020202020204" pitchFamily="34" charset="0"/>
              </a:rPr>
              <a:t> </a:t>
            </a:r>
            <a:r>
              <a:rPr lang="en-US" altLang="sr-Latn-RS" sz="2000" dirty="0" err="1">
                <a:sym typeface="Arial" panose="020B0604020202020204" pitchFamily="34" charset="0"/>
              </a:rPr>
              <a:t>učenja</a:t>
            </a:r>
            <a:r>
              <a:rPr lang="en-US" altLang="sr-Latn-RS" sz="1799" dirty="0">
                <a:sym typeface="Arial" panose="020B0604020202020204" pitchFamily="34" charset="0"/>
              </a:rPr>
              <a:t>.</a:t>
            </a:r>
          </a:p>
          <a:p>
            <a:pPr>
              <a:buFont typeface="Arial" panose="020B0604020202020204" pitchFamily="34" charset="0"/>
              <a:buChar char="•"/>
              <a:defRPr/>
            </a:pPr>
            <a:endParaRPr lang="hr-HR" dirty="0">
              <a:solidFill>
                <a:srgbClr val="002060"/>
              </a:solidFill>
            </a:endParaRPr>
          </a:p>
        </p:txBody>
      </p:sp>
    </p:spTree>
    <p:extLst>
      <p:ext uri="{BB962C8B-B14F-4D97-AF65-F5344CB8AC3E}">
        <p14:creationId xmlns:p14="http://schemas.microsoft.com/office/powerpoint/2010/main" val="26987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a:xfrm>
            <a:off x="1269876" y="560952"/>
            <a:ext cx="8532178" cy="639595"/>
          </a:xfrm>
        </p:spPr>
        <p:txBody>
          <a:bodyPr>
            <a:normAutofit fontScale="90000"/>
          </a:bodyPr>
          <a:lstStyle/>
          <a:p>
            <a:r>
              <a:rPr lang="hr-HR" altLang="sr-Latn-RS" sz="2799" dirty="0">
                <a:solidFill>
                  <a:srgbClr val="002060"/>
                </a:solidFill>
              </a:rPr>
              <a:t>Planiranje i programiranje odgojno-obrazovnog rada</a:t>
            </a:r>
          </a:p>
        </p:txBody>
      </p:sp>
      <p:sp>
        <p:nvSpPr>
          <p:cNvPr id="3" name="Rezervirano mjesto sadržaja 2"/>
          <p:cNvSpPr>
            <a:spLocks noGrp="1"/>
          </p:cNvSpPr>
          <p:nvPr>
            <p:ph idx="1"/>
          </p:nvPr>
        </p:nvSpPr>
        <p:spPr>
          <a:xfrm>
            <a:off x="1269876" y="1340768"/>
            <a:ext cx="10250880" cy="4941167"/>
          </a:xfrm>
        </p:spPr>
        <p:txBody>
          <a:bodyPr>
            <a:normAutofit/>
          </a:bodyPr>
          <a:lstStyle/>
          <a:p>
            <a:pPr marL="0" indent="0">
              <a:lnSpc>
                <a:spcPct val="100000"/>
              </a:lnSpc>
              <a:buNone/>
            </a:pPr>
            <a:endParaRPr lang="hr-HR" sz="1600" dirty="0"/>
          </a:p>
          <a:p>
            <a:pPr>
              <a:lnSpc>
                <a:spcPct val="100000"/>
              </a:lnSpc>
              <a:buFont typeface="Arial" panose="020B0604020202020204" pitchFamily="34" charset="0"/>
              <a:buChar char="•"/>
            </a:pPr>
            <a:r>
              <a:rPr lang="hr-HR" sz="1600" dirty="0" smtClean="0"/>
              <a:t>planiranje </a:t>
            </a:r>
            <a:r>
              <a:rPr lang="hr-HR" sz="1600" dirty="0"/>
              <a:t>poučavanja započinje odabirom odgojno-obrazovnih ishoda predmetnoga kurikuluma te </a:t>
            </a:r>
            <a:r>
              <a:rPr lang="hr-HR" sz="1600" dirty="0" smtClean="0"/>
              <a:t>odabirom odgojno-obrazovnih </a:t>
            </a:r>
            <a:r>
              <a:rPr lang="hr-HR" sz="1600" dirty="0"/>
              <a:t>očekivanja međupredmetnih tema koji određuju očekivana znanja, vještine i sposobnosti te vrijednosti i stavove koje učenici trebaju steći i moraju pokazati nakon završetka određene nastavne teme ili na kraju određenog odgojno-obrazovnog razdoblja.</a:t>
            </a:r>
          </a:p>
          <a:p>
            <a:pPr>
              <a:lnSpc>
                <a:spcPct val="100000"/>
              </a:lnSpc>
              <a:buFont typeface="Arial" panose="020B0604020202020204" pitchFamily="34" charset="0"/>
              <a:buChar char="•"/>
            </a:pPr>
            <a:r>
              <a:rPr lang="hr-HR" sz="1600" dirty="0"/>
              <a:t>Odgojno-obrazovne ishode na razini predmetnoga kurikuluma valja razraditi do razine aktivnosti, odnosno preoblikovati ih u mjerljive, konkretne, fokusirane i specifično povezane sa sadržajima učenja.</a:t>
            </a:r>
          </a:p>
          <a:p>
            <a:pPr>
              <a:lnSpc>
                <a:spcPct val="100000"/>
              </a:lnSpc>
              <a:buFont typeface="Arial" panose="020B0604020202020204" pitchFamily="34" charset="0"/>
              <a:buChar char="•"/>
            </a:pPr>
            <a:r>
              <a:rPr lang="hr-HR" sz="1600" dirty="0" smtClean="0"/>
              <a:t>Na </a:t>
            </a:r>
            <a:r>
              <a:rPr lang="hr-HR" sz="1600" dirty="0"/>
              <a:t>osnovi planiranih odgojno-obrazovnih ishoda i vrednovanja odabiru se metode aktivnog učenja, strategije </a:t>
            </a:r>
            <a:r>
              <a:rPr lang="hr-HR" sz="1600" dirty="0" smtClean="0"/>
              <a:t>i </a:t>
            </a:r>
            <a:r>
              <a:rPr lang="hr-HR" sz="1600" dirty="0"/>
              <a:t>sadržaji poučavanja. </a:t>
            </a:r>
            <a:endParaRPr lang="hr-HR" sz="1600" dirty="0" smtClean="0"/>
          </a:p>
          <a:p>
            <a:pPr>
              <a:lnSpc>
                <a:spcPct val="100000"/>
              </a:lnSpc>
              <a:buFont typeface="Arial" panose="020B0604020202020204" pitchFamily="34" charset="0"/>
              <a:buChar char="•"/>
            </a:pPr>
            <a:endParaRPr lang="hr-HR" sz="1600" dirty="0" smtClean="0"/>
          </a:p>
          <a:p>
            <a:pPr>
              <a:lnSpc>
                <a:spcPct val="100000"/>
              </a:lnSpc>
              <a:buFont typeface="Arial" panose="020B0604020202020204" pitchFamily="34" charset="0"/>
              <a:buChar char="•"/>
            </a:pPr>
            <a:endParaRPr lang="hr-HR" sz="1600" b="1" i="1" dirty="0" smtClean="0"/>
          </a:p>
          <a:p>
            <a:pPr marL="0" indent="0">
              <a:buNone/>
              <a:defRPr/>
            </a:pPr>
            <a:endParaRPr lang="hr-HR" sz="26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260" y="4202953"/>
            <a:ext cx="2871732" cy="22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58508" y="6189784"/>
            <a:ext cx="4364633" cy="461665"/>
          </a:xfrm>
          <a:prstGeom prst="rect">
            <a:avLst/>
          </a:prstGeom>
        </p:spPr>
        <p:txBody>
          <a:bodyPr wrap="square">
            <a:spAutoFit/>
          </a:bodyPr>
          <a:lstStyle/>
          <a:p>
            <a:r>
              <a:rPr lang="hr-HR" sz="1200" dirty="0">
                <a:hlinkClick r:id="rId3"/>
              </a:rPr>
              <a:t>https://loomen.carnet.hr/mod/book/view.php?id=430289&amp;chapterid=92841</a:t>
            </a:r>
            <a:endParaRPr lang="hr-HR" sz="1200" dirty="0"/>
          </a:p>
        </p:txBody>
      </p:sp>
    </p:spTree>
    <p:extLst>
      <p:ext uri="{BB962C8B-B14F-4D97-AF65-F5344CB8AC3E}">
        <p14:creationId xmlns:p14="http://schemas.microsoft.com/office/powerpoint/2010/main" val="263933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a:xfrm>
            <a:off x="1845940" y="188640"/>
            <a:ext cx="8532178" cy="639595"/>
          </a:xfrm>
        </p:spPr>
        <p:txBody>
          <a:bodyPr/>
          <a:lstStyle/>
          <a:p>
            <a:r>
              <a:rPr lang="hr-HR" altLang="sr-Latn-RS" sz="2799" dirty="0" smtClean="0">
                <a:solidFill>
                  <a:srgbClr val="002060"/>
                </a:solidFill>
              </a:rPr>
              <a:t>Odgojno-obrazovni ishodi</a:t>
            </a:r>
            <a:endParaRPr lang="hr-HR" altLang="sr-Latn-RS" sz="2799" dirty="0">
              <a:solidFill>
                <a:srgbClr val="002060"/>
              </a:solidFill>
            </a:endParaRPr>
          </a:p>
        </p:txBody>
      </p:sp>
      <p:sp>
        <p:nvSpPr>
          <p:cNvPr id="3" name="Rezervirano mjesto sadržaja 2"/>
          <p:cNvSpPr>
            <a:spLocks noGrp="1"/>
          </p:cNvSpPr>
          <p:nvPr>
            <p:ph idx="1"/>
          </p:nvPr>
        </p:nvSpPr>
        <p:spPr>
          <a:xfrm>
            <a:off x="1269876" y="1475681"/>
            <a:ext cx="10172842" cy="4853343"/>
          </a:xfrm>
        </p:spPr>
        <p:txBody>
          <a:bodyPr/>
          <a:lstStyle/>
          <a:p>
            <a:pPr marL="0" indent="0">
              <a:buNone/>
              <a:defRPr/>
            </a:pPr>
            <a:endParaRPr lang="hr-HR" sz="1999" dirty="0"/>
          </a:p>
          <a:p>
            <a:pPr>
              <a:buFont typeface="Arial" panose="020B0604020202020204" pitchFamily="34" charset="0"/>
              <a:buChar char="•"/>
              <a:defRPr/>
            </a:pPr>
            <a:endParaRPr lang="hr-HR" dirty="0">
              <a:solidFill>
                <a:srgbClr val="002060"/>
              </a:solidFill>
            </a:endParaRPr>
          </a:p>
        </p:txBody>
      </p:sp>
      <p:pic>
        <p:nvPicPr>
          <p:cNvPr id="2" name="Slika 1"/>
          <p:cNvPicPr>
            <a:picLocks noChangeAspect="1"/>
          </p:cNvPicPr>
          <p:nvPr/>
        </p:nvPicPr>
        <p:blipFill>
          <a:blip r:embed="rId2"/>
          <a:stretch>
            <a:fillRect/>
          </a:stretch>
        </p:blipFill>
        <p:spPr>
          <a:xfrm>
            <a:off x="1845940" y="1122441"/>
            <a:ext cx="9129243" cy="1190770"/>
          </a:xfrm>
          <a:prstGeom prst="rect">
            <a:avLst/>
          </a:prstGeom>
        </p:spPr>
      </p:pic>
      <p:sp>
        <p:nvSpPr>
          <p:cNvPr id="4" name="Pravokutnik 3"/>
          <p:cNvSpPr/>
          <p:nvPr/>
        </p:nvSpPr>
        <p:spPr>
          <a:xfrm>
            <a:off x="1269876" y="2313211"/>
            <a:ext cx="10449534" cy="4447371"/>
          </a:xfrm>
          <a:prstGeom prst="rect">
            <a:avLst/>
          </a:prstGeom>
        </p:spPr>
        <p:txBody>
          <a:bodyPr wrap="square">
            <a:spAutoFit/>
          </a:bodyPr>
          <a:lstStyle/>
          <a:p>
            <a:pPr marL="285750" indent="-285750">
              <a:lnSpc>
                <a:spcPct val="150000"/>
              </a:lnSpc>
              <a:buFont typeface="Arial" panose="020B0604020202020204" pitchFamily="34" charset="0"/>
              <a:buChar char="•"/>
            </a:pPr>
            <a:r>
              <a:rPr lang="hr-HR" dirty="0"/>
              <a:t>Odgojno-obrazovni ishodi na razini </a:t>
            </a:r>
            <a:r>
              <a:rPr lang="hr-HR" b="1" i="1" dirty="0"/>
              <a:t>predmetnog kurikuluma </a:t>
            </a:r>
            <a:r>
              <a:rPr lang="hr-HR" dirty="0"/>
              <a:t>iskazani su kao očekivanja od učenika u određenom predmetnom području u pojedinoj godini učenja i poučavanja nastavnoga </a:t>
            </a:r>
            <a:r>
              <a:rPr lang="hr-HR" dirty="0" smtClean="0"/>
              <a:t>predmeta</a:t>
            </a:r>
          </a:p>
          <a:p>
            <a:pPr marL="285750" indent="-285750">
              <a:lnSpc>
                <a:spcPct val="150000"/>
              </a:lnSpc>
              <a:buFont typeface="Arial" panose="020B0604020202020204" pitchFamily="34" charset="0"/>
              <a:buChar char="•"/>
            </a:pPr>
            <a:r>
              <a:rPr lang="hr-HR" dirty="0"/>
              <a:t>Odgojno-obrazovni ishodi na razini </a:t>
            </a:r>
            <a:r>
              <a:rPr lang="hr-HR" b="1" i="1" dirty="0"/>
              <a:t>razrade teme </a:t>
            </a:r>
            <a:r>
              <a:rPr lang="hr-HR" b="1" i="1" dirty="0" smtClean="0"/>
              <a:t> </a:t>
            </a:r>
            <a:r>
              <a:rPr lang="hr-HR" dirty="0" smtClean="0"/>
              <a:t>konkretnije </a:t>
            </a:r>
            <a:r>
              <a:rPr lang="hr-HR" dirty="0"/>
              <a:t>se povezuju sa sadržajima </a:t>
            </a:r>
            <a:r>
              <a:rPr lang="hr-HR" dirty="0" smtClean="0"/>
              <a:t>teme, </a:t>
            </a:r>
            <a:r>
              <a:rPr lang="hr-HR" dirty="0"/>
              <a:t>a razrađuju se na osnovi ishoda predmetnoga kurikuluma. </a:t>
            </a:r>
            <a:endParaRPr lang="hr-HR" dirty="0" smtClean="0"/>
          </a:p>
          <a:p>
            <a:pPr marL="342900" indent="-342900">
              <a:lnSpc>
                <a:spcPct val="150000"/>
              </a:lnSpc>
              <a:buFont typeface="Arial" panose="020B0604020202020204" pitchFamily="34" charset="0"/>
              <a:buChar char="•"/>
            </a:pPr>
            <a:r>
              <a:rPr lang="hr-HR" dirty="0" smtClean="0"/>
              <a:t>Odgojno-obrazovni </a:t>
            </a:r>
            <a:r>
              <a:rPr lang="hr-HR" dirty="0"/>
              <a:t>ishodi </a:t>
            </a:r>
            <a:r>
              <a:rPr lang="hr-HR" b="1" i="1" dirty="0"/>
              <a:t>na razini aktivnosti</a:t>
            </a:r>
            <a:r>
              <a:rPr lang="hr-HR" dirty="0"/>
              <a:t> iskazuju se tako da budu mjerljivi na kraju te </a:t>
            </a:r>
            <a:r>
              <a:rPr lang="hr-HR" dirty="0" smtClean="0"/>
              <a:t>aktivnosti, konkretniji su i </a:t>
            </a:r>
            <a:r>
              <a:rPr lang="hr-HR" dirty="0"/>
              <a:t>specifično povezani </a:t>
            </a:r>
            <a:r>
              <a:rPr lang="hr-HR" dirty="0" smtClean="0"/>
              <a:t>sa sadržajima učenja tijekom aktivnosti jer izriču </a:t>
            </a:r>
            <a:r>
              <a:rPr lang="hr-HR" dirty="0"/>
              <a:t>čime konkretno učenik ovladava tijekom aktivnosti, kojim znanjem vještinom ili stavom na kojem sadržaju i u kojem kontekstu.</a:t>
            </a:r>
          </a:p>
          <a:p>
            <a:r>
              <a:rPr lang="hr-HR" sz="2000" dirty="0"/>
              <a:t/>
            </a:r>
            <a:br>
              <a:rPr lang="hr-HR" sz="2000" dirty="0"/>
            </a:br>
            <a:endParaRPr lang="hr-HR" sz="2000" dirty="0"/>
          </a:p>
        </p:txBody>
      </p:sp>
    </p:spTree>
    <p:extLst>
      <p:ext uri="{BB962C8B-B14F-4D97-AF65-F5344CB8AC3E}">
        <p14:creationId xmlns:p14="http://schemas.microsoft.com/office/powerpoint/2010/main" val="230491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half" idx="1"/>
          </p:nvPr>
        </p:nvSpPr>
        <p:spPr>
          <a:xfrm>
            <a:off x="6598468" y="765076"/>
            <a:ext cx="4767695" cy="4954535"/>
          </a:xfrm>
        </p:spPr>
        <p:txBody>
          <a:bodyPr>
            <a:normAutofit/>
          </a:bodyPr>
          <a:lstStyle/>
          <a:p>
            <a:pPr>
              <a:lnSpc>
                <a:spcPct val="150000"/>
              </a:lnSpc>
              <a:buFont typeface="Arial" panose="020B0604020202020204" pitchFamily="34" charset="0"/>
              <a:buChar char="•"/>
            </a:pPr>
            <a:r>
              <a:rPr lang="hr-HR" altLang="sr-Latn-RS" sz="1600" b="1" dirty="0"/>
              <a:t>ishod učenja </a:t>
            </a:r>
            <a:r>
              <a:rPr lang="hr-HR" altLang="sr-Latn-RS" sz="1600" dirty="0" smtClean="0"/>
              <a:t>je odgovor na pitanje</a:t>
            </a:r>
            <a:r>
              <a:rPr lang="hr-HR" altLang="sr-Latn-RS" sz="1600" dirty="0"/>
              <a:t>: kada učenik iziđe iz razreda, </a:t>
            </a:r>
            <a:r>
              <a:rPr lang="hr-HR" altLang="sr-Latn-RS" sz="1600" b="1" dirty="0"/>
              <a:t>što će znati, razumjeti ili moći učiniti</a:t>
            </a:r>
          </a:p>
          <a:p>
            <a:pPr>
              <a:lnSpc>
                <a:spcPct val="150000"/>
              </a:lnSpc>
              <a:buFont typeface="Arial" panose="020B0604020202020204" pitchFamily="34" charset="0"/>
              <a:buChar char="•"/>
            </a:pPr>
            <a:r>
              <a:rPr lang="hr-HR" altLang="sr-Latn-RS" sz="1600" dirty="0"/>
              <a:t>pedagoško-obrazovna važnost tog pitanja pomiče težište s nastavnika na učenika   (što učenik radi, a ne što radi nastavnik</a:t>
            </a:r>
            <a:r>
              <a:rPr lang="hr-HR" altLang="sr-Latn-RS" sz="1600" dirty="0" smtClean="0"/>
              <a:t>)</a:t>
            </a:r>
          </a:p>
          <a:p>
            <a:pPr>
              <a:lnSpc>
                <a:spcPct val="90000"/>
              </a:lnSpc>
            </a:pPr>
            <a:endParaRPr lang="hr-HR" altLang="sr-Latn-RS" dirty="0"/>
          </a:p>
        </p:txBody>
      </p:sp>
      <p:pic>
        <p:nvPicPr>
          <p:cNvPr id="8" name="Rezervirano mjesto sadržaja 7"/>
          <p:cNvPicPr>
            <a:picLocks noGrp="1" noChangeAspect="1"/>
          </p:cNvPicPr>
          <p:nvPr>
            <p:ph sz="half" idx="2"/>
          </p:nvPr>
        </p:nvPicPr>
        <p:blipFill rotWithShape="1">
          <a:blip r:embed="rId2"/>
          <a:srcRect l="21572" t="22817" r="19309" b="26040"/>
          <a:stretch/>
        </p:blipFill>
        <p:spPr>
          <a:xfrm>
            <a:off x="1426339" y="3107074"/>
            <a:ext cx="695538" cy="904199"/>
          </a:xfrm>
          <a:prstGeom prst="rect">
            <a:avLst/>
          </a:prstGeom>
        </p:spPr>
      </p:pic>
      <p:pic>
        <p:nvPicPr>
          <p:cNvPr id="1026" name="Picture 2" descr="Povezana sl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930" y="1726652"/>
            <a:ext cx="903894" cy="1352459"/>
          </a:xfrm>
          <a:prstGeom prst="rect">
            <a:avLst/>
          </a:prstGeom>
          <a:noFill/>
          <a:extLst>
            <a:ext uri="{909E8E84-426E-40DD-AFC4-6F175D3DCCD1}">
              <a14:hiddenFill xmlns:a14="http://schemas.microsoft.com/office/drawing/2010/main">
                <a:solidFill>
                  <a:srgbClr val="FFFFFF"/>
                </a:solidFill>
              </a14:hiddenFill>
            </a:ext>
          </a:extLst>
        </p:spPr>
      </p:pic>
      <p:pic>
        <p:nvPicPr>
          <p:cNvPr id="9" name="Slika 8"/>
          <p:cNvPicPr>
            <a:picLocks noChangeAspect="1"/>
          </p:cNvPicPr>
          <p:nvPr/>
        </p:nvPicPr>
        <p:blipFill rotWithShape="1">
          <a:blip r:embed="rId4"/>
          <a:srcRect l="15073" t="20537" r="12927" b="27171"/>
          <a:stretch/>
        </p:blipFill>
        <p:spPr>
          <a:xfrm>
            <a:off x="1300630" y="5098520"/>
            <a:ext cx="766648" cy="835211"/>
          </a:xfrm>
          <a:prstGeom prst="rect">
            <a:avLst/>
          </a:prstGeom>
        </p:spPr>
      </p:pic>
      <p:pic>
        <p:nvPicPr>
          <p:cNvPr id="10" name="Slika 9"/>
          <p:cNvPicPr>
            <a:picLocks noChangeAspect="1"/>
          </p:cNvPicPr>
          <p:nvPr/>
        </p:nvPicPr>
        <p:blipFill rotWithShape="1">
          <a:blip r:embed="rId5"/>
          <a:srcRect l="16829" t="24829" r="15854" b="27171"/>
          <a:stretch/>
        </p:blipFill>
        <p:spPr>
          <a:xfrm>
            <a:off x="1493874" y="1070481"/>
            <a:ext cx="742949" cy="794633"/>
          </a:xfrm>
          <a:prstGeom prst="rect">
            <a:avLst/>
          </a:prstGeom>
        </p:spPr>
      </p:pic>
      <p:pic>
        <p:nvPicPr>
          <p:cNvPr id="13" name="Slika 12"/>
          <p:cNvPicPr>
            <a:picLocks noChangeAspect="1"/>
          </p:cNvPicPr>
          <p:nvPr/>
        </p:nvPicPr>
        <p:blipFill rotWithShape="1">
          <a:blip r:embed="rId6"/>
          <a:srcRect l="15667" t="26372" r="13961" b="19987"/>
          <a:stretch/>
        </p:blipFill>
        <p:spPr>
          <a:xfrm>
            <a:off x="1404703" y="4166357"/>
            <a:ext cx="717174" cy="821491"/>
          </a:xfrm>
          <a:prstGeom prst="rect">
            <a:avLst/>
          </a:prstGeom>
        </p:spPr>
      </p:pic>
      <p:sp>
        <p:nvSpPr>
          <p:cNvPr id="14" name="TekstniOkvir 13"/>
          <p:cNvSpPr txBox="1"/>
          <p:nvPr/>
        </p:nvSpPr>
        <p:spPr>
          <a:xfrm>
            <a:off x="3070076" y="106689"/>
            <a:ext cx="4637699" cy="523084"/>
          </a:xfrm>
          <a:prstGeom prst="rect">
            <a:avLst/>
          </a:prstGeom>
          <a:noFill/>
        </p:spPr>
        <p:txBody>
          <a:bodyPr wrap="square" rtlCol="0">
            <a:spAutoFit/>
          </a:bodyPr>
          <a:lstStyle/>
          <a:p>
            <a:pPr algn="ctr"/>
            <a:r>
              <a:rPr lang="hr-HR" sz="2799" b="1" dirty="0">
                <a:solidFill>
                  <a:srgbClr val="002060"/>
                </a:solidFill>
              </a:rPr>
              <a:t>Artikulacija ishoda učenja</a:t>
            </a:r>
          </a:p>
        </p:txBody>
      </p:sp>
      <p:sp>
        <p:nvSpPr>
          <p:cNvPr id="18" name="TekstniOkvir 17"/>
          <p:cNvSpPr txBox="1"/>
          <p:nvPr/>
        </p:nvSpPr>
        <p:spPr>
          <a:xfrm>
            <a:off x="2175050" y="1356012"/>
            <a:ext cx="4188106" cy="461665"/>
          </a:xfrm>
          <a:prstGeom prst="rect">
            <a:avLst/>
          </a:prstGeom>
          <a:noFill/>
        </p:spPr>
        <p:txBody>
          <a:bodyPr wrap="square" rtlCol="0">
            <a:spAutoFit/>
          </a:bodyPr>
          <a:lstStyle/>
          <a:p>
            <a:r>
              <a:rPr lang="hr-HR" sz="2400" dirty="0"/>
              <a:t> SPECIFIC = </a:t>
            </a:r>
            <a:r>
              <a:rPr lang="hr-HR" sz="2400" dirty="0" smtClean="0"/>
              <a:t>određen</a:t>
            </a:r>
            <a:endParaRPr lang="hr-HR" sz="2400" dirty="0"/>
          </a:p>
        </p:txBody>
      </p:sp>
      <p:sp>
        <p:nvSpPr>
          <p:cNvPr id="20" name="TekstniOkvir 19"/>
          <p:cNvSpPr txBox="1"/>
          <p:nvPr/>
        </p:nvSpPr>
        <p:spPr>
          <a:xfrm>
            <a:off x="2234527" y="3212499"/>
            <a:ext cx="4188106" cy="892424"/>
          </a:xfrm>
          <a:prstGeom prst="rect">
            <a:avLst/>
          </a:prstGeom>
          <a:noFill/>
        </p:spPr>
        <p:txBody>
          <a:bodyPr wrap="square" rtlCol="0">
            <a:spAutoFit/>
          </a:bodyPr>
          <a:lstStyle/>
          <a:p>
            <a:r>
              <a:rPr lang="hr-HR" sz="2799" dirty="0"/>
              <a:t> </a:t>
            </a:r>
            <a:r>
              <a:rPr lang="hr-HR" sz="2400" dirty="0"/>
              <a:t>ACTION ORIENTED = usmjeren na </a:t>
            </a:r>
            <a:r>
              <a:rPr lang="hr-HR" sz="2400" dirty="0" smtClean="0"/>
              <a:t>aktivnosti</a:t>
            </a:r>
            <a:endParaRPr lang="hr-HR" sz="2400" dirty="0"/>
          </a:p>
        </p:txBody>
      </p:sp>
      <p:sp>
        <p:nvSpPr>
          <p:cNvPr id="21" name="TekstniOkvir 20"/>
          <p:cNvSpPr txBox="1"/>
          <p:nvPr/>
        </p:nvSpPr>
        <p:spPr>
          <a:xfrm>
            <a:off x="2067279" y="4462695"/>
            <a:ext cx="4188106" cy="523092"/>
          </a:xfrm>
          <a:prstGeom prst="rect">
            <a:avLst/>
          </a:prstGeom>
          <a:noFill/>
        </p:spPr>
        <p:txBody>
          <a:bodyPr wrap="square" rtlCol="0">
            <a:spAutoFit/>
          </a:bodyPr>
          <a:lstStyle/>
          <a:p>
            <a:r>
              <a:rPr lang="hr-HR" sz="2799" dirty="0"/>
              <a:t> </a:t>
            </a:r>
            <a:r>
              <a:rPr lang="hr-HR" sz="2400" dirty="0"/>
              <a:t>REASONABLE = </a:t>
            </a:r>
            <a:r>
              <a:rPr lang="hr-HR" sz="2400" dirty="0" smtClean="0"/>
              <a:t>ostvariv</a:t>
            </a:r>
            <a:endParaRPr lang="hr-HR" sz="2400" dirty="0"/>
          </a:p>
        </p:txBody>
      </p:sp>
      <p:sp>
        <p:nvSpPr>
          <p:cNvPr id="22" name="TekstniOkvir 21"/>
          <p:cNvSpPr txBox="1"/>
          <p:nvPr/>
        </p:nvSpPr>
        <p:spPr>
          <a:xfrm>
            <a:off x="2182445" y="2316536"/>
            <a:ext cx="4188106" cy="523092"/>
          </a:xfrm>
          <a:prstGeom prst="rect">
            <a:avLst/>
          </a:prstGeom>
          <a:noFill/>
        </p:spPr>
        <p:txBody>
          <a:bodyPr wrap="square" rtlCol="0">
            <a:spAutoFit/>
          </a:bodyPr>
          <a:lstStyle/>
          <a:p>
            <a:r>
              <a:rPr lang="hr-HR" sz="2799" dirty="0"/>
              <a:t> </a:t>
            </a:r>
            <a:r>
              <a:rPr lang="hr-HR" sz="2400" dirty="0"/>
              <a:t>MEASURABLE = mjerljiv</a:t>
            </a:r>
          </a:p>
        </p:txBody>
      </p:sp>
      <p:sp>
        <p:nvSpPr>
          <p:cNvPr id="23" name="TekstniOkvir 22"/>
          <p:cNvSpPr txBox="1"/>
          <p:nvPr/>
        </p:nvSpPr>
        <p:spPr>
          <a:xfrm>
            <a:off x="2010382" y="5290702"/>
            <a:ext cx="4412251" cy="830997"/>
          </a:xfrm>
          <a:prstGeom prst="rect">
            <a:avLst/>
          </a:prstGeom>
          <a:noFill/>
        </p:spPr>
        <p:txBody>
          <a:bodyPr wrap="square" rtlCol="0">
            <a:spAutoFit/>
          </a:bodyPr>
          <a:lstStyle/>
          <a:p>
            <a:r>
              <a:rPr lang="hr-HR" sz="2400" dirty="0"/>
              <a:t> TIME-BOUND = vremenski </a:t>
            </a:r>
            <a:r>
              <a:rPr lang="hr-HR" sz="2400" dirty="0" smtClean="0"/>
              <a:t>ograničen</a:t>
            </a:r>
            <a:endParaRPr lang="hr-HR" sz="2400" dirty="0"/>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6580" y="3284984"/>
            <a:ext cx="3318748" cy="31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59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Ishodi</a:t>
            </a:r>
            <a:endParaRPr lang="hr-HR" dirty="0"/>
          </a:p>
        </p:txBody>
      </p:sp>
      <p:sp>
        <p:nvSpPr>
          <p:cNvPr id="3" name="Rezervirano mjesto sadržaja 2"/>
          <p:cNvSpPr>
            <a:spLocks noGrp="1"/>
          </p:cNvSpPr>
          <p:nvPr>
            <p:ph idx="1"/>
          </p:nvPr>
        </p:nvSpPr>
        <p:spPr/>
        <p:txBody>
          <a:bodyPr>
            <a:normAutofit/>
          </a:bodyPr>
          <a:lstStyle/>
          <a:p>
            <a:pPr>
              <a:buFont typeface="Arial" panose="020B0604020202020204" pitchFamily="34" charset="0"/>
              <a:buChar char="•"/>
            </a:pPr>
            <a:r>
              <a:rPr lang="hr-HR" dirty="0" smtClean="0"/>
              <a:t>Knjižničar:</a:t>
            </a:r>
          </a:p>
          <a:p>
            <a:pPr>
              <a:buFont typeface="Arial" panose="020B0604020202020204" pitchFamily="34" charset="0"/>
              <a:buChar char="•"/>
            </a:pPr>
            <a:endParaRPr lang="hr-HR" dirty="0" smtClean="0"/>
          </a:p>
          <a:p>
            <a:pPr>
              <a:buFont typeface="Arial" panose="020B0604020202020204" pitchFamily="34" charset="0"/>
              <a:buChar char="•"/>
            </a:pPr>
            <a:r>
              <a:rPr lang="hr-HR" sz="2000" dirty="0" smtClean="0"/>
              <a:t>prepoznaje sadržaje s područja </a:t>
            </a:r>
            <a:r>
              <a:rPr lang="hr-HR" sz="2000" i="1" dirty="0" smtClean="0"/>
              <a:t>knjižnične pismenosti u </a:t>
            </a:r>
            <a:r>
              <a:rPr lang="hr-HR" sz="2000" dirty="0" smtClean="0"/>
              <a:t>kurikulumima pojedinih predmeta i međupredmetnih tema</a:t>
            </a:r>
          </a:p>
          <a:p>
            <a:pPr>
              <a:buFont typeface="Arial" panose="020B0604020202020204" pitchFamily="34" charset="0"/>
              <a:buChar char="•"/>
            </a:pPr>
            <a:r>
              <a:rPr lang="hr-HR" sz="2000" dirty="0" smtClean="0"/>
              <a:t>definira ishode učenja i očekivanja međupredmetnih tema i ishode pojedinih aktivnosti kod pripremanja za odgojno-obrazovni rad</a:t>
            </a:r>
          </a:p>
          <a:p>
            <a:pPr>
              <a:buFont typeface="Arial" panose="020B0604020202020204" pitchFamily="34" charset="0"/>
              <a:buChar char="•"/>
            </a:pPr>
            <a:r>
              <a:rPr lang="hr-HR" sz="2000" dirty="0"/>
              <a:t>odabire aktivnosti, strategije, sredstva i pomagala za </a:t>
            </a:r>
            <a:r>
              <a:rPr lang="hr-HR" sz="2000" dirty="0" smtClean="0"/>
              <a:t>pripremu nastavnoga sata</a:t>
            </a:r>
            <a:endParaRPr lang="hr-HR" sz="2000" dirty="0"/>
          </a:p>
          <a:p>
            <a:pPr>
              <a:buFont typeface="Arial" panose="020B0604020202020204" pitchFamily="34" charset="0"/>
              <a:buChar char="•"/>
            </a:pPr>
            <a:endParaRPr lang="hr-HR" sz="2000" dirty="0" smtClean="0"/>
          </a:p>
          <a:p>
            <a:pPr>
              <a:buFont typeface="Arial" panose="020B0604020202020204" pitchFamily="34" charset="0"/>
              <a:buChar char="•"/>
            </a:pPr>
            <a:endParaRPr lang="hr-HR" sz="2000" dirty="0" smtClean="0"/>
          </a:p>
          <a:p>
            <a:pPr>
              <a:buFont typeface="Arial" panose="020B0604020202020204" pitchFamily="34" charset="0"/>
              <a:buChar char="•"/>
            </a:pPr>
            <a:endParaRPr lang="hr-HR" sz="2000" dirty="0" smtClean="0"/>
          </a:p>
          <a:p>
            <a:pPr>
              <a:buFont typeface="Arial" panose="020B0604020202020204" pitchFamily="34" charset="0"/>
              <a:buChar char="•"/>
            </a:pPr>
            <a:endParaRPr lang="hr-HR" sz="2000" dirty="0" smtClean="0"/>
          </a:p>
          <a:p>
            <a:endParaRPr lang="hr-HR" dirty="0"/>
          </a:p>
        </p:txBody>
      </p:sp>
    </p:spTree>
    <p:extLst>
      <p:ext uri="{BB962C8B-B14F-4D97-AF65-F5344CB8AC3E}">
        <p14:creationId xmlns:p14="http://schemas.microsoft.com/office/powerpoint/2010/main" val="1872886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idx="4294967295"/>
          </p:nvPr>
        </p:nvSpPr>
        <p:spPr>
          <a:xfrm>
            <a:off x="1390153" y="476672"/>
            <a:ext cx="7853039" cy="945749"/>
          </a:xfrm>
        </p:spPr>
        <p:txBody>
          <a:bodyPr>
            <a:normAutofit/>
          </a:bodyPr>
          <a:lstStyle/>
          <a:p>
            <a:r>
              <a:rPr lang="hr-HR" altLang="sr-Latn-RS" sz="3200" dirty="0">
                <a:solidFill>
                  <a:srgbClr val="002060"/>
                </a:solidFill>
              </a:rPr>
              <a:t>Formula jakih ishoda učenja:</a:t>
            </a:r>
            <a:endParaRPr lang="en-GB" altLang="sr-Latn-RS" sz="3200" dirty="0">
              <a:solidFill>
                <a:srgbClr val="002060"/>
              </a:solidFill>
            </a:endParaRPr>
          </a:p>
        </p:txBody>
      </p:sp>
      <p:sp>
        <p:nvSpPr>
          <p:cNvPr id="17416" name="Rectangle 8"/>
          <p:cNvSpPr>
            <a:spLocks noChangeArrowheads="1"/>
          </p:cNvSpPr>
          <p:nvPr/>
        </p:nvSpPr>
        <p:spPr bwMode="auto">
          <a:xfrm>
            <a:off x="1117308" y="2591018"/>
            <a:ext cx="2031471" cy="1295063"/>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r-HR" altLang="sr-Latn-RS" sz="1799"/>
              <a:t>MJERLJIV,</a:t>
            </a:r>
          </a:p>
          <a:p>
            <a:pPr algn="ctr"/>
            <a:r>
              <a:rPr lang="hr-HR" altLang="sr-Latn-RS" sz="1799"/>
              <a:t>SPECIFIČAN</a:t>
            </a:r>
          </a:p>
          <a:p>
            <a:pPr algn="ctr"/>
            <a:r>
              <a:rPr lang="hr-HR" altLang="sr-Latn-RS" sz="1799"/>
              <a:t>ISHOD</a:t>
            </a:r>
            <a:endParaRPr lang="en-GB" altLang="sr-Latn-RS" sz="1799"/>
          </a:p>
        </p:txBody>
      </p:sp>
      <p:sp>
        <p:nvSpPr>
          <p:cNvPr id="17418" name="Line 10"/>
          <p:cNvSpPr>
            <a:spLocks noChangeShapeType="1"/>
          </p:cNvSpPr>
          <p:nvPr/>
        </p:nvSpPr>
        <p:spPr bwMode="auto">
          <a:xfrm>
            <a:off x="3555073" y="3124279"/>
            <a:ext cx="121888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sz="1799"/>
          </a:p>
        </p:txBody>
      </p:sp>
      <p:sp>
        <p:nvSpPr>
          <p:cNvPr id="17419" name="Line 11"/>
          <p:cNvSpPr>
            <a:spLocks noChangeShapeType="1"/>
          </p:cNvSpPr>
          <p:nvPr/>
        </p:nvSpPr>
        <p:spPr bwMode="auto">
          <a:xfrm>
            <a:off x="3555073" y="3352820"/>
            <a:ext cx="121888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sz="1799"/>
          </a:p>
        </p:txBody>
      </p:sp>
      <p:sp>
        <p:nvSpPr>
          <p:cNvPr id="17420" name="Rectangle 12"/>
          <p:cNvSpPr>
            <a:spLocks noChangeArrowheads="1"/>
          </p:cNvSpPr>
          <p:nvPr/>
        </p:nvSpPr>
        <p:spPr bwMode="auto">
          <a:xfrm>
            <a:off x="4945228" y="2629108"/>
            <a:ext cx="1929897" cy="1371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sz="1799"/>
          </a:p>
        </p:txBody>
      </p:sp>
      <p:sp>
        <p:nvSpPr>
          <p:cNvPr id="17421" name="Text Box 13"/>
          <p:cNvSpPr txBox="1">
            <a:spLocks noChangeArrowheads="1"/>
          </p:cNvSpPr>
          <p:nvPr/>
        </p:nvSpPr>
        <p:spPr bwMode="auto">
          <a:xfrm>
            <a:off x="5219015" y="3124279"/>
            <a:ext cx="1197453" cy="64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r-HR" altLang="sr-Latn-RS" sz="1799" dirty="0">
                <a:solidFill>
                  <a:srgbClr val="C00000"/>
                </a:solidFill>
              </a:rPr>
              <a:t>GLAGOL,</a:t>
            </a:r>
          </a:p>
          <a:p>
            <a:pPr algn="ctr"/>
            <a:r>
              <a:rPr lang="hr-HR" altLang="sr-Latn-RS" sz="1799" dirty="0">
                <a:solidFill>
                  <a:srgbClr val="C00000"/>
                </a:solidFill>
              </a:rPr>
              <a:t>AKCIJA</a:t>
            </a:r>
            <a:endParaRPr lang="en-GB" altLang="sr-Latn-RS" sz="1799" dirty="0">
              <a:solidFill>
                <a:srgbClr val="C00000"/>
              </a:solidFill>
            </a:endParaRPr>
          </a:p>
        </p:txBody>
      </p:sp>
      <p:sp>
        <p:nvSpPr>
          <p:cNvPr id="17422" name="Line 14"/>
          <p:cNvSpPr>
            <a:spLocks noChangeShapeType="1"/>
          </p:cNvSpPr>
          <p:nvPr/>
        </p:nvSpPr>
        <p:spPr bwMode="auto">
          <a:xfrm>
            <a:off x="7008574" y="3238549"/>
            <a:ext cx="11173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sz="1799"/>
          </a:p>
        </p:txBody>
      </p:sp>
      <p:sp>
        <p:nvSpPr>
          <p:cNvPr id="17423" name="Line 15"/>
          <p:cNvSpPr>
            <a:spLocks noChangeShapeType="1"/>
          </p:cNvSpPr>
          <p:nvPr/>
        </p:nvSpPr>
        <p:spPr bwMode="auto">
          <a:xfrm>
            <a:off x="7567228" y="2743378"/>
            <a:ext cx="0" cy="9903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sz="1799"/>
          </a:p>
        </p:txBody>
      </p:sp>
      <p:sp>
        <p:nvSpPr>
          <p:cNvPr id="17425" name="Rectangle 17"/>
          <p:cNvSpPr>
            <a:spLocks noChangeArrowheads="1"/>
          </p:cNvSpPr>
          <p:nvPr/>
        </p:nvSpPr>
        <p:spPr bwMode="auto">
          <a:xfrm>
            <a:off x="8259332" y="2590474"/>
            <a:ext cx="1726750" cy="1371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sz="1799"/>
          </a:p>
        </p:txBody>
      </p:sp>
      <p:sp>
        <p:nvSpPr>
          <p:cNvPr id="17426" name="Text Box 18"/>
          <p:cNvSpPr txBox="1">
            <a:spLocks noChangeArrowheads="1"/>
          </p:cNvSpPr>
          <p:nvPr/>
        </p:nvSpPr>
        <p:spPr bwMode="auto">
          <a:xfrm>
            <a:off x="8533209" y="2853376"/>
            <a:ext cx="1351300" cy="92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sr-Latn-RS" sz="1799" dirty="0">
                <a:solidFill>
                  <a:srgbClr val="002060"/>
                </a:solidFill>
              </a:rPr>
              <a:t>KAKO BI/</a:t>
            </a:r>
          </a:p>
          <a:p>
            <a:r>
              <a:rPr lang="hr-HR" altLang="sr-Latn-RS" sz="1799" dirty="0">
                <a:solidFill>
                  <a:srgbClr val="002060"/>
                </a:solidFill>
              </a:rPr>
              <a:t>U SVRHU /</a:t>
            </a:r>
          </a:p>
          <a:p>
            <a:r>
              <a:rPr lang="hr-HR" altLang="sr-Latn-RS" sz="1799" dirty="0">
                <a:solidFill>
                  <a:srgbClr val="002060"/>
                </a:solidFill>
              </a:rPr>
              <a:t>ZAŠTO</a:t>
            </a:r>
            <a:endParaRPr lang="en-GB" altLang="sr-Latn-RS" sz="1799" dirty="0">
              <a:solidFill>
                <a:srgbClr val="002060"/>
              </a:solidFill>
            </a:endParaRPr>
          </a:p>
        </p:txBody>
      </p:sp>
      <p:sp>
        <p:nvSpPr>
          <p:cNvPr id="17427" name="Text Box 19"/>
          <p:cNvSpPr txBox="1">
            <a:spLocks noChangeArrowheads="1"/>
          </p:cNvSpPr>
          <p:nvPr/>
        </p:nvSpPr>
        <p:spPr bwMode="auto">
          <a:xfrm>
            <a:off x="1117308" y="4114621"/>
            <a:ext cx="9852634" cy="203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HR" altLang="sr-Latn-RS" sz="1799" dirty="0"/>
              <a:t>primjeri:</a:t>
            </a:r>
          </a:p>
          <a:p>
            <a:r>
              <a:rPr lang="hr-HR" altLang="sr-Latn-RS" sz="1799" dirty="0" smtClean="0"/>
              <a:t>Učenik </a:t>
            </a:r>
            <a:r>
              <a:rPr lang="hr-HR" altLang="sr-Latn-RS" sz="1799" b="1" dirty="0">
                <a:solidFill>
                  <a:srgbClr val="990000"/>
                </a:solidFill>
              </a:rPr>
              <a:t>razvija</a:t>
            </a:r>
            <a:r>
              <a:rPr lang="hr-HR" altLang="sr-Latn-RS" sz="1799" dirty="0"/>
              <a:t> informacijske strategije </a:t>
            </a:r>
            <a:r>
              <a:rPr lang="hr-HR" altLang="sr-Latn-RS" sz="1799" b="1" dirty="0">
                <a:solidFill>
                  <a:srgbClr val="002060"/>
                </a:solidFill>
              </a:rPr>
              <a:t>u svrhu</a:t>
            </a:r>
            <a:r>
              <a:rPr lang="hr-HR" altLang="sr-Latn-RS" sz="1799" dirty="0">
                <a:solidFill>
                  <a:srgbClr val="002060"/>
                </a:solidFill>
              </a:rPr>
              <a:t> </a:t>
            </a:r>
            <a:r>
              <a:rPr lang="hr-HR" altLang="sr-Latn-RS" sz="1799" dirty="0"/>
              <a:t>pronalaženja informacija</a:t>
            </a:r>
          </a:p>
          <a:p>
            <a:endParaRPr lang="hr-HR" altLang="sr-Latn-RS" sz="1799" dirty="0"/>
          </a:p>
          <a:p>
            <a:r>
              <a:rPr lang="hr-HR" altLang="sr-Latn-RS" sz="1799" dirty="0" smtClean="0"/>
              <a:t> Učenik  </a:t>
            </a:r>
            <a:r>
              <a:rPr lang="hr-HR" altLang="sr-Latn-RS" sz="1799" b="1" dirty="0" smtClean="0">
                <a:solidFill>
                  <a:srgbClr val="990000"/>
                </a:solidFill>
              </a:rPr>
              <a:t>razlikuje </a:t>
            </a:r>
            <a:r>
              <a:rPr lang="hr-HR" altLang="sr-Latn-RS" sz="1799" dirty="0" smtClean="0"/>
              <a:t> </a:t>
            </a:r>
            <a:r>
              <a:rPr lang="hr-HR" altLang="sr-Latn-RS" sz="1799" dirty="0"/>
              <a:t>znanstvene i popularne izvore </a:t>
            </a:r>
            <a:r>
              <a:rPr lang="hr-HR" altLang="sr-Latn-RS" sz="1799" b="1" dirty="0">
                <a:solidFill>
                  <a:srgbClr val="002060"/>
                </a:solidFill>
              </a:rPr>
              <a:t>kako bi </a:t>
            </a:r>
            <a:r>
              <a:rPr lang="hr-HR" altLang="sr-Latn-RS" sz="1799" b="1" dirty="0" smtClean="0">
                <a:solidFill>
                  <a:srgbClr val="002060"/>
                </a:solidFill>
              </a:rPr>
              <a:t>mogao procijeniti </a:t>
            </a:r>
            <a:r>
              <a:rPr lang="hr-HR" altLang="sr-Latn-RS" sz="1799" b="1" dirty="0">
                <a:solidFill>
                  <a:srgbClr val="002060"/>
                </a:solidFill>
              </a:rPr>
              <a:t>kvalitetu</a:t>
            </a:r>
            <a:r>
              <a:rPr lang="hr-HR" altLang="sr-Latn-RS" sz="1799" dirty="0">
                <a:solidFill>
                  <a:srgbClr val="002060"/>
                </a:solidFill>
              </a:rPr>
              <a:t> </a:t>
            </a:r>
            <a:r>
              <a:rPr lang="hr-HR" altLang="sr-Latn-RS" sz="1799" dirty="0"/>
              <a:t>i </a:t>
            </a:r>
            <a:r>
              <a:rPr lang="hr-HR" altLang="sr-Latn-RS" sz="1799" dirty="0" smtClean="0"/>
              <a:t>pouzdanost izvora</a:t>
            </a:r>
            <a:r>
              <a:rPr lang="hr-HR" altLang="sr-Latn-RS" sz="1799" dirty="0">
                <a:solidFill>
                  <a:srgbClr val="002060"/>
                </a:solidFill>
              </a:rPr>
              <a:t>.</a:t>
            </a:r>
          </a:p>
          <a:p>
            <a:endParaRPr lang="hr-HR" altLang="sr-Latn-RS" sz="1799" dirty="0"/>
          </a:p>
          <a:p>
            <a:r>
              <a:rPr lang="hr-HR" altLang="sr-Latn-RS" sz="1799" dirty="0"/>
              <a:t>Učenik </a:t>
            </a:r>
            <a:r>
              <a:rPr lang="hr-HR" altLang="sr-Latn-RS" sz="1799" b="1" dirty="0">
                <a:solidFill>
                  <a:srgbClr val="990000"/>
                </a:solidFill>
              </a:rPr>
              <a:t>koristi</a:t>
            </a:r>
            <a:r>
              <a:rPr lang="hr-HR" altLang="sr-Latn-RS" sz="1799" dirty="0"/>
              <a:t> enciklopediju i leksikon </a:t>
            </a:r>
            <a:r>
              <a:rPr lang="hr-HR" altLang="sr-Latn-RS" sz="1799" b="1" dirty="0">
                <a:solidFill>
                  <a:srgbClr val="002060"/>
                </a:solidFill>
              </a:rPr>
              <a:t>za</a:t>
            </a:r>
            <a:r>
              <a:rPr lang="hr-HR" altLang="sr-Latn-RS" sz="1799" dirty="0"/>
              <a:t> proširivanje znanja. </a:t>
            </a:r>
            <a:endParaRPr lang="en-GB" altLang="sr-Latn-RS" sz="1799" dirty="0"/>
          </a:p>
        </p:txBody>
      </p:sp>
    </p:spTree>
    <p:extLst>
      <p:ext uri="{BB962C8B-B14F-4D97-AF65-F5344CB8AC3E}">
        <p14:creationId xmlns:p14="http://schemas.microsoft.com/office/powerpoint/2010/main" val="2792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2974" y="348365"/>
            <a:ext cx="9598696" cy="726029"/>
          </a:xfrm>
        </p:spPr>
        <p:txBody>
          <a:bodyPr>
            <a:normAutofit/>
          </a:bodyPr>
          <a:lstStyle/>
          <a:p>
            <a:r>
              <a:rPr lang="hr-HR" altLang="sr-Latn-RS" dirty="0" smtClean="0">
                <a:solidFill>
                  <a:srgbClr val="002060"/>
                </a:solidFill>
              </a:rPr>
              <a:t>Standardi informacijske pismenosti</a:t>
            </a:r>
            <a:endParaRPr lang="hr-HR" altLang="sr-Latn-RS" dirty="0">
              <a:solidFill>
                <a:srgbClr val="002060"/>
              </a:solidFill>
            </a:endParaRPr>
          </a:p>
        </p:txBody>
      </p:sp>
      <p:sp>
        <p:nvSpPr>
          <p:cNvPr id="21507" name="AutoShape 3"/>
          <p:cNvSpPr>
            <a:spLocks noChangeArrowheads="1"/>
          </p:cNvSpPr>
          <p:nvPr/>
        </p:nvSpPr>
        <p:spPr bwMode="auto">
          <a:xfrm>
            <a:off x="3794399" y="1722189"/>
            <a:ext cx="6623442" cy="504694"/>
          </a:xfrm>
          <a:prstGeom prst="roundRect">
            <a:avLst>
              <a:gd name="adj" fmla="val 16667"/>
            </a:avLst>
          </a:prstGeom>
          <a:solidFill>
            <a:srgbClr val="B2B2B2"/>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r-HR" altLang="sr-Latn-RS" sz="1600">
                <a:cs typeface="Arial" charset="0"/>
              </a:rPr>
              <a:t>Navode se ciljevi informacijskog opismenjivanja </a:t>
            </a:r>
          </a:p>
          <a:p>
            <a:r>
              <a:rPr lang="hr-HR" altLang="sr-Latn-RS" sz="1600">
                <a:cs typeface="Arial" charset="0"/>
              </a:rPr>
              <a:t>(pretraživanje, vrednovanje, korištenje)</a:t>
            </a:r>
          </a:p>
        </p:txBody>
      </p:sp>
      <p:sp>
        <p:nvSpPr>
          <p:cNvPr id="21508" name="AutoShape 4"/>
          <p:cNvSpPr>
            <a:spLocks noChangeArrowheads="1"/>
          </p:cNvSpPr>
          <p:nvPr/>
        </p:nvSpPr>
        <p:spPr bwMode="auto">
          <a:xfrm>
            <a:off x="4438228" y="3147494"/>
            <a:ext cx="6623442" cy="504694"/>
          </a:xfrm>
          <a:prstGeom prst="roundRect">
            <a:avLst>
              <a:gd name="adj" fmla="val 16667"/>
            </a:avLst>
          </a:prstGeom>
          <a:solidFill>
            <a:srgbClr val="B2B2B2"/>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r-HR" altLang="sr-Latn-RS" sz="1600" dirty="0">
                <a:cs typeface="Arial" charset="0"/>
              </a:rPr>
              <a:t>Definira što učenik treba usvojiti kako bi </a:t>
            </a:r>
          </a:p>
          <a:p>
            <a:r>
              <a:rPr lang="hr-HR" altLang="sr-Latn-RS" sz="1600" dirty="0">
                <a:cs typeface="Arial" charset="0"/>
              </a:rPr>
              <a:t>bio informacijski pismen </a:t>
            </a:r>
          </a:p>
        </p:txBody>
      </p:sp>
      <p:sp>
        <p:nvSpPr>
          <p:cNvPr id="21509" name="AutoShape 5"/>
          <p:cNvSpPr>
            <a:spLocks noChangeArrowheads="1"/>
          </p:cNvSpPr>
          <p:nvPr/>
        </p:nvSpPr>
        <p:spPr bwMode="auto">
          <a:xfrm>
            <a:off x="5230316" y="4508220"/>
            <a:ext cx="6623442" cy="504694"/>
          </a:xfrm>
          <a:prstGeom prst="roundRect">
            <a:avLst>
              <a:gd name="adj" fmla="val 16667"/>
            </a:avLst>
          </a:prstGeom>
          <a:solidFill>
            <a:srgbClr val="B2B2B2"/>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r-HR" altLang="sr-Latn-RS" sz="1600" dirty="0">
                <a:cs typeface="Arial" charset="0"/>
              </a:rPr>
              <a:t>Određuju je li učenik savladao pojedini pokazatelj</a:t>
            </a:r>
          </a:p>
        </p:txBody>
      </p:sp>
      <p:sp>
        <p:nvSpPr>
          <p:cNvPr id="21510" name="AutoShape 6"/>
          <p:cNvSpPr>
            <a:spLocks noChangeArrowheads="1"/>
          </p:cNvSpPr>
          <p:nvPr/>
        </p:nvSpPr>
        <p:spPr bwMode="auto">
          <a:xfrm>
            <a:off x="1197868" y="1268976"/>
            <a:ext cx="2494899" cy="1223643"/>
          </a:xfrm>
          <a:prstGeom prst="roundRect">
            <a:avLst>
              <a:gd name="adj" fmla="val 16667"/>
            </a:avLst>
          </a:prstGeom>
          <a:solidFill>
            <a:srgbClr val="86002D">
              <a:alpha val="71001"/>
            </a:srgbClr>
          </a:solidFill>
          <a:ln w="12700" cap="sq">
            <a:solidFill>
              <a:srgbClr val="99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r-HR" altLang="sr-Latn-RS" sz="2399" b="1" dirty="0">
                <a:cs typeface="Arial" charset="0"/>
              </a:rPr>
              <a:t>Standard</a:t>
            </a:r>
          </a:p>
        </p:txBody>
      </p:sp>
      <p:sp>
        <p:nvSpPr>
          <p:cNvPr id="21511" name="AutoShape 7"/>
          <p:cNvSpPr>
            <a:spLocks noChangeArrowheads="1"/>
          </p:cNvSpPr>
          <p:nvPr/>
        </p:nvSpPr>
        <p:spPr bwMode="auto">
          <a:xfrm>
            <a:off x="1932958" y="2708860"/>
            <a:ext cx="2494899" cy="1223644"/>
          </a:xfrm>
          <a:prstGeom prst="roundRect">
            <a:avLst>
              <a:gd name="adj" fmla="val 16667"/>
            </a:avLst>
          </a:prstGeom>
          <a:solidFill>
            <a:srgbClr val="FFFF66">
              <a:alpha val="77000"/>
            </a:srgbClr>
          </a:solidFill>
          <a:ln w="12700" cap="sq">
            <a:solidFill>
              <a:srgbClr val="E3DE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r-HR" altLang="sr-Latn-RS" sz="2399" b="1" dirty="0">
                <a:cs typeface="Arial" charset="0"/>
              </a:rPr>
              <a:t>Pokazatelj</a:t>
            </a:r>
          </a:p>
          <a:p>
            <a:pPr algn="ctr"/>
            <a:r>
              <a:rPr lang="hr-HR" altLang="sr-Latn-RS" sz="2399" b="1" dirty="0">
                <a:cs typeface="Arial" charset="0"/>
              </a:rPr>
              <a:t>uspješnosti</a:t>
            </a:r>
          </a:p>
        </p:txBody>
      </p:sp>
      <p:sp>
        <p:nvSpPr>
          <p:cNvPr id="21512" name="AutoShape 8"/>
          <p:cNvSpPr>
            <a:spLocks noChangeArrowheads="1"/>
          </p:cNvSpPr>
          <p:nvPr/>
        </p:nvSpPr>
        <p:spPr bwMode="auto">
          <a:xfrm>
            <a:off x="2638028" y="4148745"/>
            <a:ext cx="2494899" cy="1223644"/>
          </a:xfrm>
          <a:prstGeom prst="roundRect">
            <a:avLst>
              <a:gd name="adj" fmla="val 16667"/>
            </a:avLst>
          </a:prstGeom>
          <a:solidFill>
            <a:srgbClr val="698E00">
              <a:alpha val="44000"/>
            </a:srgbClr>
          </a:solidFill>
          <a:ln w="12700" cap="sq">
            <a:solidFill>
              <a:srgbClr val="99CC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r-HR" altLang="sr-Latn-RS" sz="2399" b="1">
                <a:cs typeface="Arial" charset="0"/>
              </a:rPr>
              <a:t>Ishod </a:t>
            </a:r>
          </a:p>
          <a:p>
            <a:pPr algn="ctr"/>
            <a:r>
              <a:rPr lang="hr-HR" altLang="sr-Latn-RS" sz="2399" b="1">
                <a:cs typeface="Arial" charset="0"/>
              </a:rPr>
              <a:t>učenja</a:t>
            </a:r>
          </a:p>
        </p:txBody>
      </p:sp>
    </p:spTree>
    <p:extLst>
      <p:ext uri="{BB962C8B-B14F-4D97-AF65-F5344CB8AC3E}">
        <p14:creationId xmlns:p14="http://schemas.microsoft.com/office/powerpoint/2010/main" val="42792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strVal val="#ppt_w*0.05"/>
                                          </p:val>
                                        </p:tav>
                                        <p:tav tm="100000">
                                          <p:val>
                                            <p:strVal val="#ppt_w"/>
                                          </p:val>
                                        </p:tav>
                                      </p:tavLst>
                                    </p:anim>
                                    <p:anim calcmode="lin" valueType="num">
                                      <p:cBhvr>
                                        <p:cTn id="8" dur="1000" fill="hold"/>
                                        <p:tgtEl>
                                          <p:spTgt spid="21507"/>
                                        </p:tgtEl>
                                        <p:attrNameLst>
                                          <p:attrName>ppt_h</p:attrName>
                                        </p:attrNameLst>
                                      </p:cBhvr>
                                      <p:tavLst>
                                        <p:tav tm="0">
                                          <p:val>
                                            <p:strVal val="#ppt_h"/>
                                          </p:val>
                                        </p:tav>
                                        <p:tav tm="100000">
                                          <p:val>
                                            <p:strVal val="#ppt_h"/>
                                          </p:val>
                                        </p:tav>
                                      </p:tavLst>
                                    </p:anim>
                                    <p:anim calcmode="lin" valueType="num">
                                      <p:cBhvr>
                                        <p:cTn id="9" dur="1000" fill="hold"/>
                                        <p:tgtEl>
                                          <p:spTgt spid="21507"/>
                                        </p:tgtEl>
                                        <p:attrNameLst>
                                          <p:attrName>ppt_x</p:attrName>
                                        </p:attrNameLst>
                                      </p:cBhvr>
                                      <p:tavLst>
                                        <p:tav tm="0">
                                          <p:val>
                                            <p:strVal val="#ppt_x-.2"/>
                                          </p:val>
                                        </p:tav>
                                        <p:tav tm="100000">
                                          <p:val>
                                            <p:strVal val="#ppt_x"/>
                                          </p:val>
                                        </p:tav>
                                      </p:tavLst>
                                    </p:anim>
                                    <p:anim calcmode="lin" valueType="num">
                                      <p:cBhvr>
                                        <p:cTn id="10" dur="1000" fill="hold"/>
                                        <p:tgtEl>
                                          <p:spTgt spid="21507"/>
                                        </p:tgtEl>
                                        <p:attrNameLst>
                                          <p:attrName>ppt_y</p:attrName>
                                        </p:attrNameLst>
                                      </p:cBhvr>
                                      <p:tavLst>
                                        <p:tav tm="0">
                                          <p:val>
                                            <p:strVal val="#ppt_y"/>
                                          </p:val>
                                        </p:tav>
                                        <p:tav tm="100000">
                                          <p:val>
                                            <p:strVal val="#ppt_y"/>
                                          </p:val>
                                        </p:tav>
                                      </p:tavLst>
                                    </p:anim>
                                    <p:animEffect transition="in" filter="fade">
                                      <p:cBhvr>
                                        <p:cTn id="11" dur="1000"/>
                                        <p:tgtEl>
                                          <p:spTgt spid="215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1508"/>
                                        </p:tgtEl>
                                        <p:attrNameLst>
                                          <p:attrName>style.visibility</p:attrName>
                                        </p:attrNameLst>
                                      </p:cBhvr>
                                      <p:to>
                                        <p:strVal val="visible"/>
                                      </p:to>
                                    </p:set>
                                    <p:anim calcmode="lin" valueType="num">
                                      <p:cBhvr>
                                        <p:cTn id="16" dur="1000" fill="hold"/>
                                        <p:tgtEl>
                                          <p:spTgt spid="21508"/>
                                        </p:tgtEl>
                                        <p:attrNameLst>
                                          <p:attrName>ppt_w</p:attrName>
                                        </p:attrNameLst>
                                      </p:cBhvr>
                                      <p:tavLst>
                                        <p:tav tm="0">
                                          <p:val>
                                            <p:strVal val="#ppt_w*0.05"/>
                                          </p:val>
                                        </p:tav>
                                        <p:tav tm="100000">
                                          <p:val>
                                            <p:strVal val="#ppt_w"/>
                                          </p:val>
                                        </p:tav>
                                      </p:tavLst>
                                    </p:anim>
                                    <p:anim calcmode="lin" valueType="num">
                                      <p:cBhvr>
                                        <p:cTn id="17" dur="1000" fill="hold"/>
                                        <p:tgtEl>
                                          <p:spTgt spid="21508"/>
                                        </p:tgtEl>
                                        <p:attrNameLst>
                                          <p:attrName>ppt_h</p:attrName>
                                        </p:attrNameLst>
                                      </p:cBhvr>
                                      <p:tavLst>
                                        <p:tav tm="0">
                                          <p:val>
                                            <p:strVal val="#ppt_h"/>
                                          </p:val>
                                        </p:tav>
                                        <p:tav tm="100000">
                                          <p:val>
                                            <p:strVal val="#ppt_h"/>
                                          </p:val>
                                        </p:tav>
                                      </p:tavLst>
                                    </p:anim>
                                    <p:anim calcmode="lin" valueType="num">
                                      <p:cBhvr>
                                        <p:cTn id="18" dur="1000" fill="hold"/>
                                        <p:tgtEl>
                                          <p:spTgt spid="21508"/>
                                        </p:tgtEl>
                                        <p:attrNameLst>
                                          <p:attrName>ppt_x</p:attrName>
                                        </p:attrNameLst>
                                      </p:cBhvr>
                                      <p:tavLst>
                                        <p:tav tm="0">
                                          <p:val>
                                            <p:strVal val="#ppt_x-.2"/>
                                          </p:val>
                                        </p:tav>
                                        <p:tav tm="100000">
                                          <p:val>
                                            <p:strVal val="#ppt_x"/>
                                          </p:val>
                                        </p:tav>
                                      </p:tavLst>
                                    </p:anim>
                                    <p:anim calcmode="lin" valueType="num">
                                      <p:cBhvr>
                                        <p:cTn id="19" dur="1000" fill="hold"/>
                                        <p:tgtEl>
                                          <p:spTgt spid="21508"/>
                                        </p:tgtEl>
                                        <p:attrNameLst>
                                          <p:attrName>ppt_y</p:attrName>
                                        </p:attrNameLst>
                                      </p:cBhvr>
                                      <p:tavLst>
                                        <p:tav tm="0">
                                          <p:val>
                                            <p:strVal val="#ppt_y"/>
                                          </p:val>
                                        </p:tav>
                                        <p:tav tm="100000">
                                          <p:val>
                                            <p:strVal val="#ppt_y"/>
                                          </p:val>
                                        </p:tav>
                                      </p:tavLst>
                                    </p:anim>
                                    <p:animEffect transition="in" filter="fade">
                                      <p:cBhvr>
                                        <p:cTn id="20" dur="1000"/>
                                        <p:tgtEl>
                                          <p:spTgt spid="215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1509"/>
                                        </p:tgtEl>
                                        <p:attrNameLst>
                                          <p:attrName>style.visibility</p:attrName>
                                        </p:attrNameLst>
                                      </p:cBhvr>
                                      <p:to>
                                        <p:strVal val="visible"/>
                                      </p:to>
                                    </p:set>
                                    <p:anim calcmode="lin" valueType="num">
                                      <p:cBhvr>
                                        <p:cTn id="25" dur="1000" fill="hold"/>
                                        <p:tgtEl>
                                          <p:spTgt spid="21509"/>
                                        </p:tgtEl>
                                        <p:attrNameLst>
                                          <p:attrName>ppt_w</p:attrName>
                                        </p:attrNameLst>
                                      </p:cBhvr>
                                      <p:tavLst>
                                        <p:tav tm="0">
                                          <p:val>
                                            <p:strVal val="#ppt_w*0.05"/>
                                          </p:val>
                                        </p:tav>
                                        <p:tav tm="100000">
                                          <p:val>
                                            <p:strVal val="#ppt_w"/>
                                          </p:val>
                                        </p:tav>
                                      </p:tavLst>
                                    </p:anim>
                                    <p:anim calcmode="lin" valueType="num">
                                      <p:cBhvr>
                                        <p:cTn id="26" dur="1000" fill="hold"/>
                                        <p:tgtEl>
                                          <p:spTgt spid="21509"/>
                                        </p:tgtEl>
                                        <p:attrNameLst>
                                          <p:attrName>ppt_h</p:attrName>
                                        </p:attrNameLst>
                                      </p:cBhvr>
                                      <p:tavLst>
                                        <p:tav tm="0">
                                          <p:val>
                                            <p:strVal val="#ppt_h"/>
                                          </p:val>
                                        </p:tav>
                                        <p:tav tm="100000">
                                          <p:val>
                                            <p:strVal val="#ppt_h"/>
                                          </p:val>
                                        </p:tav>
                                      </p:tavLst>
                                    </p:anim>
                                    <p:anim calcmode="lin" valueType="num">
                                      <p:cBhvr>
                                        <p:cTn id="27" dur="1000" fill="hold"/>
                                        <p:tgtEl>
                                          <p:spTgt spid="21509"/>
                                        </p:tgtEl>
                                        <p:attrNameLst>
                                          <p:attrName>ppt_x</p:attrName>
                                        </p:attrNameLst>
                                      </p:cBhvr>
                                      <p:tavLst>
                                        <p:tav tm="0">
                                          <p:val>
                                            <p:strVal val="#ppt_x-.2"/>
                                          </p:val>
                                        </p:tav>
                                        <p:tav tm="100000">
                                          <p:val>
                                            <p:strVal val="#ppt_x"/>
                                          </p:val>
                                        </p:tav>
                                      </p:tavLst>
                                    </p:anim>
                                    <p:anim calcmode="lin" valueType="num">
                                      <p:cBhvr>
                                        <p:cTn id="28" dur="1000" fill="hold"/>
                                        <p:tgtEl>
                                          <p:spTgt spid="21509"/>
                                        </p:tgtEl>
                                        <p:attrNameLst>
                                          <p:attrName>ppt_y</p:attrName>
                                        </p:attrNameLst>
                                      </p:cBhvr>
                                      <p:tavLst>
                                        <p:tav tm="0">
                                          <p:val>
                                            <p:strVal val="#ppt_y"/>
                                          </p:val>
                                        </p:tav>
                                        <p:tav tm="100000">
                                          <p:val>
                                            <p:strVal val="#ppt_y"/>
                                          </p:val>
                                        </p:tav>
                                      </p:tavLst>
                                    </p:anim>
                                    <p:animEffect transition="in" filter="fade">
                                      <p:cBhvr>
                                        <p:cTn id="29"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85900" y="188640"/>
            <a:ext cx="10021476" cy="633247"/>
          </a:xfrm>
        </p:spPr>
        <p:txBody>
          <a:bodyPr/>
          <a:lstStyle/>
          <a:p>
            <a:r>
              <a:rPr lang="hr-HR" altLang="sr-Latn-RS" sz="3199" dirty="0">
                <a:solidFill>
                  <a:srgbClr val="002060"/>
                </a:solidFill>
              </a:rPr>
              <a:t>Primjer</a:t>
            </a:r>
            <a:endParaRPr lang="en-US" altLang="sr-Latn-RS" sz="3199" dirty="0">
              <a:solidFill>
                <a:srgbClr val="002060"/>
              </a:solidFill>
            </a:endParaRPr>
          </a:p>
        </p:txBody>
      </p:sp>
      <p:sp>
        <p:nvSpPr>
          <p:cNvPr id="9219" name="Rectangle 3"/>
          <p:cNvSpPr>
            <a:spLocks noGrp="1" noChangeArrowheads="1"/>
          </p:cNvSpPr>
          <p:nvPr>
            <p:ph type="body" idx="1"/>
          </p:nvPr>
        </p:nvSpPr>
        <p:spPr>
          <a:xfrm>
            <a:off x="1341885" y="980728"/>
            <a:ext cx="10369152" cy="5573538"/>
          </a:xfrm>
        </p:spPr>
        <p:txBody>
          <a:bodyPr/>
          <a:lstStyle/>
          <a:p>
            <a:pPr>
              <a:lnSpc>
                <a:spcPct val="80000"/>
              </a:lnSpc>
              <a:buFontTx/>
              <a:buNone/>
            </a:pPr>
            <a:r>
              <a:rPr lang="hr-HR" altLang="sr-Latn-RS" sz="1800" b="1" dirty="0">
                <a:solidFill>
                  <a:srgbClr val="FF0000"/>
                </a:solidFill>
              </a:rPr>
              <a:t>Kompetencija</a:t>
            </a:r>
            <a:r>
              <a:rPr lang="en-US" altLang="sr-Latn-RS" sz="1800" b="1" dirty="0">
                <a:solidFill>
                  <a:srgbClr val="FF0000"/>
                </a:solidFill>
              </a:rPr>
              <a:t>: </a:t>
            </a:r>
            <a:r>
              <a:rPr lang="hr-HR" altLang="sr-Latn-RS" sz="1800" b="1" dirty="0">
                <a:solidFill>
                  <a:srgbClr val="FF0000"/>
                </a:solidFill>
              </a:rPr>
              <a:t> </a:t>
            </a:r>
            <a:r>
              <a:rPr lang="en-US" altLang="sr-Latn-RS" sz="1800" b="1" dirty="0" err="1">
                <a:solidFill>
                  <a:srgbClr val="FF0000"/>
                </a:solidFill>
              </a:rPr>
              <a:t>Kritičko</a:t>
            </a:r>
            <a:r>
              <a:rPr lang="en-US" altLang="sr-Latn-RS" sz="1800" b="1" dirty="0">
                <a:solidFill>
                  <a:srgbClr val="FF0000"/>
                </a:solidFill>
              </a:rPr>
              <a:t> </a:t>
            </a:r>
            <a:r>
              <a:rPr lang="en-US" altLang="sr-Latn-RS" sz="1800" b="1" dirty="0" err="1">
                <a:solidFill>
                  <a:srgbClr val="FF0000"/>
                </a:solidFill>
              </a:rPr>
              <a:t>vrednovanje</a:t>
            </a:r>
            <a:r>
              <a:rPr lang="en-US" altLang="sr-Latn-RS" sz="1800" b="1" dirty="0">
                <a:solidFill>
                  <a:srgbClr val="FF0000"/>
                </a:solidFill>
              </a:rPr>
              <a:t> </a:t>
            </a:r>
            <a:r>
              <a:rPr lang="en-US" altLang="sr-Latn-RS" sz="1800" b="1" dirty="0" err="1">
                <a:solidFill>
                  <a:srgbClr val="FF0000"/>
                </a:solidFill>
              </a:rPr>
              <a:t>informacije</a:t>
            </a:r>
            <a:endParaRPr lang="en-US" altLang="sr-Latn-RS" sz="1800" b="1" dirty="0">
              <a:solidFill>
                <a:srgbClr val="FF0000"/>
              </a:solidFill>
            </a:endParaRPr>
          </a:p>
          <a:p>
            <a:pPr>
              <a:lnSpc>
                <a:spcPct val="80000"/>
              </a:lnSpc>
              <a:buFontTx/>
              <a:buNone/>
            </a:pPr>
            <a:r>
              <a:rPr lang="en-US" altLang="sr-Latn-RS" sz="1800" b="1" dirty="0" err="1">
                <a:solidFill>
                  <a:srgbClr val="FF0000"/>
                </a:solidFill>
              </a:rPr>
              <a:t>Pokazatelj</a:t>
            </a:r>
            <a:r>
              <a:rPr lang="en-US" altLang="sr-Latn-RS" sz="1800" b="1" dirty="0">
                <a:solidFill>
                  <a:srgbClr val="FF0000"/>
                </a:solidFill>
              </a:rPr>
              <a:t> 1:</a:t>
            </a:r>
            <a:r>
              <a:rPr lang="en-US" altLang="sr-Latn-RS" sz="1800" dirty="0"/>
              <a:t> </a:t>
            </a:r>
            <a:r>
              <a:rPr lang="en-US" altLang="sr-Latn-RS" sz="1800" dirty="0" err="1"/>
              <a:t>sažima</a:t>
            </a:r>
            <a:r>
              <a:rPr lang="en-US" altLang="sr-Latn-RS" sz="1800" dirty="0"/>
              <a:t> </a:t>
            </a:r>
            <a:r>
              <a:rPr lang="en-US" altLang="sr-Latn-RS" sz="1800" dirty="0" err="1"/>
              <a:t>glavne</a:t>
            </a:r>
            <a:r>
              <a:rPr lang="en-US" altLang="sr-Latn-RS" sz="1800" dirty="0"/>
              <a:t> </a:t>
            </a:r>
            <a:r>
              <a:rPr lang="en-US" altLang="sr-Latn-RS" sz="1800" dirty="0" err="1"/>
              <a:t>ideje</a:t>
            </a:r>
            <a:r>
              <a:rPr lang="en-US" altLang="sr-Latn-RS" sz="1800" dirty="0"/>
              <a:t> </a:t>
            </a:r>
            <a:r>
              <a:rPr lang="en-US" altLang="sr-Latn-RS" sz="1800" dirty="0" err="1"/>
              <a:t>koje</a:t>
            </a:r>
            <a:r>
              <a:rPr lang="hr-HR" altLang="sr-Latn-RS" sz="1800" dirty="0"/>
              <a:t> </a:t>
            </a:r>
            <a:r>
              <a:rPr lang="en-US" altLang="sr-Latn-RS" sz="1800" dirty="0" err="1"/>
              <a:t>izlučuje</a:t>
            </a:r>
            <a:r>
              <a:rPr lang="en-US" altLang="sr-Latn-RS" sz="1800" dirty="0"/>
              <a:t> </a:t>
            </a:r>
            <a:r>
              <a:rPr lang="en-US" altLang="sr-Latn-RS" sz="1800" dirty="0" err="1"/>
              <a:t>iz</a:t>
            </a:r>
            <a:r>
              <a:rPr lang="en-US" altLang="sr-Latn-RS" sz="1800" dirty="0"/>
              <a:t> </a:t>
            </a:r>
            <a:r>
              <a:rPr lang="en-US" altLang="sr-Latn-RS" sz="1800" dirty="0" err="1"/>
              <a:t>prikupljenih</a:t>
            </a:r>
            <a:r>
              <a:rPr lang="en-US" altLang="sr-Latn-RS" sz="1800" dirty="0"/>
              <a:t> </a:t>
            </a:r>
            <a:r>
              <a:rPr lang="en-US" altLang="sr-Latn-RS" sz="1800" dirty="0" err="1"/>
              <a:t>informacija</a:t>
            </a:r>
            <a:endParaRPr lang="en-US" altLang="sr-Latn-RS" sz="1800" dirty="0"/>
          </a:p>
          <a:p>
            <a:pPr>
              <a:lnSpc>
                <a:spcPct val="80000"/>
              </a:lnSpc>
              <a:buFontTx/>
              <a:buNone/>
            </a:pPr>
            <a:r>
              <a:rPr lang="hr-HR" altLang="sr-Latn-RS" sz="1800" i="1" dirty="0"/>
              <a:t>		</a:t>
            </a:r>
            <a:r>
              <a:rPr lang="en-US" altLang="sr-Latn-RS" sz="1800" b="1" i="1" dirty="0" err="1"/>
              <a:t>Ishodi</a:t>
            </a:r>
            <a:r>
              <a:rPr lang="en-US" altLang="sr-Latn-RS" sz="1800" b="1" i="1" dirty="0"/>
              <a:t> </a:t>
            </a:r>
            <a:r>
              <a:rPr lang="en-US" altLang="sr-Latn-RS" sz="1800" b="1" i="1" dirty="0" err="1"/>
              <a:t>učenja</a:t>
            </a:r>
            <a:r>
              <a:rPr lang="en-US" altLang="sr-Latn-RS" sz="1800" b="1" i="1" dirty="0"/>
              <a:t>:</a:t>
            </a:r>
          </a:p>
          <a:p>
            <a:pPr lvl="2">
              <a:lnSpc>
                <a:spcPct val="80000"/>
              </a:lnSpc>
              <a:buFont typeface="Arial" panose="020B0604020202020204" pitchFamily="34" charset="0"/>
              <a:buChar char="•"/>
            </a:pPr>
            <a:r>
              <a:rPr lang="en-US" altLang="sr-Latn-RS" sz="1800" dirty="0" err="1"/>
              <a:t>čita</a:t>
            </a:r>
            <a:r>
              <a:rPr lang="en-US" altLang="sr-Latn-RS" sz="1800" dirty="0"/>
              <a:t> </a:t>
            </a:r>
            <a:r>
              <a:rPr lang="en-US" altLang="sr-Latn-RS" sz="1800" dirty="0" err="1"/>
              <a:t>tekst</a:t>
            </a:r>
            <a:r>
              <a:rPr lang="en-US" altLang="sr-Latn-RS" sz="1800" dirty="0"/>
              <a:t> </a:t>
            </a:r>
            <a:r>
              <a:rPr lang="en-US" altLang="sr-Latn-RS" sz="1800" dirty="0" err="1"/>
              <a:t>i</a:t>
            </a:r>
            <a:r>
              <a:rPr lang="en-US" altLang="sr-Latn-RS" sz="1800" dirty="0"/>
              <a:t> </a:t>
            </a:r>
            <a:r>
              <a:rPr lang="en-US" altLang="sr-Latn-RS" sz="1800" dirty="0" err="1"/>
              <a:t>odabire</a:t>
            </a:r>
            <a:r>
              <a:rPr lang="en-US" altLang="sr-Latn-RS" sz="1800" dirty="0"/>
              <a:t> </a:t>
            </a:r>
            <a:r>
              <a:rPr lang="en-US" altLang="sr-Latn-RS" sz="1800" dirty="0" err="1"/>
              <a:t>glavne</a:t>
            </a:r>
            <a:r>
              <a:rPr lang="en-US" altLang="sr-Latn-RS" sz="1800" dirty="0"/>
              <a:t> </a:t>
            </a:r>
            <a:r>
              <a:rPr lang="en-US" altLang="sr-Latn-RS" sz="1800" dirty="0" err="1"/>
              <a:t>ideje</a:t>
            </a:r>
            <a:endParaRPr lang="en-US" altLang="sr-Latn-RS" sz="1800" dirty="0"/>
          </a:p>
          <a:p>
            <a:pPr lvl="2">
              <a:lnSpc>
                <a:spcPct val="80000"/>
              </a:lnSpc>
              <a:buFont typeface="Arial" panose="020B0604020202020204" pitchFamily="34" charset="0"/>
              <a:buChar char="•"/>
            </a:pPr>
            <a:r>
              <a:rPr lang="en-US" altLang="sr-Latn-RS" sz="1800" dirty="0" err="1"/>
              <a:t>mijenja</a:t>
            </a:r>
            <a:r>
              <a:rPr lang="en-US" altLang="sr-Latn-RS" sz="1800" dirty="0"/>
              <a:t> </a:t>
            </a:r>
            <a:r>
              <a:rPr lang="en-US" altLang="sr-Latn-RS" sz="1800" dirty="0" err="1"/>
              <a:t>tekstualne</a:t>
            </a:r>
            <a:r>
              <a:rPr lang="en-US" altLang="sr-Latn-RS" sz="1800" dirty="0"/>
              <a:t> </a:t>
            </a:r>
            <a:r>
              <a:rPr lang="en-US" altLang="sr-Latn-RS" sz="1800" dirty="0" err="1"/>
              <a:t>formulacije</a:t>
            </a:r>
            <a:r>
              <a:rPr lang="en-US" altLang="sr-Latn-RS" sz="1800" dirty="0"/>
              <a:t> </a:t>
            </a:r>
            <a:r>
              <a:rPr lang="en-US" altLang="sr-Latn-RS" sz="1800" dirty="0" err="1"/>
              <a:t>izražavajući</a:t>
            </a:r>
            <a:r>
              <a:rPr lang="en-US" altLang="sr-Latn-RS" sz="1800" dirty="0"/>
              <a:t> </a:t>
            </a:r>
            <a:r>
              <a:rPr lang="en-US" altLang="sr-Latn-RS" sz="1800" dirty="0" err="1"/>
              <a:t>ih</a:t>
            </a:r>
            <a:r>
              <a:rPr lang="en-US" altLang="sr-Latn-RS" sz="1800" dirty="0"/>
              <a:t> </a:t>
            </a:r>
            <a:r>
              <a:rPr lang="en-US" altLang="sr-Latn-RS" sz="1800" dirty="0" err="1"/>
              <a:t>vlastitim</a:t>
            </a:r>
            <a:r>
              <a:rPr lang="en-US" altLang="sr-Latn-RS" sz="1800" dirty="0"/>
              <a:t> </a:t>
            </a:r>
            <a:r>
              <a:rPr lang="en-US" altLang="sr-Latn-RS" sz="1800" dirty="0" err="1"/>
              <a:t>riječima</a:t>
            </a:r>
            <a:r>
              <a:rPr lang="en-US" altLang="sr-Latn-RS" sz="1800" dirty="0"/>
              <a:t> </a:t>
            </a:r>
          </a:p>
          <a:p>
            <a:pPr lvl="2">
              <a:lnSpc>
                <a:spcPct val="80000"/>
              </a:lnSpc>
              <a:buFont typeface="Arial" panose="020B0604020202020204" pitchFamily="34" charset="0"/>
              <a:buChar char="•"/>
            </a:pPr>
            <a:r>
              <a:rPr lang="en-US" altLang="sr-Latn-RS" sz="1800" dirty="0" err="1"/>
              <a:t>točno</a:t>
            </a:r>
            <a:r>
              <a:rPr lang="en-US" altLang="sr-Latn-RS" sz="1800" dirty="0"/>
              <a:t> </a:t>
            </a:r>
            <a:r>
              <a:rPr lang="en-US" altLang="sr-Latn-RS" sz="1800" dirty="0" err="1"/>
              <a:t>odabire</a:t>
            </a:r>
            <a:r>
              <a:rPr lang="en-US" altLang="sr-Latn-RS" sz="1800" dirty="0"/>
              <a:t> </a:t>
            </a:r>
            <a:r>
              <a:rPr lang="en-US" altLang="sr-Latn-RS" sz="1800" dirty="0" err="1"/>
              <a:t>podatke</a:t>
            </a:r>
            <a:endParaRPr lang="en-US" altLang="sr-Latn-RS" sz="1800" dirty="0"/>
          </a:p>
          <a:p>
            <a:pPr lvl="2">
              <a:lnSpc>
                <a:spcPct val="80000"/>
              </a:lnSpc>
              <a:buFont typeface="Arial" panose="020B0604020202020204" pitchFamily="34" charset="0"/>
              <a:buChar char="•"/>
            </a:pPr>
            <a:r>
              <a:rPr lang="en-US" altLang="sr-Latn-RS" sz="1800" dirty="0" err="1"/>
              <a:t>odabire</a:t>
            </a:r>
            <a:r>
              <a:rPr lang="en-US" altLang="sr-Latn-RS" sz="1800" dirty="0"/>
              <a:t> </a:t>
            </a:r>
            <a:r>
              <a:rPr lang="en-US" altLang="sr-Latn-RS" sz="1800" dirty="0" err="1"/>
              <a:t>dijelove</a:t>
            </a:r>
            <a:r>
              <a:rPr lang="en-US" altLang="sr-Latn-RS" sz="1800" dirty="0"/>
              <a:t> </a:t>
            </a:r>
            <a:r>
              <a:rPr lang="en-US" altLang="sr-Latn-RS" sz="1800" dirty="0" err="1"/>
              <a:t>teksta</a:t>
            </a:r>
            <a:r>
              <a:rPr lang="en-US" altLang="sr-Latn-RS" sz="1800" dirty="0"/>
              <a:t> </a:t>
            </a:r>
            <a:r>
              <a:rPr lang="en-US" altLang="sr-Latn-RS" sz="1800" dirty="0" err="1"/>
              <a:t>koje</a:t>
            </a:r>
            <a:r>
              <a:rPr lang="en-US" altLang="sr-Latn-RS" sz="1800" dirty="0"/>
              <a:t> </a:t>
            </a:r>
            <a:r>
              <a:rPr lang="en-US" altLang="sr-Latn-RS" sz="1800" dirty="0" err="1"/>
              <a:t>će</a:t>
            </a:r>
            <a:r>
              <a:rPr lang="en-US" altLang="sr-Latn-RS" sz="1800" dirty="0"/>
              <a:t> </a:t>
            </a:r>
            <a:r>
              <a:rPr lang="en-US" altLang="sr-Latn-RS" sz="1800" dirty="0" err="1"/>
              <a:t>doslovno</a:t>
            </a:r>
            <a:r>
              <a:rPr lang="en-US" altLang="sr-Latn-RS" sz="1800" dirty="0"/>
              <a:t> </a:t>
            </a:r>
            <a:r>
              <a:rPr lang="en-US" altLang="sr-Latn-RS" sz="1800" dirty="0" err="1"/>
              <a:t>citirati</a:t>
            </a:r>
            <a:endParaRPr lang="en-US" altLang="sr-Latn-RS" sz="1800" dirty="0"/>
          </a:p>
          <a:p>
            <a:pPr>
              <a:lnSpc>
                <a:spcPct val="80000"/>
              </a:lnSpc>
              <a:buFont typeface="Arial" panose="020B0604020202020204" pitchFamily="34" charset="0"/>
              <a:buChar char="•"/>
            </a:pPr>
            <a:endParaRPr lang="hr-HR" altLang="sr-Latn-RS" sz="1800" dirty="0"/>
          </a:p>
          <a:p>
            <a:pPr>
              <a:lnSpc>
                <a:spcPct val="80000"/>
              </a:lnSpc>
              <a:buFontTx/>
              <a:buNone/>
            </a:pPr>
            <a:r>
              <a:rPr lang="en-US" altLang="sr-Latn-RS" sz="1800" b="1" dirty="0" err="1">
                <a:solidFill>
                  <a:srgbClr val="FF0000"/>
                </a:solidFill>
              </a:rPr>
              <a:t>Pokazatelj</a:t>
            </a:r>
            <a:r>
              <a:rPr lang="en-US" altLang="sr-Latn-RS" sz="1800" b="1" dirty="0">
                <a:solidFill>
                  <a:srgbClr val="FF0000"/>
                </a:solidFill>
              </a:rPr>
              <a:t> 2</a:t>
            </a:r>
            <a:r>
              <a:rPr lang="en-US" altLang="sr-Latn-RS" sz="1800" dirty="0"/>
              <a:t>: </a:t>
            </a:r>
            <a:r>
              <a:rPr lang="en-US" altLang="sr-Latn-RS" sz="1800" dirty="0" err="1"/>
              <a:t>iskazuje</a:t>
            </a:r>
            <a:r>
              <a:rPr lang="en-US" altLang="sr-Latn-RS" sz="1800" dirty="0"/>
              <a:t> </a:t>
            </a:r>
            <a:r>
              <a:rPr lang="en-US" altLang="sr-Latn-RS" sz="1800" dirty="0" err="1"/>
              <a:t>i</a:t>
            </a:r>
            <a:r>
              <a:rPr lang="en-US" altLang="sr-Latn-RS" sz="1800" dirty="0"/>
              <a:t> </a:t>
            </a:r>
            <a:r>
              <a:rPr lang="en-US" altLang="sr-Latn-RS" sz="1800" dirty="0" err="1"/>
              <a:t>primjenjuje</a:t>
            </a:r>
            <a:r>
              <a:rPr lang="en-US" altLang="sr-Latn-RS" sz="1800" dirty="0"/>
              <a:t> </a:t>
            </a:r>
            <a:r>
              <a:rPr lang="en-US" altLang="sr-Latn-RS" sz="1800" dirty="0" err="1"/>
              <a:t>inicijalne</a:t>
            </a:r>
            <a:r>
              <a:rPr lang="hr-HR" altLang="sr-Latn-RS" sz="1800" dirty="0"/>
              <a:t> </a:t>
            </a:r>
            <a:r>
              <a:rPr lang="en-US" altLang="sr-Latn-RS" sz="1800" dirty="0" err="1"/>
              <a:t>kriterije</a:t>
            </a:r>
            <a:r>
              <a:rPr lang="en-US" altLang="sr-Latn-RS" sz="1800" dirty="0"/>
              <a:t> </a:t>
            </a:r>
            <a:r>
              <a:rPr lang="en-US" altLang="sr-Latn-RS" sz="1800" dirty="0" err="1"/>
              <a:t>za</a:t>
            </a:r>
            <a:r>
              <a:rPr lang="en-US" altLang="sr-Latn-RS" sz="1800" dirty="0"/>
              <a:t> </a:t>
            </a:r>
            <a:r>
              <a:rPr lang="en-US" altLang="sr-Latn-RS" sz="1800" dirty="0" err="1"/>
              <a:t>vrednovanje</a:t>
            </a:r>
            <a:r>
              <a:rPr lang="en-US" altLang="sr-Latn-RS" sz="1800" dirty="0"/>
              <a:t> </a:t>
            </a:r>
            <a:r>
              <a:rPr lang="en-US" altLang="sr-Latn-RS" sz="1800" dirty="0" err="1"/>
              <a:t>informacija</a:t>
            </a:r>
            <a:r>
              <a:rPr lang="en-US" altLang="sr-Latn-RS" sz="1800" dirty="0"/>
              <a:t> </a:t>
            </a:r>
            <a:r>
              <a:rPr lang="en-US" altLang="sr-Latn-RS" sz="1800" dirty="0" err="1"/>
              <a:t>i</a:t>
            </a:r>
            <a:r>
              <a:rPr lang="en-US" altLang="sr-Latn-RS" sz="1800" dirty="0"/>
              <a:t> </a:t>
            </a:r>
            <a:r>
              <a:rPr lang="en-US" altLang="sr-Latn-RS" sz="1800" dirty="0" err="1"/>
              <a:t>informacijskih</a:t>
            </a:r>
            <a:r>
              <a:rPr lang="en-US" altLang="sr-Latn-RS" sz="1800" dirty="0"/>
              <a:t> </a:t>
            </a:r>
            <a:r>
              <a:rPr lang="en-US" altLang="sr-Latn-RS" sz="1800" dirty="0" err="1"/>
              <a:t>izvora</a:t>
            </a:r>
            <a:endParaRPr lang="en-US" altLang="sr-Latn-RS" sz="1800" dirty="0"/>
          </a:p>
          <a:p>
            <a:pPr>
              <a:lnSpc>
                <a:spcPct val="80000"/>
              </a:lnSpc>
              <a:buFontTx/>
              <a:buNone/>
            </a:pPr>
            <a:r>
              <a:rPr lang="hr-HR" altLang="sr-Latn-RS" sz="1800" i="1" dirty="0"/>
              <a:t>		</a:t>
            </a:r>
            <a:r>
              <a:rPr lang="en-US" altLang="sr-Latn-RS" sz="1800" b="1" i="1" dirty="0" err="1"/>
              <a:t>Ishodi</a:t>
            </a:r>
            <a:r>
              <a:rPr lang="en-US" altLang="sr-Latn-RS" sz="1800" b="1" i="1" dirty="0"/>
              <a:t> </a:t>
            </a:r>
            <a:r>
              <a:rPr lang="en-US" altLang="sr-Latn-RS" sz="1800" b="1" i="1" dirty="0" err="1"/>
              <a:t>učenja</a:t>
            </a:r>
            <a:r>
              <a:rPr lang="en-US" altLang="sr-Latn-RS" sz="1800" b="1" i="1" dirty="0"/>
              <a:t>:</a:t>
            </a:r>
          </a:p>
          <a:p>
            <a:pPr lvl="2">
              <a:lnSpc>
                <a:spcPct val="80000"/>
              </a:lnSpc>
              <a:buFont typeface="Arial" panose="020B0604020202020204" pitchFamily="34" charset="0"/>
              <a:buChar char="•"/>
            </a:pPr>
            <a:r>
              <a:rPr lang="en-US" altLang="sr-Latn-RS" sz="1800" dirty="0" err="1"/>
              <a:t>preispituje</a:t>
            </a:r>
            <a:r>
              <a:rPr lang="en-US" altLang="sr-Latn-RS" sz="1800" dirty="0"/>
              <a:t> </a:t>
            </a:r>
            <a:r>
              <a:rPr lang="en-US" altLang="sr-Latn-RS" sz="1800" dirty="0" err="1"/>
              <a:t>i</a:t>
            </a:r>
            <a:r>
              <a:rPr lang="en-US" altLang="sr-Latn-RS" sz="1800" dirty="0"/>
              <a:t> </a:t>
            </a:r>
            <a:r>
              <a:rPr lang="en-US" altLang="sr-Latn-RS" sz="1800" dirty="0" err="1"/>
              <a:t>uspoređuje</a:t>
            </a:r>
            <a:r>
              <a:rPr lang="en-US" altLang="sr-Latn-RS" sz="1800" dirty="0"/>
              <a:t> </a:t>
            </a:r>
            <a:r>
              <a:rPr lang="en-US" altLang="sr-Latn-RS" sz="1800" dirty="0" err="1"/>
              <a:t>informaciju</a:t>
            </a:r>
            <a:r>
              <a:rPr lang="en-US" altLang="sr-Latn-RS" sz="1800" dirty="0"/>
              <a:t> </a:t>
            </a:r>
            <a:r>
              <a:rPr lang="en-US" altLang="sr-Latn-RS" sz="1800" dirty="0" err="1"/>
              <a:t>iz</a:t>
            </a:r>
            <a:r>
              <a:rPr lang="en-US" altLang="sr-Latn-RS" sz="1800" dirty="0"/>
              <a:t> </a:t>
            </a:r>
            <a:r>
              <a:rPr lang="en-US" altLang="sr-Latn-RS" sz="1800" dirty="0" err="1"/>
              <a:t>raznih</a:t>
            </a:r>
            <a:r>
              <a:rPr lang="en-US" altLang="sr-Latn-RS" sz="1800" dirty="0"/>
              <a:t> </a:t>
            </a:r>
            <a:r>
              <a:rPr lang="en-US" altLang="sr-Latn-RS" sz="1800" dirty="0" err="1"/>
              <a:t>izvora</a:t>
            </a:r>
            <a:r>
              <a:rPr lang="en-US" altLang="sr-Latn-RS" sz="1800" dirty="0"/>
              <a:t> u </a:t>
            </a:r>
            <a:r>
              <a:rPr lang="en-US" altLang="sr-Latn-RS" sz="1800" dirty="0" err="1"/>
              <a:t>svrhu</a:t>
            </a:r>
            <a:r>
              <a:rPr lang="hr-HR" altLang="sr-Latn-RS" sz="1800" dirty="0"/>
              <a:t> </a:t>
            </a:r>
            <a:r>
              <a:rPr lang="en-US" altLang="sr-Latn-RS" sz="1800" dirty="0" err="1"/>
              <a:t>procjene</a:t>
            </a:r>
            <a:r>
              <a:rPr lang="en-US" altLang="sr-Latn-RS" sz="1800" dirty="0"/>
              <a:t> </a:t>
            </a:r>
            <a:r>
              <a:rPr lang="en-US" altLang="sr-Latn-RS" sz="1800" dirty="0" err="1"/>
              <a:t>pouzdanosti</a:t>
            </a:r>
            <a:r>
              <a:rPr lang="en-US" altLang="sr-Latn-RS" sz="1800" dirty="0"/>
              <a:t>, </a:t>
            </a:r>
            <a:r>
              <a:rPr lang="en-US" altLang="sr-Latn-RS" sz="1800" dirty="0" err="1"/>
              <a:t>vjerodostojnosti</a:t>
            </a:r>
            <a:r>
              <a:rPr lang="en-US" altLang="sr-Latn-RS" sz="1800" dirty="0"/>
              <a:t>, </a:t>
            </a:r>
            <a:r>
              <a:rPr lang="en-US" altLang="sr-Latn-RS" sz="1800" dirty="0" err="1"/>
              <a:t>točnosti</a:t>
            </a:r>
            <a:r>
              <a:rPr lang="en-US" altLang="sr-Latn-RS" sz="1800" dirty="0"/>
              <a:t>, </a:t>
            </a:r>
            <a:r>
              <a:rPr lang="en-US" altLang="sr-Latn-RS" sz="1800" dirty="0" err="1"/>
              <a:t>autorstva</a:t>
            </a:r>
            <a:r>
              <a:rPr lang="en-US" altLang="sr-Latn-RS" sz="1800" dirty="0"/>
              <a:t>,</a:t>
            </a:r>
          </a:p>
          <a:p>
            <a:pPr lvl="2">
              <a:lnSpc>
                <a:spcPct val="80000"/>
              </a:lnSpc>
              <a:buFont typeface="Arial" panose="020B0604020202020204" pitchFamily="34" charset="0"/>
              <a:buChar char="•"/>
            </a:pPr>
            <a:r>
              <a:rPr lang="en-US" altLang="sr-Latn-RS" sz="1800" dirty="0" err="1"/>
              <a:t>analizira</a:t>
            </a:r>
            <a:r>
              <a:rPr lang="en-US" altLang="sr-Latn-RS" sz="1800" dirty="0"/>
              <a:t> </a:t>
            </a:r>
            <a:r>
              <a:rPr lang="en-US" altLang="sr-Latn-RS" sz="1800" dirty="0" err="1"/>
              <a:t>strukturu</a:t>
            </a:r>
            <a:r>
              <a:rPr lang="en-US" altLang="sr-Latn-RS" sz="1800" dirty="0"/>
              <a:t> </a:t>
            </a:r>
            <a:r>
              <a:rPr lang="en-US" altLang="sr-Latn-RS" sz="1800" dirty="0" err="1"/>
              <a:t>i</a:t>
            </a:r>
            <a:r>
              <a:rPr lang="en-US" altLang="sr-Latn-RS" sz="1800" dirty="0"/>
              <a:t> </a:t>
            </a:r>
            <a:r>
              <a:rPr lang="en-US" altLang="sr-Latn-RS" sz="1800" dirty="0" err="1"/>
              <a:t>logiku</a:t>
            </a:r>
            <a:r>
              <a:rPr lang="en-US" altLang="sr-Latn-RS" sz="1800" dirty="0"/>
              <a:t> </a:t>
            </a:r>
            <a:r>
              <a:rPr lang="en-US" altLang="sr-Latn-RS" sz="1800" dirty="0" err="1"/>
              <a:t>potpornih</a:t>
            </a:r>
            <a:r>
              <a:rPr lang="en-US" altLang="sr-Latn-RS" sz="1800" dirty="0"/>
              <a:t> </a:t>
            </a:r>
            <a:r>
              <a:rPr lang="en-US" altLang="sr-Latn-RS" sz="1800" dirty="0" err="1"/>
              <a:t>argumenata</a:t>
            </a:r>
            <a:r>
              <a:rPr lang="en-US" altLang="sr-Latn-RS" sz="1800" dirty="0"/>
              <a:t> </a:t>
            </a:r>
            <a:r>
              <a:rPr lang="en-US" altLang="sr-Latn-RS" sz="1800" dirty="0" err="1"/>
              <a:t>ili</a:t>
            </a:r>
            <a:r>
              <a:rPr lang="en-US" altLang="sr-Latn-RS" sz="1800" dirty="0"/>
              <a:t> </a:t>
            </a:r>
            <a:r>
              <a:rPr lang="en-US" altLang="sr-Latn-RS" sz="1800" dirty="0" err="1"/>
              <a:t>metoda</a:t>
            </a:r>
            <a:endParaRPr lang="en-US" altLang="sr-Latn-RS" sz="1800" dirty="0"/>
          </a:p>
          <a:p>
            <a:pPr lvl="2">
              <a:lnSpc>
                <a:spcPct val="80000"/>
              </a:lnSpc>
              <a:buFont typeface="Arial" panose="020B0604020202020204" pitchFamily="34" charset="0"/>
              <a:buChar char="•"/>
            </a:pPr>
            <a:r>
              <a:rPr lang="en-US" altLang="sr-Latn-RS" sz="1800" dirty="0" err="1"/>
              <a:t>svjestan</a:t>
            </a:r>
            <a:r>
              <a:rPr lang="en-US" altLang="sr-Latn-RS" sz="1800" dirty="0"/>
              <a:t> je </a:t>
            </a:r>
            <a:r>
              <a:rPr lang="en-US" altLang="sr-Latn-RS" sz="1800" dirty="0" err="1"/>
              <a:t>kulturoloških</a:t>
            </a:r>
            <a:r>
              <a:rPr lang="en-US" altLang="sr-Latn-RS" sz="1800" dirty="0"/>
              <a:t>, </a:t>
            </a:r>
            <a:r>
              <a:rPr lang="en-US" altLang="sr-Latn-RS" sz="1800" dirty="0" err="1"/>
              <a:t>fizičkih</a:t>
            </a:r>
            <a:r>
              <a:rPr lang="en-US" altLang="sr-Latn-RS" sz="1800" dirty="0"/>
              <a:t> </a:t>
            </a:r>
            <a:r>
              <a:rPr lang="en-US" altLang="sr-Latn-RS" sz="1800" dirty="0" err="1"/>
              <a:t>i</a:t>
            </a:r>
            <a:r>
              <a:rPr lang="en-US" altLang="sr-Latn-RS" sz="1800" dirty="0"/>
              <a:t> </a:t>
            </a:r>
            <a:r>
              <a:rPr lang="en-US" altLang="sr-Latn-RS" sz="1800" dirty="0" err="1"/>
              <a:t>drugih</a:t>
            </a:r>
            <a:r>
              <a:rPr lang="en-US" altLang="sr-Latn-RS" sz="1800" dirty="0"/>
              <a:t> </a:t>
            </a:r>
            <a:r>
              <a:rPr lang="en-US" altLang="sr-Latn-RS" sz="1800" dirty="0" err="1"/>
              <a:t>okruženja</a:t>
            </a:r>
            <a:r>
              <a:rPr lang="en-US" altLang="sr-Latn-RS" sz="1800" dirty="0"/>
              <a:t> </a:t>
            </a:r>
            <a:r>
              <a:rPr lang="en-US" altLang="sr-Latn-RS" sz="1800" dirty="0" err="1"/>
              <a:t>unutar</a:t>
            </a:r>
            <a:r>
              <a:rPr lang="hr-HR" altLang="sr-Latn-RS" sz="1800" dirty="0"/>
              <a:t> </a:t>
            </a:r>
            <a:r>
              <a:rPr lang="en-US" altLang="sr-Latn-RS" sz="1800" dirty="0" err="1"/>
              <a:t>kojih</a:t>
            </a:r>
            <a:r>
              <a:rPr lang="en-US" altLang="sr-Latn-RS" sz="1800" dirty="0"/>
              <a:t> </a:t>
            </a:r>
            <a:r>
              <a:rPr lang="en-US" altLang="sr-Latn-RS" sz="1800" dirty="0" err="1"/>
              <a:t>nastaju</a:t>
            </a:r>
            <a:r>
              <a:rPr lang="en-US" altLang="sr-Latn-RS" sz="1800" dirty="0"/>
              <a:t> </a:t>
            </a:r>
            <a:r>
              <a:rPr lang="en-US" altLang="sr-Latn-RS" sz="1800" dirty="0" err="1"/>
              <a:t>informacije</a:t>
            </a:r>
            <a:r>
              <a:rPr lang="en-US" altLang="sr-Latn-RS" sz="1800" dirty="0"/>
              <a:t> </a:t>
            </a:r>
            <a:r>
              <a:rPr lang="en-US" altLang="sr-Latn-RS" sz="1800" dirty="0" err="1"/>
              <a:t>te</a:t>
            </a:r>
            <a:r>
              <a:rPr lang="en-US" altLang="sr-Latn-RS" sz="1800" dirty="0"/>
              <a:t> </a:t>
            </a:r>
            <a:r>
              <a:rPr lang="en-US" altLang="sr-Latn-RS" sz="1800" dirty="0" err="1"/>
              <a:t>prepoznaje</a:t>
            </a:r>
            <a:r>
              <a:rPr lang="en-US" altLang="sr-Latn-RS" sz="1800" dirty="0"/>
              <a:t> </a:t>
            </a:r>
            <a:r>
              <a:rPr lang="en-US" altLang="sr-Latn-RS" sz="1800" dirty="0" err="1"/>
              <a:t>utjecaj</a:t>
            </a:r>
            <a:r>
              <a:rPr lang="en-US" altLang="sr-Latn-RS" sz="1800" dirty="0"/>
              <a:t> </a:t>
            </a:r>
            <a:r>
              <a:rPr lang="en-US" altLang="sr-Latn-RS" sz="1800" dirty="0" err="1"/>
              <a:t>konteksta</a:t>
            </a:r>
            <a:r>
              <a:rPr lang="en-US" altLang="sr-Latn-RS" sz="1800" dirty="0"/>
              <a:t> </a:t>
            </a:r>
            <a:r>
              <a:rPr lang="en-US" altLang="sr-Latn-RS" sz="1800" dirty="0" err="1"/>
              <a:t>na</a:t>
            </a:r>
            <a:r>
              <a:rPr lang="hr-HR" altLang="sr-Latn-RS" sz="1800" dirty="0"/>
              <a:t> </a:t>
            </a:r>
            <a:r>
              <a:rPr lang="en-US" altLang="sr-Latn-RS" sz="1800" dirty="0" err="1"/>
              <a:t>tumačenje</a:t>
            </a:r>
            <a:r>
              <a:rPr lang="en-US" altLang="sr-Latn-RS" sz="1800" dirty="0"/>
              <a:t> </a:t>
            </a:r>
            <a:r>
              <a:rPr lang="en-US" altLang="sr-Latn-RS" sz="1800" dirty="0" err="1"/>
              <a:t>informacija</a:t>
            </a:r>
            <a:endParaRPr lang="en-US" altLang="sr-Latn-RS" sz="1800" dirty="0"/>
          </a:p>
        </p:txBody>
      </p:sp>
    </p:spTree>
    <p:extLst>
      <p:ext uri="{BB962C8B-B14F-4D97-AF65-F5344CB8AC3E}">
        <p14:creationId xmlns:p14="http://schemas.microsoft.com/office/powerpoint/2010/main" val="3696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852" y="548680"/>
            <a:ext cx="9937104" cy="5908925"/>
          </a:xfrm>
          <a:prstGeom prst="rect">
            <a:avLst/>
          </a:prstGeom>
        </p:spPr>
        <p:txBody>
          <a:bodyPr wrap="square">
            <a:spAutoFit/>
          </a:bodyPr>
          <a:lstStyle/>
          <a:p>
            <a:r>
              <a:rPr lang="vi-VN" dirty="0"/>
              <a:t>Povijest</a:t>
            </a:r>
          </a:p>
          <a:p>
            <a:r>
              <a:rPr lang="vi-VN" b="1" dirty="0"/>
              <a:t>Učenik</a:t>
            </a:r>
            <a:r>
              <a:rPr lang="vi-VN" dirty="0"/>
              <a:t> </a:t>
            </a:r>
            <a:r>
              <a:rPr lang="vi-VN" b="1" dirty="0"/>
              <a:t>objašnjava</a:t>
            </a:r>
            <a:r>
              <a:rPr lang="vi-VN" dirty="0"/>
              <a:t> strukturu društva u starom Egiptu</a:t>
            </a:r>
            <a:r>
              <a:rPr lang="vi-VN" dirty="0" smtClean="0"/>
              <a:t>.</a:t>
            </a:r>
            <a:endParaRPr lang="hr-HR" dirty="0" smtClean="0"/>
          </a:p>
          <a:p>
            <a:endParaRPr lang="vi-VN" dirty="0"/>
          </a:p>
          <a:p>
            <a:r>
              <a:rPr lang="vi-VN" dirty="0"/>
              <a:t>Biologija</a:t>
            </a:r>
          </a:p>
          <a:p>
            <a:r>
              <a:rPr lang="vi-VN" b="1" dirty="0"/>
              <a:t>Učenik</a:t>
            </a:r>
            <a:r>
              <a:rPr lang="vi-VN" dirty="0"/>
              <a:t> </a:t>
            </a:r>
            <a:r>
              <a:rPr lang="vi-VN" b="1" dirty="0"/>
              <a:t>opisuje</a:t>
            </a:r>
            <a:r>
              <a:rPr lang="vi-VN" dirty="0"/>
              <a:t> ulogu pojedinca u prevenciji širenja bolesti</a:t>
            </a:r>
            <a:r>
              <a:rPr lang="vi-VN" dirty="0" smtClean="0"/>
              <a:t>.</a:t>
            </a:r>
            <a:endParaRPr lang="hr-HR" dirty="0" smtClean="0"/>
          </a:p>
          <a:p>
            <a:endParaRPr lang="vi-VN" dirty="0"/>
          </a:p>
          <a:p>
            <a:r>
              <a:rPr lang="vi-VN" dirty="0"/>
              <a:t>Hrvatski jezik</a:t>
            </a:r>
          </a:p>
          <a:p>
            <a:r>
              <a:rPr lang="vi-VN" b="1" dirty="0"/>
              <a:t>Učenik</a:t>
            </a:r>
            <a:r>
              <a:rPr lang="vi-VN" dirty="0"/>
              <a:t> cjelovitim rečenicama </a:t>
            </a:r>
            <a:r>
              <a:rPr lang="vi-VN" b="1" dirty="0"/>
              <a:t>prepričava</a:t>
            </a:r>
            <a:r>
              <a:rPr lang="vi-VN" dirty="0"/>
              <a:t> književni tekst poštujući redoslijed događaja</a:t>
            </a:r>
            <a:r>
              <a:rPr lang="vi-VN" dirty="0" smtClean="0"/>
              <a:t>.</a:t>
            </a:r>
            <a:endParaRPr lang="hr-HR" dirty="0" smtClean="0"/>
          </a:p>
          <a:p>
            <a:endParaRPr lang="vi-VN" dirty="0"/>
          </a:p>
          <a:p>
            <a:r>
              <a:rPr lang="vi-VN" dirty="0"/>
              <a:t>Matematika</a:t>
            </a:r>
          </a:p>
          <a:p>
            <a:r>
              <a:rPr lang="vi-VN" b="1" dirty="0"/>
              <a:t>Učenik</a:t>
            </a:r>
            <a:r>
              <a:rPr lang="vi-VN" dirty="0"/>
              <a:t> </a:t>
            </a:r>
            <a:r>
              <a:rPr lang="vi-VN" b="1" dirty="0"/>
              <a:t>prikazuje</a:t>
            </a:r>
            <a:r>
              <a:rPr lang="vi-VN" dirty="0"/>
              <a:t> skup rješenja na brojevnom pravcu</a:t>
            </a:r>
            <a:r>
              <a:rPr lang="vi-VN" dirty="0" smtClean="0"/>
              <a:t>.</a:t>
            </a:r>
            <a:endParaRPr lang="hr-HR" dirty="0" smtClean="0"/>
          </a:p>
          <a:p>
            <a:endParaRPr lang="vi-VN" dirty="0"/>
          </a:p>
          <a:p>
            <a:r>
              <a:rPr lang="vi-VN" dirty="0"/>
              <a:t>Geografija</a:t>
            </a:r>
          </a:p>
          <a:p>
            <a:r>
              <a:rPr lang="vi-VN" b="1" dirty="0"/>
              <a:t>Učenik</a:t>
            </a:r>
            <a:r>
              <a:rPr lang="vi-VN" dirty="0"/>
              <a:t> </a:t>
            </a:r>
            <a:r>
              <a:rPr lang="vi-VN" b="1" dirty="0"/>
              <a:t>opisuje</a:t>
            </a:r>
            <a:r>
              <a:rPr lang="vi-VN" dirty="0"/>
              <a:t> proces litoralizacije na primjeru Jadranskog mora pomoću geografske karte</a:t>
            </a:r>
            <a:r>
              <a:rPr lang="vi-VN" dirty="0" smtClean="0"/>
              <a:t>.</a:t>
            </a:r>
            <a:endParaRPr lang="hr-HR" dirty="0" smtClean="0"/>
          </a:p>
          <a:p>
            <a:endParaRPr lang="vi-VN" dirty="0"/>
          </a:p>
          <a:p>
            <a:r>
              <a:rPr lang="vi-VN" dirty="0"/>
              <a:t>Fizika</a:t>
            </a:r>
          </a:p>
          <a:p>
            <a:r>
              <a:rPr lang="vi-VN" b="1" dirty="0"/>
              <a:t>Učenik</a:t>
            </a:r>
            <a:r>
              <a:rPr lang="vi-VN" dirty="0"/>
              <a:t> </a:t>
            </a:r>
            <a:r>
              <a:rPr lang="vi-VN" b="1" dirty="0"/>
              <a:t>određuje</a:t>
            </a:r>
            <a:r>
              <a:rPr lang="vi-VN" dirty="0"/>
              <a:t> otpor zadanog žičanog otpornika mjerenjem električnog napona na njemu i električne struje koja protječe istosmjernim strujnim krugom.</a:t>
            </a:r>
            <a:endParaRPr lang="hr-HR" dirty="0"/>
          </a:p>
          <a:p>
            <a:endParaRPr lang="hr-HR" sz="1799" dirty="0"/>
          </a:p>
          <a:p>
            <a:r>
              <a:rPr lang="hr-HR" sz="1799" dirty="0">
                <a:hlinkClick r:id="rId2"/>
              </a:rPr>
              <a:t>https://loomen.carnet.hr/mod/book/view.php?id=369747&amp;chapterid=65606</a:t>
            </a:r>
            <a:r>
              <a:rPr lang="hr-HR" sz="1799" dirty="0"/>
              <a:t> </a:t>
            </a:r>
          </a:p>
          <a:p>
            <a:endParaRPr lang="vi-VN" sz="1799" dirty="0"/>
          </a:p>
        </p:txBody>
      </p:sp>
    </p:spTree>
    <p:extLst>
      <p:ext uri="{BB962C8B-B14F-4D97-AF65-F5344CB8AC3E}">
        <p14:creationId xmlns:p14="http://schemas.microsoft.com/office/powerpoint/2010/main" val="97799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6" y="1014615"/>
            <a:ext cx="9697674" cy="535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69876" y="6381328"/>
            <a:ext cx="10216442" cy="369236"/>
          </a:xfrm>
          <a:prstGeom prst="rect">
            <a:avLst/>
          </a:prstGeom>
          <a:noFill/>
        </p:spPr>
        <p:txBody>
          <a:bodyPr wrap="square" rtlCol="0">
            <a:spAutoFit/>
          </a:bodyPr>
          <a:lstStyle/>
          <a:p>
            <a:r>
              <a:rPr lang="hr-HR" sz="1799" dirty="0">
                <a:hlinkClick r:id="rId3"/>
              </a:rPr>
              <a:t>https://</a:t>
            </a:r>
            <a:r>
              <a:rPr lang="hr-HR" sz="1799" dirty="0" smtClean="0">
                <a:hlinkClick r:id="rId3"/>
              </a:rPr>
              <a:t>loomen.carnet.hr/mod/book/view.php?id=395379&amp;chapterid=75270</a:t>
            </a:r>
            <a:r>
              <a:rPr lang="hr-HR" sz="1799" dirty="0" smtClean="0"/>
              <a:t> </a:t>
            </a:r>
            <a:endParaRPr lang="hr-HR" sz="1799" dirty="0"/>
          </a:p>
        </p:txBody>
      </p:sp>
      <p:sp>
        <p:nvSpPr>
          <p:cNvPr id="4" name="Naslov 1"/>
          <p:cNvSpPr txBox="1">
            <a:spLocks/>
          </p:cNvSpPr>
          <p:nvPr/>
        </p:nvSpPr>
        <p:spPr>
          <a:xfrm>
            <a:off x="1701924" y="332656"/>
            <a:ext cx="8608358" cy="50405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hr-HR" altLang="sr-Latn-RS" sz="3199" smtClean="0">
                <a:solidFill>
                  <a:srgbClr val="002060"/>
                </a:solidFill>
              </a:rPr>
              <a:t>Taksonomija znanja i ishodi učenja - BLOOM</a:t>
            </a:r>
            <a:endParaRPr lang="hr-HR" altLang="sr-Latn-RS" sz="3199" dirty="0">
              <a:solidFill>
                <a:srgbClr val="002060"/>
              </a:solidFill>
            </a:endParaRPr>
          </a:p>
        </p:txBody>
      </p:sp>
    </p:spTree>
    <p:extLst>
      <p:ext uri="{BB962C8B-B14F-4D97-AF65-F5344CB8AC3E}">
        <p14:creationId xmlns:p14="http://schemas.microsoft.com/office/powerpoint/2010/main" val="36429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53" y="172226"/>
            <a:ext cx="11086428" cy="665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3072" y="6260855"/>
            <a:ext cx="10654409" cy="369236"/>
          </a:xfrm>
          <a:prstGeom prst="rect">
            <a:avLst/>
          </a:prstGeom>
          <a:noFill/>
        </p:spPr>
        <p:txBody>
          <a:bodyPr wrap="square" rtlCol="0">
            <a:spAutoFit/>
          </a:bodyPr>
          <a:lstStyle/>
          <a:p>
            <a:r>
              <a:rPr lang="hr-HR" sz="1799" dirty="0">
                <a:hlinkClick r:id="rId3"/>
              </a:rPr>
              <a:t>https://</a:t>
            </a:r>
            <a:r>
              <a:rPr lang="hr-HR" sz="1799" dirty="0" smtClean="0">
                <a:hlinkClick r:id="rId3"/>
              </a:rPr>
              <a:t>loomen.carnet.hr/mod/book/view.php?id=395379&amp;chapterid=75270</a:t>
            </a:r>
            <a:r>
              <a:rPr lang="hr-HR" sz="1799" dirty="0" smtClean="0"/>
              <a:t> </a:t>
            </a:r>
            <a:endParaRPr lang="hr-HR" sz="1799" dirty="0"/>
          </a:p>
        </p:txBody>
      </p:sp>
    </p:spTree>
    <p:extLst>
      <p:ext uri="{BB962C8B-B14F-4D97-AF65-F5344CB8AC3E}">
        <p14:creationId xmlns:p14="http://schemas.microsoft.com/office/powerpoint/2010/main" val="237043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1341884" y="264736"/>
            <a:ext cx="10657184" cy="571976"/>
          </a:xfrm>
        </p:spPr>
        <p:txBody>
          <a:bodyPr>
            <a:normAutofit/>
          </a:bodyPr>
          <a:lstStyle/>
          <a:p>
            <a:r>
              <a:rPr lang="hr-HR" sz="2800" dirty="0">
                <a:solidFill>
                  <a:srgbClr val="002060"/>
                </a:solidFill>
              </a:rPr>
              <a:t>Ciljevi učenja i poučavanja - po </a:t>
            </a:r>
            <a:r>
              <a:rPr lang="hr-HR" sz="2800" dirty="0" err="1">
                <a:solidFill>
                  <a:srgbClr val="002060"/>
                </a:solidFill>
              </a:rPr>
              <a:t>Bloomovoj</a:t>
            </a:r>
            <a:r>
              <a:rPr lang="hr-HR" sz="2800" dirty="0">
                <a:solidFill>
                  <a:srgbClr val="002060"/>
                </a:solidFill>
              </a:rPr>
              <a:t> taksonomiji</a:t>
            </a:r>
          </a:p>
        </p:txBody>
      </p:sp>
      <p:sp>
        <p:nvSpPr>
          <p:cNvPr id="6" name="Rezervirano mjesto sadržaja 5"/>
          <p:cNvSpPr>
            <a:spLocks noGrp="1"/>
          </p:cNvSpPr>
          <p:nvPr>
            <p:ph idx="1"/>
          </p:nvPr>
        </p:nvSpPr>
        <p:spPr>
          <a:xfrm>
            <a:off x="1341884" y="1484784"/>
            <a:ext cx="10729192" cy="4983297"/>
          </a:xfrm>
        </p:spPr>
        <p:txBody>
          <a:bodyPr>
            <a:noAutofit/>
          </a:bodyPr>
          <a:lstStyle/>
          <a:p>
            <a:pPr>
              <a:buFont typeface="Arial" panose="020B0604020202020204" pitchFamily="34" charset="0"/>
              <a:buChar char="•"/>
            </a:pPr>
            <a:r>
              <a:rPr lang="hr-HR" sz="1600" dirty="0"/>
              <a:t>Stupanj </a:t>
            </a:r>
            <a:r>
              <a:rPr lang="hr-HR" sz="1600" dirty="0" smtClean="0"/>
              <a:t>                                           Definicija                                                      Glagoli</a:t>
            </a:r>
            <a:endParaRPr lang="hr-HR" sz="1600" dirty="0"/>
          </a:p>
          <a:p>
            <a:pPr marL="0" indent="0">
              <a:buNone/>
            </a:pPr>
            <a:r>
              <a:rPr lang="hr-HR" sz="1600" dirty="0"/>
              <a:t>____________________________________________________________________________________</a:t>
            </a:r>
          </a:p>
          <a:p>
            <a:pPr>
              <a:lnSpc>
                <a:spcPct val="170000"/>
              </a:lnSpc>
              <a:buFont typeface="Arial" panose="020B0604020202020204" pitchFamily="34" charset="0"/>
              <a:buChar char="•"/>
            </a:pPr>
            <a:r>
              <a:rPr lang="hr-HR" sz="1600" dirty="0"/>
              <a:t>Znanje </a:t>
            </a:r>
            <a:r>
              <a:rPr lang="hr-HR" sz="1600" dirty="0" smtClean="0"/>
              <a:t>           Sadržaje </a:t>
            </a:r>
            <a:r>
              <a:rPr lang="hr-HR" sz="1600" dirty="0"/>
              <a:t>prepričati riječima, govoriti definicije </a:t>
            </a:r>
            <a:r>
              <a:rPr lang="hr-HR" sz="1600" dirty="0" smtClean="0"/>
              <a:t>                 nabrojiti</a:t>
            </a:r>
            <a:r>
              <a:rPr lang="hr-HR" sz="1600" dirty="0"/>
              <a:t>, spomenuti…</a:t>
            </a:r>
          </a:p>
          <a:p>
            <a:pPr>
              <a:lnSpc>
                <a:spcPct val="170000"/>
              </a:lnSpc>
              <a:buFont typeface="Arial" panose="020B0604020202020204" pitchFamily="34" charset="0"/>
              <a:buChar char="•"/>
            </a:pPr>
            <a:r>
              <a:rPr lang="hr-HR" sz="1600" dirty="0"/>
              <a:t>Razumijevanje </a:t>
            </a:r>
            <a:r>
              <a:rPr lang="hr-HR" sz="1600" dirty="0" smtClean="0"/>
              <a:t>    Opisati </a:t>
            </a:r>
            <a:r>
              <a:rPr lang="hr-HR" sz="1600" dirty="0"/>
              <a:t>vlastitim riječima </a:t>
            </a:r>
            <a:r>
              <a:rPr lang="hr-HR" sz="1600" dirty="0" smtClean="0"/>
              <a:t>                                    opisati</a:t>
            </a:r>
            <a:r>
              <a:rPr lang="hr-HR" sz="1600" dirty="0"/>
              <a:t>, objasniti…</a:t>
            </a:r>
          </a:p>
          <a:p>
            <a:pPr>
              <a:lnSpc>
                <a:spcPct val="170000"/>
              </a:lnSpc>
              <a:buFont typeface="Arial" panose="020B0604020202020204" pitchFamily="34" charset="0"/>
              <a:buChar char="•"/>
            </a:pPr>
            <a:r>
              <a:rPr lang="it-IT" sz="1600" dirty="0"/>
              <a:t>Primjena </a:t>
            </a:r>
            <a:r>
              <a:rPr lang="hr-HR" sz="1600" dirty="0" smtClean="0"/>
              <a:t>         </a:t>
            </a:r>
            <a:r>
              <a:rPr lang="it-IT" sz="1600" dirty="0" smtClean="0"/>
              <a:t>Primijeniti </a:t>
            </a:r>
            <a:r>
              <a:rPr lang="it-IT" sz="1600" dirty="0"/>
              <a:t>ili moći sam </a:t>
            </a:r>
            <a:r>
              <a:rPr lang="it-IT" sz="1600" dirty="0" smtClean="0"/>
              <a:t>upotrijebiti</a:t>
            </a:r>
            <a:r>
              <a:rPr lang="hr-HR" sz="1600" dirty="0" smtClean="0"/>
              <a:t>                            </a:t>
            </a:r>
            <a:r>
              <a:rPr lang="it-IT" sz="1600" dirty="0" smtClean="0"/>
              <a:t> </a:t>
            </a:r>
            <a:r>
              <a:rPr lang="it-IT" sz="1600" dirty="0"/>
              <a:t>koristiti, provesti…</a:t>
            </a:r>
          </a:p>
          <a:p>
            <a:pPr>
              <a:lnSpc>
                <a:spcPct val="170000"/>
              </a:lnSpc>
              <a:buFont typeface="Arial" panose="020B0604020202020204" pitchFamily="34" charset="0"/>
              <a:buChar char="•"/>
            </a:pPr>
            <a:r>
              <a:rPr lang="hr-HR" sz="1600" dirty="0"/>
              <a:t>Analiza </a:t>
            </a:r>
            <a:r>
              <a:rPr lang="hr-HR" sz="1600" dirty="0" smtClean="0"/>
              <a:t>          Razdvojiti </a:t>
            </a:r>
            <a:r>
              <a:rPr lang="hr-HR" sz="1600" dirty="0"/>
              <a:t>sadržaj i </a:t>
            </a:r>
            <a:r>
              <a:rPr lang="hr-HR" sz="1600" dirty="0" smtClean="0"/>
              <a:t>strukturu                                  analizirati</a:t>
            </a:r>
            <a:r>
              <a:rPr lang="hr-HR" sz="1600" dirty="0"/>
              <a:t>, razlikovati….</a:t>
            </a:r>
          </a:p>
          <a:p>
            <a:pPr>
              <a:lnSpc>
                <a:spcPct val="170000"/>
              </a:lnSpc>
              <a:buFont typeface="Arial" panose="020B0604020202020204" pitchFamily="34" charset="0"/>
              <a:buChar char="•"/>
            </a:pPr>
            <a:r>
              <a:rPr lang="hr-HR" sz="1600" dirty="0" smtClean="0"/>
              <a:t>Procjena         Procijeniti </a:t>
            </a:r>
            <a:r>
              <a:rPr lang="hr-HR" sz="1600" dirty="0"/>
              <a:t>sadržaj po određenim kriterijima </a:t>
            </a:r>
            <a:r>
              <a:rPr lang="hr-HR" sz="1600" dirty="0" smtClean="0"/>
              <a:t>                     ocijeniti</a:t>
            </a:r>
            <a:r>
              <a:rPr lang="hr-HR" sz="1600" dirty="0"/>
              <a:t>, procijeniti</a:t>
            </a:r>
            <a:r>
              <a:rPr lang="hr-HR" sz="1600" dirty="0" smtClean="0"/>
              <a:t>…</a:t>
            </a:r>
          </a:p>
          <a:p>
            <a:pPr>
              <a:lnSpc>
                <a:spcPct val="170000"/>
              </a:lnSpc>
              <a:buFont typeface="Arial" panose="020B0604020202020204" pitchFamily="34" charset="0"/>
              <a:buChar char="•"/>
            </a:pPr>
            <a:r>
              <a:rPr lang="it-IT" sz="1600" dirty="0"/>
              <a:t>Sinteza </a:t>
            </a:r>
            <a:r>
              <a:rPr lang="hr-HR" sz="1600" dirty="0"/>
              <a:t>         </a:t>
            </a:r>
            <a:r>
              <a:rPr lang="it-IT" sz="1600" dirty="0" smtClean="0"/>
              <a:t>Spojiti </a:t>
            </a:r>
            <a:r>
              <a:rPr lang="it-IT" sz="1600" dirty="0"/>
              <a:t>elemente sadržaja</a:t>
            </a:r>
            <a:r>
              <a:rPr lang="hr-HR" sz="1600" dirty="0"/>
              <a:t>                                   </a:t>
            </a:r>
            <a:r>
              <a:rPr lang="hr-HR" sz="1600" dirty="0" smtClean="0"/>
              <a:t>  </a:t>
            </a:r>
            <a:r>
              <a:rPr lang="it-IT" sz="1600" dirty="0" smtClean="0"/>
              <a:t> </a:t>
            </a:r>
            <a:r>
              <a:rPr lang="it-IT" sz="1600" dirty="0"/>
              <a:t>kombinirati, planirati</a:t>
            </a:r>
            <a:r>
              <a:rPr lang="it-IT" sz="1600" dirty="0" smtClean="0"/>
              <a:t>…</a:t>
            </a:r>
            <a:endParaRPr lang="hr-HR" sz="1600" dirty="0"/>
          </a:p>
        </p:txBody>
      </p:sp>
    </p:spTree>
    <p:extLst>
      <p:ext uri="{BB962C8B-B14F-4D97-AF65-F5344CB8AC3E}">
        <p14:creationId xmlns:p14="http://schemas.microsoft.com/office/powerpoint/2010/main" val="13047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p:cNvGraphicFramePr>
            <a:graphicFrameLocks noGrp="1"/>
          </p:cNvGraphicFramePr>
          <p:nvPr>
            <p:extLst/>
          </p:nvPr>
        </p:nvGraphicFramePr>
        <p:xfrm>
          <a:off x="144927" y="90079"/>
          <a:ext cx="11895254" cy="6767028"/>
        </p:xfrm>
        <a:graphic>
          <a:graphicData uri="http://schemas.openxmlformats.org/drawingml/2006/table">
            <a:tbl>
              <a:tblPr firstRow="1" firstCol="1" lastRow="1" lastCol="1" bandRow="1" bandCol="1">
                <a:tableStyleId>{5C22544A-7EE6-4342-B048-85BDC9FD1C3A}</a:tableStyleId>
              </a:tblPr>
              <a:tblGrid>
                <a:gridCol w="5947627">
                  <a:extLst>
                    <a:ext uri="{9D8B030D-6E8A-4147-A177-3AD203B41FA5}"/>
                  </a:extLst>
                </a:gridCol>
                <a:gridCol w="5947627">
                  <a:extLst>
                    <a:ext uri="{9D8B030D-6E8A-4147-A177-3AD203B41FA5}"/>
                  </a:extLst>
                </a:gridCol>
              </a:tblGrid>
              <a:tr h="221812">
                <a:tc gridSpan="2">
                  <a:txBody>
                    <a:bodyPr/>
                    <a:lstStyle/>
                    <a:p>
                      <a:pPr algn="ctr">
                        <a:spcAft>
                          <a:spcPts val="0"/>
                        </a:spcAft>
                      </a:pPr>
                      <a:r>
                        <a:rPr lang="hr-HR" sz="1400" dirty="0">
                          <a:solidFill>
                            <a:srgbClr val="002060"/>
                          </a:solidFill>
                          <a:effectLst/>
                        </a:rPr>
                        <a:t>KOGNITIVNO PODRUČJE</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hMerge="1">
                  <a:txBody>
                    <a:bodyPr/>
                    <a:lstStyle/>
                    <a:p>
                      <a:endParaRPr lang="hr-HR"/>
                    </a:p>
                  </a:txBody>
                  <a:tcPr/>
                </a:tc>
                <a:extLst>
                  <a:ext uri="{0D108BD9-81ED-4DB2-BD59-A6C34878D82A}"/>
                </a:extLst>
              </a:tr>
              <a:tr h="433722">
                <a:tc>
                  <a:txBody>
                    <a:bodyPr/>
                    <a:lstStyle/>
                    <a:p>
                      <a:pPr algn="ctr">
                        <a:spcAft>
                          <a:spcPts val="0"/>
                        </a:spcAft>
                      </a:pPr>
                      <a:r>
                        <a:rPr lang="hr-HR" sz="1400" dirty="0">
                          <a:solidFill>
                            <a:srgbClr val="002060"/>
                          </a:solidFill>
                          <a:effectLst/>
                        </a:rPr>
                        <a:t>Ciljevi za pojedinu razinu opisani kao ciljevi (ishodi) učenja</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a:txBody>
                    <a:bodyPr/>
                    <a:lstStyle/>
                    <a:p>
                      <a:pPr algn="ctr">
                        <a:spcAft>
                          <a:spcPts val="0"/>
                        </a:spcAft>
                      </a:pPr>
                      <a:r>
                        <a:rPr lang="hr-HR" sz="1400">
                          <a:solidFill>
                            <a:srgbClr val="002060"/>
                          </a:solidFill>
                          <a:effectLst/>
                        </a:rPr>
                        <a:t>Glagoli kojima se opisuje očekivana izvedba!    Učenik će moći…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extLst>
                  <a:ext uri="{0D108BD9-81ED-4DB2-BD59-A6C34878D82A}"/>
                </a:extLst>
              </a:tr>
              <a:tr h="867444">
                <a:tc>
                  <a:txBody>
                    <a:bodyPr/>
                    <a:lstStyle/>
                    <a:p>
                      <a:pPr>
                        <a:spcAft>
                          <a:spcPts val="0"/>
                        </a:spcAft>
                      </a:pPr>
                      <a:r>
                        <a:rPr lang="hr-HR" sz="1400" dirty="0">
                          <a:solidFill>
                            <a:srgbClr val="002060"/>
                          </a:solidFill>
                          <a:effectLst/>
                        </a:rPr>
                        <a:t>I. razina </a:t>
                      </a:r>
                    </a:p>
                    <a:p>
                      <a:pPr>
                        <a:spcAft>
                          <a:spcPts val="0"/>
                        </a:spcAft>
                      </a:pPr>
                      <a:r>
                        <a:rPr lang="hr-HR" sz="1400" dirty="0">
                          <a:solidFill>
                            <a:srgbClr val="002060"/>
                          </a:solidFill>
                          <a:effectLst/>
                        </a:rPr>
                        <a:t>DOSJETITI SE (ZNANJE)</a:t>
                      </a:r>
                    </a:p>
                    <a:p>
                      <a:pPr>
                        <a:spcAft>
                          <a:spcPts val="0"/>
                        </a:spcAft>
                      </a:pPr>
                      <a:r>
                        <a:rPr lang="hr-HR" sz="1400" dirty="0">
                          <a:solidFill>
                            <a:srgbClr val="002060"/>
                          </a:solidFill>
                          <a:effectLst/>
                        </a:rPr>
                        <a:t>mogućnost  reprodukcije naučenog u izvornom obliku</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a:txBody>
                    <a:bodyPr/>
                    <a:lstStyle/>
                    <a:p>
                      <a:pPr>
                        <a:spcAft>
                          <a:spcPts val="0"/>
                        </a:spcAft>
                      </a:pPr>
                      <a:r>
                        <a:rPr lang="hr-HR" sz="1400">
                          <a:solidFill>
                            <a:srgbClr val="002060"/>
                          </a:solidFill>
                          <a:effectLst/>
                        </a:rPr>
                        <a:t> </a:t>
                      </a:r>
                    </a:p>
                    <a:p>
                      <a:pPr>
                        <a:spcAft>
                          <a:spcPts val="0"/>
                        </a:spcAft>
                      </a:pPr>
                      <a:r>
                        <a:rPr lang="hr-HR" sz="1400">
                          <a:solidFill>
                            <a:srgbClr val="002060"/>
                          </a:solidFill>
                          <a:effectLst/>
                        </a:rPr>
                        <a:t>definirati, nabrojati,opisati, poredati, ponoviti, imenovati, ispričati, zapamtiti, izvijestiti…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extLst>
                  <a:ext uri="{0D108BD9-81ED-4DB2-BD59-A6C34878D82A}"/>
                </a:extLst>
              </a:tr>
              <a:tr h="867444">
                <a:tc>
                  <a:txBody>
                    <a:bodyPr/>
                    <a:lstStyle/>
                    <a:p>
                      <a:pPr>
                        <a:spcAft>
                          <a:spcPts val="0"/>
                        </a:spcAft>
                      </a:pPr>
                      <a:r>
                        <a:rPr lang="hr-HR" sz="1400" dirty="0">
                          <a:solidFill>
                            <a:srgbClr val="002060"/>
                          </a:solidFill>
                          <a:effectLst/>
                        </a:rPr>
                        <a:t>II. razina</a:t>
                      </a:r>
                    </a:p>
                    <a:p>
                      <a:pPr>
                        <a:spcAft>
                          <a:spcPts val="0"/>
                        </a:spcAft>
                      </a:pPr>
                      <a:r>
                        <a:rPr lang="hr-HR" sz="1400" dirty="0">
                          <a:solidFill>
                            <a:srgbClr val="002060"/>
                          </a:solidFill>
                          <a:effectLst/>
                        </a:rPr>
                        <a:t>SHVATITI (RAZUMIJEVANJE) </a:t>
                      </a:r>
                    </a:p>
                    <a:p>
                      <a:pPr>
                        <a:spcAft>
                          <a:spcPts val="0"/>
                        </a:spcAft>
                      </a:pPr>
                      <a:r>
                        <a:rPr lang="hr-HR" sz="1400" dirty="0">
                          <a:solidFill>
                            <a:srgbClr val="002060"/>
                          </a:solidFill>
                          <a:effectLst/>
                        </a:rPr>
                        <a:t>uočavanje i povezivanje glavnih ideja, opisivanje tijeka događaja ili procesa                   </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a:txBody>
                    <a:bodyPr/>
                    <a:lstStyle/>
                    <a:p>
                      <a:pPr>
                        <a:spcAft>
                          <a:spcPts val="0"/>
                        </a:spcAft>
                      </a:pPr>
                      <a:r>
                        <a:rPr lang="hr-HR" sz="1400">
                          <a:solidFill>
                            <a:srgbClr val="002060"/>
                          </a:solidFill>
                          <a:effectLst/>
                        </a:rPr>
                        <a:t> </a:t>
                      </a:r>
                    </a:p>
                    <a:p>
                      <a:pPr>
                        <a:spcAft>
                          <a:spcPts val="0"/>
                        </a:spcAft>
                      </a:pPr>
                      <a:r>
                        <a:rPr lang="hr-HR" sz="1400">
                          <a:solidFill>
                            <a:srgbClr val="002060"/>
                          </a:solidFill>
                          <a:effectLst/>
                        </a:rPr>
                        <a:t>klasificirati, prepoznati, izdvojiti, sažeti, preoblikovati, izraziti, objasniti, identificirati, izraziti, raspravljati</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extLst>
                  <a:ext uri="{0D108BD9-81ED-4DB2-BD59-A6C34878D82A}"/>
                </a:extLst>
              </a:tr>
              <a:tr h="1002953">
                <a:tc>
                  <a:txBody>
                    <a:bodyPr/>
                    <a:lstStyle/>
                    <a:p>
                      <a:pPr>
                        <a:spcAft>
                          <a:spcPts val="0"/>
                        </a:spcAft>
                      </a:pPr>
                      <a:r>
                        <a:rPr lang="hr-HR" sz="1400" dirty="0">
                          <a:solidFill>
                            <a:srgbClr val="002060"/>
                          </a:solidFill>
                          <a:effectLst/>
                        </a:rPr>
                        <a:t>III. razina </a:t>
                      </a:r>
                    </a:p>
                    <a:p>
                      <a:pPr>
                        <a:spcAft>
                          <a:spcPts val="0"/>
                        </a:spcAft>
                      </a:pPr>
                      <a:r>
                        <a:rPr lang="hr-HR" sz="1400" dirty="0">
                          <a:solidFill>
                            <a:srgbClr val="002060"/>
                          </a:solidFill>
                          <a:effectLst/>
                        </a:rPr>
                        <a:t>PRIMIJENITI (PRIMJENA)</a:t>
                      </a:r>
                    </a:p>
                    <a:p>
                      <a:pPr>
                        <a:spcAft>
                          <a:spcPts val="0"/>
                        </a:spcAft>
                      </a:pPr>
                      <a:r>
                        <a:rPr lang="hr-HR" sz="1400" dirty="0">
                          <a:solidFill>
                            <a:srgbClr val="002060"/>
                          </a:solidFill>
                          <a:effectLst/>
                        </a:rPr>
                        <a:t>rješavanje problema u novoj situaciji primjenom stečenog znanja i pravila na nov način</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primijeniti, izabrati, pokazati, upotrijebiti, izvesti, riješiti, isplanirati, prikazati, protumačiti, ilustrirati, vježbati, izložiti, prevesti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extLst>
                  <a:ext uri="{0D108BD9-81ED-4DB2-BD59-A6C34878D82A}"/>
                </a:extLst>
              </a:tr>
              <a:tr h="1167156">
                <a:tc>
                  <a:txBody>
                    <a:bodyPr/>
                    <a:lstStyle/>
                    <a:p>
                      <a:pPr>
                        <a:spcAft>
                          <a:spcPts val="0"/>
                        </a:spcAft>
                      </a:pPr>
                      <a:r>
                        <a:rPr lang="hr-HR" sz="1400" dirty="0">
                          <a:solidFill>
                            <a:srgbClr val="002060"/>
                          </a:solidFill>
                          <a:effectLst/>
                        </a:rPr>
                        <a:t>IV. razina </a:t>
                      </a:r>
                    </a:p>
                    <a:p>
                      <a:pPr>
                        <a:spcAft>
                          <a:spcPts val="0"/>
                        </a:spcAft>
                      </a:pPr>
                      <a:r>
                        <a:rPr lang="hr-HR" sz="1400" dirty="0">
                          <a:solidFill>
                            <a:srgbClr val="002060"/>
                          </a:solidFill>
                          <a:effectLst/>
                        </a:rPr>
                        <a:t>ANALIZIRATI (ANALIZA)</a:t>
                      </a:r>
                    </a:p>
                    <a:p>
                      <a:pPr>
                        <a:spcAft>
                          <a:spcPts val="0"/>
                        </a:spcAft>
                      </a:pPr>
                      <a:r>
                        <a:rPr lang="hr-HR" sz="1400" dirty="0">
                          <a:solidFill>
                            <a:srgbClr val="002060"/>
                          </a:solidFill>
                          <a:effectLst/>
                        </a:rPr>
                        <a:t>raščlanjivanje informacija kako bi se utvrdili uzroci i posljedice, izveli dokazi i zaključci i podržale generalizacije</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analizirati, procijeniti, usporediti, razlikovati, komentirati, zaključiti, proračunati, provjeriti, preispitati, usporediti, raspravljati, riješiti, diferencirati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extLst>
                  <a:ext uri="{0D108BD9-81ED-4DB2-BD59-A6C34878D82A}"/>
                </a:extLst>
              </a:tr>
              <a:tr h="1203544">
                <a:tc>
                  <a:txBody>
                    <a:bodyPr/>
                    <a:lstStyle/>
                    <a:p>
                      <a:pPr>
                        <a:spcAft>
                          <a:spcPts val="0"/>
                        </a:spcAft>
                      </a:pPr>
                      <a:r>
                        <a:rPr lang="hr-HR" sz="1400">
                          <a:solidFill>
                            <a:srgbClr val="002060"/>
                          </a:solidFill>
                          <a:effectLst/>
                        </a:rPr>
                        <a:t>V. razina</a:t>
                      </a:r>
                    </a:p>
                    <a:p>
                      <a:pPr>
                        <a:spcAft>
                          <a:spcPts val="0"/>
                        </a:spcAft>
                      </a:pPr>
                      <a:r>
                        <a:rPr lang="hr-HR" sz="1400">
                          <a:solidFill>
                            <a:srgbClr val="002060"/>
                          </a:solidFill>
                          <a:effectLst/>
                        </a:rPr>
                        <a:t>PROSUĐIVATI (EVALUACIJA, VREDNOVANJE)</a:t>
                      </a:r>
                    </a:p>
                    <a:p>
                      <a:pPr>
                        <a:spcAft>
                          <a:spcPts val="0"/>
                        </a:spcAft>
                      </a:pPr>
                      <a:r>
                        <a:rPr lang="hr-HR" sz="1400">
                          <a:solidFill>
                            <a:srgbClr val="002060"/>
                          </a:solidFill>
                          <a:effectLst/>
                        </a:rPr>
                        <a:t>mogućnost vrednovanja i kritičkog odnosa prema činjenicama, mogućnost procjene valjanosti ideja i/ili uratka                 </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procijeniti, zastupati mišljenje, izabrati opciju, poduprijeti, vrednovati, obraniti stav,  prosuditi, rangirati, predvidjeti, odrediti prioritet</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extLst>
                  <a:ext uri="{0D108BD9-81ED-4DB2-BD59-A6C34878D82A}"/>
                </a:extLst>
              </a:tr>
              <a:tr h="1002953">
                <a:tc>
                  <a:txBody>
                    <a:bodyPr/>
                    <a:lstStyle/>
                    <a:p>
                      <a:pPr>
                        <a:spcAft>
                          <a:spcPts val="0"/>
                        </a:spcAft>
                      </a:pPr>
                      <a:r>
                        <a:rPr lang="hr-HR" sz="1400">
                          <a:solidFill>
                            <a:srgbClr val="002060"/>
                          </a:solidFill>
                          <a:effectLst/>
                        </a:rPr>
                        <a:t>VI. razina </a:t>
                      </a:r>
                    </a:p>
                    <a:p>
                      <a:pPr>
                        <a:spcAft>
                          <a:spcPts val="0"/>
                        </a:spcAft>
                      </a:pPr>
                      <a:r>
                        <a:rPr lang="hr-HR" sz="1400">
                          <a:solidFill>
                            <a:srgbClr val="002060"/>
                          </a:solidFill>
                          <a:effectLst/>
                        </a:rPr>
                        <a:t>STVARATI (SINTEZA)</a:t>
                      </a:r>
                    </a:p>
                    <a:p>
                      <a:pPr>
                        <a:spcAft>
                          <a:spcPts val="0"/>
                        </a:spcAft>
                      </a:pPr>
                      <a:r>
                        <a:rPr lang="hr-HR" sz="1400">
                          <a:solidFill>
                            <a:srgbClr val="002060"/>
                          </a:solidFill>
                          <a:effectLst/>
                        </a:rPr>
                        <a:t>mogućnost stvaranja novih ideja, rješenja, sintetiziranje bitnoga, uočavanje novih obrazaca</a:t>
                      </a:r>
                      <a:endParaRPr lang="hr-HR" sz="140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preurediti,  skupiti, stvoriti, predložiti, planirati, organizirati, razviti, formulirati, predložiti, kreirati, sastaviti, klasificirati, povezati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53026" marR="53026" marT="0" marB="0">
                    <a:solidFill>
                      <a:schemeClr val="accent3">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val="340828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p:cNvGraphicFramePr>
            <a:graphicFrameLocks noGrp="1"/>
          </p:cNvGraphicFramePr>
          <p:nvPr>
            <p:extLst/>
          </p:nvPr>
        </p:nvGraphicFramePr>
        <p:xfrm>
          <a:off x="0" y="34224"/>
          <a:ext cx="12188824" cy="6781624"/>
        </p:xfrm>
        <a:graphic>
          <a:graphicData uri="http://schemas.openxmlformats.org/drawingml/2006/table">
            <a:tbl>
              <a:tblPr/>
              <a:tblGrid>
                <a:gridCol w="6095520"/>
                <a:gridCol w="6093304"/>
              </a:tblGrid>
              <a:tr h="346001">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rPr>
                        <a:t>Razine postignuća na PSIHOMOTORIČKOM</a:t>
                      </a: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rPr>
                        <a:t>PODRUČJU</a:t>
                      </a: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426629">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Ciljevi za pojedinu razinu opisani kao ciljevi (ishodi) učenja</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Glagoli kojima se opisuje očekivana izvedba!    Učenik će moći…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853258">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1.razina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PERCEPCIJA / MOĆ ZAPAŽANJA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učenik upotrebljava osjetila kao vodstvo u motoričkim aktivnostima</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izabrati, prepoznati,  izdvojiti, povezati, čuti, slušati, primijeniti, vidjeti, osjetiti, gledati, pratiti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853258">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II. razina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SPREMNOST</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učenik je mentalno, emotivno i fizički spreman za aktivnost</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početi, objasniti, pokrenuti, nastaviti, reagirati, odgovoriti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853258">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III. 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VOĐENI RAZGOVOR</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učenik oponaša i razvija vještine (vježba), često diskretnim koracima</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oponašati, kopirati, izvršiti uz nadzor, vježbati, pokušati , ponoviti, prirediti, rastaviti, sastaviti</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871352">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err="1" smtClean="0">
                          <a:ln>
                            <a:noFill/>
                          </a:ln>
                          <a:solidFill>
                            <a:srgbClr val="002060"/>
                          </a:solidFill>
                          <a:effectLst/>
                          <a:latin typeface="Arial" pitchFamily="34" charset="0"/>
                          <a:ea typeface="SimHei" pitchFamily="49" charset="-122"/>
                        </a:rPr>
                        <a:t>IV.razina</a:t>
                      </a: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AUTOMATIZIRANI ODGOVOR</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učenik s povećanom efikasnošću, sigurnošću i okretnošću izvršava radnje</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izvesti, konstruirati, podići, provesti, voditi, izvršiti, ubrzati, proizvesti</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871352">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V. razina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SLOŽENA OPERACIJA-AUTOMATIZACIJA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automatizirano izvršava radnje</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popraviti, izgraditi. Upravljati, demonstrirati, kontrolirati, upravljati, voditi, ovladati</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853258">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VI. 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PRILAGODBA</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prilagođava vještine problemskoj situaciji</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prilagoditi, uskladiti, preokrenuti, revidirati, promijeniti</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853258">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VII. razina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ORGANIZACIJA/STVARANJE</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smtClean="0">
                          <a:ln>
                            <a:noFill/>
                          </a:ln>
                          <a:solidFill>
                            <a:srgbClr val="002060"/>
                          </a:solidFill>
                          <a:effectLst/>
                          <a:latin typeface="Arial" pitchFamily="34" charset="0"/>
                          <a:ea typeface="SimHei" pitchFamily="49" charset="-122"/>
                        </a:rPr>
                        <a:t>Učenik stvara nove obrasce za posebne situacije ili slučajeve</a:t>
                      </a:r>
                      <a:endParaRPr kumimoji="0" lang="hr-HR" altLang="sr-Latn-RS" sz="1400" b="1"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800">
                          <a:solidFill>
                            <a:schemeClr val="tx1"/>
                          </a:solidFill>
                          <a:latin typeface="Arial" pitchFamily="34" charset="0"/>
                          <a:ea typeface="SimHei" pitchFamily="49" charset="-122"/>
                        </a:defRPr>
                      </a:lvl1pPr>
                      <a:lvl2pPr marL="742950" indent="-285750">
                        <a:spcBef>
                          <a:spcPct val="20000"/>
                        </a:spcBef>
                        <a:defRPr sz="2400">
                          <a:solidFill>
                            <a:schemeClr val="tx1"/>
                          </a:solidFill>
                          <a:latin typeface="Arial" pitchFamily="34" charset="0"/>
                          <a:ea typeface="SimHei" pitchFamily="49" charset="-122"/>
                        </a:defRPr>
                      </a:lvl2pPr>
                      <a:lvl3pPr marL="1143000" indent="-228600">
                        <a:spcBef>
                          <a:spcPct val="20000"/>
                        </a:spcBef>
                        <a:defRPr sz="2000">
                          <a:solidFill>
                            <a:schemeClr val="tx1"/>
                          </a:solidFill>
                          <a:latin typeface="Arial" pitchFamily="34" charset="0"/>
                          <a:ea typeface="SimHei" pitchFamily="49" charset="-122"/>
                        </a:defRPr>
                      </a:lvl3pPr>
                      <a:lvl4pPr marL="1600200" indent="-228600">
                        <a:spcBef>
                          <a:spcPct val="20000"/>
                        </a:spcBef>
                        <a:defRPr>
                          <a:solidFill>
                            <a:schemeClr val="tx1"/>
                          </a:solidFill>
                          <a:latin typeface="Arial" pitchFamily="34" charset="0"/>
                          <a:ea typeface="SimHei" pitchFamily="49" charset="-122"/>
                        </a:defRPr>
                      </a:lvl4pPr>
                      <a:lvl5pPr marL="2057400" indent="-228600">
                        <a:spcBef>
                          <a:spcPct val="20000"/>
                        </a:spcBef>
                        <a:defRPr>
                          <a:solidFill>
                            <a:schemeClr val="tx1"/>
                          </a:solidFill>
                          <a:latin typeface="Arial" pitchFamily="34" charset="0"/>
                          <a:ea typeface="SimHei" pitchFamily="49" charset="-122"/>
                        </a:defRPr>
                      </a:lvl5pPr>
                      <a:lvl6pPr marL="2514600" indent="-228600" eaLnBrk="0" fontAlgn="base" hangingPunct="0">
                        <a:spcBef>
                          <a:spcPct val="20000"/>
                        </a:spcBef>
                        <a:spcAft>
                          <a:spcPct val="0"/>
                        </a:spcAft>
                        <a:defRPr>
                          <a:solidFill>
                            <a:schemeClr val="tx1"/>
                          </a:solidFill>
                          <a:latin typeface="Arial" pitchFamily="34" charset="0"/>
                          <a:ea typeface="SimHei" pitchFamily="49" charset="-122"/>
                        </a:defRPr>
                      </a:lvl6pPr>
                      <a:lvl7pPr marL="2971800" indent="-228600" eaLnBrk="0" fontAlgn="base" hangingPunct="0">
                        <a:spcBef>
                          <a:spcPct val="20000"/>
                        </a:spcBef>
                        <a:spcAft>
                          <a:spcPct val="0"/>
                        </a:spcAft>
                        <a:defRPr>
                          <a:solidFill>
                            <a:schemeClr val="tx1"/>
                          </a:solidFill>
                          <a:latin typeface="Arial" pitchFamily="34" charset="0"/>
                          <a:ea typeface="SimHei" pitchFamily="49" charset="-122"/>
                        </a:defRPr>
                      </a:lvl7pPr>
                      <a:lvl8pPr marL="3429000" indent="-228600" eaLnBrk="0" fontAlgn="base" hangingPunct="0">
                        <a:spcBef>
                          <a:spcPct val="20000"/>
                        </a:spcBef>
                        <a:spcAft>
                          <a:spcPct val="0"/>
                        </a:spcAft>
                        <a:defRPr>
                          <a:solidFill>
                            <a:schemeClr val="tx1"/>
                          </a:solidFill>
                          <a:latin typeface="Arial" pitchFamily="34" charset="0"/>
                          <a:ea typeface="SimHei" pitchFamily="49" charset="-122"/>
                        </a:defRPr>
                      </a:lvl8pPr>
                      <a:lvl9pPr marL="3886200" indent="-228600" eaLnBrk="0" fontAlgn="base" hangingPunct="0">
                        <a:spcBef>
                          <a:spcPct val="20000"/>
                        </a:spcBef>
                        <a:spcAft>
                          <a:spcPct val="0"/>
                        </a:spcAft>
                        <a:defRPr>
                          <a:solidFill>
                            <a:schemeClr val="tx1"/>
                          </a:solidFill>
                          <a:latin typeface="Arial" pitchFamily="34" charset="0"/>
                          <a:ea typeface="SimHei"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rgbClr val="002060"/>
                          </a:solidFill>
                          <a:effectLst/>
                          <a:latin typeface="Arial" pitchFamily="34" charset="0"/>
                          <a:ea typeface="SimHei" pitchFamily="49" charset="-122"/>
                        </a:rPr>
                        <a:t>izgraditi, konstruirati, urediti, sastaviti, izumiti, kombinirati, inovirati</a:t>
                      </a:r>
                      <a:endParaRPr kumimoji="0" lang="hr-HR" altLang="sr-Latn-RS" sz="14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endParaRPr>
                    </a:p>
                  </a:txBody>
                  <a:tcPr marL="56560" marR="565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397620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p:cNvGraphicFramePr>
            <a:graphicFrameLocks noGrp="1"/>
          </p:cNvGraphicFramePr>
          <p:nvPr>
            <p:extLst/>
          </p:nvPr>
        </p:nvGraphicFramePr>
        <p:xfrm>
          <a:off x="-1" y="893"/>
          <a:ext cx="12188826" cy="6881676"/>
        </p:xfrm>
        <a:graphic>
          <a:graphicData uri="http://schemas.openxmlformats.org/drawingml/2006/table">
            <a:tbl>
              <a:tblPr firstRow="1" firstCol="1" lastRow="1" lastCol="1" bandRow="1" bandCol="1">
                <a:tableStyleId>{5C22544A-7EE6-4342-B048-85BDC9FD1C3A}</a:tableStyleId>
              </a:tblPr>
              <a:tblGrid>
                <a:gridCol w="6094413">
                  <a:extLst>
                    <a:ext uri="{9D8B030D-6E8A-4147-A177-3AD203B41FA5}"/>
                  </a:extLst>
                </a:gridCol>
                <a:gridCol w="6094413">
                  <a:extLst>
                    <a:ext uri="{9D8B030D-6E8A-4147-A177-3AD203B41FA5}"/>
                  </a:extLst>
                </a:gridCol>
              </a:tblGrid>
              <a:tr h="426652">
                <a:tc>
                  <a:txBody>
                    <a:bodyPr/>
                    <a:lstStyle/>
                    <a:p>
                      <a:pPr algn="ctr">
                        <a:spcAft>
                          <a:spcPts val="0"/>
                        </a:spcAft>
                      </a:pPr>
                      <a:r>
                        <a:rPr lang="hr-HR" sz="1400" dirty="0">
                          <a:solidFill>
                            <a:srgbClr val="002060"/>
                          </a:solidFill>
                          <a:effectLst/>
                        </a:rPr>
                        <a:t>AFEKTIVNO PODRUČJE: Ciljevi za pojedinu razinu opisani kao ciljevi (ishodi) učenja</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tc>
                  <a:txBody>
                    <a:bodyPr/>
                    <a:lstStyle/>
                    <a:p>
                      <a:pPr algn="ctr">
                        <a:spcAft>
                          <a:spcPts val="0"/>
                        </a:spcAft>
                      </a:pPr>
                      <a:r>
                        <a:rPr lang="hr-HR" sz="1400" dirty="0">
                          <a:solidFill>
                            <a:srgbClr val="002060"/>
                          </a:solidFill>
                          <a:effectLst/>
                        </a:rPr>
                        <a:t>Glagoli kojima se opisuje očekivana izvedba!    Učenik će moći…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extLst>
                  <a:ext uri="{0D108BD9-81ED-4DB2-BD59-A6C34878D82A}"/>
                </a:extLst>
              </a:tr>
              <a:tr h="1066630">
                <a:tc>
                  <a:txBody>
                    <a:bodyPr/>
                    <a:lstStyle/>
                    <a:p>
                      <a:pPr>
                        <a:spcAft>
                          <a:spcPts val="0"/>
                        </a:spcAft>
                      </a:pPr>
                      <a:r>
                        <a:rPr lang="hr-HR" sz="1400" dirty="0" err="1">
                          <a:solidFill>
                            <a:srgbClr val="002060"/>
                          </a:solidFill>
                          <a:effectLst/>
                        </a:rPr>
                        <a:t>I.razina</a:t>
                      </a:r>
                      <a:r>
                        <a:rPr lang="hr-HR" sz="1400" dirty="0">
                          <a:solidFill>
                            <a:srgbClr val="002060"/>
                          </a:solidFill>
                          <a:effectLst/>
                        </a:rPr>
                        <a:t> </a:t>
                      </a:r>
                    </a:p>
                    <a:p>
                      <a:pPr>
                        <a:spcAft>
                          <a:spcPts val="0"/>
                        </a:spcAft>
                      </a:pPr>
                      <a:r>
                        <a:rPr lang="hr-HR" sz="1400" dirty="0">
                          <a:solidFill>
                            <a:srgbClr val="002060"/>
                          </a:solidFill>
                          <a:effectLst/>
                        </a:rPr>
                        <a:t>PRIHVAĆANJE</a:t>
                      </a:r>
                    </a:p>
                    <a:p>
                      <a:pPr>
                        <a:spcAft>
                          <a:spcPts val="0"/>
                        </a:spcAft>
                      </a:pPr>
                      <a:r>
                        <a:rPr lang="hr-HR" sz="1400" dirty="0">
                          <a:solidFill>
                            <a:srgbClr val="002060"/>
                          </a:solidFill>
                          <a:effectLst/>
                        </a:rPr>
                        <a:t>pažljivo praćenje nastave, uviđanje važnosti učenja, osjetljivost za socijalne probleme, prihvaćanje različitosti i tolerancija</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pitati, izabrati, opisati, slijediti, dati, prepoznati, imenovati, pokazati, upotrijebiti, odabrati, identificirati, ukazati, izabrati, odgovoriti, koristiti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extLst>
                  <a:ext uri="{0D108BD9-81ED-4DB2-BD59-A6C34878D82A}"/>
                </a:extLst>
              </a:tr>
              <a:tr h="1279956">
                <a:tc>
                  <a:txBody>
                    <a:bodyPr/>
                    <a:lstStyle/>
                    <a:p>
                      <a:pPr>
                        <a:spcAft>
                          <a:spcPts val="0"/>
                        </a:spcAft>
                      </a:pPr>
                      <a:r>
                        <a:rPr lang="hr-HR" sz="1400" dirty="0">
                          <a:solidFill>
                            <a:srgbClr val="002060"/>
                          </a:solidFill>
                          <a:effectLst/>
                        </a:rPr>
                        <a:t>II. razina</a:t>
                      </a:r>
                    </a:p>
                    <a:p>
                      <a:pPr>
                        <a:spcAft>
                          <a:spcPts val="0"/>
                        </a:spcAft>
                      </a:pPr>
                      <a:r>
                        <a:rPr lang="hr-HR" sz="1400" dirty="0">
                          <a:solidFill>
                            <a:srgbClr val="002060"/>
                          </a:solidFill>
                          <a:effectLst/>
                        </a:rPr>
                        <a:t>REAGIRANJE</a:t>
                      </a:r>
                    </a:p>
                    <a:p>
                      <a:pPr>
                        <a:spcAft>
                          <a:spcPts val="0"/>
                        </a:spcAft>
                      </a:pPr>
                      <a:r>
                        <a:rPr lang="hr-HR" sz="1400" dirty="0">
                          <a:solidFill>
                            <a:srgbClr val="002060"/>
                          </a:solidFill>
                          <a:effectLst/>
                        </a:rPr>
                        <a:t>izvršavanje obveza, poštovanje školskih pravila, sudjelovanje u razrednoj raspravi, dobrovoljno javljanje za zadatke, pomaganje drugima, zanimanje za predmete               </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odgovoriti, pomoći, složiti se, pozdraviti, raspraviti, pročitati, izvijestiti, reći, napisati, izvesti, označiti, izvoditi, prakticirati, predstaviti, čitati, izdvojiti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extLst>
                  <a:ext uri="{0D108BD9-81ED-4DB2-BD59-A6C34878D82A}"/>
                </a:extLst>
              </a:tr>
              <a:tr h="1279956">
                <a:tc>
                  <a:txBody>
                    <a:bodyPr/>
                    <a:lstStyle/>
                    <a:p>
                      <a:pPr>
                        <a:spcAft>
                          <a:spcPts val="0"/>
                        </a:spcAft>
                      </a:pPr>
                      <a:r>
                        <a:rPr lang="hr-HR" sz="1400" dirty="0">
                          <a:solidFill>
                            <a:srgbClr val="002060"/>
                          </a:solidFill>
                          <a:effectLst/>
                        </a:rPr>
                        <a:t>III. razina </a:t>
                      </a:r>
                    </a:p>
                    <a:p>
                      <a:pPr>
                        <a:spcAft>
                          <a:spcPts val="0"/>
                        </a:spcAft>
                      </a:pPr>
                      <a:r>
                        <a:rPr lang="hr-HR" sz="1400" dirty="0">
                          <a:solidFill>
                            <a:srgbClr val="002060"/>
                          </a:solidFill>
                          <a:effectLst/>
                        </a:rPr>
                        <a:t>KRITIČKO VREDNOVANJE</a:t>
                      </a:r>
                    </a:p>
                    <a:p>
                      <a:pPr>
                        <a:spcAft>
                          <a:spcPts val="0"/>
                        </a:spcAft>
                      </a:pPr>
                      <a:r>
                        <a:rPr lang="hr-HR" sz="1400" dirty="0">
                          <a:solidFill>
                            <a:srgbClr val="002060"/>
                          </a:solidFill>
                          <a:effectLst/>
                        </a:rPr>
                        <a:t>podržavanje demokratskih procesa, sklonost dobroj literaturi, prihvaćanje znanstvenih načela u svakodnevnom životu, uvažavanje potrebe za društvenim napretkom</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dovršiti, opisati, razlikovati, objasniti, oblikovati, započeti, potaknuti, pridružiti se, opravdati, pročitati, izvijestiti, proučiti, </a:t>
                      </a:r>
                      <a:r>
                        <a:rPr lang="hr-HR" sz="1400" dirty="0" err="1">
                          <a:solidFill>
                            <a:srgbClr val="002060"/>
                          </a:solidFill>
                          <a:effectLst/>
                        </a:rPr>
                        <a:t>raditi,uključiti</a:t>
                      </a:r>
                      <a:r>
                        <a:rPr lang="hr-HR" sz="1400" dirty="0">
                          <a:solidFill>
                            <a:srgbClr val="002060"/>
                          </a:solidFill>
                          <a:effectLst/>
                        </a:rPr>
                        <a:t>, prosuditi, predložiti, izraditi</a:t>
                      </a:r>
                      <a:endParaRPr lang="hr-HR" sz="1400" dirty="0">
                        <a:solidFill>
                          <a:srgbClr val="002060"/>
                        </a:solidFill>
                        <a:effectLst/>
                        <a:latin typeface="Times New Roman" panose="02020603050405020304" pitchFamily="18" charset="0"/>
                        <a:ea typeface="Times New Roman" panose="02020603050405020304" pitchFamily="18" charset="0"/>
                      </a:endParaRPr>
                    </a:p>
                  </a:txBody>
                  <a:tcPr marL="48475" marR="48475" marT="0" marB="0">
                    <a:solidFill>
                      <a:schemeClr val="accent5">
                        <a:lumMod val="40000"/>
                        <a:lumOff val="60000"/>
                      </a:schemeClr>
                    </a:solidFill>
                  </a:tcPr>
                </a:tc>
                <a:extLst>
                  <a:ext uri="{0D108BD9-81ED-4DB2-BD59-A6C34878D82A}"/>
                </a:extLst>
              </a:tr>
              <a:tr h="1493282">
                <a:tc>
                  <a:txBody>
                    <a:bodyPr/>
                    <a:lstStyle/>
                    <a:p>
                      <a:pPr>
                        <a:spcAft>
                          <a:spcPts val="0"/>
                        </a:spcAft>
                      </a:pPr>
                      <a:r>
                        <a:rPr lang="hr-HR" sz="1400" dirty="0">
                          <a:solidFill>
                            <a:srgbClr val="002060"/>
                          </a:solidFill>
                          <a:effectLst/>
                        </a:rPr>
                        <a:t>IV. razina </a:t>
                      </a:r>
                    </a:p>
                    <a:p>
                      <a:pPr>
                        <a:spcAft>
                          <a:spcPts val="0"/>
                        </a:spcAft>
                      </a:pPr>
                      <a:r>
                        <a:rPr lang="hr-HR" sz="1400" dirty="0">
                          <a:solidFill>
                            <a:srgbClr val="002060"/>
                          </a:solidFill>
                          <a:effectLst/>
                        </a:rPr>
                        <a:t>ORGANIZIRANJE</a:t>
                      </a:r>
                    </a:p>
                    <a:p>
                      <a:pPr>
                        <a:spcAft>
                          <a:spcPts val="0"/>
                        </a:spcAft>
                      </a:pPr>
                      <a:r>
                        <a:rPr lang="hr-HR" sz="1400" dirty="0">
                          <a:solidFill>
                            <a:srgbClr val="002060"/>
                          </a:solidFill>
                          <a:effectLst/>
                        </a:rPr>
                        <a:t>uvažavanje ravnoteže između slobode i odgovornosti, prepoznavanje potrebe za sustavnim rješavanjem problema, preuzimanje odgovornosti, prihvaćanje vlastitih jakih i slabih strana</a:t>
                      </a:r>
                    </a:p>
                  </a:txBody>
                  <a:tcPr marL="48475" marR="48475" marT="0" marB="0">
                    <a:solidFill>
                      <a:schemeClr val="accent5">
                        <a:lumMod val="40000"/>
                        <a:lumOff val="6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objediniti, sakupiti, urediti, prirediti, obraniti, objasniti, zastupati, prilagoditi, organizirati, sintetizirati, usporediti, integrirati, slijediti, prihvatiti, mijenjati, dopuniti, generalizirati, integrirati, modificirati, staviti u odnos</a:t>
                      </a:r>
                    </a:p>
                  </a:txBody>
                  <a:tcPr marL="48475" marR="48475" marT="0" marB="0">
                    <a:solidFill>
                      <a:schemeClr val="accent5">
                        <a:lumMod val="40000"/>
                        <a:lumOff val="60000"/>
                      </a:schemeClr>
                    </a:solidFill>
                  </a:tcPr>
                </a:tc>
                <a:extLst>
                  <a:ext uri="{0D108BD9-81ED-4DB2-BD59-A6C34878D82A}"/>
                </a:extLst>
              </a:tr>
              <a:tr h="1335132">
                <a:tc>
                  <a:txBody>
                    <a:bodyPr/>
                    <a:lstStyle/>
                    <a:p>
                      <a:pPr>
                        <a:spcAft>
                          <a:spcPts val="0"/>
                        </a:spcAft>
                      </a:pPr>
                      <a:r>
                        <a:rPr lang="hr-HR" sz="1400" dirty="0">
                          <a:solidFill>
                            <a:srgbClr val="002060"/>
                          </a:solidFill>
                          <a:effectLst/>
                        </a:rPr>
                        <a:t>V. razina</a:t>
                      </a:r>
                    </a:p>
                    <a:p>
                      <a:pPr>
                        <a:spcAft>
                          <a:spcPts val="0"/>
                        </a:spcAft>
                      </a:pPr>
                      <a:r>
                        <a:rPr lang="hr-HR" sz="1400" dirty="0">
                          <a:solidFill>
                            <a:srgbClr val="002060"/>
                          </a:solidFill>
                          <a:effectLst/>
                        </a:rPr>
                        <a:t>VRIJEDNOSNO PROSUĐIVANJE</a:t>
                      </a:r>
                    </a:p>
                    <a:p>
                      <a:pPr>
                        <a:spcAft>
                          <a:spcPts val="0"/>
                        </a:spcAft>
                      </a:pPr>
                      <a:r>
                        <a:rPr lang="hr-HR" sz="1400" dirty="0">
                          <a:solidFill>
                            <a:srgbClr val="002060"/>
                          </a:solidFill>
                          <a:effectLst/>
                        </a:rPr>
                        <a:t>izražavanje samopoštovanja i poštovanja prema drugima, spremnost za suradnju, mogućnost utvrđivanja objektivnih kriterija procjene, marljivost i samodisciplina, pozitivna slika o sebi</a:t>
                      </a:r>
                    </a:p>
                  </a:txBody>
                  <a:tcPr marL="48475" marR="48475" marT="0" marB="0">
                    <a:solidFill>
                      <a:schemeClr val="accent5">
                        <a:lumMod val="40000"/>
                        <a:lumOff val="60000"/>
                      </a:schemeClr>
                    </a:solidFill>
                  </a:tcPr>
                </a:tc>
                <a:tc>
                  <a:txBody>
                    <a:bodyPr/>
                    <a:lstStyle/>
                    <a:p>
                      <a:pPr>
                        <a:spcAft>
                          <a:spcPts val="0"/>
                        </a:spcAft>
                      </a:pPr>
                      <a:r>
                        <a:rPr lang="hr-HR" sz="1400" dirty="0">
                          <a:solidFill>
                            <a:srgbClr val="002060"/>
                          </a:solidFill>
                          <a:effectLst/>
                        </a:rPr>
                        <a:t> </a:t>
                      </a:r>
                    </a:p>
                    <a:p>
                      <a:pPr>
                        <a:spcAft>
                          <a:spcPts val="0"/>
                        </a:spcAft>
                      </a:pPr>
                      <a:r>
                        <a:rPr lang="hr-HR" sz="1400" dirty="0">
                          <a:solidFill>
                            <a:srgbClr val="002060"/>
                          </a:solidFill>
                          <a:effectLst/>
                        </a:rPr>
                        <a:t> </a:t>
                      </a:r>
                    </a:p>
                    <a:p>
                      <a:pPr>
                        <a:spcAft>
                          <a:spcPts val="0"/>
                        </a:spcAft>
                      </a:pPr>
                      <a:r>
                        <a:rPr lang="hr-HR" sz="1400" dirty="0">
                          <a:solidFill>
                            <a:srgbClr val="002060"/>
                          </a:solidFill>
                          <a:effectLst/>
                        </a:rPr>
                        <a:t>djelovati, razlikovati, poštovati, utjecati, pokazivati, izvesti, predložiti, procijeniti, riješiti, upotrijebiti, potvrditi, provjeriti, prikazati, utjecati, slušati, modificirati, ispitati, koristiti, vrednovati</a:t>
                      </a:r>
                    </a:p>
                  </a:txBody>
                  <a:tcPr marL="48475" marR="48475" marT="0" marB="0">
                    <a:solidFill>
                      <a:schemeClr val="accent5">
                        <a:lumMod val="40000"/>
                        <a:lumOff val="60000"/>
                      </a:schemeClr>
                    </a:solidFill>
                  </a:tcPr>
                </a:tc>
                <a:extLst>
                  <a:ext uri="{0D108BD9-81ED-4DB2-BD59-A6C34878D82A}"/>
                </a:extLst>
              </a:tr>
            </a:tbl>
          </a:graphicData>
        </a:graphic>
      </p:graphicFrame>
    </p:spTree>
    <p:extLst>
      <p:ext uri="{BB962C8B-B14F-4D97-AF65-F5344CB8AC3E}">
        <p14:creationId xmlns:p14="http://schemas.microsoft.com/office/powerpoint/2010/main" val="268101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a:xfrm>
            <a:off x="1791163" y="495293"/>
            <a:ext cx="8227457" cy="850678"/>
          </a:xfrm>
        </p:spPr>
        <p:txBody>
          <a:bodyPr/>
          <a:lstStyle/>
          <a:p>
            <a:pPr eaLnBrk="1" hangingPunct="1">
              <a:defRPr/>
            </a:pPr>
            <a:r>
              <a:rPr lang="hr-HR" altLang="sr-Latn-RS" sz="3199" dirty="0">
                <a:solidFill>
                  <a:srgbClr val="002060"/>
                </a:solidFill>
                <a:latin typeface="+mn-lt"/>
              </a:rPr>
              <a:t>Nastava „u” i „sa” školskom knjižnicom</a:t>
            </a:r>
          </a:p>
        </p:txBody>
      </p:sp>
      <p:sp>
        <p:nvSpPr>
          <p:cNvPr id="3" name="Pravokutnik 2"/>
          <p:cNvSpPr/>
          <p:nvPr/>
        </p:nvSpPr>
        <p:spPr>
          <a:xfrm>
            <a:off x="1269876" y="1345972"/>
            <a:ext cx="10585176" cy="3877728"/>
          </a:xfrm>
          <a:prstGeom prst="rect">
            <a:avLst/>
          </a:prstGeom>
        </p:spPr>
        <p:txBody>
          <a:bodyPr wrap="square">
            <a:spAutoFit/>
          </a:bodyPr>
          <a:lstStyle/>
          <a:p>
            <a:pPr>
              <a:defRPr/>
            </a:pPr>
            <a:r>
              <a:rPr lang="hr-HR" sz="2399" dirty="0"/>
              <a:t> </a:t>
            </a:r>
          </a:p>
          <a:p>
            <a:pPr marL="342797" indent="-342797">
              <a:buFont typeface="Arial" panose="020B0604020202020204" pitchFamily="34" charset="0"/>
              <a:buChar char="•"/>
              <a:defRPr/>
            </a:pPr>
            <a:r>
              <a:rPr lang="hr-HR" sz="2400" i="1" dirty="0"/>
              <a:t>realizacija Programa knjižničnog odgoja i obrazovanja: Poticanje čitanja i informacijska pismenost  (KOO)</a:t>
            </a:r>
          </a:p>
          <a:p>
            <a:pPr marL="342797" indent="-342797">
              <a:buFont typeface="Arial" panose="020B0604020202020204" pitchFamily="34" charset="0"/>
              <a:buChar char="•"/>
              <a:defRPr/>
            </a:pPr>
            <a:endParaRPr lang="hr-HR" sz="2399" dirty="0"/>
          </a:p>
          <a:p>
            <a:pPr marL="342797" indent="-342797">
              <a:lnSpc>
                <a:spcPct val="150000"/>
              </a:lnSpc>
              <a:buFont typeface="Arial" panose="020B0604020202020204" pitchFamily="34" charset="0"/>
              <a:buChar char="•"/>
              <a:defRPr/>
            </a:pPr>
            <a:r>
              <a:rPr lang="hr-HR" sz="2000" b="1" i="1" dirty="0"/>
              <a:t>P</a:t>
            </a:r>
            <a:r>
              <a:rPr lang="hr-HR" sz="2000" b="1" i="1" dirty="0" smtClean="0"/>
              <a:t>romjena </a:t>
            </a:r>
            <a:r>
              <a:rPr lang="hr-HR" sz="2000" b="1" i="1" dirty="0"/>
              <a:t>strategija učenja:</a:t>
            </a:r>
          </a:p>
          <a:p>
            <a:pPr marL="342797" indent="-342797">
              <a:lnSpc>
                <a:spcPct val="150000"/>
              </a:lnSpc>
              <a:buFont typeface="Arial" panose="020B0604020202020204" pitchFamily="34" charset="0"/>
              <a:buChar char="•"/>
              <a:defRPr/>
            </a:pPr>
            <a:r>
              <a:rPr lang="hr-HR" sz="2000" dirty="0"/>
              <a:t>problemsko, projektno, istraživačko </a:t>
            </a:r>
            <a:r>
              <a:rPr lang="hr-HR" sz="2000" dirty="0" smtClean="0"/>
              <a:t>učenje</a:t>
            </a:r>
            <a:endParaRPr lang="hr-HR" sz="2000" dirty="0"/>
          </a:p>
          <a:p>
            <a:pPr marL="342797" indent="-342797">
              <a:lnSpc>
                <a:spcPct val="150000"/>
              </a:lnSpc>
              <a:buFont typeface="Arial" panose="020B0604020202020204" pitchFamily="34" charset="0"/>
              <a:buChar char="•"/>
              <a:defRPr/>
            </a:pPr>
            <a:r>
              <a:rPr lang="hr-HR" sz="2000" dirty="0"/>
              <a:t>učenje </a:t>
            </a:r>
            <a:r>
              <a:rPr lang="hr-HR" sz="2000" dirty="0" smtClean="0"/>
              <a:t>i rad s </a:t>
            </a:r>
            <a:r>
              <a:rPr lang="hr-HR" sz="2000" dirty="0"/>
              <a:t>različitim  </a:t>
            </a:r>
            <a:r>
              <a:rPr lang="hr-HR" sz="2000" dirty="0" smtClean="0"/>
              <a:t>izvorima</a:t>
            </a:r>
          </a:p>
          <a:p>
            <a:pPr marL="342797" indent="-342797">
              <a:lnSpc>
                <a:spcPct val="150000"/>
              </a:lnSpc>
              <a:buFont typeface="Arial" panose="020B0604020202020204" pitchFamily="34" charset="0"/>
              <a:buChar char="•"/>
              <a:defRPr/>
            </a:pPr>
            <a:r>
              <a:rPr lang="hr-HR" sz="2000" dirty="0"/>
              <a:t>multimedijalnost i  </a:t>
            </a:r>
            <a:r>
              <a:rPr lang="hr-HR" sz="2000" dirty="0" smtClean="0"/>
              <a:t>interdisciplinarnost (korelacija  </a:t>
            </a:r>
            <a:r>
              <a:rPr lang="hr-HR" sz="2000" dirty="0"/>
              <a:t>različitih </a:t>
            </a:r>
            <a:r>
              <a:rPr lang="hr-HR" sz="2000" dirty="0" smtClean="0"/>
              <a:t>predmeta)</a:t>
            </a:r>
            <a:endParaRPr lang="hr-HR" sz="2000" dirty="0"/>
          </a:p>
          <a:p>
            <a:pPr marL="342797" indent="-342797">
              <a:lnSpc>
                <a:spcPct val="150000"/>
              </a:lnSpc>
              <a:buFont typeface="Arial" panose="020B0604020202020204" pitchFamily="34" charset="0"/>
              <a:buChar char="•"/>
              <a:defRPr/>
            </a:pPr>
            <a:r>
              <a:rPr lang="hr-HR" sz="2000" dirty="0"/>
              <a:t>nužno vođenje kroz proces </a:t>
            </a:r>
            <a:r>
              <a:rPr lang="hr-HR" sz="2000" dirty="0" smtClean="0"/>
              <a:t>učenja</a:t>
            </a:r>
            <a:endParaRPr lang="hr-HR" sz="2000" dirty="0"/>
          </a:p>
        </p:txBody>
      </p:sp>
      <p:pic>
        <p:nvPicPr>
          <p:cNvPr id="1026" name="Picture 2" descr="Slikovni rezultat za laptop and books"/>
          <p:cNvPicPr>
            <a:picLocks noChangeAspect="1" noChangeArrowheads="1"/>
          </p:cNvPicPr>
          <p:nvPr/>
        </p:nvPicPr>
        <p:blipFill rotWithShape="1">
          <a:blip r:embed="rId2">
            <a:extLst>
              <a:ext uri="{28A0092B-C50C-407E-A947-70E740481C1C}">
                <a14:useLocalDpi xmlns:a14="http://schemas.microsoft.com/office/drawing/2010/main" val="0"/>
              </a:ext>
            </a:extLst>
          </a:blip>
          <a:srcRect b="11770"/>
          <a:stretch/>
        </p:blipFill>
        <p:spPr bwMode="auto">
          <a:xfrm>
            <a:off x="8326660" y="4653136"/>
            <a:ext cx="3281963" cy="23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6998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917948" y="3356992"/>
            <a:ext cx="8913077" cy="1164386"/>
          </a:xfrm>
        </p:spPr>
        <p:txBody>
          <a:bodyPr>
            <a:normAutofit/>
          </a:bodyPr>
          <a:lstStyle/>
          <a:p>
            <a:r>
              <a:rPr lang="hr-HR" sz="3200" dirty="0" smtClean="0"/>
              <a:t>Školska knjižnica i tematsko planiranje u predmetu Hrvatski jezik u 5. razr.</a:t>
            </a:r>
            <a:endParaRPr lang="hr-HR" sz="3200" dirty="0"/>
          </a:p>
        </p:txBody>
      </p:sp>
    </p:spTree>
    <p:extLst>
      <p:ext uri="{BB962C8B-B14F-4D97-AF65-F5344CB8AC3E}">
        <p14:creationId xmlns:p14="http://schemas.microsoft.com/office/powerpoint/2010/main" val="24501252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54052" y="1484784"/>
            <a:ext cx="7733336" cy="353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499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711880" y="285982"/>
            <a:ext cx="7706876" cy="400110"/>
          </a:xfrm>
          <a:prstGeom prst="rect">
            <a:avLst/>
          </a:prstGeom>
        </p:spPr>
        <p:txBody>
          <a:bodyPr wrap="square">
            <a:spAutoFit/>
          </a:bodyPr>
          <a:lstStyle/>
          <a:p>
            <a:r>
              <a:rPr lang="hr-HR" sz="2000" b="1" dirty="0">
                <a:solidFill>
                  <a:srgbClr val="ED7D31"/>
                </a:solidFill>
                <a:latin typeface="Calibri" panose="020F0502020204030204" pitchFamily="34" charset="0"/>
                <a:ea typeface="Calibri" panose="020F0502020204030204" pitchFamily="34" charset="0"/>
              </a:rPr>
              <a:t>Okvirni godišnji izvedbeni </a:t>
            </a:r>
            <a:r>
              <a:rPr lang="hr-HR" sz="2000" b="1" dirty="0" smtClean="0">
                <a:solidFill>
                  <a:srgbClr val="ED7D31"/>
                </a:solidFill>
                <a:latin typeface="Calibri" panose="020F0502020204030204" pitchFamily="34" charset="0"/>
                <a:ea typeface="Calibri" panose="020F0502020204030204" pitchFamily="34" charset="0"/>
              </a:rPr>
              <a:t>kurikulum HJ 5. po područjima</a:t>
            </a:r>
            <a:endParaRPr lang="hr-HR" sz="2000" b="1" dirty="0"/>
          </a:p>
        </p:txBody>
      </p:sp>
      <p:graphicFrame>
        <p:nvGraphicFramePr>
          <p:cNvPr id="4" name="Tablica 3"/>
          <p:cNvGraphicFramePr>
            <a:graphicFrameLocks noGrp="1"/>
          </p:cNvGraphicFramePr>
          <p:nvPr>
            <p:extLst>
              <p:ext uri="{D42A27DB-BD31-4B8C-83A1-F6EECF244321}">
                <p14:modId xmlns:p14="http://schemas.microsoft.com/office/powerpoint/2010/main" val="2940695140"/>
              </p:ext>
            </p:extLst>
          </p:nvPr>
        </p:nvGraphicFramePr>
        <p:xfrm>
          <a:off x="1053852" y="764704"/>
          <a:ext cx="9865096" cy="799148"/>
        </p:xfrm>
        <a:graphic>
          <a:graphicData uri="http://schemas.openxmlformats.org/drawingml/2006/table">
            <a:tbl>
              <a:tblPr firstRow="1" firstCol="1" bandRow="1">
                <a:tableStyleId>{5C22544A-7EE6-4342-B048-85BDC9FD1C3A}</a:tableStyleId>
              </a:tblPr>
              <a:tblGrid>
                <a:gridCol w="3407223"/>
                <a:gridCol w="6457873"/>
              </a:tblGrid>
              <a:tr h="0">
                <a:tc>
                  <a:txBody>
                    <a:bodyPr/>
                    <a:lstStyle/>
                    <a:p>
                      <a:pPr algn="ctr" fontAlgn="base">
                        <a:lnSpc>
                          <a:spcPct val="107000"/>
                        </a:lnSpc>
                        <a:spcAft>
                          <a:spcPts val="0"/>
                        </a:spcAft>
                      </a:pPr>
                      <a:r>
                        <a:rPr lang="hr-HR" sz="1400" dirty="0">
                          <a:solidFill>
                            <a:srgbClr val="002060"/>
                          </a:solidFill>
                          <a:effectLst/>
                        </a:rPr>
                        <a:t>PREDMETNO PODRUČJE HRVATSKI JEZIK I KOMUNIKACIJA </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c>
                  <a:txBody>
                    <a:bodyPr/>
                    <a:lstStyle/>
                    <a:p>
                      <a:pPr fontAlgn="base">
                        <a:lnSpc>
                          <a:spcPct val="107000"/>
                        </a:lnSpc>
                        <a:spcAft>
                          <a:spcPts val="0"/>
                        </a:spcAft>
                      </a:pPr>
                      <a:r>
                        <a:rPr lang="hr-HR" sz="1100" dirty="0">
                          <a:solidFill>
                            <a:srgbClr val="002060"/>
                          </a:solidFill>
                          <a:effectLst/>
                        </a:rPr>
                        <a:t> </a:t>
                      </a:r>
                      <a:r>
                        <a:rPr lang="hr-HR" sz="1100" dirty="0" smtClean="0">
                          <a:solidFill>
                            <a:srgbClr val="002060"/>
                          </a:solidFill>
                          <a:effectLst/>
                        </a:rPr>
                        <a:t>  </a:t>
                      </a:r>
                      <a:r>
                        <a:rPr lang="hr-HR" sz="1800" dirty="0" smtClean="0">
                          <a:solidFill>
                            <a:srgbClr val="002060"/>
                          </a:solidFill>
                          <a:effectLst/>
                        </a:rPr>
                        <a:t> A - Hrvatski jezik i komunikacija</a:t>
                      </a:r>
                      <a:endParaRPr lang="hr-H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r>
              <a:tr h="0">
                <a:tc>
                  <a:txBody>
                    <a:bodyPr/>
                    <a:lstStyle/>
                    <a:p>
                      <a:pPr fontAlgn="base">
                        <a:lnSpc>
                          <a:spcPct val="107000"/>
                        </a:lnSpc>
                        <a:spcAft>
                          <a:spcPts val="0"/>
                        </a:spcAft>
                      </a:pPr>
                      <a:r>
                        <a:rPr lang="hr-HR" sz="1400" b="1" dirty="0">
                          <a:solidFill>
                            <a:srgbClr val="002060"/>
                          </a:solidFill>
                          <a:effectLst/>
                        </a:rPr>
                        <a:t>ISHOD </a:t>
                      </a:r>
                      <a:endParaRPr lang="hr-HR"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c>
                  <a:txBody>
                    <a:bodyPr/>
                    <a:lstStyle/>
                    <a:p>
                      <a:pPr fontAlgn="base">
                        <a:lnSpc>
                          <a:spcPct val="107000"/>
                        </a:lnSpc>
                        <a:spcAft>
                          <a:spcPts val="0"/>
                        </a:spcAft>
                      </a:pPr>
                      <a:r>
                        <a:rPr lang="hr-HR" sz="1400" b="1" dirty="0">
                          <a:solidFill>
                            <a:srgbClr val="002060"/>
                          </a:solidFill>
                          <a:effectLst/>
                        </a:rPr>
                        <a:t>RAZRADA ISHODA </a:t>
                      </a:r>
                      <a:endParaRPr lang="hr-HR"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r>
            </a:tbl>
          </a:graphicData>
        </a:graphic>
      </p:graphicFrame>
      <p:graphicFrame>
        <p:nvGraphicFramePr>
          <p:cNvPr id="5" name="Tablica 4"/>
          <p:cNvGraphicFramePr>
            <a:graphicFrameLocks noGrp="1"/>
          </p:cNvGraphicFramePr>
          <p:nvPr>
            <p:extLst>
              <p:ext uri="{D42A27DB-BD31-4B8C-83A1-F6EECF244321}">
                <p14:modId xmlns:p14="http://schemas.microsoft.com/office/powerpoint/2010/main" val="3901248241"/>
              </p:ext>
            </p:extLst>
          </p:nvPr>
        </p:nvGraphicFramePr>
        <p:xfrm>
          <a:off x="1053853" y="1707721"/>
          <a:ext cx="9865095" cy="5133928"/>
        </p:xfrm>
        <a:graphic>
          <a:graphicData uri="http://schemas.openxmlformats.org/drawingml/2006/table">
            <a:tbl>
              <a:tblPr firstRow="1" firstCol="1" bandRow="1">
                <a:tableStyleId>{5C22544A-7EE6-4342-B048-85BDC9FD1C3A}</a:tableStyleId>
              </a:tblPr>
              <a:tblGrid>
                <a:gridCol w="3367211"/>
                <a:gridCol w="6426398"/>
                <a:gridCol w="71486"/>
              </a:tblGrid>
              <a:tr h="2124058">
                <a:tc>
                  <a:txBody>
                    <a:bodyPr/>
                    <a:lstStyle/>
                    <a:p>
                      <a:pPr fontAlgn="base">
                        <a:lnSpc>
                          <a:spcPct val="107000"/>
                        </a:lnSpc>
                        <a:spcAft>
                          <a:spcPts val="0"/>
                        </a:spcAft>
                      </a:pPr>
                      <a:r>
                        <a:rPr lang="hr-HR" sz="1400" dirty="0">
                          <a:solidFill>
                            <a:srgbClr val="002060"/>
                          </a:solidFill>
                          <a:effectLst/>
                        </a:rPr>
                        <a:t>A. 5. 3 </a:t>
                      </a:r>
                    </a:p>
                    <a:p>
                      <a:pPr fontAlgn="base">
                        <a:lnSpc>
                          <a:spcPct val="107000"/>
                        </a:lnSpc>
                        <a:spcAft>
                          <a:spcPts val="0"/>
                        </a:spcAft>
                      </a:pPr>
                      <a:r>
                        <a:rPr lang="hr-HR" sz="1400" dirty="0">
                          <a:solidFill>
                            <a:srgbClr val="002060"/>
                          </a:solidFill>
                          <a:effectLst/>
                        </a:rPr>
                        <a:t>Učenik čita tekst, izdvaja ključne riječi i objašnjava značenje teksta.  </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tx2">
                        <a:lumMod val="40000"/>
                        <a:lumOff val="60000"/>
                      </a:schemeClr>
                    </a:solidFill>
                  </a:tcPr>
                </a:tc>
                <a:tc>
                  <a:txBody>
                    <a:bodyPr/>
                    <a:lstStyle/>
                    <a:p>
                      <a:pPr marL="342900" lvl="0" indent="-342900" fontAlgn="base">
                        <a:lnSpc>
                          <a:spcPct val="107000"/>
                        </a:lnSpc>
                        <a:spcAft>
                          <a:spcPts val="0"/>
                        </a:spcAft>
                        <a:buSzPts val="1000"/>
                        <a:buFont typeface="Symbol" panose="05050102010706020507" pitchFamily="18" charset="2"/>
                        <a:buChar char=""/>
                        <a:tabLst>
                          <a:tab pos="457200" algn="l"/>
                        </a:tabLst>
                      </a:pPr>
                      <a:r>
                        <a:rPr lang="hr-HR" sz="1100" b="0" dirty="0">
                          <a:solidFill>
                            <a:schemeClr val="tx1"/>
                          </a:solidFill>
                          <a:effectLst/>
                        </a:rPr>
                        <a:t>prepoznaje svrhu čitanja: osobna, obrazovna i javna </a:t>
                      </a: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100" b="0" dirty="0">
                          <a:solidFill>
                            <a:schemeClr val="tx1"/>
                          </a:solidFill>
                          <a:effectLst/>
                        </a:rPr>
                        <a:t>uočava sastavne elemente grafičke strukture teksta: naslov, podnaslove, fotografije i/ili ilustracije  </a:t>
                      </a: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100" b="0" dirty="0">
                          <a:solidFill>
                            <a:schemeClr val="tx1"/>
                          </a:solidFill>
                          <a:effectLst/>
                        </a:rPr>
                        <a:t>izdvaja ključne riječi i piše kratke bilješke  </a:t>
                      </a: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100" b="0" dirty="0">
                          <a:solidFill>
                            <a:schemeClr val="tx1"/>
                          </a:solidFill>
                          <a:effectLst/>
                        </a:rPr>
                        <a:t>prepričava tekst služeći se bilješkama </a:t>
                      </a: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100" b="0" dirty="0">
                          <a:solidFill>
                            <a:schemeClr val="tx1"/>
                          </a:solidFill>
                          <a:effectLst/>
                        </a:rPr>
                        <a:t>objašnjava nepoznate riječi na temelju vođenoga razgovora i zaključivanja iz konteksta</a:t>
                      </a:r>
                      <a:r>
                        <a:rPr lang="hr-HR" sz="1100" dirty="0">
                          <a:effectLst/>
                        </a:rPr>
                        <a:t>  </a:t>
                      </a: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400" b="0" i="0" u="sng" dirty="0">
                          <a:solidFill>
                            <a:srgbClr val="FF0000"/>
                          </a:solidFill>
                          <a:effectLst/>
                        </a:rPr>
                        <a:t>služi se sadržajem i kazalom pojmova u traženju informacija </a:t>
                      </a: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400" b="0" i="0" u="sng" dirty="0">
                          <a:solidFill>
                            <a:srgbClr val="FF0000"/>
                          </a:solidFill>
                          <a:effectLst/>
                        </a:rPr>
                        <a:t>ovladava osnovnim tehnikama pretraživanja interneta i knjižničnih kataloga</a:t>
                      </a:r>
                      <a:r>
                        <a:rPr lang="hr-HR" sz="1100" dirty="0">
                          <a:solidFill>
                            <a:srgbClr val="FF0000"/>
                          </a:solidFill>
                          <a:effectLst/>
                        </a:rPr>
                        <a:t> </a:t>
                      </a:r>
                    </a:p>
                    <a:p>
                      <a:pPr fontAlgn="base">
                        <a:lnSpc>
                          <a:spcPct val="107000"/>
                        </a:lnSpc>
                        <a:spcAft>
                          <a:spcPts val="0"/>
                        </a:spcAft>
                      </a:pPr>
                      <a:r>
                        <a:rPr lang="hr-HR" sz="1100" b="0" dirty="0">
                          <a:solidFill>
                            <a:schemeClr val="tx1"/>
                          </a:solidFill>
                          <a:effectLst/>
                        </a:rPr>
                        <a:t>tekstovi: opis, anegdota, bilješka; poziv, oglas </a:t>
                      </a:r>
                      <a:endParaRPr lang="hr-H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2">
                        <a:lumMod val="60000"/>
                        <a:lumOff val="40000"/>
                      </a:schemeClr>
                    </a:solidFill>
                  </a:tcPr>
                </a:tc>
                <a:tc>
                  <a:txBody>
                    <a:bodyPr/>
                    <a:lstStyle/>
                    <a:p>
                      <a:pPr fontAlgn="base">
                        <a:lnSpc>
                          <a:spcPct val="107000"/>
                        </a:lnSpc>
                        <a:spcAft>
                          <a:spcPts val="0"/>
                        </a:spcAft>
                      </a:pPr>
                      <a:r>
                        <a:rPr lang="hr-HR" sz="1100" dirty="0">
                          <a:effectLst/>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tc>
              </a:tr>
              <a:tr h="3009870">
                <a:tc>
                  <a:txBody>
                    <a:bodyPr/>
                    <a:lstStyle/>
                    <a:p>
                      <a:pPr fontAlgn="base"/>
                      <a:r>
                        <a:rPr lang="hr-HR" sz="1200" b="1" kern="1200" dirty="0" smtClean="0">
                          <a:solidFill>
                            <a:srgbClr val="002060"/>
                          </a:solidFill>
                          <a:effectLst/>
                          <a:latin typeface="+mn-lt"/>
                          <a:ea typeface="+mn-ea"/>
                          <a:cs typeface="+mn-cs"/>
                        </a:rPr>
                        <a:t>A. 5. 4 </a:t>
                      </a:r>
                    </a:p>
                    <a:p>
                      <a:pPr fontAlgn="base"/>
                      <a:r>
                        <a:rPr lang="hr-HR" sz="1200" b="1" i="0" u="none" strike="noStrike" kern="1200" dirty="0" smtClean="0">
                          <a:solidFill>
                            <a:srgbClr val="002060"/>
                          </a:solidFill>
                          <a:effectLst/>
                          <a:latin typeface="+mn-lt"/>
                          <a:ea typeface="+mn-ea"/>
                          <a:cs typeface="+mn-cs"/>
                        </a:rPr>
                        <a:t>OŠ HJ A.5.4.</a:t>
                      </a:r>
                    </a:p>
                    <a:p>
                      <a:pPr fontAlgn="base"/>
                      <a:r>
                        <a:rPr lang="hr-HR" sz="1200" b="1" i="0" u="none" strike="noStrike" kern="1200" dirty="0" smtClean="0">
                          <a:solidFill>
                            <a:srgbClr val="002060"/>
                          </a:solidFill>
                          <a:effectLst/>
                          <a:latin typeface="+mn-lt"/>
                          <a:ea typeface="+mn-ea"/>
                          <a:cs typeface="+mn-cs"/>
                        </a:rPr>
                        <a:t>Učenik piše tekstove trodijelne strukture u skladu s temom</a:t>
                      </a:r>
                    </a:p>
                    <a:p>
                      <a:pPr fontAlgn="base"/>
                      <a:endParaRPr lang="hr-HR" sz="1400" b="1" kern="1200" dirty="0" smtClean="0">
                        <a:solidFill>
                          <a:srgbClr val="002060"/>
                        </a:solidFill>
                        <a:effectLst/>
                        <a:latin typeface="+mn-lt"/>
                        <a:ea typeface="+mn-ea"/>
                        <a:cs typeface="+mn-cs"/>
                      </a:endParaRPr>
                    </a:p>
                  </a:txBody>
                  <a:tcPr marL="0" marR="0" marT="28575" marB="28575">
                    <a:solidFill>
                      <a:schemeClr val="tx2">
                        <a:lumMod val="40000"/>
                        <a:lumOff val="60000"/>
                      </a:schemeClr>
                    </a:solidFill>
                  </a:tcPr>
                </a:tc>
                <a:tc>
                  <a:txBody>
                    <a:bodyPr/>
                    <a:lstStyle/>
                    <a:p>
                      <a:pPr marL="171450" lvl="0" indent="-171450" fontAlgn="base">
                        <a:buFont typeface="Arial" panose="020B0604020202020204" pitchFamily="34" charset="0"/>
                        <a:buChar char="•"/>
                      </a:pPr>
                      <a:r>
                        <a:rPr lang="hr-HR" sz="1100" b="0" i="0" kern="1200" dirty="0" smtClean="0">
                          <a:solidFill>
                            <a:schemeClr val="dk1"/>
                          </a:solidFill>
                          <a:effectLst/>
                          <a:latin typeface="+mn-lt"/>
                          <a:ea typeface="+mn-ea"/>
                          <a:cs typeface="+mn-cs"/>
                        </a:rPr>
                        <a:t>piše sastavak / tekst trodijelne strukture u skladu sa slobodno odabranom ili zadanom temom</a:t>
                      </a:r>
                      <a:r>
                        <a:rPr lang="hr-HR" sz="1100" kern="1200" dirty="0" smtClean="0">
                          <a:solidFill>
                            <a:schemeClr val="tx1"/>
                          </a:solidFill>
                          <a:effectLst/>
                          <a:latin typeface="+mn-lt"/>
                          <a:ea typeface="+mn-ea"/>
                          <a:cs typeface="+mn-cs"/>
                        </a:rPr>
                        <a:t> </a:t>
                      </a:r>
                    </a:p>
                    <a:p>
                      <a:pPr marL="171450" lvl="0" indent="-171450" fontAlgn="base">
                        <a:buFont typeface="Arial" panose="020B0604020202020204" pitchFamily="34" charset="0"/>
                        <a:buChar char="•"/>
                      </a:pPr>
                      <a:r>
                        <a:rPr lang="hr-HR" sz="1100" kern="1200" dirty="0" smtClean="0">
                          <a:solidFill>
                            <a:schemeClr val="tx1"/>
                          </a:solidFill>
                          <a:effectLst/>
                          <a:latin typeface="+mn-lt"/>
                          <a:ea typeface="+mn-ea"/>
                          <a:cs typeface="+mn-cs"/>
                        </a:rPr>
                        <a:t>utvrđuje temu: čita i istražuje o temi u različitim izvorima, povezuje temu sa stečenim znanjem i iskustvom </a:t>
                      </a:r>
                    </a:p>
                    <a:p>
                      <a:pPr marL="171450" lvl="0" indent="-171450" fontAlgn="base">
                        <a:buFont typeface="Arial" panose="020B0604020202020204" pitchFamily="34" charset="0"/>
                        <a:buChar char="•"/>
                      </a:pPr>
                      <a:r>
                        <a:rPr lang="hr-HR" sz="1100" kern="1200" dirty="0" smtClean="0">
                          <a:solidFill>
                            <a:schemeClr val="tx1"/>
                          </a:solidFill>
                          <a:effectLst/>
                          <a:latin typeface="+mn-lt"/>
                          <a:ea typeface="+mn-ea"/>
                          <a:cs typeface="+mn-cs"/>
                        </a:rPr>
                        <a:t>piše bilješke o temi: u natuknicama navodi podteme razrađujući temu </a:t>
                      </a:r>
                    </a:p>
                    <a:p>
                      <a:pPr marL="171450" lvl="0" indent="-171450" fontAlgn="base">
                        <a:buFont typeface="Arial" panose="020B0604020202020204" pitchFamily="34" charset="0"/>
                        <a:buChar char="•"/>
                      </a:pPr>
                      <a:r>
                        <a:rPr lang="hr-HR" sz="1100" kern="1200" dirty="0" smtClean="0">
                          <a:solidFill>
                            <a:schemeClr val="tx1"/>
                          </a:solidFill>
                          <a:effectLst/>
                          <a:latin typeface="+mn-lt"/>
                          <a:ea typeface="+mn-ea"/>
                          <a:cs typeface="+mn-cs"/>
                        </a:rPr>
                        <a:t>pripovijeda kronološki nižući događaje povezujući rečenice tako da sljedeća proizlazi iz prethodne  </a:t>
                      </a:r>
                    </a:p>
                    <a:p>
                      <a:pPr marL="171450" lvl="0" indent="-171450" fontAlgn="base">
                        <a:buFont typeface="Arial" panose="020B0604020202020204" pitchFamily="34" charset="0"/>
                        <a:buChar char="•"/>
                      </a:pPr>
                      <a:r>
                        <a:rPr lang="hr-HR" sz="1100" kern="1200" dirty="0" smtClean="0">
                          <a:solidFill>
                            <a:schemeClr val="tx1"/>
                          </a:solidFill>
                          <a:effectLst/>
                          <a:latin typeface="+mn-lt"/>
                          <a:ea typeface="+mn-ea"/>
                          <a:cs typeface="+mn-cs"/>
                        </a:rPr>
                        <a:t>služi se novim riječima koje je čuo ili pročitao istražujući o temi</a:t>
                      </a:r>
                      <a:r>
                        <a:rPr lang="hr-HR" sz="1100" kern="1200" dirty="0" smtClean="0">
                          <a:solidFill>
                            <a:schemeClr val="bg1"/>
                          </a:solidFill>
                          <a:effectLst/>
                          <a:latin typeface="+mn-lt"/>
                          <a:ea typeface="+mn-ea"/>
                          <a:cs typeface="+mn-cs"/>
                        </a:rPr>
                        <a:t>  </a:t>
                      </a:r>
                    </a:p>
                    <a:p>
                      <a:pPr marL="285750" lvl="0" indent="-285750" fontAlgn="base">
                        <a:buFont typeface="Arial" panose="020B0604020202020204" pitchFamily="34" charset="0"/>
                        <a:buChar char="•"/>
                      </a:pPr>
                      <a:r>
                        <a:rPr lang="hr-HR" sz="1400" b="0" u="sng" kern="1200" dirty="0" smtClean="0">
                          <a:solidFill>
                            <a:srgbClr val="FF0000"/>
                          </a:solidFill>
                          <a:effectLst/>
                          <a:latin typeface="+mn-lt"/>
                          <a:ea typeface="+mn-ea"/>
                          <a:cs typeface="+mn-cs"/>
                        </a:rPr>
                        <a:t>provjerava točnost informacija </a:t>
                      </a:r>
                    </a:p>
                    <a:p>
                      <a:pPr marL="285750" lvl="0" indent="-285750" fontAlgn="base">
                        <a:buFont typeface="Arial" panose="020B0604020202020204" pitchFamily="34" charset="0"/>
                        <a:buChar char="•"/>
                      </a:pPr>
                      <a:r>
                        <a:rPr lang="hr-HR" sz="1400" b="0" u="sng" kern="1200" dirty="0" smtClean="0">
                          <a:solidFill>
                            <a:srgbClr val="FF0000"/>
                          </a:solidFill>
                          <a:effectLst/>
                          <a:latin typeface="+mn-lt"/>
                          <a:ea typeface="+mn-ea"/>
                          <a:cs typeface="+mn-cs"/>
                        </a:rPr>
                        <a:t>svjesno i točno citira autorsko djelo poštujući intelektualno vlasništvo </a:t>
                      </a:r>
                    </a:p>
                    <a:p>
                      <a:pPr marL="171450" lvl="0" indent="-171450" fontAlgn="base">
                        <a:buFont typeface="Arial" panose="020B0604020202020204" pitchFamily="34" charset="0"/>
                        <a:buChar char="•"/>
                      </a:pPr>
                      <a:r>
                        <a:rPr lang="hr-HR" sz="1100" kern="1200" dirty="0" smtClean="0">
                          <a:solidFill>
                            <a:schemeClr val="tx1"/>
                          </a:solidFill>
                          <a:effectLst/>
                          <a:latin typeface="+mn-lt"/>
                          <a:ea typeface="+mn-ea"/>
                          <a:cs typeface="+mn-cs"/>
                        </a:rPr>
                        <a:t>piše veliko početno slovo u </a:t>
                      </a:r>
                      <a:r>
                        <a:rPr lang="hr-HR" sz="1100" kern="1200" dirty="0" err="1" smtClean="0">
                          <a:solidFill>
                            <a:schemeClr val="tx1"/>
                          </a:solidFill>
                          <a:effectLst/>
                          <a:latin typeface="+mn-lt"/>
                          <a:ea typeface="+mn-ea"/>
                          <a:cs typeface="+mn-cs"/>
                        </a:rPr>
                        <a:t>jednorječnim</a:t>
                      </a:r>
                      <a:r>
                        <a:rPr lang="hr-HR" sz="1100" kern="1200" dirty="0" smtClean="0">
                          <a:solidFill>
                            <a:schemeClr val="tx1"/>
                          </a:solidFill>
                          <a:effectLst/>
                          <a:latin typeface="+mn-lt"/>
                          <a:ea typeface="+mn-ea"/>
                          <a:cs typeface="+mn-cs"/>
                        </a:rPr>
                        <a:t> i </a:t>
                      </a:r>
                      <a:r>
                        <a:rPr lang="hr-HR" sz="1100" kern="1200" dirty="0" err="1" smtClean="0">
                          <a:solidFill>
                            <a:schemeClr val="tx1"/>
                          </a:solidFill>
                          <a:effectLst/>
                          <a:latin typeface="+mn-lt"/>
                          <a:ea typeface="+mn-ea"/>
                          <a:cs typeface="+mn-cs"/>
                        </a:rPr>
                        <a:t>višerječnim</a:t>
                      </a:r>
                      <a:r>
                        <a:rPr lang="hr-HR" sz="1100" kern="1200" dirty="0" smtClean="0">
                          <a:solidFill>
                            <a:schemeClr val="tx1"/>
                          </a:solidFill>
                          <a:effectLst/>
                          <a:latin typeface="+mn-lt"/>
                          <a:ea typeface="+mn-ea"/>
                          <a:cs typeface="+mn-cs"/>
                        </a:rPr>
                        <a:t> imenima: vlastite imenice, posvojni pridjevi, zemljopisna imena u bližem okružju; piše zarez odvajajući usklik i vokativ od ostatka rečenice </a:t>
                      </a:r>
                    </a:p>
                    <a:p>
                      <a:pPr marL="171450" lvl="0" indent="-171450" fontAlgn="base">
                        <a:buFont typeface="Arial" panose="020B0604020202020204" pitchFamily="34" charset="0"/>
                        <a:buChar char="•"/>
                      </a:pPr>
                      <a:r>
                        <a:rPr lang="hr-HR" sz="1100" kern="1200" dirty="0" smtClean="0">
                          <a:solidFill>
                            <a:schemeClr val="tx1"/>
                          </a:solidFill>
                          <a:effectLst/>
                          <a:latin typeface="+mn-lt"/>
                          <a:ea typeface="+mn-ea"/>
                          <a:cs typeface="+mn-cs"/>
                        </a:rPr>
                        <a:t>služi se pravopisnim priručnicima sa svrhom poštivanja pravopisne norme  </a:t>
                      </a:r>
                    </a:p>
                    <a:p>
                      <a:pPr marL="171450" lvl="0" indent="-171450" fontAlgn="base">
                        <a:buFont typeface="Arial" panose="020B0604020202020204" pitchFamily="34" charset="0"/>
                        <a:buChar char="•"/>
                      </a:pPr>
                      <a:r>
                        <a:rPr lang="hr-HR" sz="1100" kern="1200" dirty="0" smtClean="0">
                          <a:solidFill>
                            <a:schemeClr val="tx1"/>
                          </a:solidFill>
                          <a:effectLst/>
                          <a:latin typeface="+mn-lt"/>
                          <a:ea typeface="+mn-ea"/>
                          <a:cs typeface="+mn-cs"/>
                        </a:rPr>
                        <a:t>piše u skladu s usvojenim gramatičkim i pravopisnim pravilima   </a:t>
                      </a:r>
                    </a:p>
                    <a:p>
                      <a:pPr marL="171450" indent="-171450">
                        <a:buFont typeface="Arial" panose="020B0604020202020204" pitchFamily="34" charset="0"/>
                        <a:buChar char="•"/>
                      </a:pPr>
                      <a:r>
                        <a:rPr lang="hr-HR" sz="1100" kern="1200" dirty="0" smtClean="0">
                          <a:solidFill>
                            <a:schemeClr val="tx1"/>
                          </a:solidFill>
                          <a:effectLst/>
                          <a:latin typeface="+mn-lt"/>
                          <a:ea typeface="+mn-ea"/>
                          <a:cs typeface="+mn-cs"/>
                        </a:rPr>
                        <a:t>tekstovi: pisani sastavak, sažeto, opširno i stvaralačko prepričavanje, e-pismo </a:t>
                      </a:r>
                      <a:endParaRPr lang="hr-H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2">
                        <a:lumMod val="60000"/>
                        <a:lumOff val="40000"/>
                      </a:schemeClr>
                    </a:solidFill>
                  </a:tcPr>
                </a:tc>
                <a:tc>
                  <a:txBody>
                    <a:bodyPr/>
                    <a:lstStyle/>
                    <a:p>
                      <a:pPr fontAlgn="base">
                        <a:lnSpc>
                          <a:spcPct val="107000"/>
                        </a:lnSpc>
                        <a:spcAft>
                          <a:spcPts val="0"/>
                        </a:spcAft>
                      </a:pP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tc>
              </a:tr>
            </a:tbl>
          </a:graphicData>
        </a:graphic>
      </p:graphicFrame>
    </p:spTree>
    <p:extLst>
      <p:ext uri="{BB962C8B-B14F-4D97-AF65-F5344CB8AC3E}">
        <p14:creationId xmlns:p14="http://schemas.microsoft.com/office/powerpoint/2010/main" val="494789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711880" y="285982"/>
            <a:ext cx="7706876" cy="400110"/>
          </a:xfrm>
          <a:prstGeom prst="rect">
            <a:avLst/>
          </a:prstGeom>
        </p:spPr>
        <p:txBody>
          <a:bodyPr wrap="square">
            <a:spAutoFit/>
          </a:bodyPr>
          <a:lstStyle/>
          <a:p>
            <a:r>
              <a:rPr lang="hr-HR" sz="2000" b="1" dirty="0">
                <a:solidFill>
                  <a:srgbClr val="ED7D31"/>
                </a:solidFill>
                <a:latin typeface="Calibri" panose="020F0502020204030204" pitchFamily="34" charset="0"/>
                <a:ea typeface="Calibri" panose="020F0502020204030204" pitchFamily="34" charset="0"/>
              </a:rPr>
              <a:t>Okvirni godišnji izvedbeni </a:t>
            </a:r>
            <a:r>
              <a:rPr lang="hr-HR" sz="2000" b="1" dirty="0" smtClean="0">
                <a:solidFill>
                  <a:srgbClr val="ED7D31"/>
                </a:solidFill>
                <a:latin typeface="Calibri" panose="020F0502020204030204" pitchFamily="34" charset="0"/>
                <a:ea typeface="Calibri" panose="020F0502020204030204" pitchFamily="34" charset="0"/>
              </a:rPr>
              <a:t>kurikulum HJ 5. po područjima</a:t>
            </a:r>
            <a:endParaRPr lang="hr-HR" sz="2000" b="1" dirty="0"/>
          </a:p>
        </p:txBody>
      </p:sp>
      <p:graphicFrame>
        <p:nvGraphicFramePr>
          <p:cNvPr id="4" name="Tablica 3"/>
          <p:cNvGraphicFramePr>
            <a:graphicFrameLocks noGrp="1"/>
          </p:cNvGraphicFramePr>
          <p:nvPr>
            <p:extLst>
              <p:ext uri="{D42A27DB-BD31-4B8C-83A1-F6EECF244321}">
                <p14:modId xmlns:p14="http://schemas.microsoft.com/office/powerpoint/2010/main" val="881664666"/>
              </p:ext>
            </p:extLst>
          </p:nvPr>
        </p:nvGraphicFramePr>
        <p:xfrm>
          <a:off x="909836" y="1124744"/>
          <a:ext cx="10042338" cy="1035686"/>
        </p:xfrm>
        <a:graphic>
          <a:graphicData uri="http://schemas.openxmlformats.org/drawingml/2006/table">
            <a:tbl>
              <a:tblPr firstRow="1" firstCol="1" bandRow="1">
                <a:tableStyleId>{5C22544A-7EE6-4342-B048-85BDC9FD1C3A}</a:tableStyleId>
              </a:tblPr>
              <a:tblGrid>
                <a:gridCol w="3299377"/>
                <a:gridCol w="6742961"/>
              </a:tblGrid>
              <a:tr h="0">
                <a:tc>
                  <a:txBody>
                    <a:bodyPr/>
                    <a:lstStyle/>
                    <a:p>
                      <a:pPr algn="ctr" fontAlgn="base">
                        <a:lnSpc>
                          <a:spcPct val="107000"/>
                        </a:lnSpc>
                        <a:spcAft>
                          <a:spcPts val="0"/>
                        </a:spcAft>
                      </a:pPr>
                      <a:r>
                        <a:rPr lang="hr-HR" sz="1400" b="1" kern="1200" dirty="0" smtClean="0">
                          <a:solidFill>
                            <a:srgbClr val="002060"/>
                          </a:solidFill>
                          <a:effectLst/>
                          <a:latin typeface="+mn-lt"/>
                          <a:ea typeface="+mn-ea"/>
                          <a:cs typeface="+mn-cs"/>
                        </a:rPr>
                        <a:t>PREDMETNO PODRUČJE KNJIŽEVNOST I STVARALAŠTVO </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c>
                  <a:txBody>
                    <a:bodyPr/>
                    <a:lstStyle/>
                    <a:p>
                      <a:pPr fontAlgn="base">
                        <a:lnSpc>
                          <a:spcPct val="107000"/>
                        </a:lnSpc>
                        <a:spcAft>
                          <a:spcPts val="0"/>
                        </a:spcAft>
                      </a:pPr>
                      <a:r>
                        <a:rPr lang="hr-HR" sz="1100" dirty="0">
                          <a:solidFill>
                            <a:srgbClr val="002060"/>
                          </a:solidFill>
                          <a:effectLst/>
                        </a:rPr>
                        <a:t> </a:t>
                      </a:r>
                      <a:r>
                        <a:rPr lang="hr-HR" sz="1800" dirty="0" smtClean="0">
                          <a:solidFill>
                            <a:srgbClr val="002060"/>
                          </a:solidFill>
                          <a:effectLst/>
                        </a:rPr>
                        <a:t>      B – Književnost i stvaralaštvo</a:t>
                      </a:r>
                      <a:endParaRPr lang="hr-H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r>
              <a:tr h="0">
                <a:tc>
                  <a:txBody>
                    <a:bodyPr/>
                    <a:lstStyle/>
                    <a:p>
                      <a:pPr algn="ctr" fontAlgn="base">
                        <a:lnSpc>
                          <a:spcPct val="107000"/>
                        </a:lnSpc>
                        <a:spcAft>
                          <a:spcPts val="0"/>
                        </a:spcAft>
                      </a:pPr>
                      <a:r>
                        <a:rPr lang="hr-HR" sz="1100" dirty="0">
                          <a:solidFill>
                            <a:srgbClr val="002060"/>
                          </a:solidFill>
                          <a:effectLst/>
                        </a:rPr>
                        <a:t>  </a:t>
                      </a:r>
                      <a:endParaRPr lang="hr-H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c>
                  <a:txBody>
                    <a:bodyPr/>
                    <a:lstStyle/>
                    <a:p>
                      <a:pPr fontAlgn="base">
                        <a:lnSpc>
                          <a:spcPct val="107000"/>
                        </a:lnSpc>
                        <a:spcAft>
                          <a:spcPts val="0"/>
                        </a:spcAft>
                      </a:pPr>
                      <a:r>
                        <a:rPr lang="hr-HR" sz="1100" dirty="0">
                          <a:solidFill>
                            <a:srgbClr val="002060"/>
                          </a:solidFill>
                          <a:effectLst/>
                        </a:rPr>
                        <a:t> </a:t>
                      </a:r>
                      <a:endParaRPr lang="hr-H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r>
              <a:tr h="0">
                <a:tc>
                  <a:txBody>
                    <a:bodyPr/>
                    <a:lstStyle/>
                    <a:p>
                      <a:pPr fontAlgn="base">
                        <a:lnSpc>
                          <a:spcPct val="107000"/>
                        </a:lnSpc>
                        <a:spcAft>
                          <a:spcPts val="0"/>
                        </a:spcAft>
                      </a:pPr>
                      <a:r>
                        <a:rPr lang="hr-HR" sz="1400" dirty="0">
                          <a:solidFill>
                            <a:srgbClr val="002060"/>
                          </a:solidFill>
                          <a:effectLst/>
                        </a:rPr>
                        <a:t>ISHOD</a:t>
                      </a:r>
                      <a:r>
                        <a:rPr lang="hr-HR" sz="1100" dirty="0">
                          <a:solidFill>
                            <a:srgbClr val="002060"/>
                          </a:solidFill>
                          <a:effectLst/>
                        </a:rPr>
                        <a:t> </a:t>
                      </a:r>
                      <a:endParaRPr lang="hr-H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c>
                  <a:txBody>
                    <a:bodyPr/>
                    <a:lstStyle/>
                    <a:p>
                      <a:pPr fontAlgn="base">
                        <a:lnSpc>
                          <a:spcPct val="107000"/>
                        </a:lnSpc>
                        <a:spcAft>
                          <a:spcPts val="0"/>
                        </a:spcAft>
                      </a:pPr>
                      <a:r>
                        <a:rPr lang="hr-HR" sz="1400" b="1" dirty="0">
                          <a:solidFill>
                            <a:srgbClr val="002060"/>
                          </a:solidFill>
                          <a:effectLst/>
                        </a:rPr>
                        <a:t>RAZRADA </a:t>
                      </a:r>
                      <a:r>
                        <a:rPr lang="hr-HR" sz="1400" b="1" dirty="0" smtClean="0">
                          <a:solidFill>
                            <a:srgbClr val="002060"/>
                          </a:solidFill>
                          <a:effectLst/>
                        </a:rPr>
                        <a:t> ISHODA</a:t>
                      </a:r>
                      <a:r>
                        <a:rPr lang="hr-HR" sz="1400" b="1" dirty="0">
                          <a:solidFill>
                            <a:srgbClr val="002060"/>
                          </a:solidFill>
                          <a:effectLst/>
                        </a:rPr>
                        <a:t> </a:t>
                      </a:r>
                      <a:endParaRPr lang="hr-HR"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r>
            </a:tbl>
          </a:graphicData>
        </a:graphic>
      </p:graphicFrame>
      <p:graphicFrame>
        <p:nvGraphicFramePr>
          <p:cNvPr id="5" name="Tablica 4"/>
          <p:cNvGraphicFramePr>
            <a:graphicFrameLocks noGrp="1"/>
          </p:cNvGraphicFramePr>
          <p:nvPr>
            <p:extLst>
              <p:ext uri="{D42A27DB-BD31-4B8C-83A1-F6EECF244321}">
                <p14:modId xmlns:p14="http://schemas.microsoft.com/office/powerpoint/2010/main" val="1646821166"/>
              </p:ext>
            </p:extLst>
          </p:nvPr>
        </p:nvGraphicFramePr>
        <p:xfrm>
          <a:off x="909837" y="2276872"/>
          <a:ext cx="10009112" cy="3681646"/>
        </p:xfrm>
        <a:graphic>
          <a:graphicData uri="http://schemas.openxmlformats.org/drawingml/2006/table">
            <a:tbl>
              <a:tblPr firstRow="1" firstCol="1" bandRow="1">
                <a:tableStyleId>{5C22544A-7EE6-4342-B048-85BDC9FD1C3A}</a:tableStyleId>
              </a:tblPr>
              <a:tblGrid>
                <a:gridCol w="3265290"/>
                <a:gridCol w="6710481"/>
                <a:gridCol w="33341"/>
              </a:tblGrid>
              <a:tr h="3681646">
                <a:tc>
                  <a:txBody>
                    <a:bodyPr/>
                    <a:lstStyle/>
                    <a:p>
                      <a:pPr fontAlgn="base">
                        <a:lnSpc>
                          <a:spcPct val="107000"/>
                        </a:lnSpc>
                        <a:spcAft>
                          <a:spcPts val="0"/>
                        </a:spcAft>
                      </a:pPr>
                      <a:r>
                        <a:rPr lang="hr-HR"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 5. 4</a:t>
                      </a:r>
                      <a:r>
                        <a:rPr lang="hr-HR"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hr-HR"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Učenik se stvaralački izražava prema vlastitome interesu potaknut različitim iskustvima i doživljajima književnoga teksta</a:t>
                      </a:r>
                      <a:r>
                        <a:rPr lang="hr-HR"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hr-HR"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tx2">
                        <a:lumMod val="40000"/>
                        <a:lumOff val="60000"/>
                      </a:schemeClr>
                    </a:solidFill>
                  </a:tcPr>
                </a:tc>
                <a:tc>
                  <a:txBody>
                    <a:bodyPr/>
                    <a:lstStyle/>
                    <a:p>
                      <a:pPr marL="285750" lvl="0" indent="-285750" fontAlgn="base">
                        <a:buFont typeface="Arial" panose="020B0604020202020204" pitchFamily="34" charset="0"/>
                        <a:buChar char="•"/>
                      </a:pPr>
                      <a:r>
                        <a:rPr lang="hr-HR" sz="1100" b="0" kern="1200" dirty="0" smtClean="0">
                          <a:solidFill>
                            <a:schemeClr val="tx1"/>
                          </a:solidFill>
                          <a:effectLst/>
                          <a:latin typeface="+mn-lt"/>
                          <a:ea typeface="+mn-ea"/>
                          <a:cs typeface="+mn-cs"/>
                        </a:rPr>
                        <a:t>na temelju jezičnih vještina, aktivnoga rječnika i stečenoga znanja oblikuje uratke u kojima dolazi do izražaja kreativnost, originalnost i stvaralačko mišljenje </a:t>
                      </a:r>
                    </a:p>
                    <a:p>
                      <a:pPr marL="285750" lvl="0" indent="-285750" fontAlgn="base">
                        <a:buFont typeface="Arial" panose="020B0604020202020204" pitchFamily="34" charset="0"/>
                        <a:buChar char="•"/>
                      </a:pPr>
                      <a:r>
                        <a:rPr lang="hr-HR" sz="1100" b="0" kern="1200" dirty="0" smtClean="0">
                          <a:solidFill>
                            <a:schemeClr val="tx1"/>
                          </a:solidFill>
                          <a:effectLst/>
                          <a:latin typeface="+mn-lt"/>
                          <a:ea typeface="+mn-ea"/>
                          <a:cs typeface="+mn-cs"/>
                        </a:rPr>
                        <a:t>istražuje, eksperimentira i slobodno radi na temi koja mu je bliska </a:t>
                      </a:r>
                    </a:p>
                    <a:p>
                      <a:pPr marL="285750" lvl="0" indent="-285750" fontAlgn="base">
                        <a:buFont typeface="Arial" panose="020B0604020202020204" pitchFamily="34" charset="0"/>
                        <a:buChar char="•"/>
                      </a:pPr>
                      <a:endParaRPr lang="hr-HR" sz="1400" b="1" kern="1200" dirty="0" smtClean="0">
                        <a:solidFill>
                          <a:schemeClr val="lt1"/>
                        </a:solidFill>
                        <a:effectLst/>
                        <a:latin typeface="+mn-lt"/>
                        <a:ea typeface="+mn-ea"/>
                        <a:cs typeface="+mn-cs"/>
                      </a:endParaRPr>
                    </a:p>
                    <a:p>
                      <a:pPr marL="285750" lvl="0" indent="-285750" fontAlgn="base">
                        <a:buFont typeface="Arial" panose="020B0604020202020204" pitchFamily="34" charset="0"/>
                        <a:buChar char="•"/>
                      </a:pPr>
                      <a:r>
                        <a:rPr lang="hr-HR" sz="1400" b="0" kern="1200" dirty="0" smtClean="0">
                          <a:solidFill>
                            <a:srgbClr val="FF0000"/>
                          </a:solidFill>
                          <a:effectLst/>
                          <a:latin typeface="+mn-lt"/>
                          <a:ea typeface="+mn-ea"/>
                          <a:cs typeface="+mn-cs"/>
                        </a:rPr>
                        <a:t>prepoznaje pojam autorstva i autorskog djela te koncept zaštite intelektualnoga vlasništva kao način zaštite vlastitog i poštivanja tuđeg autorskog djela u kreiranju novih sadržaja</a:t>
                      </a:r>
                      <a:r>
                        <a:rPr lang="hr-HR" sz="1400" b="0" kern="1200" dirty="0" smtClean="0">
                          <a:solidFill>
                            <a:schemeClr val="lt1"/>
                          </a:solidFill>
                          <a:effectLst/>
                          <a:latin typeface="+mn-lt"/>
                          <a:ea typeface="+mn-ea"/>
                          <a:cs typeface="+mn-cs"/>
                        </a:rPr>
                        <a:t> </a:t>
                      </a:r>
                    </a:p>
                    <a:p>
                      <a:pPr marL="285750" lvl="0" indent="-285750" fontAlgn="base">
                        <a:buFont typeface="Arial" panose="020B0604020202020204" pitchFamily="34" charset="0"/>
                        <a:buChar char="•"/>
                      </a:pPr>
                      <a:endParaRPr lang="hr-HR" sz="1400" b="1" kern="1200" dirty="0" smtClean="0">
                        <a:solidFill>
                          <a:schemeClr val="lt1"/>
                        </a:solidFill>
                        <a:effectLst/>
                        <a:latin typeface="+mn-lt"/>
                        <a:ea typeface="+mn-ea"/>
                        <a:cs typeface="+mn-cs"/>
                      </a:endParaRPr>
                    </a:p>
                    <a:p>
                      <a:pPr marL="285750" lvl="0" indent="-285750" fontAlgn="base">
                        <a:buFont typeface="Arial" panose="020B0604020202020204" pitchFamily="34" charset="0"/>
                        <a:buChar char="•"/>
                      </a:pPr>
                      <a:r>
                        <a:rPr lang="hr-HR" sz="1100" b="0" kern="1200" dirty="0" smtClean="0">
                          <a:solidFill>
                            <a:schemeClr val="tx1"/>
                          </a:solidFill>
                          <a:effectLst/>
                          <a:latin typeface="+mn-lt"/>
                          <a:ea typeface="+mn-ea"/>
                          <a:cs typeface="+mn-cs"/>
                        </a:rPr>
                        <a:t>stvara na narječju / mjesnome govoru, improvizira ili dramatizira tekst i priprema za izvedbu, izražava se pokretom i plesom, crta slikovnicu, ilustrira priču i druge uratke prema vlastitoj zamisli </a:t>
                      </a:r>
                    </a:p>
                    <a:p>
                      <a:pPr marL="285750" indent="-285750">
                        <a:buFont typeface="Arial" panose="020B0604020202020204" pitchFamily="34" charset="0"/>
                        <a:buChar char="•"/>
                      </a:pPr>
                      <a:r>
                        <a:rPr lang="hr-HR" sz="1100" b="0" kern="1200" dirty="0" smtClean="0">
                          <a:solidFill>
                            <a:schemeClr val="tx1"/>
                          </a:solidFill>
                          <a:effectLst/>
                          <a:latin typeface="+mn-lt"/>
                          <a:ea typeface="+mn-ea"/>
                          <a:cs typeface="+mn-cs"/>
                        </a:rPr>
                        <a:t>razvija vlastiti potencijal za stvaralaštvo  </a:t>
                      </a:r>
                      <a:endParaRPr lang="hr-H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2">
                        <a:lumMod val="60000"/>
                        <a:lumOff val="40000"/>
                      </a:schemeClr>
                    </a:solidFill>
                  </a:tcPr>
                </a:tc>
                <a:tc>
                  <a:txBody>
                    <a:bodyPr/>
                    <a:lstStyle/>
                    <a:p>
                      <a:pPr fontAlgn="base">
                        <a:lnSpc>
                          <a:spcPct val="107000"/>
                        </a:lnSpc>
                        <a:spcAft>
                          <a:spcPts val="0"/>
                        </a:spcAft>
                      </a:pPr>
                      <a:r>
                        <a:rPr lang="hr-HR" sz="1100" dirty="0">
                          <a:effectLst/>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tc>
              </a:tr>
            </a:tbl>
          </a:graphicData>
        </a:graphic>
      </p:graphicFrame>
    </p:spTree>
    <p:extLst>
      <p:ext uri="{BB962C8B-B14F-4D97-AF65-F5344CB8AC3E}">
        <p14:creationId xmlns:p14="http://schemas.microsoft.com/office/powerpoint/2010/main" val="17472789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711880" y="285982"/>
            <a:ext cx="7706876" cy="400110"/>
          </a:xfrm>
          <a:prstGeom prst="rect">
            <a:avLst/>
          </a:prstGeom>
        </p:spPr>
        <p:txBody>
          <a:bodyPr wrap="square">
            <a:spAutoFit/>
          </a:bodyPr>
          <a:lstStyle/>
          <a:p>
            <a:r>
              <a:rPr lang="hr-HR" sz="2000" b="1" dirty="0">
                <a:solidFill>
                  <a:srgbClr val="ED7D31"/>
                </a:solidFill>
                <a:latin typeface="Calibri" panose="020F0502020204030204" pitchFamily="34" charset="0"/>
                <a:ea typeface="Calibri" panose="020F0502020204030204" pitchFamily="34" charset="0"/>
              </a:rPr>
              <a:t>Okvirni godišnji izvedbeni </a:t>
            </a:r>
            <a:r>
              <a:rPr lang="hr-HR" sz="2000" b="1" dirty="0" smtClean="0">
                <a:solidFill>
                  <a:srgbClr val="ED7D31"/>
                </a:solidFill>
                <a:latin typeface="Calibri" panose="020F0502020204030204" pitchFamily="34" charset="0"/>
                <a:ea typeface="Calibri" panose="020F0502020204030204" pitchFamily="34" charset="0"/>
              </a:rPr>
              <a:t>kurikulum HJ 5. po područjima</a:t>
            </a:r>
            <a:endParaRPr lang="hr-HR" sz="2000" b="1" dirty="0"/>
          </a:p>
        </p:txBody>
      </p:sp>
      <p:graphicFrame>
        <p:nvGraphicFramePr>
          <p:cNvPr id="4" name="Tablica 3"/>
          <p:cNvGraphicFramePr>
            <a:graphicFrameLocks noGrp="1"/>
          </p:cNvGraphicFramePr>
          <p:nvPr>
            <p:extLst>
              <p:ext uri="{D42A27DB-BD31-4B8C-83A1-F6EECF244321}">
                <p14:modId xmlns:p14="http://schemas.microsoft.com/office/powerpoint/2010/main" val="2565205261"/>
              </p:ext>
            </p:extLst>
          </p:nvPr>
        </p:nvGraphicFramePr>
        <p:xfrm>
          <a:off x="981844" y="686092"/>
          <a:ext cx="10042338" cy="799148"/>
        </p:xfrm>
        <a:graphic>
          <a:graphicData uri="http://schemas.openxmlformats.org/drawingml/2006/table">
            <a:tbl>
              <a:tblPr firstRow="1" firstCol="1" bandRow="1">
                <a:tableStyleId>{5C22544A-7EE6-4342-B048-85BDC9FD1C3A}</a:tableStyleId>
              </a:tblPr>
              <a:tblGrid>
                <a:gridCol w="3468439"/>
                <a:gridCol w="6573899"/>
              </a:tblGrid>
              <a:tr h="0">
                <a:tc>
                  <a:txBody>
                    <a:bodyPr/>
                    <a:lstStyle/>
                    <a:p>
                      <a:pPr algn="ctr" fontAlgn="base">
                        <a:lnSpc>
                          <a:spcPct val="107000"/>
                        </a:lnSpc>
                        <a:spcAft>
                          <a:spcPts val="0"/>
                        </a:spcAft>
                      </a:pPr>
                      <a:r>
                        <a:rPr lang="hr-HR" sz="1400" dirty="0">
                          <a:solidFill>
                            <a:srgbClr val="002060"/>
                          </a:solidFill>
                          <a:effectLst/>
                        </a:rPr>
                        <a:t>PREDMETNO PODRUČJE </a:t>
                      </a:r>
                      <a:r>
                        <a:rPr lang="hr-HR" sz="1400" dirty="0" smtClean="0">
                          <a:solidFill>
                            <a:srgbClr val="002060"/>
                          </a:solidFill>
                          <a:effectLst/>
                        </a:rPr>
                        <a:t>KULTURA I MEDIJI</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c>
                  <a:txBody>
                    <a:bodyPr/>
                    <a:lstStyle/>
                    <a:p>
                      <a:pPr fontAlgn="base">
                        <a:lnSpc>
                          <a:spcPct val="107000"/>
                        </a:lnSpc>
                        <a:spcAft>
                          <a:spcPts val="0"/>
                        </a:spcAft>
                      </a:pPr>
                      <a:r>
                        <a:rPr lang="hr-HR" sz="1100" dirty="0">
                          <a:solidFill>
                            <a:srgbClr val="002060"/>
                          </a:solidFill>
                          <a:effectLst/>
                        </a:rPr>
                        <a:t> </a:t>
                      </a:r>
                      <a:r>
                        <a:rPr lang="hr-HR" sz="1800" dirty="0" smtClean="0">
                          <a:solidFill>
                            <a:srgbClr val="002060"/>
                          </a:solidFill>
                          <a:effectLst/>
                        </a:rPr>
                        <a:t>  C – Kultura i mediji</a:t>
                      </a:r>
                      <a:endParaRPr lang="hr-H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r>
              <a:tr h="0">
                <a:tc>
                  <a:txBody>
                    <a:bodyPr/>
                    <a:lstStyle/>
                    <a:p>
                      <a:pPr fontAlgn="base">
                        <a:lnSpc>
                          <a:spcPct val="107000"/>
                        </a:lnSpc>
                        <a:spcAft>
                          <a:spcPts val="0"/>
                        </a:spcAft>
                      </a:pPr>
                      <a:r>
                        <a:rPr lang="hr-HR" sz="1400" dirty="0">
                          <a:solidFill>
                            <a:srgbClr val="002060"/>
                          </a:solidFill>
                          <a:effectLst/>
                        </a:rPr>
                        <a:t>ISHOD </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c>
                  <a:txBody>
                    <a:bodyPr/>
                    <a:lstStyle/>
                    <a:p>
                      <a:pPr fontAlgn="base">
                        <a:lnSpc>
                          <a:spcPct val="107000"/>
                        </a:lnSpc>
                        <a:spcAft>
                          <a:spcPts val="0"/>
                        </a:spcAft>
                      </a:pPr>
                      <a:r>
                        <a:rPr lang="hr-HR" sz="1400" b="1" dirty="0">
                          <a:solidFill>
                            <a:srgbClr val="002060"/>
                          </a:solidFill>
                          <a:effectLst/>
                        </a:rPr>
                        <a:t>RAZRADA </a:t>
                      </a:r>
                      <a:r>
                        <a:rPr lang="hr-HR" sz="1400" b="1" dirty="0" smtClean="0">
                          <a:solidFill>
                            <a:srgbClr val="002060"/>
                          </a:solidFill>
                          <a:effectLst/>
                        </a:rPr>
                        <a:t> ISHODA</a:t>
                      </a:r>
                      <a:r>
                        <a:rPr lang="hr-HR" sz="1100" dirty="0">
                          <a:solidFill>
                            <a:srgbClr val="002060"/>
                          </a:solidFill>
                          <a:effectLst/>
                        </a:rPr>
                        <a:t> </a:t>
                      </a:r>
                      <a:endParaRPr lang="hr-H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3">
                        <a:lumMod val="40000"/>
                        <a:lumOff val="60000"/>
                      </a:schemeClr>
                    </a:solidFill>
                  </a:tcPr>
                </a:tc>
              </a:tr>
            </a:tbl>
          </a:graphicData>
        </a:graphic>
      </p:graphicFrame>
      <p:graphicFrame>
        <p:nvGraphicFramePr>
          <p:cNvPr id="5" name="Tablica 4"/>
          <p:cNvGraphicFramePr>
            <a:graphicFrameLocks noGrp="1"/>
          </p:cNvGraphicFramePr>
          <p:nvPr>
            <p:extLst>
              <p:ext uri="{D42A27DB-BD31-4B8C-83A1-F6EECF244321}">
                <p14:modId xmlns:p14="http://schemas.microsoft.com/office/powerpoint/2010/main" val="4138311017"/>
              </p:ext>
            </p:extLst>
          </p:nvPr>
        </p:nvGraphicFramePr>
        <p:xfrm>
          <a:off x="981844" y="1484784"/>
          <a:ext cx="10109555" cy="5578127"/>
        </p:xfrm>
        <a:graphic>
          <a:graphicData uri="http://schemas.openxmlformats.org/drawingml/2006/table">
            <a:tbl>
              <a:tblPr firstRow="1" firstCol="1" bandRow="1">
                <a:tableStyleId>{5C22544A-7EE6-4342-B048-85BDC9FD1C3A}</a:tableStyleId>
              </a:tblPr>
              <a:tblGrid>
                <a:gridCol w="3450651"/>
                <a:gridCol w="6625228"/>
                <a:gridCol w="33676"/>
              </a:tblGrid>
              <a:tr h="2347582">
                <a:tc>
                  <a:txBody>
                    <a:bodyPr/>
                    <a:lstStyle/>
                    <a:p>
                      <a:pPr fontAlgn="base"/>
                      <a:r>
                        <a:rPr lang="hr-HR" sz="1400" b="1" kern="1200" dirty="0" smtClean="0">
                          <a:solidFill>
                            <a:srgbClr val="002060"/>
                          </a:solidFill>
                          <a:effectLst/>
                          <a:latin typeface="+mn-lt"/>
                          <a:ea typeface="+mn-ea"/>
                          <a:cs typeface="+mn-cs"/>
                        </a:rPr>
                        <a:t>C. 5. 1 </a:t>
                      </a:r>
                    </a:p>
                    <a:p>
                      <a:r>
                        <a:rPr lang="hr-HR" sz="1400" b="1" kern="1200" dirty="0" smtClean="0">
                          <a:solidFill>
                            <a:srgbClr val="002060"/>
                          </a:solidFill>
                          <a:effectLst/>
                          <a:latin typeface="+mn-lt"/>
                          <a:ea typeface="+mn-ea"/>
                          <a:cs typeface="+mn-cs"/>
                        </a:rPr>
                        <a:t>Učenik razlikuje tiskane medijske tekstove i izdvaja tekstove koji promiču pozitivne vrijednosti. </a:t>
                      </a:r>
                      <a:endParaRPr lang="hr-H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tx2">
                        <a:lumMod val="40000"/>
                        <a:lumOff val="60000"/>
                      </a:schemeClr>
                    </a:solidFill>
                  </a:tcPr>
                </a:tc>
                <a:tc>
                  <a:txBody>
                    <a:bodyPr/>
                    <a:lstStyle/>
                    <a:p>
                      <a:pPr marL="285750" lvl="0" indent="-285750" fontAlgn="base">
                        <a:buFont typeface="Arial" panose="020B0604020202020204" pitchFamily="34" charset="0"/>
                        <a:buChar char="•"/>
                      </a:pPr>
                      <a:r>
                        <a:rPr lang="hr-HR" sz="1200" b="0" kern="1200" dirty="0" smtClean="0">
                          <a:solidFill>
                            <a:srgbClr val="FF0000"/>
                          </a:solidFill>
                          <a:effectLst/>
                          <a:latin typeface="+mn-lt"/>
                          <a:ea typeface="+mn-ea"/>
                          <a:cs typeface="+mn-cs"/>
                        </a:rPr>
                        <a:t>razlikuje tiskane medijske tekstove prema ritmu izlaženja: dnevne novine, tjedne, mjesečne i godišnje časopise </a:t>
                      </a:r>
                    </a:p>
                    <a:p>
                      <a:pPr marL="285750" lvl="0" indent="-285750" fontAlgn="base">
                        <a:buFont typeface="Arial" panose="020B0604020202020204" pitchFamily="34" charset="0"/>
                        <a:buChar char="•"/>
                      </a:pPr>
                      <a:r>
                        <a:rPr lang="hr-HR" sz="1200" b="0" kern="1200" dirty="0" smtClean="0">
                          <a:solidFill>
                            <a:srgbClr val="FF0000"/>
                          </a:solidFill>
                          <a:effectLst/>
                          <a:latin typeface="+mn-lt"/>
                          <a:ea typeface="+mn-ea"/>
                          <a:cs typeface="+mn-cs"/>
                        </a:rPr>
                        <a:t>uočava uporabu i organizaciju pojedinih sadržajnih i grafičkih elemenata u različitim tiskanim medijskim tekstovima sa svrhom prenošenja poruke</a:t>
                      </a:r>
                    </a:p>
                    <a:p>
                      <a:pPr marL="0" lvl="0" indent="0" fontAlgn="base">
                        <a:buFont typeface="Arial" panose="020B0604020202020204" pitchFamily="34" charset="0"/>
                        <a:buNone/>
                      </a:pPr>
                      <a:endParaRPr lang="hr-HR" sz="1400" b="1" kern="1200" dirty="0" smtClean="0">
                        <a:solidFill>
                          <a:schemeClr val="lt1"/>
                        </a:solidFill>
                        <a:effectLst/>
                        <a:latin typeface="+mn-lt"/>
                        <a:ea typeface="+mn-ea"/>
                        <a:cs typeface="+mn-cs"/>
                      </a:endParaRPr>
                    </a:p>
                    <a:p>
                      <a:pPr marL="285750" lvl="0" indent="-285750" fontAlgn="base">
                        <a:buFont typeface="Arial" panose="020B0604020202020204" pitchFamily="34" charset="0"/>
                        <a:buChar char="•"/>
                      </a:pPr>
                      <a:r>
                        <a:rPr lang="hr-HR" sz="1200" b="0" kern="1200" dirty="0" smtClean="0">
                          <a:solidFill>
                            <a:schemeClr val="tx1"/>
                          </a:solidFill>
                          <a:effectLst/>
                          <a:latin typeface="+mn-lt"/>
                          <a:ea typeface="+mn-ea"/>
                          <a:cs typeface="+mn-cs"/>
                        </a:rPr>
                        <a:t>prepoznaje kako se grafičkim elementima (naslov, nadnaslov, podnaslov, fotografija/ilustracija, okvir) oblikuje značenje medijske poruke i stvara željeni učinak na primatelja </a:t>
                      </a:r>
                    </a:p>
                    <a:p>
                      <a:pPr marL="285750" indent="-285750">
                        <a:buFont typeface="Arial" panose="020B0604020202020204" pitchFamily="34" charset="0"/>
                        <a:buChar char="•"/>
                      </a:pPr>
                      <a:r>
                        <a:rPr lang="hr-HR" sz="1200" b="0" kern="1200" dirty="0" smtClean="0">
                          <a:solidFill>
                            <a:schemeClr val="tx1"/>
                          </a:solidFill>
                          <a:effectLst/>
                          <a:latin typeface="+mn-lt"/>
                          <a:ea typeface="+mn-ea"/>
                          <a:cs typeface="+mn-cs"/>
                        </a:rPr>
                        <a:t>izdvaja sadržaje koji promiču pozitivne vrijednosti i potiču pozitivne komunikacijske obrasce </a:t>
                      </a:r>
                      <a:endParaRPr lang="hr-H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solidFill>
                      <a:schemeClr val="accent2">
                        <a:lumMod val="60000"/>
                        <a:lumOff val="40000"/>
                      </a:schemeClr>
                    </a:solidFill>
                  </a:tcPr>
                </a:tc>
                <a:tc>
                  <a:txBody>
                    <a:bodyPr/>
                    <a:lstStyle/>
                    <a:p>
                      <a:pPr fontAlgn="base">
                        <a:lnSpc>
                          <a:spcPct val="107000"/>
                        </a:lnSpc>
                        <a:spcAft>
                          <a:spcPts val="0"/>
                        </a:spcAft>
                      </a:pPr>
                      <a:r>
                        <a:rPr lang="hr-HR" sz="1100" dirty="0">
                          <a:effectLst/>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tc>
              </a:tr>
              <a:tr h="3230545">
                <a:tc>
                  <a:txBody>
                    <a:bodyPr/>
                    <a:lstStyle/>
                    <a:p>
                      <a:pPr fontAlgn="base">
                        <a:lnSpc>
                          <a:spcPct val="107000"/>
                        </a:lnSpc>
                        <a:spcAft>
                          <a:spcPts val="0"/>
                        </a:spcAft>
                      </a:pPr>
                      <a:r>
                        <a:rPr lang="hr-HR" sz="1400" b="1" dirty="0">
                          <a:solidFill>
                            <a:srgbClr val="002060"/>
                          </a:solidFill>
                          <a:effectLst/>
                          <a:latin typeface="+mj-lt"/>
                          <a:ea typeface="Times New Roman" panose="02020603050405020304" pitchFamily="18" charset="0"/>
                          <a:cs typeface="Calibri" panose="020F0502020204030204" pitchFamily="34" charset="0"/>
                        </a:rPr>
                        <a:t>C. 5. 3 </a:t>
                      </a:r>
                      <a:endParaRPr lang="hr-HR" sz="1400" dirty="0">
                        <a:solidFill>
                          <a:srgbClr val="002060"/>
                        </a:solidFill>
                        <a:effectLst/>
                        <a:latin typeface="+mj-lt"/>
                        <a:ea typeface="Calibri" panose="020F0502020204030204" pitchFamily="34" charset="0"/>
                        <a:cs typeface="Times New Roman" panose="02020603050405020304" pitchFamily="18" charset="0"/>
                      </a:endParaRPr>
                    </a:p>
                    <a:p>
                      <a:pPr fontAlgn="base">
                        <a:lnSpc>
                          <a:spcPct val="107000"/>
                        </a:lnSpc>
                        <a:spcAft>
                          <a:spcPts val="0"/>
                        </a:spcAft>
                      </a:pPr>
                      <a:r>
                        <a:rPr lang="hr-HR" sz="1400" b="1" dirty="0">
                          <a:solidFill>
                            <a:srgbClr val="002060"/>
                          </a:solidFill>
                          <a:effectLst/>
                          <a:latin typeface="+mj-lt"/>
                          <a:ea typeface="Times New Roman" panose="02020603050405020304" pitchFamily="18" charset="0"/>
                          <a:cs typeface="Calibri" panose="020F0502020204030204" pitchFamily="34" charset="0"/>
                        </a:rPr>
                        <a:t>Učenik posjećuje kulturne događaje u fizičkome i virtualnome okružju. </a:t>
                      </a:r>
                      <a:endParaRPr lang="hr-HR" sz="1400" dirty="0">
                        <a:solidFill>
                          <a:srgbClr val="002060"/>
                        </a:solidFill>
                        <a:effectLst/>
                        <a:latin typeface="+mj-lt"/>
                        <a:ea typeface="Calibri" panose="020F0502020204030204" pitchFamily="34" charset="0"/>
                        <a:cs typeface="Times New Roman" panose="02020603050405020304" pitchFamily="18" charset="0"/>
                      </a:endParaRPr>
                    </a:p>
                  </a:txBody>
                  <a:tcPr marL="0" marR="0" marT="28575" marB="28575">
                    <a:solidFill>
                      <a:schemeClr val="tx2">
                        <a:lumMod val="40000"/>
                        <a:lumOff val="60000"/>
                      </a:schemeClr>
                    </a:solidFill>
                  </a:tcPr>
                </a:tc>
                <a:tc>
                  <a:txBody>
                    <a:bodyPr/>
                    <a:lstStyle/>
                    <a:p>
                      <a:pPr marL="342900" lvl="0" indent="-342900" fontAlgn="base">
                        <a:lnSpc>
                          <a:spcPct val="107000"/>
                        </a:lnSpc>
                        <a:spcAft>
                          <a:spcPts val="0"/>
                        </a:spcAft>
                        <a:buSzPts val="1000"/>
                        <a:buFont typeface="Symbol" panose="05050102010706020507" pitchFamily="18" charset="2"/>
                        <a:buChar char=""/>
                        <a:tabLst>
                          <a:tab pos="457200" algn="l"/>
                        </a:tabLst>
                      </a:pPr>
                      <a:endParaRPr lang="hr-HR" sz="1200" dirty="0" smtClean="0">
                        <a:effectLst/>
                        <a:latin typeface="+mn-lt"/>
                        <a:ea typeface="Times New Roman" panose="02020603050405020304" pitchFamily="18" charset="0"/>
                        <a:cs typeface="Calibri" panose="020F0502020204030204" pitchFamily="34" charset="0"/>
                      </a:endParaRPr>
                    </a:p>
                    <a:p>
                      <a:pPr marL="0" lvl="0" indent="0" fontAlgn="base">
                        <a:lnSpc>
                          <a:spcPct val="107000"/>
                        </a:lnSpc>
                        <a:spcAft>
                          <a:spcPts val="0"/>
                        </a:spcAft>
                        <a:buSzPts val="1000"/>
                        <a:buFont typeface="Symbol" panose="05050102010706020507" pitchFamily="18" charset="2"/>
                        <a:buNone/>
                        <a:tabLst>
                          <a:tab pos="457200" algn="l"/>
                        </a:tabLst>
                      </a:pPr>
                      <a:r>
                        <a:rPr lang="hr-HR" sz="1200" dirty="0" smtClean="0">
                          <a:effectLst/>
                          <a:latin typeface="+mn-lt"/>
                          <a:ea typeface="Times New Roman" panose="02020603050405020304" pitchFamily="18" charset="0"/>
                          <a:cs typeface="Calibri" panose="020F0502020204030204" pitchFamily="34" charset="0"/>
                        </a:rPr>
                        <a:t>     Preporučeni </a:t>
                      </a:r>
                      <a:r>
                        <a:rPr lang="hr-HR" sz="1200" dirty="0">
                          <a:effectLst/>
                          <a:latin typeface="+mn-lt"/>
                          <a:ea typeface="Times New Roman" panose="02020603050405020304" pitchFamily="18" charset="0"/>
                          <a:cs typeface="Calibri" panose="020F0502020204030204" pitchFamily="34" charset="0"/>
                        </a:rPr>
                        <a:t>sadržaji: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effectLst/>
                          <a:latin typeface="+mn-lt"/>
                          <a:ea typeface="Times New Roman" panose="02020603050405020304" pitchFamily="18" charset="0"/>
                          <a:cs typeface="Calibri" panose="020F0502020204030204" pitchFamily="34" charset="0"/>
                        </a:rPr>
                        <a:t>posjet kazalištu: kazališne predstave; programi kojima se predstavlja organizacija rada kazališta, rad na predstavi i njihovi sudionici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effectLst/>
                          <a:latin typeface="+mn-lt"/>
                          <a:ea typeface="Times New Roman" panose="02020603050405020304" pitchFamily="18" charset="0"/>
                          <a:cs typeface="Calibri" panose="020F0502020204030204" pitchFamily="34" charset="0"/>
                        </a:rPr>
                        <a:t>odlazak u kino i kinoteke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solidFill>
                            <a:srgbClr val="FF0000"/>
                          </a:solidFill>
                          <a:effectLst/>
                          <a:latin typeface="+mn-lt"/>
                          <a:ea typeface="Times New Roman" panose="02020603050405020304" pitchFamily="18" charset="0"/>
                          <a:cs typeface="Calibri" panose="020F0502020204030204" pitchFamily="34" charset="0"/>
                        </a:rPr>
                        <a:t>posjet medijskim kućama (radijske i televizijske postaje, novinske i izdavačke kuće)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solidFill>
                            <a:srgbClr val="FF0000"/>
                          </a:solidFill>
                          <a:effectLst/>
                          <a:latin typeface="+mn-lt"/>
                          <a:ea typeface="Times New Roman" panose="02020603050405020304" pitchFamily="18" charset="0"/>
                          <a:cs typeface="Calibri" panose="020F0502020204030204" pitchFamily="34" charset="0"/>
                        </a:rPr>
                        <a:t>posjet institucijama: knjižnice, muzeji, atelijeri, umjetničke radionice, instituti, zavodi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effectLst/>
                          <a:latin typeface="+mn-lt"/>
                          <a:ea typeface="Times New Roman" panose="02020603050405020304" pitchFamily="18" charset="0"/>
                          <a:cs typeface="Calibri" panose="020F0502020204030204" pitchFamily="34" charset="0"/>
                        </a:rPr>
                        <a:t>posjet festivalima: književni, filmski, znanstveni, edukacijski, tradicijski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solidFill>
                            <a:srgbClr val="FF0000"/>
                          </a:solidFill>
                          <a:effectLst/>
                          <a:latin typeface="+mn-lt"/>
                          <a:ea typeface="Times New Roman" panose="02020603050405020304" pitchFamily="18" charset="0"/>
                          <a:cs typeface="Calibri" panose="020F0502020204030204" pitchFamily="34" charset="0"/>
                        </a:rPr>
                        <a:t>posjet tribinama i susreti s književnicima i autorima različitih područja djelovanja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effectLst/>
                          <a:latin typeface="+mn-lt"/>
                          <a:ea typeface="Times New Roman" panose="02020603050405020304" pitchFamily="18" charset="0"/>
                          <a:cs typeface="Calibri" panose="020F0502020204030204" pitchFamily="34" charset="0"/>
                        </a:rPr>
                        <a:t>sudjelovanje u radionicama različitih sadržaja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effectLst/>
                          <a:latin typeface="+mn-lt"/>
                          <a:ea typeface="Times New Roman" panose="02020603050405020304" pitchFamily="18" charset="0"/>
                          <a:cs typeface="Calibri" panose="020F0502020204030204" pitchFamily="34" charset="0"/>
                        </a:rPr>
                        <a:t>posjet izložbama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effectLst/>
                          <a:latin typeface="+mn-lt"/>
                          <a:ea typeface="Times New Roman" panose="02020603050405020304" pitchFamily="18" charset="0"/>
                          <a:cs typeface="Calibri" panose="020F0502020204030204" pitchFamily="34" charset="0"/>
                        </a:rPr>
                        <a:t>posjet predavanjima u fizičkome i digitalnome okružju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solidFill>
                            <a:srgbClr val="FF0000"/>
                          </a:solidFill>
                          <a:effectLst/>
                          <a:latin typeface="+mn-lt"/>
                          <a:ea typeface="Times New Roman" panose="02020603050405020304" pitchFamily="18" charset="0"/>
                          <a:cs typeface="Calibri" panose="020F0502020204030204" pitchFamily="34" charset="0"/>
                        </a:rPr>
                        <a:t>sudjelovanje u raznim projektima  </a:t>
                      </a:r>
                      <a:endParaRPr lang="hr-HR" sz="1200" dirty="0">
                        <a:effectLst/>
                        <a:latin typeface="+mn-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hr-HR" sz="1200" dirty="0">
                          <a:effectLst/>
                          <a:latin typeface="+mn-lt"/>
                          <a:ea typeface="Times New Roman" panose="02020603050405020304" pitchFamily="18" charset="0"/>
                          <a:cs typeface="Calibri" panose="020F0502020204030204" pitchFamily="34" charset="0"/>
                        </a:rPr>
                        <a:t>posjet internetskim sadržajima: online izložbe, online učionice, kulturni portali </a:t>
                      </a:r>
                      <a:endParaRPr lang="hr-HR" sz="1200" dirty="0">
                        <a:effectLst/>
                        <a:latin typeface="+mn-lt"/>
                        <a:ea typeface="Calibri" panose="020F0502020204030204" pitchFamily="34" charset="0"/>
                        <a:cs typeface="Times New Roman" panose="02020603050405020304" pitchFamily="18" charset="0"/>
                      </a:endParaRPr>
                    </a:p>
                  </a:txBody>
                  <a:tcPr marL="0" marR="0" marT="28575" marB="28575">
                    <a:solidFill>
                      <a:schemeClr val="accent2">
                        <a:lumMod val="60000"/>
                        <a:lumOff val="40000"/>
                      </a:schemeClr>
                    </a:solidFill>
                  </a:tcPr>
                </a:tc>
                <a:tc>
                  <a:txBody>
                    <a:bodyPr/>
                    <a:lstStyle/>
                    <a:p>
                      <a:pPr fontAlgn="base">
                        <a:lnSpc>
                          <a:spcPct val="107000"/>
                        </a:lnSpc>
                        <a:spcAft>
                          <a:spcPts val="0"/>
                        </a:spcAft>
                      </a:pP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28575" marB="28575"/>
                </a:tc>
              </a:tr>
            </a:tbl>
          </a:graphicData>
        </a:graphic>
      </p:graphicFrame>
    </p:spTree>
    <p:extLst>
      <p:ext uri="{BB962C8B-B14F-4D97-AF65-F5344CB8AC3E}">
        <p14:creationId xmlns:p14="http://schemas.microsoft.com/office/powerpoint/2010/main" val="496976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8538" y="193804"/>
            <a:ext cx="8909366" cy="828172"/>
          </a:xfrm>
        </p:spPr>
        <p:txBody>
          <a:bodyPr/>
          <a:lstStyle/>
          <a:p>
            <a:r>
              <a:rPr lang="hr-HR" dirty="0" smtClean="0"/>
              <a:t>Tematsko planiranje – prijedlog za HJ 5.</a:t>
            </a:r>
            <a:endParaRPr lang="hr-HR" dirty="0"/>
          </a:p>
        </p:txBody>
      </p:sp>
      <p:sp>
        <p:nvSpPr>
          <p:cNvPr id="3" name="Rezervirano mjesto sadržaja 2"/>
          <p:cNvSpPr>
            <a:spLocks noGrp="1"/>
          </p:cNvSpPr>
          <p:nvPr>
            <p:ph idx="1"/>
          </p:nvPr>
        </p:nvSpPr>
        <p:spPr>
          <a:xfrm>
            <a:off x="2588538" y="1183341"/>
            <a:ext cx="8913078" cy="5056094"/>
          </a:xfrm>
        </p:spPr>
        <p:txBody>
          <a:bodyPr>
            <a:normAutofit fontScale="77500" lnSpcReduction="20000"/>
          </a:bodyPr>
          <a:lstStyle/>
          <a:p>
            <a:pPr fontAlgn="base"/>
            <a:r>
              <a:rPr lang="hr-HR" sz="2600" i="1" dirty="0"/>
              <a:t>Novi početak - novi izazov</a:t>
            </a:r>
            <a:r>
              <a:rPr lang="hr-HR" sz="2600" dirty="0"/>
              <a:t> </a:t>
            </a:r>
          </a:p>
          <a:p>
            <a:pPr fontAlgn="base"/>
            <a:r>
              <a:rPr lang="hr-HR" sz="2600" i="1" dirty="0"/>
              <a:t>Jezik</a:t>
            </a:r>
            <a:r>
              <a:rPr lang="hr-HR" sz="2600" dirty="0"/>
              <a:t> </a:t>
            </a:r>
          </a:p>
          <a:p>
            <a:pPr fontAlgn="base"/>
            <a:r>
              <a:rPr lang="hr-HR" sz="2600" i="1" dirty="0"/>
              <a:t>Komunikacija</a:t>
            </a:r>
            <a:r>
              <a:rPr lang="hr-HR" sz="2600" dirty="0"/>
              <a:t> </a:t>
            </a:r>
          </a:p>
          <a:p>
            <a:pPr fontAlgn="base"/>
            <a:r>
              <a:rPr lang="hr-HR" sz="2600" i="1" dirty="0"/>
              <a:t>Riječi</a:t>
            </a:r>
            <a:r>
              <a:rPr lang="hr-HR" sz="2600" dirty="0"/>
              <a:t> </a:t>
            </a:r>
          </a:p>
          <a:p>
            <a:pPr fontAlgn="base"/>
            <a:r>
              <a:rPr lang="hr-HR" sz="2600" i="1" dirty="0"/>
              <a:t>Proza</a:t>
            </a:r>
            <a:r>
              <a:rPr lang="hr-HR" sz="2600" dirty="0"/>
              <a:t> </a:t>
            </a:r>
          </a:p>
          <a:p>
            <a:pPr fontAlgn="base"/>
            <a:r>
              <a:rPr lang="hr-HR" sz="2600" i="1" dirty="0"/>
              <a:t>Poezija</a:t>
            </a:r>
            <a:r>
              <a:rPr lang="hr-HR" sz="2600" dirty="0"/>
              <a:t> </a:t>
            </a:r>
          </a:p>
          <a:p>
            <a:pPr fontAlgn="base"/>
            <a:r>
              <a:rPr lang="hr-HR" sz="2600" i="1" dirty="0"/>
              <a:t>Dugine boje jeseni</a:t>
            </a:r>
            <a:r>
              <a:rPr lang="hr-HR" sz="2600" dirty="0"/>
              <a:t> </a:t>
            </a:r>
          </a:p>
          <a:p>
            <a:pPr fontAlgn="base"/>
            <a:r>
              <a:rPr lang="hr-HR" sz="2600" i="1" dirty="0"/>
              <a:t>Upoznajmo našu domovinu</a:t>
            </a:r>
            <a:r>
              <a:rPr lang="hr-HR" sz="2600" dirty="0"/>
              <a:t> </a:t>
            </a:r>
          </a:p>
          <a:p>
            <a:pPr fontAlgn="base"/>
            <a:r>
              <a:rPr lang="hr-HR" sz="2600" b="1" i="1" dirty="0">
                <a:solidFill>
                  <a:srgbClr val="C00000"/>
                </a:solidFill>
              </a:rPr>
              <a:t>Čitam</a:t>
            </a:r>
            <a:r>
              <a:rPr lang="hr-HR" sz="2600" dirty="0"/>
              <a:t> </a:t>
            </a:r>
          </a:p>
          <a:p>
            <a:pPr fontAlgn="base"/>
            <a:r>
              <a:rPr lang="hr-HR" sz="2600" i="1" dirty="0"/>
              <a:t>Lijepa riječ sva vrata otvara</a:t>
            </a:r>
            <a:r>
              <a:rPr lang="hr-HR" sz="2600" dirty="0"/>
              <a:t> </a:t>
            </a:r>
          </a:p>
          <a:p>
            <a:pPr fontAlgn="base"/>
            <a:r>
              <a:rPr lang="hr-HR" sz="2600" i="1" dirty="0"/>
              <a:t>Sjajna zvijezda prijateljstva</a:t>
            </a:r>
            <a:r>
              <a:rPr lang="hr-HR" sz="2600" dirty="0"/>
              <a:t> </a:t>
            </a:r>
          </a:p>
          <a:p>
            <a:pPr fontAlgn="base"/>
            <a:r>
              <a:rPr lang="hr-HR" sz="2600" i="1" dirty="0"/>
              <a:t>Djetinjstvo i igra</a:t>
            </a:r>
            <a:r>
              <a:rPr lang="hr-HR" sz="2600" dirty="0"/>
              <a:t> </a:t>
            </a:r>
          </a:p>
          <a:p>
            <a:pPr fontAlgn="base"/>
            <a:r>
              <a:rPr lang="hr-HR" sz="2600" dirty="0"/>
              <a:t>...</a:t>
            </a:r>
            <a:r>
              <a:rPr lang="en-US" sz="2600" dirty="0"/>
              <a:t> </a:t>
            </a:r>
          </a:p>
          <a:p>
            <a:endParaRPr lang="hr-HR" dirty="0"/>
          </a:p>
        </p:txBody>
      </p:sp>
    </p:spTree>
    <p:extLst>
      <p:ext uri="{BB962C8B-B14F-4D97-AF65-F5344CB8AC3E}">
        <p14:creationId xmlns:p14="http://schemas.microsoft.com/office/powerpoint/2010/main" val="31619812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948" y="876581"/>
            <a:ext cx="8335003" cy="4689660"/>
          </a:xfrm>
          <a:prstGeom prst="rect">
            <a:avLst/>
          </a:prstGeom>
        </p:spPr>
      </p:pic>
    </p:spTree>
    <p:extLst>
      <p:ext uri="{BB962C8B-B14F-4D97-AF65-F5344CB8AC3E}">
        <p14:creationId xmlns:p14="http://schemas.microsoft.com/office/powerpoint/2010/main" val="34115732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38052" t="33725" r="11324" b="14902"/>
          <a:stretch/>
        </p:blipFill>
        <p:spPr>
          <a:xfrm>
            <a:off x="2061964" y="1124505"/>
            <a:ext cx="8197967" cy="4680670"/>
          </a:xfrm>
          <a:prstGeom prst="rect">
            <a:avLst/>
          </a:prstGeom>
        </p:spPr>
      </p:pic>
    </p:spTree>
    <p:extLst>
      <p:ext uri="{BB962C8B-B14F-4D97-AF65-F5344CB8AC3E}">
        <p14:creationId xmlns:p14="http://schemas.microsoft.com/office/powerpoint/2010/main" val="27824483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71259" y="182170"/>
            <a:ext cx="8909366" cy="786018"/>
          </a:xfrm>
        </p:spPr>
        <p:txBody>
          <a:bodyPr/>
          <a:lstStyle/>
          <a:p>
            <a:r>
              <a:rPr lang="hr-HR" dirty="0" smtClean="0"/>
              <a:t>Razrada teme „Čitam…”</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100" y="968189"/>
            <a:ext cx="3898961" cy="5419165"/>
          </a:xfrm>
        </p:spPr>
      </p:pic>
      <p:sp>
        <p:nvSpPr>
          <p:cNvPr id="5" name="TekstniOkvir 4"/>
          <p:cNvSpPr txBox="1"/>
          <p:nvPr/>
        </p:nvSpPr>
        <p:spPr>
          <a:xfrm>
            <a:off x="1747663" y="6508376"/>
            <a:ext cx="10203659" cy="369332"/>
          </a:xfrm>
          <a:prstGeom prst="rect">
            <a:avLst/>
          </a:prstGeom>
          <a:noFill/>
        </p:spPr>
        <p:txBody>
          <a:bodyPr wrap="square" rtlCol="0">
            <a:spAutoFit/>
          </a:bodyPr>
          <a:lstStyle/>
          <a:p>
            <a:r>
              <a:rPr lang="hr-HR" dirty="0" smtClean="0"/>
              <a:t>Jukić, M. </a:t>
            </a:r>
            <a:r>
              <a:rPr lang="hr-HR" dirty="0" err="1" smtClean="0"/>
              <a:t>et</a:t>
            </a:r>
            <a:r>
              <a:rPr lang="hr-HR" dirty="0" smtClean="0"/>
              <a:t>. </a:t>
            </a:r>
            <a:r>
              <a:rPr lang="hr-HR" dirty="0" err="1"/>
              <a:t>a</a:t>
            </a:r>
            <a:r>
              <a:rPr lang="hr-HR" dirty="0" err="1" smtClean="0"/>
              <a:t>l</a:t>
            </a:r>
            <a:r>
              <a:rPr lang="hr-HR" dirty="0" smtClean="0"/>
              <a:t>.:Hrvatska čitanka  5. razred, Zagreb : Ljevak, 2019.</a:t>
            </a:r>
            <a:endParaRPr lang="hr-HR" dirty="0"/>
          </a:p>
        </p:txBody>
      </p:sp>
      <p:sp>
        <p:nvSpPr>
          <p:cNvPr id="6" name="Strelica udesno 5"/>
          <p:cNvSpPr/>
          <p:nvPr/>
        </p:nvSpPr>
        <p:spPr>
          <a:xfrm>
            <a:off x="5517512" y="1277472"/>
            <a:ext cx="994823" cy="4571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TekstniOkvir 9"/>
          <p:cNvSpPr txBox="1"/>
          <p:nvPr/>
        </p:nvSpPr>
        <p:spPr>
          <a:xfrm>
            <a:off x="5667979" y="1435504"/>
            <a:ext cx="1083332" cy="369332"/>
          </a:xfrm>
          <a:prstGeom prst="rect">
            <a:avLst/>
          </a:prstGeom>
          <a:noFill/>
        </p:spPr>
        <p:txBody>
          <a:bodyPr wrap="square" rtlCol="0">
            <a:spAutoFit/>
          </a:bodyPr>
          <a:lstStyle/>
          <a:p>
            <a:r>
              <a:rPr lang="hr-HR" b="1" dirty="0" smtClean="0">
                <a:solidFill>
                  <a:srgbClr val="C00000"/>
                </a:solidFill>
              </a:rPr>
              <a:t>ISHOD</a:t>
            </a:r>
            <a:endParaRPr lang="hr-HR" b="1" dirty="0">
              <a:solidFill>
                <a:srgbClr val="C00000"/>
              </a:solidFill>
            </a:endParaRPr>
          </a:p>
        </p:txBody>
      </p:sp>
      <p:sp>
        <p:nvSpPr>
          <p:cNvPr id="15" name="TekstniOkvir 14"/>
          <p:cNvSpPr txBox="1"/>
          <p:nvPr/>
        </p:nvSpPr>
        <p:spPr>
          <a:xfrm>
            <a:off x="5667978" y="2420888"/>
            <a:ext cx="5539002" cy="2862322"/>
          </a:xfrm>
          <a:prstGeom prst="rect">
            <a:avLst/>
          </a:prstGeom>
          <a:noFill/>
        </p:spPr>
        <p:txBody>
          <a:bodyPr wrap="square" rtlCol="0">
            <a:spAutoFit/>
          </a:bodyPr>
          <a:lstStyle/>
          <a:p>
            <a:r>
              <a:rPr lang="hr-HR" sz="1400" b="1" dirty="0">
                <a:solidFill>
                  <a:srgbClr val="7030A0"/>
                </a:solidFill>
              </a:rPr>
              <a:t>RAZRADA ISHODA </a:t>
            </a:r>
            <a:r>
              <a:rPr lang="hr-HR" b="1" dirty="0" smtClean="0">
                <a:solidFill>
                  <a:srgbClr val="7030A0"/>
                </a:solidFill>
              </a:rPr>
              <a:t>- </a:t>
            </a:r>
            <a:r>
              <a:rPr lang="hr-HR" sz="1200" b="1" dirty="0" smtClean="0">
                <a:solidFill>
                  <a:srgbClr val="7030A0"/>
                </a:solidFill>
              </a:rPr>
              <a:t>komentira </a:t>
            </a:r>
            <a:r>
              <a:rPr lang="hr-HR" sz="1200" b="1" dirty="0">
                <a:solidFill>
                  <a:srgbClr val="7030A0"/>
                </a:solidFill>
              </a:rPr>
              <a:t>i obrazlaže vlastito razumijevanje književnoga </a:t>
            </a:r>
            <a:r>
              <a:rPr lang="hr-HR" sz="1200" b="1" dirty="0" smtClean="0">
                <a:solidFill>
                  <a:srgbClr val="7030A0"/>
                </a:solidFill>
              </a:rPr>
              <a:t>teksta</a:t>
            </a:r>
          </a:p>
          <a:p>
            <a:endParaRPr lang="hr-HR" sz="1200" b="1" dirty="0" smtClean="0">
              <a:solidFill>
                <a:srgbClr val="7030A0"/>
              </a:solidFill>
            </a:endParaRPr>
          </a:p>
          <a:p>
            <a:r>
              <a:rPr lang="hr-HR" sz="1200" b="1" dirty="0">
                <a:solidFill>
                  <a:srgbClr val="FF0000"/>
                </a:solidFill>
              </a:rPr>
              <a:t>HJ A.5.4. – </a:t>
            </a:r>
            <a:r>
              <a:rPr lang="pl-PL" sz="1200" b="1" dirty="0">
                <a:solidFill>
                  <a:srgbClr val="FF0000"/>
                </a:solidFill>
              </a:rPr>
              <a:t>Učenik piše tekstove trodijelne strukture u skladu s </a:t>
            </a:r>
            <a:r>
              <a:rPr lang="pl-PL" sz="1200" b="1" dirty="0" smtClean="0">
                <a:solidFill>
                  <a:srgbClr val="FF0000"/>
                </a:solidFill>
              </a:rPr>
              <a:t>temom</a:t>
            </a:r>
          </a:p>
          <a:p>
            <a:endParaRPr lang="pl-PL" sz="1200" b="1" dirty="0" smtClean="0">
              <a:solidFill>
                <a:srgbClr val="FF0000"/>
              </a:solidFill>
            </a:endParaRPr>
          </a:p>
          <a:p>
            <a:r>
              <a:rPr lang="hr-HR" sz="1200" b="1" dirty="0">
                <a:solidFill>
                  <a:srgbClr val="7030A0"/>
                </a:solidFill>
              </a:rPr>
              <a:t>RAZRADA </a:t>
            </a:r>
            <a:r>
              <a:rPr lang="hr-HR" sz="1200" b="1" dirty="0" smtClean="0">
                <a:solidFill>
                  <a:srgbClr val="7030A0"/>
                </a:solidFill>
              </a:rPr>
              <a:t>ISHODA </a:t>
            </a:r>
            <a:r>
              <a:rPr lang="vi-VN" sz="1200" dirty="0"/>
              <a:t>– </a:t>
            </a:r>
            <a:r>
              <a:rPr lang="vi-VN" sz="1200" b="1" dirty="0">
                <a:solidFill>
                  <a:srgbClr val="7030A0"/>
                </a:solidFill>
              </a:rPr>
              <a:t>utvrđuje temu: čita i istražuje o temi u različitim izvorima, povezuje temu sa stečenim znanjem i iskustvom</a:t>
            </a:r>
            <a:endParaRPr lang="hr-HR" sz="1200" b="1" dirty="0" smtClean="0">
              <a:solidFill>
                <a:srgbClr val="7030A0"/>
              </a:solidFill>
            </a:endParaRPr>
          </a:p>
          <a:p>
            <a:endParaRPr lang="hr-HR" sz="1200" b="1" dirty="0" smtClean="0">
              <a:solidFill>
                <a:srgbClr val="FF0000"/>
              </a:solidFill>
            </a:endParaRPr>
          </a:p>
          <a:p>
            <a:r>
              <a:rPr lang="hr-HR" sz="1200" b="1" dirty="0">
                <a:solidFill>
                  <a:srgbClr val="002060"/>
                </a:solidFill>
              </a:rPr>
              <a:t>IKT D.2.3. – preoblikuje postojeća digitalna rješenja ili stvara nove uratke i smišlja ideje</a:t>
            </a:r>
          </a:p>
          <a:p>
            <a:endParaRPr lang="hr-HR" sz="1200" b="1" dirty="0">
              <a:solidFill>
                <a:srgbClr val="FF0000"/>
              </a:solidFill>
            </a:endParaRPr>
          </a:p>
          <a:p>
            <a:endParaRPr lang="hr-HR" sz="1200" b="1" dirty="0" smtClean="0">
              <a:solidFill>
                <a:srgbClr val="FF0000"/>
              </a:solidFill>
            </a:endParaRPr>
          </a:p>
          <a:p>
            <a:endParaRPr lang="hr-HR" sz="1200" b="1" dirty="0">
              <a:solidFill>
                <a:srgbClr val="7030A0"/>
              </a:solidFill>
            </a:endParaRPr>
          </a:p>
          <a:p>
            <a:endParaRPr lang="hr-HR" b="1" dirty="0">
              <a:solidFill>
                <a:srgbClr val="7030A0"/>
              </a:solidFill>
            </a:endParaRPr>
          </a:p>
        </p:txBody>
      </p:sp>
      <p:sp>
        <p:nvSpPr>
          <p:cNvPr id="3" name="Rectangle 2"/>
          <p:cNvSpPr/>
          <p:nvPr/>
        </p:nvSpPr>
        <p:spPr>
          <a:xfrm>
            <a:off x="5584624" y="1804836"/>
            <a:ext cx="5923530" cy="553998"/>
          </a:xfrm>
          <a:prstGeom prst="rect">
            <a:avLst/>
          </a:prstGeom>
        </p:spPr>
        <p:txBody>
          <a:bodyPr wrap="square">
            <a:spAutoFit/>
          </a:bodyPr>
          <a:lstStyle/>
          <a:p>
            <a:r>
              <a:rPr lang="hr-HR" b="1" dirty="0">
                <a:solidFill>
                  <a:srgbClr val="C00000"/>
                </a:solidFill>
              </a:rPr>
              <a:t>HJ B.5.1</a:t>
            </a:r>
            <a:r>
              <a:rPr lang="hr-HR" b="1" dirty="0" smtClean="0">
                <a:solidFill>
                  <a:srgbClr val="C00000"/>
                </a:solidFill>
              </a:rPr>
              <a:t>. </a:t>
            </a:r>
            <a:r>
              <a:rPr lang="hr-HR" sz="1200" b="1" dirty="0">
                <a:solidFill>
                  <a:srgbClr val="FF0000"/>
                </a:solidFill>
              </a:rPr>
              <a:t>Učenik obrazlaže doživljaj književnoga teksta, objašnjava uočene ideje povezujući tekst sa svijetom oko sebe</a:t>
            </a:r>
          </a:p>
        </p:txBody>
      </p:sp>
    </p:spTree>
    <p:extLst>
      <p:ext uri="{BB962C8B-B14F-4D97-AF65-F5344CB8AC3E}">
        <p14:creationId xmlns:p14="http://schemas.microsoft.com/office/powerpoint/2010/main" val="30841301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8538" y="140017"/>
            <a:ext cx="8909366" cy="787831"/>
          </a:xfrm>
        </p:spPr>
        <p:txBody>
          <a:bodyPr>
            <a:normAutofit/>
          </a:bodyPr>
          <a:lstStyle/>
          <a:p>
            <a:r>
              <a:rPr lang="hr-HR" sz="2800" dirty="0"/>
              <a:t>Razrada teme „Čitam…”</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678" y="823282"/>
            <a:ext cx="4338092" cy="6034718"/>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657" y="304745"/>
            <a:ext cx="4603442" cy="6399439"/>
          </a:xfrm>
          <a:prstGeom prst="rect">
            <a:avLst/>
          </a:prstGeom>
        </p:spPr>
      </p:pic>
    </p:spTree>
    <p:extLst>
      <p:ext uri="{BB962C8B-B14F-4D97-AF65-F5344CB8AC3E}">
        <p14:creationId xmlns:p14="http://schemas.microsoft.com/office/powerpoint/2010/main" val="23201064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84250" y="360103"/>
            <a:ext cx="9598696" cy="548618"/>
          </a:xfrm>
        </p:spPr>
        <p:txBody>
          <a:bodyPr/>
          <a:lstStyle/>
          <a:p>
            <a:pPr>
              <a:defRPr/>
            </a:pPr>
            <a:r>
              <a:rPr lang="hr-HR" altLang="sr-Latn-RS" sz="3199" dirty="0">
                <a:solidFill>
                  <a:srgbClr val="002060"/>
                </a:solidFill>
              </a:rPr>
              <a:t>Nastava „u” i „sa” školskom knjižnicom</a:t>
            </a:r>
            <a:endParaRPr lang="hr-HR" altLang="sr-Latn-RS" sz="3199" dirty="0">
              <a:solidFill>
                <a:srgbClr val="002060"/>
              </a:solidFill>
              <a:latin typeface="+mn-lt"/>
            </a:endParaRPr>
          </a:p>
        </p:txBody>
      </p:sp>
      <p:sp>
        <p:nvSpPr>
          <p:cNvPr id="2" name="Rezervirano mjesto sadržaja 1"/>
          <p:cNvSpPr>
            <a:spLocks noGrp="1"/>
          </p:cNvSpPr>
          <p:nvPr>
            <p:ph idx="1"/>
          </p:nvPr>
        </p:nvSpPr>
        <p:spPr>
          <a:xfrm>
            <a:off x="1197867" y="1294611"/>
            <a:ext cx="6427579" cy="4949338"/>
          </a:xfrm>
        </p:spPr>
        <p:txBody>
          <a:bodyPr>
            <a:normAutofit/>
          </a:bodyPr>
          <a:lstStyle/>
          <a:p>
            <a:pPr>
              <a:lnSpc>
                <a:spcPct val="150000"/>
              </a:lnSpc>
              <a:spcBef>
                <a:spcPct val="0"/>
              </a:spcBef>
              <a:buFont typeface="Arial" panose="020B0604020202020204" pitchFamily="34" charset="0"/>
              <a:buChar char="•"/>
            </a:pPr>
            <a:r>
              <a:rPr lang="hr-HR" altLang="sr-Latn-RS" sz="2200" dirty="0">
                <a:solidFill>
                  <a:schemeClr val="tx1"/>
                </a:solidFill>
                <a:ea typeface="宋体" panose="02010600030101010101" pitchFamily="2" charset="-122"/>
              </a:rPr>
              <a:t>mogućnost rada u grupama, rad u </a:t>
            </a:r>
            <a:r>
              <a:rPr lang="hr-HR" altLang="sr-Latn-RS" sz="2200" dirty="0" smtClean="0">
                <a:solidFill>
                  <a:schemeClr val="tx1"/>
                </a:solidFill>
                <a:ea typeface="宋体" panose="02010600030101010101" pitchFamily="2" charset="-122"/>
              </a:rPr>
              <a:t>paru</a:t>
            </a:r>
          </a:p>
          <a:p>
            <a:pPr>
              <a:lnSpc>
                <a:spcPct val="150000"/>
              </a:lnSpc>
              <a:spcBef>
                <a:spcPct val="0"/>
              </a:spcBef>
              <a:buFont typeface="Arial" panose="020B0604020202020204" pitchFamily="34" charset="0"/>
              <a:buChar char="•"/>
            </a:pPr>
            <a:r>
              <a:rPr lang="hr-HR" altLang="sr-Latn-RS" sz="2200" dirty="0" smtClean="0">
                <a:solidFill>
                  <a:schemeClr val="tx1"/>
                </a:solidFill>
                <a:ea typeface="宋体" panose="02010600030101010101" pitchFamily="2" charset="-122"/>
              </a:rPr>
              <a:t>izvannastavne aktivnosti</a:t>
            </a:r>
            <a:endParaRPr lang="hr-HR" altLang="sr-Latn-RS" sz="2200" dirty="0">
              <a:solidFill>
                <a:schemeClr val="tx1"/>
              </a:solidFill>
              <a:ea typeface="宋体" panose="02010600030101010101" pitchFamily="2" charset="-122"/>
            </a:endParaRPr>
          </a:p>
          <a:p>
            <a:pPr>
              <a:lnSpc>
                <a:spcPct val="150000"/>
              </a:lnSpc>
              <a:spcBef>
                <a:spcPct val="0"/>
              </a:spcBef>
              <a:buFont typeface="Arial" panose="020B0604020202020204" pitchFamily="34" charset="0"/>
              <a:buChar char="•"/>
            </a:pPr>
            <a:r>
              <a:rPr lang="hr-HR" altLang="sr-Latn-RS" sz="2200" dirty="0">
                <a:solidFill>
                  <a:schemeClr val="tx1"/>
                </a:solidFill>
                <a:ea typeface="宋体" panose="02010600030101010101" pitchFamily="2" charset="-122"/>
              </a:rPr>
              <a:t>poticajno </a:t>
            </a:r>
            <a:r>
              <a:rPr lang="hr-HR" altLang="sr-Latn-RS" sz="2200" dirty="0" smtClean="0">
                <a:solidFill>
                  <a:schemeClr val="tx1"/>
                </a:solidFill>
                <a:ea typeface="宋体" panose="02010600030101010101" pitchFamily="2" charset="-122"/>
              </a:rPr>
              <a:t>okruženje</a:t>
            </a:r>
            <a:endParaRPr lang="hr-HR" altLang="sr-Latn-RS" sz="2200" dirty="0">
              <a:solidFill>
                <a:schemeClr val="tx1"/>
              </a:solidFill>
              <a:ea typeface="宋体" panose="02010600030101010101" pitchFamily="2" charset="-122"/>
            </a:endParaRPr>
          </a:p>
          <a:p>
            <a:pPr>
              <a:lnSpc>
                <a:spcPct val="150000"/>
              </a:lnSpc>
              <a:spcBef>
                <a:spcPct val="0"/>
              </a:spcBef>
              <a:buFont typeface="Arial" panose="020B0604020202020204" pitchFamily="34" charset="0"/>
              <a:buChar char="•"/>
            </a:pPr>
            <a:r>
              <a:rPr lang="hr-HR" altLang="sr-Latn-RS" sz="2200" dirty="0">
                <a:solidFill>
                  <a:schemeClr val="tx1"/>
                </a:solidFill>
                <a:ea typeface="宋体" panose="02010600030101010101" pitchFamily="2" charset="-122"/>
              </a:rPr>
              <a:t>integrirani nastavni dan </a:t>
            </a:r>
          </a:p>
          <a:p>
            <a:pPr>
              <a:lnSpc>
                <a:spcPct val="150000"/>
              </a:lnSpc>
              <a:spcBef>
                <a:spcPct val="0"/>
              </a:spcBef>
              <a:buFont typeface="Arial" panose="020B0604020202020204" pitchFamily="34" charset="0"/>
              <a:buChar char="•"/>
            </a:pPr>
            <a:r>
              <a:rPr lang="hr-HR" altLang="sr-Latn-RS" sz="2200" dirty="0">
                <a:solidFill>
                  <a:schemeClr val="tx1"/>
                </a:solidFill>
                <a:ea typeface="宋体" panose="02010600030101010101" pitchFamily="2" charset="-122"/>
              </a:rPr>
              <a:t>projektna nastava</a:t>
            </a:r>
          </a:p>
          <a:p>
            <a:pPr>
              <a:lnSpc>
                <a:spcPct val="150000"/>
              </a:lnSpc>
              <a:spcBef>
                <a:spcPct val="0"/>
              </a:spcBef>
              <a:buFont typeface="Arial" panose="020B0604020202020204" pitchFamily="34" charset="0"/>
              <a:buChar char="•"/>
            </a:pPr>
            <a:r>
              <a:rPr lang="hr-HR" altLang="sr-Latn-RS" sz="2200" dirty="0">
                <a:solidFill>
                  <a:schemeClr val="tx1"/>
                </a:solidFill>
                <a:ea typeface="宋体" panose="02010600030101010101" pitchFamily="2" charset="-122"/>
              </a:rPr>
              <a:t>timski </a:t>
            </a:r>
            <a:r>
              <a:rPr lang="hr-HR" altLang="sr-Latn-RS" sz="2200" dirty="0" smtClean="0">
                <a:solidFill>
                  <a:schemeClr val="tx1"/>
                </a:solidFill>
                <a:ea typeface="宋体" panose="02010600030101010101" pitchFamily="2" charset="-122"/>
              </a:rPr>
              <a:t>rad: </a:t>
            </a:r>
            <a:r>
              <a:rPr lang="hr-HR" altLang="sr-Latn-RS" sz="2200" dirty="0">
                <a:solidFill>
                  <a:schemeClr val="tx1"/>
                </a:solidFill>
                <a:ea typeface="宋体" panose="02010600030101010101" pitchFamily="2" charset="-122"/>
              </a:rPr>
              <a:t>učitelj i knjižničar </a:t>
            </a:r>
            <a:r>
              <a:rPr lang="hr-HR" altLang="sr-Latn-RS" sz="2200" dirty="0" smtClean="0">
                <a:solidFill>
                  <a:schemeClr val="tx1"/>
                </a:solidFill>
                <a:ea typeface="宋体" panose="02010600030101010101" pitchFamily="2" charset="-122"/>
              </a:rPr>
              <a:t>surađuju </a:t>
            </a:r>
            <a:r>
              <a:rPr lang="hr-HR" altLang="sr-Latn-RS" sz="2200" dirty="0">
                <a:solidFill>
                  <a:schemeClr val="tx1"/>
                </a:solidFill>
                <a:ea typeface="宋体" panose="02010600030101010101" pitchFamily="2" charset="-122"/>
              </a:rPr>
              <a:t>u realizaciji </a:t>
            </a:r>
            <a:r>
              <a:rPr lang="hr-HR" altLang="sr-Latn-RS" sz="2200" dirty="0" err="1">
                <a:solidFill>
                  <a:schemeClr val="tx1"/>
                </a:solidFill>
                <a:ea typeface="宋体" panose="02010600030101010101" pitchFamily="2" charset="-122"/>
              </a:rPr>
              <a:t>međupredmetnih</a:t>
            </a:r>
            <a:r>
              <a:rPr lang="hr-HR" altLang="sr-Latn-RS" sz="2200" dirty="0">
                <a:solidFill>
                  <a:schemeClr val="tx1"/>
                </a:solidFill>
                <a:ea typeface="宋体" panose="02010600030101010101" pitchFamily="2" charset="-122"/>
              </a:rPr>
              <a:t> tema, različitim pristupima i strategijama osuvremenjuju nastavu</a:t>
            </a:r>
          </a:p>
          <a:p>
            <a:endParaRPr lang="hr-HR" dirty="0"/>
          </a:p>
        </p:txBody>
      </p:sp>
      <p:pic>
        <p:nvPicPr>
          <p:cNvPr id="7171" name="Picture 2" descr="C:\Users\BIBLIOTEKA\Documents\Kulturna i javna\2015.-6\Ivana Brlić M. Noć knjige\CIMG3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699" y="3674919"/>
            <a:ext cx="3580467" cy="268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295063" y="2905792"/>
            <a:ext cx="6204542" cy="95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Hei" pitchFamily="49" charset="-122"/>
              </a:defRPr>
            </a:lvl1pPr>
            <a:lvl2pPr marL="742950" indent="-285750">
              <a:spcBef>
                <a:spcPct val="20000"/>
              </a:spcBef>
              <a:buChar char="–"/>
              <a:defRPr sz="2800">
                <a:solidFill>
                  <a:schemeClr val="tx1"/>
                </a:solidFill>
                <a:latin typeface="Arial" panose="020B0604020202020204" pitchFamily="34" charset="0"/>
                <a:ea typeface="SimHei" pitchFamily="49" charset="-122"/>
              </a:defRPr>
            </a:lvl2pPr>
            <a:lvl3pPr marL="1143000" indent="-228600">
              <a:spcBef>
                <a:spcPct val="20000"/>
              </a:spcBef>
              <a:buChar char="•"/>
              <a:defRPr sz="2400">
                <a:solidFill>
                  <a:schemeClr val="tx1"/>
                </a:solidFill>
                <a:latin typeface="Arial" panose="020B0604020202020204" pitchFamily="34" charset="0"/>
                <a:ea typeface="SimHei" pitchFamily="49" charset="-122"/>
              </a:defRPr>
            </a:lvl3pPr>
            <a:lvl4pPr marL="1600200" indent="-228600">
              <a:spcBef>
                <a:spcPct val="20000"/>
              </a:spcBef>
              <a:buChar char="–"/>
              <a:defRPr sz="2000">
                <a:solidFill>
                  <a:schemeClr val="tx1"/>
                </a:solidFill>
                <a:latin typeface="Arial" panose="020B0604020202020204" pitchFamily="34" charset="0"/>
                <a:ea typeface="SimHei" pitchFamily="49" charset="-122"/>
              </a:defRPr>
            </a:lvl4pPr>
            <a:lvl5pPr marL="2057400" indent="-228600">
              <a:spcBef>
                <a:spcPct val="20000"/>
              </a:spcBef>
              <a:buChar char="»"/>
              <a:defRPr sz="2000">
                <a:solidFill>
                  <a:schemeClr val="tx1"/>
                </a:solidFill>
                <a:latin typeface="Arial" panose="020B0604020202020204" pitchFamily="34" charset="0"/>
                <a:ea typeface="SimHei"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Hei" pitchFamily="49" charset="-122"/>
              </a:defRPr>
            </a:lvl9pPr>
          </a:lstStyle>
          <a:p>
            <a:pPr>
              <a:spcBef>
                <a:spcPct val="0"/>
              </a:spcBef>
              <a:buFontTx/>
              <a:buNone/>
            </a:pPr>
            <a:endParaRPr lang="hr-HR" altLang="sr-Latn-RS" sz="2799" dirty="0">
              <a:solidFill>
                <a:srgbClr val="002060"/>
              </a:solidFill>
              <a:ea typeface="宋体" panose="02010600030101010101" pitchFamily="2" charset="-122"/>
            </a:endParaRPr>
          </a:p>
          <a:p>
            <a:pPr>
              <a:spcBef>
                <a:spcPct val="0"/>
              </a:spcBef>
              <a:buFontTx/>
              <a:buNone/>
            </a:pPr>
            <a:endParaRPr lang="hr-HR" altLang="sr-Latn-RS" sz="2799" dirty="0">
              <a:solidFill>
                <a:srgbClr val="002060"/>
              </a:solidFill>
              <a:ea typeface="宋体" panose="02010600030101010101" pitchFamily="2" charset="-122"/>
            </a:endParaRPr>
          </a:p>
        </p:txBody>
      </p:sp>
      <p:pic>
        <p:nvPicPr>
          <p:cNvPr id="1026" name="Picture 2" descr="C:\Users\BIBLIOTEKA\Pictures\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698" y="914288"/>
            <a:ext cx="3580467" cy="268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5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2588538" y="140017"/>
            <a:ext cx="8909366" cy="78783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z="2800" smtClean="0"/>
              <a:t>Razrada teme „Čitam…”</a:t>
            </a:r>
            <a:endParaRPr lang="hr-HR" sz="2800"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194" y="685800"/>
            <a:ext cx="4411592" cy="6172200"/>
          </a:xfrm>
          <a:prstGeom prst="rect">
            <a:avLst/>
          </a:prstGeom>
        </p:spPr>
      </p:pic>
      <p:sp>
        <p:nvSpPr>
          <p:cNvPr id="6" name="TekstniOkvir 5"/>
          <p:cNvSpPr txBox="1"/>
          <p:nvPr/>
        </p:nvSpPr>
        <p:spPr>
          <a:xfrm>
            <a:off x="6520125" y="2178422"/>
            <a:ext cx="5350535" cy="2308324"/>
          </a:xfrm>
          <a:prstGeom prst="rect">
            <a:avLst/>
          </a:prstGeom>
          <a:noFill/>
        </p:spPr>
        <p:txBody>
          <a:bodyPr wrap="square" rtlCol="0">
            <a:spAutoFit/>
          </a:bodyPr>
          <a:lstStyle/>
          <a:p>
            <a:r>
              <a:rPr lang="hr-HR" b="1" dirty="0" smtClean="0"/>
              <a:t>Polazni tekst</a:t>
            </a:r>
          </a:p>
          <a:p>
            <a:endParaRPr lang="hr-HR" dirty="0" smtClean="0"/>
          </a:p>
          <a:p>
            <a:r>
              <a:rPr lang="hr-HR" b="1" dirty="0" smtClean="0">
                <a:solidFill>
                  <a:srgbClr val="002060"/>
                </a:solidFill>
              </a:rPr>
              <a:t>Ishodi: Učenik</a:t>
            </a:r>
          </a:p>
          <a:p>
            <a:r>
              <a:rPr lang="hr-HR" b="1" dirty="0" smtClean="0">
                <a:solidFill>
                  <a:srgbClr val="002060"/>
                </a:solidFill>
              </a:rPr>
              <a:t>HJ B.5.4. – poštuje tuđe intelektualno vlasništvo</a:t>
            </a:r>
          </a:p>
          <a:p>
            <a:endParaRPr lang="hr-HR" b="1" dirty="0" smtClean="0">
              <a:solidFill>
                <a:srgbClr val="002060"/>
              </a:solidFill>
            </a:endParaRPr>
          </a:p>
          <a:p>
            <a:r>
              <a:rPr lang="hr-HR" b="1" dirty="0" smtClean="0">
                <a:solidFill>
                  <a:srgbClr val="002060"/>
                </a:solidFill>
              </a:rPr>
              <a:t>UKU B.2.1. – poznaje osnovne pristupe i strategije učenja i zna kako se njima koristiti u pojedinim situacijama učenja</a:t>
            </a:r>
            <a:endParaRPr lang="hr-HR" dirty="0"/>
          </a:p>
        </p:txBody>
      </p:sp>
      <p:sp>
        <p:nvSpPr>
          <p:cNvPr id="7" name="Strelica udesno 6"/>
          <p:cNvSpPr/>
          <p:nvPr/>
        </p:nvSpPr>
        <p:spPr>
          <a:xfrm>
            <a:off x="5348133" y="2366684"/>
            <a:ext cx="994823" cy="4571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86758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150970" y="578823"/>
            <a:ext cx="8492296" cy="5606825"/>
          </a:xfrm>
          <a:prstGeom prst="rect">
            <a:avLst/>
          </a:prstGeom>
        </p:spPr>
      </p:pic>
    </p:spTree>
    <p:extLst>
      <p:ext uri="{BB962C8B-B14F-4D97-AF65-F5344CB8AC3E}">
        <p14:creationId xmlns:p14="http://schemas.microsoft.com/office/powerpoint/2010/main" val="25821486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p:cNvSpPr>
            <a:spLocks noGrp="1"/>
          </p:cNvSpPr>
          <p:nvPr>
            <p:ph type="title"/>
          </p:nvPr>
        </p:nvSpPr>
        <p:spPr>
          <a:xfrm>
            <a:off x="1373103" y="603726"/>
            <a:ext cx="9598696" cy="656926"/>
          </a:xfrm>
        </p:spPr>
        <p:txBody>
          <a:bodyPr/>
          <a:lstStyle/>
          <a:p>
            <a:r>
              <a:rPr lang="hr-HR" altLang="sr-Latn-RS" sz="2799" dirty="0">
                <a:solidFill>
                  <a:srgbClr val="002060"/>
                </a:solidFill>
              </a:rPr>
              <a:t>Priprema za nastavni sat u školskoj knjižnici</a:t>
            </a:r>
          </a:p>
        </p:txBody>
      </p:sp>
      <p:sp>
        <p:nvSpPr>
          <p:cNvPr id="3" name="Rezervirano mjesto sadržaja 2"/>
          <p:cNvSpPr>
            <a:spLocks noGrp="1"/>
          </p:cNvSpPr>
          <p:nvPr>
            <p:ph idx="1"/>
          </p:nvPr>
        </p:nvSpPr>
        <p:spPr>
          <a:xfrm>
            <a:off x="1373104" y="1600200"/>
            <a:ext cx="10003134" cy="4572000"/>
          </a:xfrm>
        </p:spPr>
        <p:txBody>
          <a:bodyPr>
            <a:normAutofit fontScale="92500" lnSpcReduction="10000"/>
          </a:bodyPr>
          <a:lstStyle/>
          <a:p>
            <a:pPr>
              <a:lnSpc>
                <a:spcPct val="150000"/>
              </a:lnSpc>
              <a:buFont typeface="Arial" panose="020B0604020202020204" pitchFamily="34" charset="0"/>
              <a:buChar char="•"/>
              <a:defRPr/>
            </a:pPr>
            <a:r>
              <a:rPr lang="hr-HR" altLang="sr-Latn-RS" sz="2400" dirty="0">
                <a:solidFill>
                  <a:schemeClr val="tx1"/>
                </a:solidFill>
                <a:cs typeface="Arial" panose="020B0604020202020204" pitchFamily="34" charset="0"/>
              </a:rPr>
              <a:t>Priprema </a:t>
            </a:r>
            <a:r>
              <a:rPr lang="hr-HR" altLang="sr-Latn-RS" sz="2400" dirty="0" smtClean="0">
                <a:solidFill>
                  <a:schemeClr val="tx1"/>
                </a:solidFill>
                <a:cs typeface="Arial" panose="020B0604020202020204" pitchFamily="34" charset="0"/>
              </a:rPr>
              <a:t>sadrži:</a:t>
            </a:r>
          </a:p>
          <a:p>
            <a:pPr>
              <a:lnSpc>
                <a:spcPct val="150000"/>
              </a:lnSpc>
              <a:buFont typeface="Arial" panose="020B0604020202020204" pitchFamily="34" charset="0"/>
              <a:buChar char="•"/>
              <a:defRPr/>
            </a:pPr>
            <a:r>
              <a:rPr lang="hr-HR" altLang="sr-Latn-RS" sz="2400" dirty="0" smtClean="0">
                <a:solidFill>
                  <a:schemeClr val="tx1"/>
                </a:solidFill>
                <a:cs typeface="Arial" panose="020B0604020202020204" pitchFamily="34" charset="0"/>
              </a:rPr>
              <a:t>sve </a:t>
            </a:r>
            <a:r>
              <a:rPr lang="hr-HR" altLang="sr-Latn-RS" sz="2400" dirty="0">
                <a:solidFill>
                  <a:schemeClr val="tx1"/>
                </a:solidFill>
                <a:cs typeface="Arial" panose="020B0604020202020204" pitchFamily="34" charset="0"/>
              </a:rPr>
              <a:t>predviđene aktivnosti u vremenskom i metodičkom slijedu (uvodni dio, središnji dio, završni </a:t>
            </a:r>
            <a:r>
              <a:rPr lang="hr-HR" altLang="sr-Latn-RS" sz="2400" dirty="0" smtClean="0">
                <a:solidFill>
                  <a:schemeClr val="tx1"/>
                </a:solidFill>
                <a:cs typeface="Arial" panose="020B0604020202020204" pitchFamily="34" charset="0"/>
              </a:rPr>
              <a:t>dio, </a:t>
            </a:r>
            <a:r>
              <a:rPr lang="hr-HR" altLang="sr-Latn-RS" sz="2400" dirty="0">
                <a:solidFill>
                  <a:schemeClr val="tx1"/>
                </a:solidFill>
                <a:cs typeface="Arial" panose="020B0604020202020204" pitchFamily="34" charset="0"/>
              </a:rPr>
              <a:t>zaliha)</a:t>
            </a:r>
          </a:p>
          <a:p>
            <a:pPr>
              <a:lnSpc>
                <a:spcPct val="150000"/>
              </a:lnSpc>
              <a:buFont typeface="Arial" panose="020B0604020202020204" pitchFamily="34" charset="0"/>
              <a:buChar char="•"/>
              <a:defRPr/>
            </a:pPr>
            <a:r>
              <a:rPr lang="hr-HR" altLang="sr-Latn-RS" sz="2400" dirty="0">
                <a:solidFill>
                  <a:schemeClr val="tx1"/>
                </a:solidFill>
                <a:cs typeface="Arial" panose="020B0604020202020204" pitchFamily="34" charset="0"/>
              </a:rPr>
              <a:t>Cilj sata i ishode učenja, učeničke aktivnosti, aktivnosti knjižničara, nastavne metode i oblike rada, nastavna sredstva i pomagala</a:t>
            </a:r>
            <a:endParaRPr lang="en-GB" altLang="sr-Latn-RS" sz="2400" dirty="0">
              <a:solidFill>
                <a:schemeClr val="tx1"/>
              </a:solidFill>
            </a:endParaRPr>
          </a:p>
          <a:p>
            <a:pPr>
              <a:lnSpc>
                <a:spcPct val="150000"/>
              </a:lnSpc>
              <a:buFont typeface="Arial" panose="020B0604020202020204" pitchFamily="34" charset="0"/>
              <a:buChar char="•"/>
              <a:defRPr/>
            </a:pPr>
            <a:r>
              <a:rPr lang="hr-HR" altLang="sr-Latn-RS" sz="2400" dirty="0">
                <a:solidFill>
                  <a:schemeClr val="tx1"/>
                </a:solidFill>
                <a:cs typeface="Arial" panose="020B0604020202020204" pitchFamily="34" charset="0"/>
              </a:rPr>
              <a:t>Prilozi: pripremljen radni materijal (plan plakata, pitanja, listići, slike, sadržaj </a:t>
            </a:r>
            <a:r>
              <a:rPr lang="hr-HR" altLang="sr-Latn-RS" sz="2400" dirty="0" err="1">
                <a:solidFill>
                  <a:schemeClr val="tx1"/>
                </a:solidFill>
                <a:cs typeface="Arial" panose="020B0604020202020204" pitchFamily="34" charset="0"/>
              </a:rPr>
              <a:t>ppt</a:t>
            </a:r>
            <a:r>
              <a:rPr lang="hr-HR" altLang="sr-Latn-RS" sz="2400" dirty="0">
                <a:solidFill>
                  <a:schemeClr val="tx1"/>
                </a:solidFill>
                <a:cs typeface="Arial" panose="020B0604020202020204" pitchFamily="34" charset="0"/>
              </a:rPr>
              <a:t>...)</a:t>
            </a:r>
          </a:p>
          <a:p>
            <a:pPr>
              <a:lnSpc>
                <a:spcPct val="150000"/>
              </a:lnSpc>
              <a:buFont typeface="Arial" panose="020B0604020202020204" pitchFamily="34" charset="0"/>
              <a:buChar char="•"/>
              <a:defRPr/>
            </a:pPr>
            <a:r>
              <a:rPr lang="hr-HR" altLang="sr-Latn-RS" sz="2400" dirty="0">
                <a:solidFill>
                  <a:schemeClr val="tx1"/>
                </a:solidFill>
                <a:cs typeface="Arial" panose="020B0604020202020204" pitchFamily="34" charset="0"/>
              </a:rPr>
              <a:t>   Popis korištenih izvora za učenike i za pripremanje </a:t>
            </a:r>
            <a:r>
              <a:rPr lang="hr-HR" altLang="sr-Latn-RS" sz="2400" dirty="0" smtClean="0">
                <a:solidFill>
                  <a:schemeClr val="tx1"/>
                </a:solidFill>
                <a:cs typeface="Arial" panose="020B0604020202020204" pitchFamily="34" charset="0"/>
              </a:rPr>
              <a:t>knjižničara </a:t>
            </a:r>
            <a:endParaRPr lang="hr-HR" altLang="sr-Latn-RS" sz="2400" dirty="0">
              <a:solidFill>
                <a:schemeClr val="tx1"/>
              </a:solidFill>
              <a:cs typeface="Times New Roman" panose="02020603050405020304" pitchFamily="18" charset="0"/>
            </a:endParaRPr>
          </a:p>
          <a:p>
            <a:pPr>
              <a:defRPr/>
            </a:pPr>
            <a:endParaRPr lang="hr-HR" dirty="0"/>
          </a:p>
        </p:txBody>
      </p:sp>
    </p:spTree>
    <p:extLst>
      <p:ext uri="{BB962C8B-B14F-4D97-AF65-F5344CB8AC3E}">
        <p14:creationId xmlns:p14="http://schemas.microsoft.com/office/powerpoint/2010/main" val="58092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p:txBody>
          <a:bodyPr/>
          <a:lstStyle/>
          <a:p>
            <a:endParaRPr lang="hr-HR" dirty="0" smtClean="0"/>
          </a:p>
          <a:p>
            <a:endParaRPr lang="hr-HR" dirty="0"/>
          </a:p>
          <a:p>
            <a:pPr marL="0" indent="0">
              <a:buNone/>
            </a:pPr>
            <a:r>
              <a:rPr lang="hr-HR" sz="2400" dirty="0" smtClean="0"/>
              <a:t>Obrazac </a:t>
            </a:r>
            <a:r>
              <a:rPr lang="hr-HR" sz="2400" dirty="0"/>
              <a:t>Metodičkih preporuka za ostvarivanje odgojno-obrazovnih ishoda predmetnih kurikuluma i </a:t>
            </a:r>
            <a:r>
              <a:rPr lang="hr-HR" sz="2400" dirty="0" err="1"/>
              <a:t>međupredmetnih</a:t>
            </a:r>
            <a:r>
              <a:rPr lang="hr-HR" sz="2400" dirty="0"/>
              <a:t> tema za osnovnu i srednju </a:t>
            </a:r>
            <a:r>
              <a:rPr lang="hr-HR" sz="2400" dirty="0" smtClean="0"/>
              <a:t>školu</a:t>
            </a:r>
          </a:p>
          <a:p>
            <a:endParaRPr lang="hr-HR" sz="2400" dirty="0"/>
          </a:p>
          <a:p>
            <a:pPr marL="0" indent="0" algn="ctr">
              <a:buNone/>
            </a:pPr>
            <a:r>
              <a:rPr lang="hr-HR" sz="2400" b="1" dirty="0" smtClean="0"/>
              <a:t>Tema: „Zašto je dobro znati tko je autor?”</a:t>
            </a:r>
            <a:endParaRPr lang="hr-HR" sz="2400" b="1" dirty="0"/>
          </a:p>
        </p:txBody>
      </p:sp>
      <p:pic>
        <p:nvPicPr>
          <p:cNvPr id="4"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7613" y="941295"/>
            <a:ext cx="2030014" cy="701721"/>
          </a:xfrm>
          <a:prstGeom prst="rect">
            <a:avLst/>
          </a:prstGeom>
          <a:noFill/>
          <a:ln>
            <a:noFill/>
          </a:ln>
        </p:spPr>
      </p:pic>
    </p:spTree>
    <p:extLst>
      <p:ext uri="{BB962C8B-B14F-4D97-AF65-F5344CB8AC3E}">
        <p14:creationId xmlns:p14="http://schemas.microsoft.com/office/powerpoint/2010/main" val="7130789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9" t="3136" r="-13675" b="3937"/>
          <a:stretch/>
        </p:blipFill>
        <p:spPr bwMode="auto">
          <a:xfrm>
            <a:off x="816534" y="177555"/>
            <a:ext cx="12305684" cy="622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niOkvir 1"/>
          <p:cNvSpPr txBox="1"/>
          <p:nvPr/>
        </p:nvSpPr>
        <p:spPr>
          <a:xfrm>
            <a:off x="1850620" y="6400801"/>
            <a:ext cx="8082530" cy="369332"/>
          </a:xfrm>
          <a:prstGeom prst="rect">
            <a:avLst/>
          </a:prstGeom>
          <a:noFill/>
        </p:spPr>
        <p:txBody>
          <a:bodyPr wrap="square" rtlCol="0">
            <a:spAutoFit/>
          </a:bodyPr>
          <a:lstStyle/>
          <a:p>
            <a:r>
              <a:rPr lang="hr-HR" dirty="0">
                <a:hlinkClick r:id="rId3"/>
              </a:rPr>
              <a:t>https://www.ucl.ac.uk/learning-designer/</a:t>
            </a:r>
            <a:endParaRPr lang="hr-HR" dirty="0"/>
          </a:p>
        </p:txBody>
      </p:sp>
    </p:spTree>
    <p:extLst>
      <p:ext uri="{BB962C8B-B14F-4D97-AF65-F5344CB8AC3E}">
        <p14:creationId xmlns:p14="http://schemas.microsoft.com/office/powerpoint/2010/main" val="4851302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69492" y="472219"/>
            <a:ext cx="7495809" cy="736408"/>
          </a:xfrm>
        </p:spPr>
        <p:txBody>
          <a:bodyPr/>
          <a:lstStyle/>
          <a:p>
            <a:pPr>
              <a:defRPr/>
            </a:pPr>
            <a:r>
              <a:rPr lang="hr-HR" sz="2799" dirty="0">
                <a:solidFill>
                  <a:schemeClr val="tx2">
                    <a:satMod val="130000"/>
                  </a:schemeClr>
                </a:solidFill>
              </a:rPr>
              <a:t>Korišteni izvori</a:t>
            </a:r>
          </a:p>
        </p:txBody>
      </p:sp>
      <p:sp>
        <p:nvSpPr>
          <p:cNvPr id="3" name="Rectangle 3"/>
          <p:cNvSpPr txBox="1">
            <a:spLocks noChangeArrowheads="1"/>
          </p:cNvSpPr>
          <p:nvPr/>
        </p:nvSpPr>
        <p:spPr bwMode="auto">
          <a:xfrm>
            <a:off x="1197868" y="1268760"/>
            <a:ext cx="10568603" cy="4957284"/>
          </a:xfrm>
          <a:prstGeom prst="rect">
            <a:avLst/>
          </a:prstGeom>
          <a:noFill/>
          <a:ln w="9525">
            <a:noFill/>
            <a:miter lim="800000"/>
            <a:headEnd/>
            <a:tailEnd/>
          </a:ln>
        </p:spPr>
        <p:txBody>
          <a:bodyPr/>
          <a:lstStyle/>
          <a:p>
            <a:pPr>
              <a:lnSpc>
                <a:spcPct val="150000"/>
              </a:lnSpc>
              <a:spcBef>
                <a:spcPts val="400"/>
              </a:spcBef>
              <a:buClr>
                <a:schemeClr val="accent1"/>
              </a:buClr>
              <a:buSzPct val="68000"/>
              <a:defRPr/>
            </a:pPr>
            <a:r>
              <a:rPr lang="hr-HR" sz="1400" dirty="0">
                <a:latin typeface="Lucida Sans Unicode" pitchFamily="34" charset="0"/>
              </a:rPr>
              <a:t>1. </a:t>
            </a:r>
            <a:r>
              <a:rPr lang="hr-HR" sz="1400" dirty="0"/>
              <a:t>Cindrić, Mijo i dr. 2010. </a:t>
            </a:r>
            <a:r>
              <a:rPr lang="hr-HR" sz="1400" b="1" i="1" dirty="0"/>
              <a:t>Didaktika i kurikulum</a:t>
            </a:r>
            <a:r>
              <a:rPr lang="hr-HR" sz="1400" dirty="0"/>
              <a:t>.  IEP. Zagreb .</a:t>
            </a:r>
          </a:p>
          <a:p>
            <a:pPr marL="609417" indent="-609417">
              <a:lnSpc>
                <a:spcPct val="150000"/>
              </a:lnSpc>
              <a:spcBef>
                <a:spcPts val="400"/>
              </a:spcBef>
              <a:buClr>
                <a:schemeClr val="accent1"/>
              </a:buClr>
              <a:buSzPct val="68000"/>
              <a:defRPr/>
            </a:pPr>
            <a:r>
              <a:rPr lang="hr-HR" sz="1400" dirty="0"/>
              <a:t>2. Kovačević, Dinka i dr. 2004. </a:t>
            </a:r>
            <a:r>
              <a:rPr lang="hr-HR" sz="1400" b="1" i="1" dirty="0"/>
              <a:t>Školska knjižnica–korak dalje</a:t>
            </a:r>
            <a:r>
              <a:rPr lang="hr-HR" sz="1400" dirty="0"/>
              <a:t>.. Filozofski fakultet. Zagreb .</a:t>
            </a:r>
          </a:p>
          <a:p>
            <a:pPr marL="609417" indent="-609417">
              <a:lnSpc>
                <a:spcPct val="150000"/>
              </a:lnSpc>
              <a:spcBef>
                <a:spcPts val="400"/>
              </a:spcBef>
              <a:buClr>
                <a:schemeClr val="accent1"/>
              </a:buClr>
              <a:buSzPct val="68000"/>
              <a:defRPr/>
            </a:pPr>
            <a:r>
              <a:rPr lang="hr-HR" sz="1400" dirty="0"/>
              <a:t>3. Lovrinčević, Jasmina i dr. 2005. </a:t>
            </a:r>
            <a:r>
              <a:rPr lang="hr-HR" sz="1400" b="1" i="1" dirty="0"/>
              <a:t>Znanjem do znanja: Prilog metodici rada školskog </a:t>
            </a:r>
            <a:r>
              <a:rPr lang="hr-HR" sz="1400" b="1" i="1" dirty="0" smtClean="0"/>
              <a:t> knjižničara</a:t>
            </a:r>
            <a:r>
              <a:rPr lang="hr-HR" sz="1400" i="1" dirty="0"/>
              <a:t>. </a:t>
            </a:r>
            <a:r>
              <a:rPr lang="hr-HR" sz="1400" dirty="0"/>
              <a:t>Zagreb.</a:t>
            </a:r>
          </a:p>
          <a:p>
            <a:pPr marL="609417" indent="-609417">
              <a:lnSpc>
                <a:spcPct val="150000"/>
              </a:lnSpc>
              <a:spcBef>
                <a:spcPts val="400"/>
              </a:spcBef>
              <a:buClr>
                <a:schemeClr val="accent1"/>
              </a:buClr>
              <a:buSzPct val="68000"/>
              <a:defRPr/>
            </a:pPr>
            <a:r>
              <a:rPr lang="hr-HR" sz="1400" dirty="0"/>
              <a:t>4. </a:t>
            </a:r>
            <a:r>
              <a:rPr lang="hr-HR" sz="1400" b="1" i="1" dirty="0"/>
              <a:t>Nastavni plan i program za OŠ</a:t>
            </a:r>
            <a:r>
              <a:rPr lang="hr-HR" sz="1400" dirty="0"/>
              <a:t>. 2006. </a:t>
            </a:r>
            <a:r>
              <a:rPr lang="hr-HR" sz="1400" dirty="0" smtClean="0"/>
              <a:t>Zagreb.</a:t>
            </a:r>
          </a:p>
          <a:p>
            <a:pPr marL="609417" indent="-609417">
              <a:lnSpc>
                <a:spcPct val="150000"/>
              </a:lnSpc>
              <a:spcBef>
                <a:spcPts val="400"/>
              </a:spcBef>
              <a:buClr>
                <a:schemeClr val="accent1"/>
              </a:buClr>
              <a:buSzPct val="68000"/>
              <a:defRPr/>
            </a:pPr>
            <a:r>
              <a:rPr lang="hr-HR" sz="1200" dirty="0" smtClean="0">
                <a:hlinkClick r:id="rId2"/>
              </a:rPr>
              <a:t>https</a:t>
            </a:r>
            <a:r>
              <a:rPr lang="hr-HR" sz="1200" dirty="0">
                <a:hlinkClick r:id="rId2"/>
              </a:rPr>
              <a:t>://www.azoo.hr/images/AZOO/Ravnatelji/RM/Nastavni_plan_i_program_za_osnovnu_skolu_-_MZOS_2006_.</a:t>
            </a:r>
            <a:r>
              <a:rPr lang="hr-HR" sz="1200" dirty="0" smtClean="0">
                <a:hlinkClick r:id="rId2"/>
              </a:rPr>
              <a:t>pdf</a:t>
            </a:r>
            <a:r>
              <a:rPr lang="hr-HR" sz="1200" dirty="0"/>
              <a:t> </a:t>
            </a:r>
            <a:r>
              <a:rPr lang="hr-HR" sz="1100" dirty="0" smtClean="0"/>
              <a:t>(pristupljeno </a:t>
            </a:r>
            <a:r>
              <a:rPr lang="hr-HR" sz="1100" dirty="0"/>
              <a:t>28. </a:t>
            </a:r>
            <a:r>
              <a:rPr lang="hr-HR" sz="1100" dirty="0" smtClean="0"/>
              <a:t>11. 2019.)</a:t>
            </a:r>
            <a:endParaRPr lang="hr-HR" sz="1100" dirty="0"/>
          </a:p>
          <a:p>
            <a:pPr marL="609417" indent="-609417">
              <a:lnSpc>
                <a:spcPct val="150000"/>
              </a:lnSpc>
              <a:spcBef>
                <a:spcPts val="400"/>
              </a:spcBef>
              <a:buClr>
                <a:schemeClr val="accent1"/>
              </a:buClr>
              <a:buSzPct val="68000"/>
              <a:defRPr/>
            </a:pPr>
            <a:r>
              <a:rPr lang="hr-HR" sz="1400" dirty="0"/>
              <a:t>5. </a:t>
            </a:r>
            <a:r>
              <a:rPr lang="hr-HR" sz="1400" b="1" i="1" dirty="0"/>
              <a:t>Nacionalni okvirni kurikulum  predškolski odgoj i obrazovanje te opće  obvezno i srednjoškolsko obrazovanje.</a:t>
            </a:r>
            <a:r>
              <a:rPr lang="hr-HR" sz="1400" i="1" dirty="0"/>
              <a:t>  </a:t>
            </a:r>
            <a:r>
              <a:rPr lang="hr-HR" sz="1400" dirty="0"/>
              <a:t>2010. Zagreb. </a:t>
            </a:r>
            <a:r>
              <a:rPr lang="hr-HR" sz="1200" dirty="0">
                <a:hlinkClick r:id="rId3"/>
              </a:rPr>
              <a:t>http://</a:t>
            </a:r>
            <a:r>
              <a:rPr lang="hr-HR" sz="1200" dirty="0" smtClean="0">
                <a:hlinkClick r:id="rId3"/>
              </a:rPr>
              <a:t>mzos.hr/datoteke/Nacionalni_okvirni_kurikulum.pdf</a:t>
            </a:r>
            <a:r>
              <a:rPr lang="hr-HR" sz="1200" dirty="0" smtClean="0"/>
              <a:t> </a:t>
            </a:r>
            <a:r>
              <a:rPr lang="hr-HR" sz="1100" dirty="0" smtClean="0"/>
              <a:t>(pristupljeno 14.12.2019.)</a:t>
            </a:r>
          </a:p>
          <a:p>
            <a:pPr marL="609417" indent="-609417">
              <a:lnSpc>
                <a:spcPct val="150000"/>
              </a:lnSpc>
              <a:spcBef>
                <a:spcPts val="400"/>
              </a:spcBef>
              <a:buClr>
                <a:schemeClr val="accent1"/>
              </a:buClr>
              <a:buSzPct val="68000"/>
              <a:defRPr/>
            </a:pPr>
            <a:r>
              <a:rPr lang="hr-HR" sz="1400" dirty="0" smtClean="0"/>
              <a:t>6</a:t>
            </a:r>
            <a:r>
              <a:rPr lang="hr-HR" sz="1400" dirty="0"/>
              <a:t>. </a:t>
            </a:r>
            <a:r>
              <a:rPr lang="hr-HR" sz="1400" b="1" i="1" dirty="0"/>
              <a:t>Poučavanje za učenje : priručnik za nastavnike usmjerene na postignuća. </a:t>
            </a:r>
            <a:r>
              <a:rPr lang="hr-HR" sz="1200" b="1" i="1" dirty="0">
                <a:hlinkClick r:id="rId4"/>
              </a:rPr>
              <a:t>http://cdrsee.org/pdf/teaching_for_learning_cro.pdf</a:t>
            </a:r>
            <a:r>
              <a:rPr lang="hr-HR" sz="1200" b="1" i="1" dirty="0"/>
              <a:t>  </a:t>
            </a:r>
            <a:r>
              <a:rPr lang="hr-HR" sz="1100" dirty="0"/>
              <a:t>(pristupljeno 1.10.2018</a:t>
            </a:r>
            <a:r>
              <a:rPr lang="hr-HR" sz="1100" dirty="0" smtClean="0"/>
              <a:t>.)</a:t>
            </a:r>
          </a:p>
          <a:p>
            <a:pPr marL="609417" indent="-609417">
              <a:lnSpc>
                <a:spcPct val="150000"/>
              </a:lnSpc>
              <a:spcBef>
                <a:spcPts val="400"/>
              </a:spcBef>
              <a:buClr>
                <a:schemeClr val="accent1"/>
              </a:buClr>
              <a:buSzPct val="68000"/>
              <a:defRPr/>
            </a:pPr>
            <a:r>
              <a:rPr lang="hr-HR" sz="1400" dirty="0" smtClean="0"/>
              <a:t>7. Škola za život. </a:t>
            </a:r>
            <a:r>
              <a:rPr lang="hr-HR" sz="1400" dirty="0">
                <a:hlinkClick r:id="rId5"/>
              </a:rPr>
              <a:t>https://skolazazivot.hr/kurikulumi-2</a:t>
            </a:r>
            <a:r>
              <a:rPr lang="hr-HR" sz="1400" dirty="0" smtClean="0">
                <a:hlinkClick r:id="rId5"/>
              </a:rPr>
              <a:t>/</a:t>
            </a:r>
            <a:r>
              <a:rPr lang="hr-HR" sz="1400" dirty="0" smtClean="0"/>
              <a:t> </a:t>
            </a:r>
            <a:r>
              <a:rPr lang="hr-HR" sz="1100" dirty="0" smtClean="0"/>
              <a:t>(pristupljeno 1.12.2019.)</a:t>
            </a:r>
            <a:endParaRPr lang="hr-HR" sz="1100" dirty="0"/>
          </a:p>
          <a:p>
            <a:pPr marL="609417" indent="-609417">
              <a:lnSpc>
                <a:spcPct val="150000"/>
              </a:lnSpc>
              <a:spcBef>
                <a:spcPts val="400"/>
              </a:spcBef>
              <a:buClr>
                <a:schemeClr val="accent1"/>
              </a:buClr>
              <a:buSzPct val="68000"/>
              <a:defRPr/>
            </a:pPr>
            <a:r>
              <a:rPr lang="hr-HR" sz="1400" dirty="0" smtClean="0"/>
              <a:t>8. </a:t>
            </a:r>
            <a:r>
              <a:rPr lang="hr-HR" sz="1400" dirty="0" err="1"/>
              <a:t>Špiranec</a:t>
            </a:r>
            <a:r>
              <a:rPr lang="hr-HR" sz="1400" dirty="0"/>
              <a:t>, Sonja; </a:t>
            </a:r>
            <a:r>
              <a:rPr lang="hr-HR" sz="1400" dirty="0" err="1"/>
              <a:t>Banek</a:t>
            </a:r>
            <a:r>
              <a:rPr lang="hr-HR" sz="1400" dirty="0"/>
              <a:t> Zorica, Mihaela. 2008</a:t>
            </a:r>
            <a:r>
              <a:rPr lang="hr-HR" sz="1400" b="1" dirty="0"/>
              <a:t>. </a:t>
            </a:r>
            <a:r>
              <a:rPr lang="hr-HR" sz="1400" b="1" i="1" dirty="0"/>
              <a:t>Informacijska pismenost</a:t>
            </a:r>
            <a:r>
              <a:rPr lang="hr-HR" sz="1400" dirty="0"/>
              <a:t>. Filozofski fakultet. </a:t>
            </a:r>
            <a:r>
              <a:rPr lang="hr-HR" sz="1400" dirty="0" smtClean="0"/>
              <a:t>Zagreb.</a:t>
            </a:r>
            <a:endParaRPr lang="hr-HR" sz="1400" dirty="0"/>
          </a:p>
          <a:p>
            <a:pPr marL="609417" indent="-609417">
              <a:lnSpc>
                <a:spcPct val="150000"/>
              </a:lnSpc>
              <a:spcBef>
                <a:spcPts val="400"/>
              </a:spcBef>
              <a:buClr>
                <a:schemeClr val="accent1"/>
              </a:buClr>
              <a:buSzPct val="68000"/>
              <a:defRPr/>
            </a:pPr>
            <a:r>
              <a:rPr lang="hr-HR" sz="1400" dirty="0" smtClean="0"/>
              <a:t>9. </a:t>
            </a:r>
            <a:r>
              <a:rPr lang="hr-HR" sz="1400" dirty="0" err="1"/>
              <a:t>Vizek</a:t>
            </a:r>
            <a:r>
              <a:rPr lang="hr-HR" sz="1400" dirty="0"/>
              <a:t>-Vidović, </a:t>
            </a:r>
            <a:r>
              <a:rPr lang="hr-HR" sz="1400" dirty="0" err="1"/>
              <a:t>V.lasta</a:t>
            </a:r>
            <a:r>
              <a:rPr lang="hr-HR" sz="1400" dirty="0"/>
              <a:t> i dr. 2003.  </a:t>
            </a:r>
            <a:r>
              <a:rPr lang="hr-HR" sz="1400" b="1" i="1" dirty="0"/>
              <a:t>Psihologija obrazovanja</a:t>
            </a:r>
            <a:r>
              <a:rPr lang="hr-HR" sz="1400" b="1" dirty="0"/>
              <a:t>.</a:t>
            </a:r>
            <a:r>
              <a:rPr lang="hr-HR" sz="1400" dirty="0"/>
              <a:t> IEP-VERN. Zagreb.(Planiranje i evaluacija obrazovnog procesa.  (str. 405-468).</a:t>
            </a:r>
          </a:p>
          <a:p>
            <a:pPr marL="609417" indent="-609417">
              <a:lnSpc>
                <a:spcPct val="150000"/>
              </a:lnSpc>
              <a:spcBef>
                <a:spcPts val="400"/>
              </a:spcBef>
              <a:buClr>
                <a:schemeClr val="accent1"/>
              </a:buClr>
              <a:buSzPct val="68000"/>
              <a:defRPr/>
            </a:pPr>
            <a:r>
              <a:rPr lang="hr-HR" sz="1400" dirty="0" smtClean="0"/>
              <a:t>10. </a:t>
            </a:r>
            <a:r>
              <a:rPr lang="hr-HR" altLang="sr-Latn-RS" sz="1400" dirty="0" err="1"/>
              <a:t>Vizek</a:t>
            </a:r>
            <a:r>
              <a:rPr lang="hr-HR" altLang="sr-Latn-RS" sz="1400" dirty="0"/>
              <a:t> Vidović, Vlasta. 2008. </a:t>
            </a:r>
            <a:r>
              <a:rPr lang="hr-HR" altLang="sr-Latn-RS" sz="1400" b="1" i="1" dirty="0"/>
              <a:t>Ishodi učenja u obrazovanju učitelja i nastavnika </a:t>
            </a:r>
            <a:r>
              <a:rPr lang="hr-HR" altLang="sr-Latn-RS" sz="1400" i="1" dirty="0"/>
              <a:t>– </a:t>
            </a:r>
            <a:r>
              <a:rPr lang="hr-HR" altLang="sr-Latn-RS" sz="1400" b="1" i="1" dirty="0"/>
              <a:t>konceptualni okvir</a:t>
            </a:r>
            <a:r>
              <a:rPr lang="hr-HR" altLang="sr-Latn-RS" sz="1400" dirty="0"/>
              <a:t>,</a:t>
            </a:r>
            <a:r>
              <a:rPr lang="hr-HR" altLang="sr-Latn-RS" sz="1400" i="1" dirty="0"/>
              <a:t> AZOO, </a:t>
            </a:r>
            <a:r>
              <a:rPr lang="hr-HR" altLang="sr-Latn-RS" sz="1400" dirty="0"/>
              <a:t>Zagreb.</a:t>
            </a:r>
            <a:endParaRPr lang="hr-HR" sz="1400" dirty="0"/>
          </a:p>
          <a:p>
            <a:pPr marL="609417" indent="-609417">
              <a:spcBef>
                <a:spcPts val="400"/>
              </a:spcBef>
              <a:buClr>
                <a:schemeClr val="accent1"/>
              </a:buClr>
              <a:buSzPct val="68000"/>
              <a:defRPr/>
            </a:pPr>
            <a:endParaRPr lang="hr-HR" sz="1600" dirty="0"/>
          </a:p>
          <a:p>
            <a:pPr marL="609417" indent="-609417">
              <a:lnSpc>
                <a:spcPct val="150000"/>
              </a:lnSpc>
              <a:spcBef>
                <a:spcPts val="400"/>
              </a:spcBef>
              <a:buClr>
                <a:schemeClr val="accent1"/>
              </a:buClr>
              <a:buSzPct val="68000"/>
              <a:defRPr/>
            </a:pPr>
            <a:endParaRPr lang="hr-HR" sz="1600" i="1" dirty="0"/>
          </a:p>
        </p:txBody>
      </p:sp>
    </p:spTree>
    <p:extLst>
      <p:ext uri="{BB962C8B-B14F-4D97-AF65-F5344CB8AC3E}">
        <p14:creationId xmlns:p14="http://schemas.microsoft.com/office/powerpoint/2010/main" val="1194996046"/>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250" y="624111"/>
            <a:ext cx="8909366" cy="758641"/>
          </a:xfrm>
        </p:spPr>
        <p:txBody>
          <a:bodyPr>
            <a:normAutofit/>
          </a:bodyPr>
          <a:lstStyle/>
          <a:p>
            <a:r>
              <a:rPr lang="hr-HR" sz="2800" dirty="0" smtClean="0"/>
              <a:t>Korišteni izvori – GIK, tematsko planiranje</a:t>
            </a:r>
            <a:endParaRPr lang="hr-HR" sz="2800" dirty="0"/>
          </a:p>
        </p:txBody>
      </p:sp>
      <p:sp>
        <p:nvSpPr>
          <p:cNvPr id="3" name="Rezervirano mjesto sadržaja 2"/>
          <p:cNvSpPr>
            <a:spLocks noGrp="1"/>
          </p:cNvSpPr>
          <p:nvPr>
            <p:ph idx="1"/>
          </p:nvPr>
        </p:nvSpPr>
        <p:spPr/>
        <p:txBody>
          <a:bodyPr/>
          <a:lstStyle/>
          <a:p>
            <a:endParaRPr lang="hr-HR" dirty="0" smtClean="0">
              <a:hlinkClick r:id=""/>
            </a:endParaRPr>
          </a:p>
          <a:p>
            <a:r>
              <a:rPr lang="hr-HR" sz="1400" dirty="0" smtClean="0">
                <a:hlinkClick r:id=""/>
              </a:rPr>
              <a:t>Jukić, M. </a:t>
            </a:r>
            <a:r>
              <a:rPr lang="hr-HR" sz="1400" dirty="0" err="1" smtClean="0">
                <a:hlinkClick r:id="rId2"/>
              </a:rPr>
              <a:t>et</a:t>
            </a:r>
            <a:r>
              <a:rPr lang="hr-HR" sz="1400" dirty="0" smtClean="0">
                <a:hlinkClick r:id="rId2"/>
              </a:rPr>
              <a:t> </a:t>
            </a:r>
            <a:r>
              <a:rPr lang="hr-HR" sz="1400" dirty="0" err="1" smtClean="0">
                <a:hlinkClick r:id="rId2"/>
              </a:rPr>
              <a:t>al</a:t>
            </a:r>
            <a:r>
              <a:rPr lang="hr-HR" sz="1400" dirty="0" smtClean="0">
                <a:hlinkClick r:id=""/>
              </a:rPr>
              <a:t>.: Hrvatska čitanka 5 : za 5. razred osnovne škole. Zagreb : Ljevak, 2019.</a:t>
            </a:r>
          </a:p>
          <a:p>
            <a:r>
              <a:rPr lang="hr-HR" sz="1400" dirty="0" smtClean="0">
                <a:hlinkClick r:id=""/>
              </a:rPr>
              <a:t>Metodički priručnici: </a:t>
            </a:r>
          </a:p>
          <a:p>
            <a:r>
              <a:rPr lang="hr-HR" sz="1400" dirty="0" smtClean="0">
                <a:hlinkClick r:id=""/>
              </a:rPr>
              <a:t>https</a:t>
            </a:r>
            <a:r>
              <a:rPr lang="hr-HR" sz="1400" dirty="0">
                <a:hlinkClick r:id="rId2"/>
              </a:rPr>
              <a:t>://skolazazivot.hr/obrazovni-sadrzaji/metodicki-prirucnici/metodicki-prirucnici-za-osnovnu-skolu</a:t>
            </a:r>
            <a:r>
              <a:rPr lang="hr-HR" sz="1400" dirty="0" smtClean="0">
                <a:hlinkClick r:id="rId2"/>
              </a:rPr>
              <a:t>/</a:t>
            </a:r>
            <a:r>
              <a:rPr lang="hr-HR" sz="1400" dirty="0" smtClean="0"/>
              <a:t> (30.8.2019.)</a:t>
            </a:r>
            <a:endParaRPr lang="hr-HR" sz="1400" dirty="0"/>
          </a:p>
          <a:p>
            <a:r>
              <a:rPr lang="hr-HR" sz="1400" dirty="0">
                <a:hlinkClick r:id="rId3"/>
              </a:rPr>
              <a:t>https://skolazazivot.hr/kurikulumi-2</a:t>
            </a:r>
            <a:r>
              <a:rPr lang="hr-HR" sz="1400" dirty="0" smtClean="0">
                <a:hlinkClick r:id="rId3"/>
              </a:rPr>
              <a:t>/</a:t>
            </a:r>
            <a:r>
              <a:rPr lang="hr-HR" sz="1400" dirty="0"/>
              <a:t> </a:t>
            </a:r>
            <a:r>
              <a:rPr lang="hr-HR" sz="1400" dirty="0" smtClean="0"/>
              <a:t>(1.9.2019.)</a:t>
            </a:r>
            <a:endParaRPr lang="hr-HR" sz="1400" dirty="0"/>
          </a:p>
          <a:p>
            <a:r>
              <a:rPr lang="hr-HR" sz="1400" dirty="0">
                <a:hlinkClick r:id="rId4"/>
              </a:rPr>
              <a:t>https://www.ucl.ac.uk/learning-designer/</a:t>
            </a:r>
            <a:r>
              <a:rPr lang="hr-HR" sz="1400" dirty="0"/>
              <a:t> (1.9.2019</a:t>
            </a:r>
            <a:r>
              <a:rPr lang="hr-HR" sz="1400" dirty="0" smtClean="0"/>
              <a:t>.)</a:t>
            </a:r>
          </a:p>
          <a:p>
            <a:endParaRPr lang="hr-HR" dirty="0"/>
          </a:p>
          <a:p>
            <a:endParaRPr lang="hr-HR" dirty="0"/>
          </a:p>
        </p:txBody>
      </p:sp>
    </p:spTree>
    <p:extLst>
      <p:ext uri="{BB962C8B-B14F-4D97-AF65-F5344CB8AC3E}">
        <p14:creationId xmlns:p14="http://schemas.microsoft.com/office/powerpoint/2010/main" val="22615485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413892" y="220143"/>
            <a:ext cx="7857696" cy="661467"/>
          </a:xfrm>
        </p:spPr>
        <p:txBody>
          <a:bodyPr>
            <a:normAutofit/>
          </a:bodyPr>
          <a:lstStyle/>
          <a:p>
            <a:r>
              <a:rPr lang="hr-HR" sz="2800" dirty="0" smtClean="0"/>
              <a:t>INFORMACIJSKA PISMENOST</a:t>
            </a:r>
            <a:endParaRPr lang="hr-HR" sz="2800" dirty="0"/>
          </a:p>
        </p:txBody>
      </p:sp>
      <p:sp>
        <p:nvSpPr>
          <p:cNvPr id="5" name="Rezervirano mjesto sadržaja 4"/>
          <p:cNvSpPr>
            <a:spLocks noGrp="1"/>
          </p:cNvSpPr>
          <p:nvPr>
            <p:ph sz="half" idx="1"/>
          </p:nvPr>
        </p:nvSpPr>
        <p:spPr>
          <a:xfrm>
            <a:off x="1413892" y="1256937"/>
            <a:ext cx="4526331" cy="5395784"/>
          </a:xfrm>
        </p:spPr>
        <p:txBody>
          <a:bodyPr>
            <a:normAutofit fontScale="62500" lnSpcReduction="20000"/>
          </a:bodyPr>
          <a:lstStyle/>
          <a:p>
            <a:pPr marL="0" indent="0">
              <a:lnSpc>
                <a:spcPct val="160000"/>
              </a:lnSpc>
              <a:buNone/>
            </a:pPr>
            <a:r>
              <a:rPr lang="hr-HR" sz="3099" dirty="0">
                <a:solidFill>
                  <a:srgbClr val="FF0000"/>
                </a:solidFill>
              </a:rPr>
              <a:t>ALA 1989.</a:t>
            </a:r>
          </a:p>
          <a:p>
            <a:pPr marL="0" indent="0">
              <a:lnSpc>
                <a:spcPct val="160000"/>
              </a:lnSpc>
              <a:buNone/>
            </a:pPr>
            <a:r>
              <a:rPr lang="hr-HR" sz="3099" dirty="0"/>
              <a:t>Informacijska pismenost je sposobnost prepoznavanja potrebe za informacijama, pronalaženja i nabave potrebnih informacija te evaluacije i učinkovitog korištenja pronađenih informacija.</a:t>
            </a:r>
          </a:p>
          <a:p>
            <a:pPr marL="0" indent="0">
              <a:buNone/>
            </a:pPr>
            <a:r>
              <a:rPr lang="en-US" sz="2599" dirty="0"/>
              <a:t>American Library Association </a:t>
            </a:r>
            <a:r>
              <a:rPr lang="en-US" sz="2599" dirty="0" err="1"/>
              <a:t>Presidental</a:t>
            </a:r>
            <a:r>
              <a:rPr lang="en-US" sz="2599" dirty="0"/>
              <a:t> </a:t>
            </a:r>
            <a:r>
              <a:rPr lang="en-US" sz="2599" dirty="0" err="1"/>
              <a:t>Committe</a:t>
            </a:r>
            <a:r>
              <a:rPr lang="en-US" sz="2599" dirty="0"/>
              <a:t> on Information Literacy: Final</a:t>
            </a:r>
          </a:p>
          <a:p>
            <a:pPr marL="0" indent="0">
              <a:buNone/>
            </a:pPr>
            <a:r>
              <a:rPr lang="hr-HR" sz="2599" dirty="0" err="1"/>
              <a:t>Report</a:t>
            </a:r>
            <a:r>
              <a:rPr lang="hr-HR" sz="2599" dirty="0"/>
              <a:t> 1989.</a:t>
            </a:r>
          </a:p>
          <a:p>
            <a:pPr marL="0" indent="0">
              <a:buNone/>
            </a:pPr>
            <a:endParaRPr lang="hr-HR" sz="2599" dirty="0"/>
          </a:p>
          <a:p>
            <a:pPr marL="0" indent="0">
              <a:buNone/>
            </a:pPr>
            <a:r>
              <a:rPr lang="hr-HR" sz="2599" dirty="0">
                <a:solidFill>
                  <a:srgbClr val="002060"/>
                </a:solidFill>
                <a:hlinkClick r:id="rId2"/>
              </a:rPr>
              <a:t>http://www.ala.org/acrl/publications/whitepapers/presidential</a:t>
            </a:r>
            <a:r>
              <a:rPr lang="hr-HR" sz="2599" dirty="0">
                <a:solidFill>
                  <a:srgbClr val="002060"/>
                </a:solidFill>
              </a:rPr>
              <a:t> </a:t>
            </a:r>
          </a:p>
        </p:txBody>
      </p:sp>
      <p:sp>
        <p:nvSpPr>
          <p:cNvPr id="6" name="Rezervirano mjesto sadržaja 5"/>
          <p:cNvSpPr>
            <a:spLocks noGrp="1"/>
          </p:cNvSpPr>
          <p:nvPr>
            <p:ph sz="half" idx="2"/>
          </p:nvPr>
        </p:nvSpPr>
        <p:spPr>
          <a:xfrm>
            <a:off x="6598468" y="1447390"/>
            <a:ext cx="5202831" cy="5395783"/>
          </a:xfrm>
        </p:spPr>
        <p:txBody>
          <a:bodyPr>
            <a:normAutofit fontScale="62500" lnSpcReduction="20000"/>
          </a:bodyPr>
          <a:lstStyle/>
          <a:p>
            <a:pPr marL="0" indent="0">
              <a:lnSpc>
                <a:spcPct val="120000"/>
              </a:lnSpc>
              <a:buNone/>
            </a:pPr>
            <a:r>
              <a:rPr lang="hr-HR" sz="3000" dirty="0">
                <a:solidFill>
                  <a:srgbClr val="FF0000"/>
                </a:solidFill>
              </a:rPr>
              <a:t>CILIP 2018.</a:t>
            </a:r>
          </a:p>
          <a:p>
            <a:pPr marL="0" indent="0">
              <a:lnSpc>
                <a:spcPct val="120000"/>
              </a:lnSpc>
              <a:buNone/>
            </a:pPr>
            <a:r>
              <a:rPr lang="hr-HR" sz="3000" dirty="0"/>
              <a:t>Informacijska pismenost je sposobnost kritičkog mišljenja i uravnoteženog vrednovanja informacija koje smo pronašli.</a:t>
            </a:r>
          </a:p>
          <a:p>
            <a:pPr marL="0" indent="0">
              <a:lnSpc>
                <a:spcPct val="120000"/>
              </a:lnSpc>
              <a:buNone/>
            </a:pPr>
            <a:r>
              <a:rPr lang="hr-HR" sz="3000" dirty="0"/>
              <a:t>Informacijska pismenost omogućuje pronalaženje relevantnih informacija, stvaranje utemeljenih mišljenja te aktivno sudjelovanje u društvenom i političkom životu.</a:t>
            </a:r>
          </a:p>
          <a:p>
            <a:pPr marL="0" indent="0">
              <a:lnSpc>
                <a:spcPct val="120000"/>
              </a:lnSpc>
              <a:buNone/>
            </a:pPr>
            <a:r>
              <a:rPr lang="en-US" sz="2299" i="1" dirty="0"/>
              <a:t>“Information literacy is the ability to think critically and make balanced judgements about any information we find and use. It empowers us as citizens to develop informed views and to engage fully with society.”</a:t>
            </a:r>
            <a:endParaRPr lang="hr-HR" sz="2299" i="1" dirty="0"/>
          </a:p>
          <a:p>
            <a:pPr marL="0" indent="0">
              <a:lnSpc>
                <a:spcPct val="120000"/>
              </a:lnSpc>
              <a:buNone/>
            </a:pPr>
            <a:r>
              <a:rPr lang="hr-HR" dirty="0">
                <a:hlinkClick r:id="rId3"/>
              </a:rPr>
              <a:t>https://</a:t>
            </a:r>
            <a:r>
              <a:rPr lang="hr-HR" dirty="0" smtClean="0">
                <a:hlinkClick r:id="rId3"/>
              </a:rPr>
              <a:t>www.cilip.org.uk/news/421972/What-is-information-literacy.htm</a:t>
            </a:r>
            <a:r>
              <a:rPr lang="hr-HR" dirty="0" smtClean="0"/>
              <a:t> </a:t>
            </a:r>
          </a:p>
          <a:p>
            <a:pPr marL="0" indent="0">
              <a:lnSpc>
                <a:spcPct val="120000"/>
              </a:lnSpc>
              <a:buNone/>
            </a:pPr>
            <a:endParaRPr lang="hr-HR" dirty="0"/>
          </a:p>
        </p:txBody>
      </p:sp>
      <p:pic>
        <p:nvPicPr>
          <p:cNvPr id="8" name="Slika 7"/>
          <p:cNvPicPr>
            <a:picLocks noChangeAspect="1"/>
          </p:cNvPicPr>
          <p:nvPr/>
        </p:nvPicPr>
        <p:blipFill>
          <a:blip r:embed="rId4"/>
          <a:stretch>
            <a:fillRect/>
          </a:stretch>
        </p:blipFill>
        <p:spPr>
          <a:xfrm>
            <a:off x="9020963" y="893"/>
            <a:ext cx="3167862" cy="1583931"/>
          </a:xfrm>
          <a:prstGeom prst="rect">
            <a:avLst/>
          </a:prstGeom>
        </p:spPr>
      </p:pic>
      <p:pic>
        <p:nvPicPr>
          <p:cNvPr id="2" name="Slika 1"/>
          <p:cNvPicPr>
            <a:picLocks noChangeAspect="1"/>
          </p:cNvPicPr>
          <p:nvPr/>
        </p:nvPicPr>
        <p:blipFill>
          <a:blip r:embed="rId5"/>
          <a:stretch>
            <a:fillRect/>
          </a:stretch>
        </p:blipFill>
        <p:spPr>
          <a:xfrm>
            <a:off x="6742484" y="6155037"/>
            <a:ext cx="3374224" cy="702963"/>
          </a:xfrm>
          <a:prstGeom prst="rect">
            <a:avLst/>
          </a:prstGeom>
        </p:spPr>
      </p:pic>
    </p:spTree>
    <p:extLst>
      <p:ext uri="{BB962C8B-B14F-4D97-AF65-F5344CB8AC3E}">
        <p14:creationId xmlns:p14="http://schemas.microsoft.com/office/powerpoint/2010/main" val="350527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1288113" y="1020604"/>
            <a:ext cx="4824536" cy="5517232"/>
          </a:xfrm>
        </p:spPr>
        <p:txBody>
          <a:bodyPr>
            <a:normAutofit fontScale="55000" lnSpcReduction="20000"/>
          </a:bodyPr>
          <a:lstStyle/>
          <a:p>
            <a:pPr marL="0" indent="0">
              <a:lnSpc>
                <a:spcPct val="150000"/>
              </a:lnSpc>
              <a:buNone/>
              <a:defRPr/>
            </a:pPr>
            <a:r>
              <a:rPr lang="hr-HR" sz="3600" dirty="0" smtClean="0">
                <a:cs typeface="Lucida Sans Unicode" pitchFamily="34" charset="0"/>
              </a:rPr>
              <a:t>  Iz preporuke </a:t>
            </a:r>
            <a:r>
              <a:rPr lang="hr-HR" sz="3600" b="1" dirty="0" smtClean="0">
                <a:cs typeface="Lucida Sans Unicode" pitchFamily="34" charset="0"/>
              </a:rPr>
              <a:t>2006.</a:t>
            </a:r>
            <a:r>
              <a:rPr lang="hr-HR" sz="3600" dirty="0" smtClean="0">
                <a:cs typeface="Lucida Sans Unicode" pitchFamily="34" charset="0"/>
              </a:rPr>
              <a:t> preuzeto u NOK-u</a:t>
            </a:r>
          </a:p>
          <a:p>
            <a:pPr>
              <a:lnSpc>
                <a:spcPct val="150000"/>
              </a:lnSpc>
              <a:buFont typeface="Arial" pitchFamily="34" charset="0"/>
              <a:buChar char="•"/>
              <a:defRPr/>
            </a:pPr>
            <a:r>
              <a:rPr lang="hr-HR" sz="3300" dirty="0" smtClean="0">
                <a:cs typeface="Lucida Sans Unicode" pitchFamily="34" charset="0"/>
              </a:rPr>
              <a:t>komunikacija </a:t>
            </a:r>
            <a:r>
              <a:rPr lang="hr-HR" sz="3300" dirty="0">
                <a:cs typeface="Lucida Sans Unicode" pitchFamily="34" charset="0"/>
              </a:rPr>
              <a:t>na materinskomu jeziku</a:t>
            </a:r>
          </a:p>
          <a:p>
            <a:pPr>
              <a:lnSpc>
                <a:spcPct val="120000"/>
              </a:lnSpc>
              <a:buFont typeface="Arial" pitchFamily="34" charset="0"/>
              <a:buChar char="•"/>
              <a:defRPr/>
            </a:pPr>
            <a:r>
              <a:rPr lang="hr-HR" sz="3300" dirty="0">
                <a:cs typeface="Lucida Sans Unicode" pitchFamily="34" charset="0"/>
              </a:rPr>
              <a:t>komunikacija na stranim jezicima</a:t>
            </a:r>
          </a:p>
          <a:p>
            <a:pPr>
              <a:lnSpc>
                <a:spcPct val="150000"/>
              </a:lnSpc>
              <a:buFont typeface="Arial" pitchFamily="34" charset="0"/>
              <a:buChar char="•"/>
              <a:defRPr/>
            </a:pPr>
            <a:r>
              <a:rPr lang="hr-HR" sz="3300" dirty="0">
                <a:cs typeface="Lucida Sans Unicode" pitchFamily="34" charset="0"/>
              </a:rPr>
              <a:t>matematička kompetencija i osnovne kompetencije u prirodoslovlju i tehnologiji </a:t>
            </a:r>
          </a:p>
          <a:p>
            <a:pPr>
              <a:lnSpc>
                <a:spcPct val="150000"/>
              </a:lnSpc>
              <a:buFont typeface="Arial" pitchFamily="34" charset="0"/>
              <a:buChar char="•"/>
              <a:defRPr/>
            </a:pPr>
            <a:r>
              <a:rPr lang="hr-HR" sz="3300" dirty="0">
                <a:cs typeface="Lucida Sans Unicode" pitchFamily="34" charset="0"/>
              </a:rPr>
              <a:t>digitalna kompetencija </a:t>
            </a:r>
          </a:p>
          <a:p>
            <a:pPr>
              <a:lnSpc>
                <a:spcPct val="150000"/>
              </a:lnSpc>
              <a:buFont typeface="Arial" pitchFamily="34" charset="0"/>
              <a:buChar char="•"/>
              <a:defRPr/>
            </a:pPr>
            <a:r>
              <a:rPr lang="hr-HR" sz="3300" dirty="0">
                <a:cs typeface="Lucida Sans Unicode" pitchFamily="34" charset="0"/>
              </a:rPr>
              <a:t>učiti kako učiti</a:t>
            </a:r>
            <a:r>
              <a:rPr lang="vi-VN" sz="3300" dirty="0">
                <a:cs typeface="Lucida Sans Unicode" pitchFamily="34" charset="0"/>
              </a:rPr>
              <a:t> </a:t>
            </a:r>
            <a:endParaRPr lang="hr-HR" sz="3300" dirty="0">
              <a:cs typeface="Lucida Sans Unicode" pitchFamily="34" charset="0"/>
            </a:endParaRPr>
          </a:p>
          <a:p>
            <a:pPr>
              <a:lnSpc>
                <a:spcPct val="150000"/>
              </a:lnSpc>
              <a:buFont typeface="Arial" pitchFamily="34" charset="0"/>
              <a:buChar char="•"/>
              <a:defRPr/>
            </a:pPr>
            <a:r>
              <a:rPr lang="hr-HR" sz="3300" dirty="0">
                <a:cs typeface="Lucida Sans Unicode" pitchFamily="34" charset="0"/>
              </a:rPr>
              <a:t>socijalna i građanska kompetencija</a:t>
            </a:r>
          </a:p>
          <a:p>
            <a:pPr>
              <a:lnSpc>
                <a:spcPct val="150000"/>
              </a:lnSpc>
              <a:buFont typeface="Arial" pitchFamily="34" charset="0"/>
              <a:buChar char="•"/>
              <a:defRPr/>
            </a:pPr>
            <a:r>
              <a:rPr lang="hr-HR" sz="3300" dirty="0" err="1">
                <a:cs typeface="Lucida Sans Unicode" pitchFamily="34" charset="0"/>
              </a:rPr>
              <a:t>inicijativnost</a:t>
            </a:r>
            <a:r>
              <a:rPr lang="hr-HR" sz="3300" dirty="0">
                <a:cs typeface="Lucida Sans Unicode" pitchFamily="34" charset="0"/>
              </a:rPr>
              <a:t> i poduzetnost </a:t>
            </a:r>
          </a:p>
          <a:p>
            <a:pPr>
              <a:lnSpc>
                <a:spcPct val="150000"/>
              </a:lnSpc>
              <a:buFont typeface="Arial" pitchFamily="34" charset="0"/>
              <a:buChar char="•"/>
              <a:defRPr/>
            </a:pPr>
            <a:r>
              <a:rPr lang="hr-HR" sz="3300" dirty="0">
                <a:cs typeface="Lucida Sans Unicode" pitchFamily="34" charset="0"/>
              </a:rPr>
              <a:t>kulturna svijest i izražavanje</a:t>
            </a:r>
          </a:p>
          <a:p>
            <a:endParaRPr lang="hr-HR" dirty="0"/>
          </a:p>
        </p:txBody>
      </p:sp>
      <p:sp>
        <p:nvSpPr>
          <p:cNvPr id="4" name="Rezervirano mjesto sadržaja 3"/>
          <p:cNvSpPr>
            <a:spLocks noGrp="1"/>
          </p:cNvSpPr>
          <p:nvPr>
            <p:ph sz="half" idx="2"/>
          </p:nvPr>
        </p:nvSpPr>
        <p:spPr>
          <a:xfrm>
            <a:off x="6175595" y="1151009"/>
            <a:ext cx="5616624" cy="5400600"/>
          </a:xfrm>
        </p:spPr>
        <p:txBody>
          <a:bodyPr>
            <a:normAutofit fontScale="55000" lnSpcReduction="20000"/>
          </a:bodyPr>
          <a:lstStyle/>
          <a:p>
            <a:pPr marL="0" indent="0">
              <a:buNone/>
            </a:pPr>
            <a:r>
              <a:rPr lang="hr-HR" sz="3600" dirty="0" smtClean="0"/>
              <a:t>Preporuka Vijeća EU </a:t>
            </a:r>
            <a:r>
              <a:rPr lang="hr-HR" sz="3600" b="1" dirty="0" smtClean="0"/>
              <a:t>2018</a:t>
            </a:r>
            <a:r>
              <a:rPr lang="hr-HR" sz="3600" dirty="0" smtClean="0"/>
              <a:t>.:</a:t>
            </a:r>
          </a:p>
          <a:p>
            <a:pPr>
              <a:lnSpc>
                <a:spcPct val="120000"/>
              </a:lnSpc>
              <a:buFont typeface="Arial" panose="020B0604020202020204" pitchFamily="34" charset="0"/>
              <a:buChar char="•"/>
            </a:pPr>
            <a:r>
              <a:rPr lang="hr-HR" sz="3300" dirty="0" smtClean="0"/>
              <a:t>pismenost</a:t>
            </a:r>
            <a:r>
              <a:rPr lang="hr-HR" sz="3300" dirty="0"/>
              <a:t> </a:t>
            </a:r>
          </a:p>
          <a:p>
            <a:pPr>
              <a:lnSpc>
                <a:spcPct val="120000"/>
              </a:lnSpc>
              <a:buFont typeface="Arial" panose="020B0604020202020204" pitchFamily="34" charset="0"/>
              <a:buChar char="•"/>
            </a:pPr>
            <a:r>
              <a:rPr lang="hr-HR" sz="3300" dirty="0" smtClean="0"/>
              <a:t>višejezičnost</a:t>
            </a:r>
          </a:p>
          <a:p>
            <a:pPr>
              <a:lnSpc>
                <a:spcPct val="170000"/>
              </a:lnSpc>
              <a:buFont typeface="Arial" panose="020B0604020202020204" pitchFamily="34" charset="0"/>
              <a:buChar char="•"/>
            </a:pPr>
            <a:r>
              <a:rPr lang="hr-HR" sz="3300" dirty="0" smtClean="0"/>
              <a:t>matematička </a:t>
            </a:r>
            <a:r>
              <a:rPr lang="hr-HR" sz="3300" dirty="0"/>
              <a:t>kompetencija te kompetencija u prirodoslovlju i inženjerstvu </a:t>
            </a:r>
            <a:endParaRPr lang="hr-HR" sz="3300" dirty="0" smtClean="0"/>
          </a:p>
          <a:p>
            <a:pPr>
              <a:lnSpc>
                <a:spcPct val="170000"/>
              </a:lnSpc>
              <a:buFont typeface="Arial" panose="020B0604020202020204" pitchFamily="34" charset="0"/>
              <a:buChar char="•"/>
            </a:pPr>
            <a:r>
              <a:rPr lang="hr-HR" sz="3300" dirty="0" smtClean="0"/>
              <a:t>digitalna </a:t>
            </a:r>
            <a:r>
              <a:rPr lang="hr-HR" sz="3300" dirty="0"/>
              <a:t>kompetencija </a:t>
            </a:r>
            <a:endParaRPr lang="hr-HR" sz="3300" dirty="0" smtClean="0"/>
          </a:p>
          <a:p>
            <a:pPr>
              <a:lnSpc>
                <a:spcPct val="120000"/>
              </a:lnSpc>
              <a:buFont typeface="Arial" panose="020B0604020202020204" pitchFamily="34" charset="0"/>
              <a:buChar char="•"/>
            </a:pPr>
            <a:r>
              <a:rPr lang="hr-HR" sz="3300" dirty="0"/>
              <a:t>o</a:t>
            </a:r>
            <a:r>
              <a:rPr lang="hr-HR" sz="3300" dirty="0" smtClean="0"/>
              <a:t>sobna, socijalna i kompetencija učiti kako učiti </a:t>
            </a:r>
          </a:p>
          <a:p>
            <a:pPr>
              <a:lnSpc>
                <a:spcPct val="170000"/>
              </a:lnSpc>
              <a:buFont typeface="Arial" panose="020B0604020202020204" pitchFamily="34" charset="0"/>
              <a:buChar char="•"/>
            </a:pPr>
            <a:r>
              <a:rPr lang="hr-HR" sz="3300" dirty="0"/>
              <a:t>g</a:t>
            </a:r>
            <a:r>
              <a:rPr lang="hr-HR" sz="3300" dirty="0" smtClean="0"/>
              <a:t>rađanska kompetencija</a:t>
            </a:r>
          </a:p>
          <a:p>
            <a:pPr>
              <a:lnSpc>
                <a:spcPct val="170000"/>
              </a:lnSpc>
              <a:buFont typeface="Arial" panose="020B0604020202020204" pitchFamily="34" charset="0"/>
              <a:buChar char="•"/>
            </a:pPr>
            <a:r>
              <a:rPr lang="hr-HR" sz="3300" dirty="0" smtClean="0"/>
              <a:t>poduzetništvo</a:t>
            </a:r>
            <a:r>
              <a:rPr lang="hr-HR" sz="3300" dirty="0"/>
              <a:t> </a:t>
            </a:r>
          </a:p>
          <a:p>
            <a:pPr>
              <a:lnSpc>
                <a:spcPct val="170000"/>
              </a:lnSpc>
              <a:buFont typeface="Arial" panose="020B0604020202020204" pitchFamily="34" charset="0"/>
              <a:buChar char="•"/>
            </a:pPr>
            <a:r>
              <a:rPr lang="hr-HR" sz="3300" dirty="0" smtClean="0"/>
              <a:t>kulturna </a:t>
            </a:r>
            <a:r>
              <a:rPr lang="hr-HR" sz="3300" dirty="0"/>
              <a:t>svijest i izražavanje. </a:t>
            </a:r>
          </a:p>
        </p:txBody>
      </p:sp>
      <p:sp>
        <p:nvSpPr>
          <p:cNvPr id="5" name="Naslov 1"/>
          <p:cNvSpPr>
            <a:spLocks noGrp="1"/>
          </p:cNvSpPr>
          <p:nvPr>
            <p:ph type="title"/>
          </p:nvPr>
        </p:nvSpPr>
        <p:spPr>
          <a:xfrm>
            <a:off x="1593436" y="-25731"/>
            <a:ext cx="9782801" cy="874935"/>
          </a:xfrm>
        </p:spPr>
        <p:txBody>
          <a:bodyPr>
            <a:noAutofit/>
          </a:bodyPr>
          <a:lstStyle/>
          <a:p>
            <a:r>
              <a:rPr lang="hr-HR" altLang="sr-Latn-RS" sz="2800" dirty="0">
                <a:solidFill>
                  <a:srgbClr val="002060"/>
                </a:solidFill>
              </a:rPr>
              <a:t>Temeljne  kompetencije za cjeloživotno </a:t>
            </a:r>
            <a:r>
              <a:rPr lang="hr-HR" altLang="sr-Latn-RS" sz="2800" dirty="0" smtClean="0">
                <a:solidFill>
                  <a:srgbClr val="002060"/>
                </a:solidFill>
              </a:rPr>
              <a:t>učenje</a:t>
            </a:r>
            <a:endParaRPr lang="hr-HR" altLang="sr-Latn-RS" sz="2800" dirty="0">
              <a:solidFill>
                <a:srgbClr val="002060"/>
              </a:solidFill>
            </a:endParaRPr>
          </a:p>
        </p:txBody>
      </p:sp>
      <p:pic>
        <p:nvPicPr>
          <p:cNvPr id="6" name="Slika 5"/>
          <p:cNvPicPr>
            <a:picLocks noChangeAspect="1"/>
          </p:cNvPicPr>
          <p:nvPr/>
        </p:nvPicPr>
        <p:blipFill>
          <a:blip r:embed="rId2"/>
          <a:stretch>
            <a:fillRect/>
          </a:stretch>
        </p:blipFill>
        <p:spPr>
          <a:xfrm>
            <a:off x="3272" y="1497276"/>
            <a:ext cx="1254897" cy="1800200"/>
          </a:xfrm>
          <a:prstGeom prst="rect">
            <a:avLst/>
          </a:prstGeom>
        </p:spPr>
      </p:pic>
      <p:pic>
        <p:nvPicPr>
          <p:cNvPr id="7" name="Slika 6"/>
          <p:cNvPicPr>
            <a:picLocks noChangeAspect="1"/>
          </p:cNvPicPr>
          <p:nvPr/>
        </p:nvPicPr>
        <p:blipFill>
          <a:blip r:embed="rId3"/>
          <a:stretch>
            <a:fillRect/>
          </a:stretch>
        </p:blipFill>
        <p:spPr>
          <a:xfrm>
            <a:off x="10054851" y="4509120"/>
            <a:ext cx="1603485" cy="2276948"/>
          </a:xfrm>
          <a:prstGeom prst="rect">
            <a:avLst/>
          </a:prstGeom>
        </p:spPr>
      </p:pic>
    </p:spTree>
    <p:extLst>
      <p:ext uri="{BB962C8B-B14F-4D97-AF65-F5344CB8AC3E}">
        <p14:creationId xmlns:p14="http://schemas.microsoft.com/office/powerpoint/2010/main" val="38398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41882" y="548680"/>
            <a:ext cx="10029398" cy="936104"/>
          </a:xfrm>
        </p:spPr>
        <p:txBody>
          <a:bodyPr>
            <a:noAutofit/>
          </a:bodyPr>
          <a:lstStyle/>
          <a:p>
            <a:r>
              <a:rPr lang="hr-HR" altLang="sr-Latn-RS" sz="3199" dirty="0">
                <a:solidFill>
                  <a:srgbClr val="002060"/>
                </a:solidFill>
              </a:rPr>
              <a:t>Školska knjižnica u nastavnom i školskom kurikulumu  </a:t>
            </a:r>
          </a:p>
        </p:txBody>
      </p:sp>
      <p:pic>
        <p:nvPicPr>
          <p:cNvPr id="11267" name="Slika 4">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014" y="1988840"/>
            <a:ext cx="1214592" cy="1774599"/>
          </a:xfrm>
        </p:spPr>
      </p:pic>
      <p:sp>
        <p:nvSpPr>
          <p:cNvPr id="5" name="Pravokutnik 4"/>
          <p:cNvSpPr/>
          <p:nvPr/>
        </p:nvSpPr>
        <p:spPr>
          <a:xfrm>
            <a:off x="1197867" y="1640125"/>
            <a:ext cx="10173413" cy="6246838"/>
          </a:xfrm>
          <a:prstGeom prst="rect">
            <a:avLst/>
          </a:prstGeom>
        </p:spPr>
        <p:txBody>
          <a:bodyPr wrap="square">
            <a:spAutoFit/>
          </a:bodyPr>
          <a:lstStyle/>
          <a:p>
            <a:pPr>
              <a:defRPr/>
            </a:pPr>
            <a:endParaRPr lang="hr-HR" sz="2399" dirty="0"/>
          </a:p>
          <a:p>
            <a:pPr>
              <a:buFont typeface="Arial" pitchFamily="34" charset="0"/>
              <a:buChar char="•"/>
              <a:defRPr/>
            </a:pPr>
            <a:r>
              <a:rPr lang="hr-HR" sz="2000" dirty="0"/>
              <a:t>U osnovne škole ulazi  kroz </a:t>
            </a:r>
            <a:r>
              <a:rPr lang="hr-HR" sz="2000" dirty="0">
                <a:solidFill>
                  <a:srgbClr val="002060"/>
                </a:solidFill>
              </a:rPr>
              <a:t>Program knjižničnog odgoja i obrazovanja koji je sastavni dio Nastavnog plana i programa za </a:t>
            </a:r>
            <a:r>
              <a:rPr lang="hr-HR" sz="2000" dirty="0" smtClean="0">
                <a:solidFill>
                  <a:srgbClr val="002060"/>
                </a:solidFill>
              </a:rPr>
              <a:t>OŠ (2006.) </a:t>
            </a:r>
            <a:r>
              <a:rPr lang="hr-HR" sz="2000" dirty="0">
                <a:solidFill>
                  <a:srgbClr val="002060"/>
                </a:solidFill>
              </a:rPr>
              <a:t>(str. 15.-21</a:t>
            </a:r>
            <a:r>
              <a:rPr lang="hr-HR" sz="2000" dirty="0" smtClean="0">
                <a:solidFill>
                  <a:srgbClr val="002060"/>
                </a:solidFill>
              </a:rPr>
              <a:t>.)</a:t>
            </a:r>
            <a:endParaRPr lang="hr-HR" sz="2000" dirty="0">
              <a:solidFill>
                <a:srgbClr val="002060"/>
              </a:solidFill>
            </a:endParaRPr>
          </a:p>
          <a:p>
            <a:pPr>
              <a:defRPr/>
            </a:pPr>
            <a:endParaRPr lang="hr-HR" sz="2399" dirty="0">
              <a:solidFill>
                <a:srgbClr val="002060"/>
              </a:solidFill>
            </a:endParaRPr>
          </a:p>
          <a:p>
            <a:pPr>
              <a:buFont typeface="Arial" pitchFamily="34" charset="0"/>
              <a:buChar char="•"/>
              <a:defRPr/>
            </a:pPr>
            <a:r>
              <a:rPr lang="hr-HR" sz="2000" dirty="0" smtClean="0"/>
              <a:t> Školski kurikulum i knjižnica: INA, programi, projekti</a:t>
            </a:r>
          </a:p>
          <a:p>
            <a:pPr>
              <a:defRPr/>
            </a:pPr>
            <a:endParaRPr lang="hr-HR" sz="1999" dirty="0" smtClean="0">
              <a:solidFill>
                <a:srgbClr val="FF0000"/>
              </a:solidFill>
              <a:cs typeface="Arial" charset="0"/>
            </a:endParaRPr>
          </a:p>
          <a:p>
            <a:pPr>
              <a:defRPr/>
            </a:pPr>
            <a:r>
              <a:rPr lang="hr-HR" sz="1999" dirty="0" smtClean="0">
                <a:solidFill>
                  <a:srgbClr val="FF0000"/>
                </a:solidFill>
                <a:cs typeface="Arial" charset="0"/>
              </a:rPr>
              <a:t>3</a:t>
            </a:r>
            <a:r>
              <a:rPr lang="hr-HR" sz="1999" dirty="0">
                <a:solidFill>
                  <a:srgbClr val="FF0000"/>
                </a:solidFill>
                <a:cs typeface="Arial" charset="0"/>
              </a:rPr>
              <a:t>. r.  Hrvatski jezik – medijska </a:t>
            </a:r>
            <a:r>
              <a:rPr lang="hr-HR" sz="1999" dirty="0" smtClean="0">
                <a:solidFill>
                  <a:srgbClr val="FF0000"/>
                </a:solidFill>
                <a:cs typeface="Arial" charset="0"/>
              </a:rPr>
              <a:t>kultura: </a:t>
            </a:r>
            <a:r>
              <a:rPr lang="hr-HR" sz="1999" b="1" dirty="0" smtClean="0">
                <a:solidFill>
                  <a:srgbClr val="FF0000"/>
                </a:solidFill>
                <a:cs typeface="Arial" charset="0"/>
              </a:rPr>
              <a:t>Tema</a:t>
            </a:r>
            <a:r>
              <a:rPr lang="hr-HR" sz="1999" b="1" dirty="0">
                <a:solidFill>
                  <a:srgbClr val="FF0000"/>
                </a:solidFill>
                <a:cs typeface="Arial" charset="0"/>
              </a:rPr>
              <a:t>:</a:t>
            </a:r>
            <a:r>
              <a:rPr lang="hr-HR" sz="1999" b="1" dirty="0">
                <a:solidFill>
                  <a:srgbClr val="FF0000"/>
                </a:solidFill>
              </a:rPr>
              <a:t> Dječja </a:t>
            </a:r>
            <a:r>
              <a:rPr lang="hr-HR" sz="1999" b="1" dirty="0" smtClean="0">
                <a:solidFill>
                  <a:srgbClr val="FF0000"/>
                </a:solidFill>
              </a:rPr>
              <a:t>enciklopedija</a:t>
            </a:r>
          </a:p>
          <a:p>
            <a:pPr>
              <a:defRPr/>
            </a:pPr>
            <a:r>
              <a:rPr lang="hr-HR" sz="1999" b="1" dirty="0" smtClean="0">
                <a:solidFill>
                  <a:srgbClr val="002060"/>
                </a:solidFill>
              </a:rPr>
              <a:t>KIP</a:t>
            </a:r>
          </a:p>
          <a:p>
            <a:pPr>
              <a:defRPr/>
            </a:pPr>
            <a:r>
              <a:rPr lang="hr-HR" sz="1600" b="1" dirty="0">
                <a:solidFill>
                  <a:srgbClr val="0070C0"/>
                </a:solidFill>
              </a:rPr>
              <a:t>1</a:t>
            </a:r>
            <a:r>
              <a:rPr lang="hr-HR" sz="1600" b="1" dirty="0">
                <a:solidFill>
                  <a:srgbClr val="002060"/>
                </a:solidFill>
              </a:rPr>
              <a:t>. Tema: </a:t>
            </a:r>
            <a:r>
              <a:rPr lang="hr-HR" sz="1600" u="sng" dirty="0">
                <a:solidFill>
                  <a:srgbClr val="002060"/>
                </a:solidFill>
              </a:rPr>
              <a:t>Put </a:t>
            </a:r>
            <a:r>
              <a:rPr lang="hr-HR" sz="1600" u="sng" dirty="0" smtClean="0">
                <a:solidFill>
                  <a:srgbClr val="002060"/>
                </a:solidFill>
              </a:rPr>
              <a:t>knjige od </a:t>
            </a:r>
            <a:r>
              <a:rPr lang="hr-HR" sz="1600" u="sng" dirty="0">
                <a:solidFill>
                  <a:srgbClr val="002060"/>
                </a:solidFill>
              </a:rPr>
              <a:t>autora do čitatelja</a:t>
            </a:r>
            <a:r>
              <a:rPr lang="hr-HR" sz="1600" dirty="0">
                <a:solidFill>
                  <a:srgbClr val="002060"/>
                </a:solidFill>
              </a:rPr>
              <a:t/>
            </a:r>
            <a:br>
              <a:rPr lang="hr-HR" sz="1600" dirty="0">
                <a:solidFill>
                  <a:srgbClr val="002060"/>
                </a:solidFill>
              </a:rPr>
            </a:br>
            <a:r>
              <a:rPr lang="hr-HR" sz="1600" b="1" dirty="0">
                <a:solidFill>
                  <a:srgbClr val="002060"/>
                </a:solidFill>
              </a:rPr>
              <a:t>Ključni pojmovi: </a:t>
            </a:r>
            <a:r>
              <a:rPr lang="hr-HR" sz="1600" dirty="0">
                <a:solidFill>
                  <a:srgbClr val="002060"/>
                </a:solidFill>
              </a:rPr>
              <a:t>knjiga, autor, ilustrator, prevoditelj </a:t>
            </a:r>
            <a:br>
              <a:rPr lang="hr-HR" sz="1600" dirty="0">
                <a:solidFill>
                  <a:srgbClr val="002060"/>
                </a:solidFill>
              </a:rPr>
            </a:br>
            <a:r>
              <a:rPr lang="hr-HR" sz="1600" b="1" dirty="0">
                <a:solidFill>
                  <a:srgbClr val="002060"/>
                </a:solidFill>
              </a:rPr>
              <a:t>Obrazovna postignuća: </a:t>
            </a:r>
            <a:r>
              <a:rPr lang="hr-HR" sz="1600" dirty="0">
                <a:solidFill>
                  <a:srgbClr val="002060"/>
                </a:solidFill>
              </a:rPr>
              <a:t>imenovati osobe koje su važne za nastanak knjige; prepoznati dijelove knjige (naslovna stranica, sadržaj, bilješka o piscu, izdanje, nakladnik); znati pronaći podatke u knjizi; samostalno čitati književno-umjetničke tekstove </a:t>
            </a:r>
          </a:p>
          <a:p>
            <a:pPr>
              <a:defRPr/>
            </a:pPr>
            <a:r>
              <a:rPr lang="hr-HR" sz="1600" b="1" dirty="0">
                <a:solidFill>
                  <a:srgbClr val="002060"/>
                </a:solidFill>
              </a:rPr>
              <a:t>2. Tema: </a:t>
            </a:r>
            <a:r>
              <a:rPr lang="hr-HR" sz="1600" u="sng" dirty="0">
                <a:solidFill>
                  <a:srgbClr val="002060"/>
                </a:solidFill>
              </a:rPr>
              <a:t>Mjesna (gradska/narodna) knjižnica </a:t>
            </a:r>
            <a:r>
              <a:rPr lang="hr-HR" sz="1600" dirty="0">
                <a:solidFill>
                  <a:srgbClr val="002060"/>
                </a:solidFill>
              </a:rPr>
              <a:t/>
            </a:r>
            <a:br>
              <a:rPr lang="hr-HR" sz="1600" dirty="0">
                <a:solidFill>
                  <a:srgbClr val="002060"/>
                </a:solidFill>
              </a:rPr>
            </a:br>
            <a:r>
              <a:rPr lang="hr-HR" sz="1600" b="1" dirty="0">
                <a:solidFill>
                  <a:srgbClr val="002060"/>
                </a:solidFill>
              </a:rPr>
              <a:t>Ključni pojmovi</a:t>
            </a:r>
            <a:r>
              <a:rPr lang="hr-HR" sz="1600" dirty="0">
                <a:solidFill>
                  <a:srgbClr val="002060"/>
                </a:solidFill>
              </a:rPr>
              <a:t>: mjesna knjižnica</a:t>
            </a:r>
            <a:br>
              <a:rPr lang="hr-HR" sz="1600" dirty="0">
                <a:solidFill>
                  <a:srgbClr val="002060"/>
                </a:solidFill>
              </a:rPr>
            </a:br>
            <a:r>
              <a:rPr lang="hr-HR" sz="1600" b="1" dirty="0">
                <a:solidFill>
                  <a:srgbClr val="002060"/>
                </a:solidFill>
              </a:rPr>
              <a:t>Obrazovna postignuća</a:t>
            </a:r>
            <a:r>
              <a:rPr lang="hr-HR" sz="1600" dirty="0">
                <a:solidFill>
                  <a:srgbClr val="002060"/>
                </a:solidFill>
              </a:rPr>
              <a:t>: posjetom knjižnici izvan škole razlikovati odjele mjesne knjižnice; poznavati aktivnosti knjižnice s ciljem poticanja čitanja i uporabe knjižnice u učenju i kreativnom korištenju slobodnog vremena </a:t>
            </a:r>
          </a:p>
          <a:p>
            <a:pPr>
              <a:defRPr/>
            </a:pPr>
            <a:endParaRPr lang="hr-HR" sz="1999" b="1" dirty="0">
              <a:solidFill>
                <a:srgbClr val="FF0000"/>
              </a:solidFill>
            </a:endParaRPr>
          </a:p>
          <a:p>
            <a:pPr>
              <a:buFont typeface="Arial" pitchFamily="34" charset="0"/>
              <a:buChar char="•"/>
              <a:defRPr/>
            </a:pPr>
            <a:endParaRPr lang="hr-HR" sz="2000" dirty="0" smtClean="0"/>
          </a:p>
          <a:p>
            <a:pPr>
              <a:defRPr/>
            </a:pPr>
            <a:endParaRPr lang="hr-HR" sz="2399" dirty="0">
              <a:solidFill>
                <a:srgbClr val="002060"/>
              </a:solidFill>
            </a:endParaRPr>
          </a:p>
          <a:p>
            <a:pPr>
              <a:buFontTx/>
              <a:buChar char="-"/>
              <a:defRPr/>
            </a:pPr>
            <a:endParaRPr lang="hr-HR" sz="2399" dirty="0">
              <a:solidFill>
                <a:schemeClr val="accent5"/>
              </a:solidFill>
            </a:endParaRPr>
          </a:p>
        </p:txBody>
      </p:sp>
    </p:spTree>
    <p:extLst>
      <p:ext uri="{BB962C8B-B14F-4D97-AF65-F5344CB8AC3E}">
        <p14:creationId xmlns:p14="http://schemas.microsoft.com/office/powerpoint/2010/main" val="142697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13466" y="176652"/>
            <a:ext cx="10180375" cy="676653"/>
          </a:xfrm>
        </p:spPr>
        <p:txBody>
          <a:bodyPr>
            <a:noAutofit/>
          </a:bodyPr>
          <a:lstStyle/>
          <a:p>
            <a:pPr>
              <a:defRPr/>
            </a:pPr>
            <a:r>
              <a:rPr lang="hr-HR" sz="2399" dirty="0">
                <a:solidFill>
                  <a:srgbClr val="002060"/>
                </a:solidFill>
                <a:latin typeface="+mn-lt"/>
              </a:rPr>
              <a:t>HJ - medijska kultura: Dječja enciklopedija </a:t>
            </a:r>
            <a:br>
              <a:rPr lang="hr-HR" sz="2399" dirty="0">
                <a:solidFill>
                  <a:srgbClr val="002060"/>
                </a:solidFill>
                <a:latin typeface="+mn-lt"/>
              </a:rPr>
            </a:br>
            <a:r>
              <a:rPr lang="hr-HR" sz="2399" dirty="0">
                <a:solidFill>
                  <a:srgbClr val="002060"/>
                </a:solidFill>
                <a:latin typeface="+mn-lt"/>
              </a:rPr>
              <a:t>Tema: Hrvatski izumi, 3</a:t>
            </a:r>
            <a:r>
              <a:rPr lang="hr-HR" sz="2399" dirty="0" smtClean="0">
                <a:solidFill>
                  <a:srgbClr val="002060"/>
                </a:solidFill>
                <a:latin typeface="+mn-lt"/>
              </a:rPr>
              <a:t>. </a:t>
            </a:r>
            <a:r>
              <a:rPr lang="hr-HR" sz="2399" dirty="0">
                <a:solidFill>
                  <a:srgbClr val="002060"/>
                </a:solidFill>
                <a:latin typeface="+mn-lt"/>
              </a:rPr>
              <a:t>razred</a:t>
            </a:r>
          </a:p>
        </p:txBody>
      </p:sp>
      <p:sp>
        <p:nvSpPr>
          <p:cNvPr id="13315" name="Rezervirano mjesto podnožja 3"/>
          <p:cNvSpPr>
            <a:spLocks noGrp="1"/>
          </p:cNvSpPr>
          <p:nvPr>
            <p:ph type="ftr" sz="quarter" idx="11"/>
          </p:nvPr>
        </p:nvSpPr>
        <p:spPr>
          <a:noFill/>
        </p:spPr>
        <p:txBody>
          <a:bodyPr/>
          <a:lstStyle>
            <a:lvl1pPr>
              <a:spcBef>
                <a:spcPct val="20000"/>
              </a:spcBef>
              <a:buChar char="•"/>
              <a:defRPr sz="3199">
                <a:solidFill>
                  <a:schemeClr val="tx1"/>
                </a:solidFill>
                <a:latin typeface="Arial" panose="020B0604020202020204" pitchFamily="34" charset="0"/>
                <a:ea typeface="SimHei" pitchFamily="49" charset="-122"/>
              </a:defRPr>
            </a:lvl1pPr>
            <a:lvl2pPr marL="742727" indent="-285664">
              <a:spcBef>
                <a:spcPct val="20000"/>
              </a:spcBef>
              <a:buChar char="–"/>
              <a:defRPr sz="2799">
                <a:solidFill>
                  <a:schemeClr val="tx1"/>
                </a:solidFill>
                <a:latin typeface="Arial" panose="020B0604020202020204" pitchFamily="34" charset="0"/>
                <a:ea typeface="SimHei" pitchFamily="49" charset="-122"/>
              </a:defRPr>
            </a:lvl2pPr>
            <a:lvl3pPr marL="1142657" indent="-228531">
              <a:spcBef>
                <a:spcPct val="20000"/>
              </a:spcBef>
              <a:buChar char="•"/>
              <a:defRPr sz="2399">
                <a:solidFill>
                  <a:schemeClr val="tx1"/>
                </a:solidFill>
                <a:latin typeface="Arial" panose="020B0604020202020204" pitchFamily="34" charset="0"/>
                <a:ea typeface="SimHei" pitchFamily="49" charset="-122"/>
              </a:defRPr>
            </a:lvl3pPr>
            <a:lvl4pPr marL="1599720" indent="-228531">
              <a:spcBef>
                <a:spcPct val="20000"/>
              </a:spcBef>
              <a:buChar char="–"/>
              <a:defRPr sz="1999">
                <a:solidFill>
                  <a:schemeClr val="tx1"/>
                </a:solidFill>
                <a:latin typeface="Arial" panose="020B0604020202020204" pitchFamily="34" charset="0"/>
                <a:ea typeface="SimHei" pitchFamily="49" charset="-122"/>
              </a:defRPr>
            </a:lvl4pPr>
            <a:lvl5pPr marL="2056783" indent="-228531">
              <a:spcBef>
                <a:spcPct val="20000"/>
              </a:spcBef>
              <a:buChar char="»"/>
              <a:defRPr sz="1999">
                <a:solidFill>
                  <a:schemeClr val="tx1"/>
                </a:solidFill>
                <a:latin typeface="Arial" panose="020B0604020202020204" pitchFamily="34" charset="0"/>
                <a:ea typeface="SimHei" pitchFamily="49" charset="-122"/>
              </a:defRPr>
            </a:lvl5pPr>
            <a:lvl6pPr marL="2513846" indent="-228531" eaLnBrk="0" fontAlgn="base" hangingPunct="0">
              <a:spcBef>
                <a:spcPct val="20000"/>
              </a:spcBef>
              <a:spcAft>
                <a:spcPct val="0"/>
              </a:spcAft>
              <a:buChar char="»"/>
              <a:defRPr sz="1999">
                <a:solidFill>
                  <a:schemeClr val="tx1"/>
                </a:solidFill>
                <a:latin typeface="Arial" panose="020B0604020202020204" pitchFamily="34" charset="0"/>
                <a:ea typeface="SimHei" pitchFamily="49" charset="-122"/>
              </a:defRPr>
            </a:lvl6pPr>
            <a:lvl7pPr marL="2970908" indent="-228531" eaLnBrk="0" fontAlgn="base" hangingPunct="0">
              <a:spcBef>
                <a:spcPct val="20000"/>
              </a:spcBef>
              <a:spcAft>
                <a:spcPct val="0"/>
              </a:spcAft>
              <a:buChar char="»"/>
              <a:defRPr sz="1999">
                <a:solidFill>
                  <a:schemeClr val="tx1"/>
                </a:solidFill>
                <a:latin typeface="Arial" panose="020B0604020202020204" pitchFamily="34" charset="0"/>
                <a:ea typeface="SimHei" pitchFamily="49" charset="-122"/>
              </a:defRPr>
            </a:lvl7pPr>
            <a:lvl8pPr marL="3427971" indent="-228531" eaLnBrk="0" fontAlgn="base" hangingPunct="0">
              <a:spcBef>
                <a:spcPct val="20000"/>
              </a:spcBef>
              <a:spcAft>
                <a:spcPct val="0"/>
              </a:spcAft>
              <a:buChar char="»"/>
              <a:defRPr sz="1999">
                <a:solidFill>
                  <a:schemeClr val="tx1"/>
                </a:solidFill>
                <a:latin typeface="Arial" panose="020B0604020202020204" pitchFamily="34" charset="0"/>
                <a:ea typeface="SimHei" pitchFamily="49" charset="-122"/>
              </a:defRPr>
            </a:lvl8pPr>
            <a:lvl9pPr marL="3885034" indent="-228531" eaLnBrk="0" fontAlgn="base" hangingPunct="0">
              <a:spcBef>
                <a:spcPct val="20000"/>
              </a:spcBef>
              <a:spcAft>
                <a:spcPct val="0"/>
              </a:spcAft>
              <a:buChar char="»"/>
              <a:defRPr sz="1999">
                <a:solidFill>
                  <a:schemeClr val="tx1"/>
                </a:solidFill>
                <a:latin typeface="Arial" panose="020B0604020202020204" pitchFamily="34" charset="0"/>
                <a:ea typeface="SimHei" pitchFamily="49" charset="-122"/>
              </a:defRPr>
            </a:lvl9pPr>
          </a:lstStyle>
          <a:p>
            <a:pPr>
              <a:spcBef>
                <a:spcPct val="0"/>
              </a:spcBef>
              <a:buFontTx/>
              <a:buNone/>
            </a:pPr>
            <a:r>
              <a:rPr lang="hr-HR" altLang="sr-Latn-RS" sz="1400" dirty="0">
                <a:ea typeface="宋体" panose="02010600030101010101" pitchFamily="2" charset="-122"/>
              </a:rPr>
              <a:t>    </a:t>
            </a:r>
          </a:p>
        </p:txBody>
      </p:sp>
      <p:pic>
        <p:nvPicPr>
          <p:cNvPr id="13316" name="Picture 2" descr="G:\SEECEL\seecel majda\100NIKON\DSCN0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798" y="4291626"/>
            <a:ext cx="3199768" cy="23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313466" y="1340249"/>
            <a:ext cx="10564934" cy="4704125"/>
          </a:xfrm>
        </p:spPr>
        <p:txBody>
          <a:bodyPr>
            <a:normAutofit/>
          </a:bodyPr>
          <a:lstStyle/>
          <a:p>
            <a:pPr>
              <a:buFont typeface="Arial" panose="020B0604020202020204" pitchFamily="34" charset="0"/>
              <a:buChar char="•"/>
              <a:defRPr/>
            </a:pPr>
            <a:r>
              <a:rPr lang="hr-HR" sz="1799" dirty="0"/>
              <a:t>Ishodi učenja: </a:t>
            </a:r>
            <a:r>
              <a:rPr lang="hr-HR" sz="1799" dirty="0" smtClean="0"/>
              <a:t>Učenik:</a:t>
            </a:r>
            <a:endParaRPr lang="hr-HR" sz="1799" dirty="0"/>
          </a:p>
          <a:p>
            <a:pPr>
              <a:buFont typeface="Arial" panose="020B0604020202020204" pitchFamily="34" charset="0"/>
              <a:buChar char="•"/>
              <a:defRPr/>
            </a:pPr>
            <a:r>
              <a:rPr lang="hr-HR" sz="1799" dirty="0" smtClean="0"/>
              <a:t>nabraja </a:t>
            </a:r>
            <a:r>
              <a:rPr lang="hr-HR" sz="1799" dirty="0"/>
              <a:t>što sve čini referentnu-priručnu zbirku u školskoj </a:t>
            </a:r>
            <a:r>
              <a:rPr lang="hr-HR" sz="1799" dirty="0" smtClean="0"/>
              <a:t>knjižnici</a:t>
            </a:r>
          </a:p>
          <a:p>
            <a:pPr>
              <a:buFont typeface="Arial" panose="020B0604020202020204" pitchFamily="34" charset="0"/>
              <a:buChar char="•"/>
              <a:defRPr/>
            </a:pPr>
            <a:r>
              <a:rPr lang="hr-HR" sz="1799" dirty="0"/>
              <a:t>objašnjava što je to </a:t>
            </a:r>
            <a:r>
              <a:rPr lang="hr-HR" sz="1799" dirty="0" smtClean="0"/>
              <a:t>natuknica</a:t>
            </a:r>
          </a:p>
          <a:p>
            <a:pPr>
              <a:buFont typeface="Arial" panose="020B0604020202020204" pitchFamily="34" charset="0"/>
              <a:buChar char="•"/>
              <a:defRPr/>
            </a:pPr>
            <a:r>
              <a:rPr lang="hr-HR" sz="1799" dirty="0" smtClean="0"/>
              <a:t>opisuje koji su hrvatsk izumi </a:t>
            </a:r>
            <a:r>
              <a:rPr lang="hr-HR" sz="1799" dirty="0"/>
              <a:t>i </a:t>
            </a:r>
            <a:r>
              <a:rPr lang="hr-HR" sz="1799" dirty="0" smtClean="0"/>
              <a:t>objašnjava</a:t>
            </a:r>
          </a:p>
          <a:p>
            <a:pPr marL="0" indent="0">
              <a:buNone/>
              <a:defRPr/>
            </a:pPr>
            <a:r>
              <a:rPr lang="hr-HR" sz="1799" dirty="0"/>
              <a:t> </a:t>
            </a:r>
            <a:r>
              <a:rPr lang="hr-HR" sz="1799" dirty="0" smtClean="0"/>
              <a:t> ulogu </a:t>
            </a:r>
            <a:r>
              <a:rPr lang="hr-HR" sz="1799" dirty="0"/>
              <a:t>koju su odigrali </a:t>
            </a:r>
            <a:r>
              <a:rPr lang="hr-HR" sz="1799" dirty="0" smtClean="0"/>
              <a:t>u razvoju civilizacije</a:t>
            </a:r>
          </a:p>
          <a:p>
            <a:pPr>
              <a:buFont typeface="Arial" panose="020B0604020202020204" pitchFamily="34" charset="0"/>
              <a:buChar char="•"/>
              <a:defRPr/>
            </a:pPr>
            <a:r>
              <a:rPr lang="hr-HR" sz="1799" dirty="0" smtClean="0"/>
              <a:t>koristi </a:t>
            </a:r>
            <a:r>
              <a:rPr lang="hr-HR" sz="1799" dirty="0"/>
              <a:t>dječju enciklopediju - pomoću sadržaja i kazala </a:t>
            </a:r>
            <a:r>
              <a:rPr lang="hr-HR" sz="1799" dirty="0" smtClean="0"/>
              <a:t>rješava</a:t>
            </a:r>
            <a:endParaRPr lang="hr-HR" sz="1799" dirty="0"/>
          </a:p>
          <a:p>
            <a:pPr marL="0" indent="0">
              <a:buNone/>
              <a:defRPr/>
            </a:pPr>
            <a:r>
              <a:rPr lang="hr-HR" sz="1799" dirty="0"/>
              <a:t>  </a:t>
            </a:r>
            <a:r>
              <a:rPr lang="hr-HR" sz="1799" dirty="0" smtClean="0"/>
              <a:t>postavljene </a:t>
            </a:r>
            <a:r>
              <a:rPr lang="hr-HR" sz="1799" dirty="0"/>
              <a:t>zadatke</a:t>
            </a:r>
          </a:p>
          <a:p>
            <a:pPr marL="0" indent="0">
              <a:buNone/>
              <a:defRPr/>
            </a:pPr>
            <a:endParaRPr lang="hr-HR" sz="1799" dirty="0"/>
          </a:p>
        </p:txBody>
      </p:sp>
      <p:pic>
        <p:nvPicPr>
          <p:cNvPr id="13318" name="Picture 3" descr="G:\SEECEL\seecel majda\100NIKON\DSCN0157.JPG"/>
          <p:cNvPicPr>
            <a:picLocks noChangeAspect="1" noChangeArrowheads="1"/>
          </p:cNvPicPr>
          <p:nvPr/>
        </p:nvPicPr>
        <p:blipFill>
          <a:blip r:embed="rId3">
            <a:extLst>
              <a:ext uri="{28A0092B-C50C-407E-A947-70E740481C1C}">
                <a14:useLocalDpi xmlns:a14="http://schemas.microsoft.com/office/drawing/2010/main" val="0"/>
              </a:ext>
            </a:extLst>
          </a:blip>
          <a:srcRect b="13693"/>
          <a:stretch>
            <a:fillRect/>
          </a:stretch>
        </p:blipFill>
        <p:spPr bwMode="auto">
          <a:xfrm>
            <a:off x="4078188" y="4336374"/>
            <a:ext cx="3687869" cy="238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descr="G:\SEECEL\seecel majda\100NIKON\DSCN0168.JPG"/>
          <p:cNvPicPr>
            <a:picLocks noChangeAspect="1" noChangeArrowheads="1"/>
          </p:cNvPicPr>
          <p:nvPr/>
        </p:nvPicPr>
        <p:blipFill>
          <a:blip r:embed="rId4">
            <a:extLst>
              <a:ext uri="{28A0092B-C50C-407E-A947-70E740481C1C}">
                <a14:useLocalDpi xmlns:a14="http://schemas.microsoft.com/office/drawing/2010/main" val="0"/>
              </a:ext>
            </a:extLst>
          </a:blip>
          <a:srcRect l="4742" t="15671" r="5980" b="23024"/>
          <a:stretch>
            <a:fillRect/>
          </a:stretch>
        </p:blipFill>
        <p:spPr bwMode="auto">
          <a:xfrm>
            <a:off x="8254651" y="2387059"/>
            <a:ext cx="3280915" cy="168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07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a:xfrm>
            <a:off x="1295064" y="692514"/>
            <a:ext cx="9598696" cy="603442"/>
          </a:xfrm>
        </p:spPr>
        <p:txBody>
          <a:bodyPr/>
          <a:lstStyle/>
          <a:p>
            <a:r>
              <a:rPr lang="hr-HR" altLang="sr-Latn-RS" sz="2799" b="1" dirty="0">
                <a:solidFill>
                  <a:srgbClr val="002060"/>
                </a:solidFill>
              </a:rPr>
              <a:t>Program KOO  4.- 8. r. Informacijska pismenost</a:t>
            </a:r>
          </a:p>
        </p:txBody>
      </p:sp>
      <p:sp>
        <p:nvSpPr>
          <p:cNvPr id="3" name="Rezervirano mjesto sadržaja 2"/>
          <p:cNvSpPr>
            <a:spLocks noGrp="1"/>
          </p:cNvSpPr>
          <p:nvPr>
            <p:ph idx="1"/>
          </p:nvPr>
        </p:nvSpPr>
        <p:spPr>
          <a:xfrm>
            <a:off x="1980684" y="1295956"/>
            <a:ext cx="8227457" cy="5027890"/>
          </a:xfrm>
        </p:spPr>
        <p:txBody>
          <a:bodyPr>
            <a:normAutofit/>
          </a:bodyPr>
          <a:lstStyle/>
          <a:p>
            <a:pPr marL="0" indent="0">
              <a:lnSpc>
                <a:spcPct val="150000"/>
              </a:lnSpc>
              <a:buNone/>
              <a:defRPr/>
            </a:pPr>
            <a:r>
              <a:rPr lang="hr-HR" sz="1999" dirty="0">
                <a:cs typeface="Arial" charset="0"/>
              </a:rPr>
              <a:t>4. razred</a:t>
            </a:r>
          </a:p>
          <a:p>
            <a:pPr marL="0" indent="0">
              <a:lnSpc>
                <a:spcPct val="150000"/>
              </a:lnSpc>
              <a:buNone/>
              <a:defRPr/>
            </a:pPr>
            <a:r>
              <a:rPr lang="hr-HR" sz="1999" b="1" dirty="0">
                <a:cs typeface="Arial" charset="0"/>
              </a:rPr>
              <a:t>1. Tema: Referentna zbirka - priručnici </a:t>
            </a:r>
          </a:p>
          <a:p>
            <a:pPr marL="0" indent="0">
              <a:lnSpc>
                <a:spcPct val="150000"/>
              </a:lnSpc>
              <a:buNone/>
              <a:defRPr/>
            </a:pPr>
            <a:r>
              <a:rPr lang="hr-HR" sz="1999" b="1" dirty="0">
                <a:cs typeface="Arial" charset="0"/>
              </a:rPr>
              <a:t>Ključni pojmovi: </a:t>
            </a:r>
            <a:r>
              <a:rPr lang="hr-HR" sz="1999" dirty="0">
                <a:cs typeface="Arial" charset="0"/>
              </a:rPr>
              <a:t>enciklopedija, leksikon, rječnik, pravopis, atlas</a:t>
            </a:r>
          </a:p>
          <a:p>
            <a:pPr marL="0" indent="0">
              <a:lnSpc>
                <a:spcPct val="150000"/>
              </a:lnSpc>
              <a:buNone/>
              <a:defRPr/>
            </a:pPr>
            <a:r>
              <a:rPr lang="hr-HR" sz="1999" b="1" dirty="0">
                <a:cs typeface="Arial" charset="0"/>
              </a:rPr>
              <a:t>2. Tema: Književno-komunikacijsko-informacijska kultura </a:t>
            </a:r>
          </a:p>
          <a:p>
            <a:pPr marL="0" indent="0">
              <a:lnSpc>
                <a:spcPct val="150000"/>
              </a:lnSpc>
              <a:buNone/>
              <a:defRPr/>
            </a:pPr>
            <a:r>
              <a:rPr lang="hr-HR" sz="1999" b="1" dirty="0">
                <a:cs typeface="Arial" charset="0"/>
              </a:rPr>
              <a:t>Ključni pojmovi</a:t>
            </a:r>
            <a:r>
              <a:rPr lang="hr-HR" sz="1999" dirty="0">
                <a:cs typeface="Arial" charset="0"/>
              </a:rPr>
              <a:t>: </a:t>
            </a:r>
            <a:r>
              <a:rPr lang="hr-HR" sz="1999" dirty="0" smtClean="0">
                <a:cs typeface="Arial" charset="0"/>
              </a:rPr>
              <a:t>književno-umjetnička </a:t>
            </a:r>
            <a:r>
              <a:rPr lang="hr-HR" sz="1999" dirty="0">
                <a:cs typeface="Arial" charset="0"/>
              </a:rPr>
              <a:t>djela, </a:t>
            </a:r>
            <a:r>
              <a:rPr lang="hr-HR" sz="1999" dirty="0" smtClean="0">
                <a:cs typeface="Arial" charset="0"/>
              </a:rPr>
              <a:t>znanstveno-popularna </a:t>
            </a:r>
            <a:r>
              <a:rPr lang="hr-HR" sz="1999" dirty="0">
                <a:cs typeface="Arial" charset="0"/>
              </a:rPr>
              <a:t>i stručna literatura, </a:t>
            </a:r>
            <a:r>
              <a:rPr lang="hr-HR" sz="1999" dirty="0" smtClean="0">
                <a:cs typeface="Arial" charset="0"/>
              </a:rPr>
              <a:t>čitalačka </a:t>
            </a:r>
            <a:r>
              <a:rPr lang="hr-HR" sz="1999" dirty="0">
                <a:cs typeface="Arial" charset="0"/>
              </a:rPr>
              <a:t>kultura  </a:t>
            </a:r>
          </a:p>
          <a:p>
            <a:pPr marL="0" indent="0">
              <a:lnSpc>
                <a:spcPct val="150000"/>
              </a:lnSpc>
              <a:buNone/>
              <a:defRPr/>
            </a:pPr>
            <a:r>
              <a:rPr lang="hr-HR" sz="1999" dirty="0">
                <a:cs typeface="Arial" charset="0"/>
              </a:rPr>
              <a:t>Hrvatski jezik – medijska kultura </a:t>
            </a:r>
          </a:p>
          <a:p>
            <a:pPr marL="0" indent="0">
              <a:lnSpc>
                <a:spcPct val="150000"/>
              </a:lnSpc>
              <a:buNone/>
              <a:defRPr/>
            </a:pPr>
            <a:r>
              <a:rPr lang="hr-HR" sz="1999" b="1" dirty="0">
                <a:solidFill>
                  <a:srgbClr val="FF0000"/>
                </a:solidFill>
              </a:rPr>
              <a:t>4. r. – služenje rječnikom i školskim </a:t>
            </a:r>
            <a:r>
              <a:rPr lang="hr-HR" sz="1999" b="1" dirty="0" smtClean="0">
                <a:solidFill>
                  <a:srgbClr val="FF0000"/>
                </a:solidFill>
              </a:rPr>
              <a:t>pravopisom</a:t>
            </a:r>
            <a:endParaRPr lang="hr-HR" sz="1999" b="1" dirty="0">
              <a:solidFill>
                <a:srgbClr val="FF0000"/>
              </a:solidFill>
            </a:endParaRPr>
          </a:p>
          <a:p>
            <a:pPr>
              <a:defRPr/>
            </a:pPr>
            <a:endParaRPr lang="hr-HR" dirty="0"/>
          </a:p>
        </p:txBody>
      </p:sp>
      <p:pic>
        <p:nvPicPr>
          <p:cNvPr id="14340" name="Slika 6" descr="Resource-175x1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6740" y="4221088"/>
            <a:ext cx="2411631" cy="24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57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f02787947 (1)">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tf02787947 (1)</Template>
  <TotalTime>492</TotalTime>
  <Words>2527</Words>
  <Application>Microsoft Office PowerPoint</Application>
  <PresentationFormat>Custom</PresentationFormat>
  <Paragraphs>494</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tf02787947 (1)</vt:lpstr>
      <vt:lpstr>Praktični rad na stručnom ispitu za stručne suradnike školske knjižničare </vt:lpstr>
      <vt:lpstr>Ishodi</vt:lpstr>
      <vt:lpstr>Nastava „u” i „sa” školskom knjižnicom</vt:lpstr>
      <vt:lpstr>Nastava „u” i „sa” školskom knjižnicom</vt:lpstr>
      <vt:lpstr>INFORMACIJSKA PISMENOST</vt:lpstr>
      <vt:lpstr>Temeljne  kompetencije za cjeloživotno učenje</vt:lpstr>
      <vt:lpstr>Školska knjižnica u nastavnom i školskom kurikulumu  </vt:lpstr>
      <vt:lpstr>HJ - medijska kultura: Dječja enciklopedija  Tema: Hrvatski izumi, 3. razred</vt:lpstr>
      <vt:lpstr>Program KOO  4.- 8. r. Informacijska pismenost</vt:lpstr>
      <vt:lpstr>Informacijska pismenost 5. i  6.r.</vt:lpstr>
      <vt:lpstr>Informacijska pismenost 8. razr.</vt:lpstr>
      <vt:lpstr>Novi kurikulumi</vt:lpstr>
      <vt:lpstr>Odabir teme za praktični dio ispita</vt:lpstr>
      <vt:lpstr>Zadaće praktičnog rada na stručnom ispitu</vt:lpstr>
      <vt:lpstr>Procjena praktičnog rada</vt:lpstr>
      <vt:lpstr>Planiranje i programiranje odgojno-obrazovnog rada</vt:lpstr>
      <vt:lpstr>Planiranje i programiranje odgojno-obrazovnog rada</vt:lpstr>
      <vt:lpstr>Odgojno-obrazovni ishodi</vt:lpstr>
      <vt:lpstr>PowerPoint Presentation</vt:lpstr>
      <vt:lpstr>Formula jakih ishoda učenja:</vt:lpstr>
      <vt:lpstr>Standardi informacijske pismenosti</vt:lpstr>
      <vt:lpstr>Primjer</vt:lpstr>
      <vt:lpstr>PowerPoint Presentation</vt:lpstr>
      <vt:lpstr>PowerPoint Presentation</vt:lpstr>
      <vt:lpstr>PowerPoint Presentation</vt:lpstr>
      <vt:lpstr>Ciljevi učenja i poučavanja - po Bloomovoj taksonomiji</vt:lpstr>
      <vt:lpstr>PowerPoint Presentation</vt:lpstr>
      <vt:lpstr>PowerPoint Presentation</vt:lpstr>
      <vt:lpstr>PowerPoint Presentation</vt:lpstr>
      <vt:lpstr>Školska knjižnica i tematsko planiranje u predmetu Hrvatski jezik u 5. razr.</vt:lpstr>
      <vt:lpstr>PowerPoint Presentation</vt:lpstr>
      <vt:lpstr>PowerPoint Presentation</vt:lpstr>
      <vt:lpstr>PowerPoint Presentation</vt:lpstr>
      <vt:lpstr>PowerPoint Presentation</vt:lpstr>
      <vt:lpstr>Tematsko planiranje – prijedlog za HJ 5.</vt:lpstr>
      <vt:lpstr>PowerPoint Presentation</vt:lpstr>
      <vt:lpstr>PowerPoint Presentation</vt:lpstr>
      <vt:lpstr>Razrada teme „Čitam…”</vt:lpstr>
      <vt:lpstr>Razrada teme „Čitam…”</vt:lpstr>
      <vt:lpstr>PowerPoint Presentation</vt:lpstr>
      <vt:lpstr>PowerPoint Presentation</vt:lpstr>
      <vt:lpstr>Priprema za nastavni sat u školskoj knjižnici</vt:lpstr>
      <vt:lpstr>PowerPoint Presentation</vt:lpstr>
      <vt:lpstr>PowerPoint Presentation</vt:lpstr>
      <vt:lpstr>Korišteni izvori</vt:lpstr>
      <vt:lpstr>Korišteni izvori – GIK, tematsko planiranje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za pripravnike</dc:title>
  <dc:creator>BIBLIOTEKA</dc:creator>
  <cp:lastModifiedBy>BIBLIOTEKA</cp:lastModifiedBy>
  <cp:revision>42</cp:revision>
  <dcterms:created xsi:type="dcterms:W3CDTF">2019-12-12T17:26:50Z</dcterms:created>
  <dcterms:modified xsi:type="dcterms:W3CDTF">2019-12-17T15:49:41Z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