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5" r:id="rId4"/>
    <p:sldId id="300" r:id="rId5"/>
    <p:sldId id="258" r:id="rId6"/>
    <p:sldId id="260" r:id="rId7"/>
    <p:sldId id="315" r:id="rId8"/>
    <p:sldId id="320" r:id="rId9"/>
    <p:sldId id="271" r:id="rId10"/>
    <p:sldId id="272" r:id="rId11"/>
    <p:sldId id="309" r:id="rId12"/>
    <p:sldId id="313" r:id="rId13"/>
    <p:sldId id="310" r:id="rId14"/>
    <p:sldId id="314" r:id="rId15"/>
    <p:sldId id="316" r:id="rId16"/>
    <p:sldId id="321" r:id="rId17"/>
    <p:sldId id="317" r:id="rId18"/>
    <p:sldId id="318" r:id="rId19"/>
    <p:sldId id="319" r:id="rId20"/>
    <p:sldId id="276" r:id="rId21"/>
    <p:sldId id="308" r:id="rId22"/>
    <p:sldId id="296" r:id="rId23"/>
    <p:sldId id="277" r:id="rId24"/>
    <p:sldId id="279" r:id="rId25"/>
    <p:sldId id="283" r:id="rId26"/>
    <p:sldId id="284" r:id="rId27"/>
    <p:sldId id="264" r:id="rId28"/>
    <p:sldId id="275" r:id="rId29"/>
    <p:sldId id="280" r:id="rId30"/>
    <p:sldId id="281" r:id="rId31"/>
    <p:sldId id="287" r:id="rId32"/>
    <p:sldId id="288" r:id="rId33"/>
    <p:sldId id="306" r:id="rId34"/>
    <p:sldId id="295" r:id="rId35"/>
    <p:sldId id="297" r:id="rId36"/>
    <p:sldId id="294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86667" autoAdjust="0"/>
  </p:normalViewPr>
  <p:slideViewPr>
    <p:cSldViewPr snapToGrid="0">
      <p:cViewPr varScale="1">
        <p:scale>
          <a:sx n="77" d="100"/>
          <a:sy n="77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0040D-FC34-428E-90D5-7E18E741949D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A7EF6-C89E-4ECE-9808-2F2991798D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06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759A-074B-4C99-802D-4AF32B6B87BA}" type="datetimeFigureOut">
              <a:rPr lang="hr-HR" smtClean="0"/>
              <a:t>19.12.2019.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5F27F-3D28-4FE8-B88F-FA3416500D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50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87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88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Vrednovanje za učenje proces je prikupljanja informacija o procesu učenja i poučavanja te interpretacija prikupljenih informacija. Odvija se tijekom učenja i poučavanja i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rezultira ocjenom.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Važno je provoditi vrednovanje za učenje jer ono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stavlja naglasak na sam proces učenja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pomaže učenicima unaprijediti svoje učenje, a učiteljima svoje poučavanje.</a:t>
            </a: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Vrednovanje za učenje podrazumijeva 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uključivanje povratne informacije tijekom procesa učenja i poučavanja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kojom će se usmjeriti učenike i potaknuti njihovo  napredovanje u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učenju.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92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64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Tijekom procesa vrednovanja kao učenja učenici 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samovrednovanjem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i vršnjačkim vrednovanjem promišljaju o svojem učenju i tako uče. Aktivnim uključivanjem učenika u proces vrednovanja uz podršku učitelja potiče se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razvoj učenikova samostalnog i </a:t>
            </a:r>
            <a:r>
              <a:rPr lang="hr-H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samoreguliranog</a:t>
            </a:r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pristupa učenju. </a:t>
            </a:r>
          </a:p>
          <a:p>
            <a:r>
              <a:rPr lang="hr-H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Pitanja na koja odgovara</a:t>
            </a:r>
            <a:r>
              <a:rPr lang="hr-H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Vrednovanje kao učenje: 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 dio još uvijek ne znam objasniti? Kako ovo mogu napraviti drugačije? Tko mi može pomoći? Odakle mogu još više saznati?</a:t>
            </a:r>
            <a:endParaRPr lang="hr-H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79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800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na ceduljicama pripravnicima dijeli primjere vrednovanja za učenje i kao učenje koje oni trebaju .</a:t>
            </a:r>
          </a:p>
          <a:p>
            <a:r>
              <a:rPr lang="hr-HR" dirty="0"/>
              <a:t>Slijedi rasprava zašto nepravilno oblikovani ishodi nisu dobri.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477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na ceduljicama pripravnicima dijeli primjere vrednovanja za učenje i kao učenje koje oni trebaju .</a:t>
            </a:r>
          </a:p>
          <a:p>
            <a:r>
              <a:rPr lang="hr-HR" dirty="0"/>
              <a:t>Slijedi rasprava zašto nepravilno oblikovani ishodi nisu dobri.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3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169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6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10 minuta za </a:t>
            </a:r>
            <a:r>
              <a:rPr lang="hr-HR" baseline="0" dirty="0" smtClean="0"/>
              <a:t>zadatak:</a:t>
            </a:r>
          </a:p>
          <a:p>
            <a:r>
              <a:rPr lang="hr-HR" baseline="0" dirty="0" smtClean="0"/>
              <a:t>5 min usmeno dijeljenje primjera.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2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2. korak u polaganju stručnog ispita – praktičan rad primjeren poslovima koje stručni suradnik obavlja</a:t>
            </a:r>
            <a:r>
              <a:rPr lang="hr-HR" sz="1200" dirty="0">
                <a:latin typeface="+mn-lt"/>
                <a:cs typeface="+mn-cs"/>
              </a:rPr>
              <a:t>.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507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060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00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VREDNOVANA I POZITIVNO OCIJENJENA ZNANJA I VJEŠTINE (KOMPETENCIJE) = ISHODI UČENJA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18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Individualno</a:t>
            </a:r>
            <a:r>
              <a:rPr lang="hr-HR" baseline="0" dirty="0"/>
              <a:t> crtanje kuće.</a:t>
            </a:r>
          </a:p>
          <a:p>
            <a:r>
              <a:rPr lang="hr-HR" baseline="0" dirty="0"/>
              <a:t>Aktivnost traje 2 min.</a:t>
            </a:r>
          </a:p>
          <a:p>
            <a:r>
              <a:rPr lang="hr-HR" baseline="0" dirty="0"/>
              <a:t>Svoj crtež treba dati kolegi do sebe, a uzeti njegov.</a:t>
            </a:r>
          </a:p>
          <a:p>
            <a:r>
              <a:rPr lang="hr-HR" baseline="0" dirty="0"/>
              <a:t>Prikazati kriterije vrednovanja.</a:t>
            </a:r>
          </a:p>
          <a:p>
            <a:r>
              <a:rPr lang="hr-HR" baseline="0" dirty="0"/>
              <a:t>Kolega treba zbrojiti bodove koje je crtež ostvario i vratiti ga autoru crteža.</a:t>
            </a:r>
          </a:p>
          <a:p>
            <a:r>
              <a:rPr lang="hr-HR" baseline="0" dirty="0"/>
              <a:t>Provjeriti tko je dobio najviše , a tko najmanje bodova.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810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Pripravnici imaju 5 minuta za raspravu o pitanjima na </a:t>
            </a:r>
            <a:r>
              <a:rPr lang="hr-HR" baseline="0" dirty="0" err="1"/>
              <a:t>slikokazu</a:t>
            </a:r>
            <a:r>
              <a:rPr lang="hr-HR" baseline="0" dirty="0"/>
              <a:t> u grupi nakon čega izvještavaju ostale.</a:t>
            </a:r>
          </a:p>
          <a:p>
            <a:r>
              <a:rPr lang="hr-HR" baseline="0" dirty="0"/>
              <a:t>Prikupiti glavne točke i </a:t>
            </a:r>
            <a:r>
              <a:rPr lang="hr-HR" baseline="0" dirty="0" err="1"/>
              <a:t>i</a:t>
            </a:r>
            <a:r>
              <a:rPr lang="hr-HR" baseline="0" dirty="0"/>
              <a:t> zabilježiti ih na </a:t>
            </a:r>
            <a:r>
              <a:rPr lang="hr-HR" baseline="0" dirty="0" err="1"/>
              <a:t>flipchat</a:t>
            </a:r>
            <a:r>
              <a:rPr lang="hr-HR" baseline="0" dirty="0"/>
              <a:t>/ploču, te istaknuti: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Kriteriji uspješnosti trebaju biti jasni i poznati prije aktivnosti.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Modeliranje olakšava razumijevanje ishoda.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Kvalitativne povratne informacije bile bi korisne za poboljšanje crteža.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Znači li da je crtež s najvećim brojem bodova zaista najbolji crtež?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/>
              <a:t>Kriteriji uspješnosti trebaju biti usklađeni s ishodima.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817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Ciljevi učenja razlikuju se od ishoda učenja.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1094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3634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9963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„Ne možete kontrolirati karte koje vam je život dodijelio, ali možete kontrolirati način na koji ćete ih odigrati.” Tako je i s nastavnicima. Većina nas ne može kontrolirati okolnosti u kojima radimo (odnosno karte koje su nam dodijeljene), ali možemo kontrolirati (a vjerujem i da nam je to moralna obveza) „način na koji ćemo odigrati svoje karte”. (</a:t>
            </a:r>
            <a:r>
              <a:rPr lang="hr-HR" dirty="0" err="1"/>
              <a:t>Randy</a:t>
            </a:r>
            <a:r>
              <a:rPr lang="hr-HR" dirty="0"/>
              <a:t> </a:t>
            </a:r>
            <a:r>
              <a:rPr lang="hr-HR" dirty="0" err="1"/>
              <a:t>Pausch</a:t>
            </a:r>
            <a:r>
              <a:rPr lang="hr-HR" dirty="0"/>
              <a:t>:</a:t>
            </a:r>
            <a:r>
              <a:rPr lang="hr-HR" baseline="0" dirty="0"/>
              <a:t> Posljednje predavanje</a:t>
            </a:r>
            <a:r>
              <a:rPr lang="hr-HR" dirty="0"/>
              <a:t>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497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</a:t>
            </a:r>
            <a:r>
              <a:rPr lang="hr-HR" dirty="0" err="1"/>
              <a:t>wordwall</a:t>
            </a:r>
            <a:r>
              <a:rPr lang="hr-HR" dirty="0"/>
              <a:t>-u pripravnici će prema svom mišljenju</a:t>
            </a:r>
            <a:r>
              <a:rPr lang="hr-HR" baseline="0" dirty="0"/>
              <a:t> rasporediti karakteristike učitelja na one koje imaju snažan utjecaj na učenike, one koje imaju umjeren utjecaj i one koje imaju slab utjecaj.</a:t>
            </a:r>
          </a:p>
          <a:p>
            <a:r>
              <a:rPr lang="hr-HR" baseline="0" dirty="0"/>
              <a:t>Nakon aktivnosti slijedi komentiranje rezultata i pojašnjavanje nejasnoća.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49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PRIMARNA SVRHA ŠKOLOVANJA JEST PRIPREMITI UČENIKE KAKO BI BILI ŠTO USPJEŠNIJI U BUDUĆNOSTI.</a:t>
            </a:r>
          </a:p>
          <a:p>
            <a:r>
              <a:rPr lang="hr-HR" dirty="0"/>
              <a:t>Procjenjuje se da će djeca i mladi koji danas pohađaju školu tijekom svojega životnog vijeka promijeniti karijeru od pet do sedam puta što će uzrokovati društvene</a:t>
            </a:r>
            <a:r>
              <a:rPr lang="hr-HR" baseline="0" dirty="0"/>
              <a:t> promjene</a:t>
            </a:r>
            <a:r>
              <a:rPr lang="hr-HR" dirty="0"/>
              <a:t>. </a:t>
            </a:r>
          </a:p>
          <a:p>
            <a:r>
              <a:rPr lang="hr-HR" dirty="0"/>
              <a:t>Da bi učenici bili uspješni u budućnosti, moraju biti sposobni ne samo prisjetiti se onoga što su naučili, nego i primijeniti naučeno u novim okolnostima, situacijama i problemima.</a:t>
            </a:r>
          </a:p>
          <a:p>
            <a:r>
              <a:rPr lang="hr-HR" dirty="0"/>
              <a:t>Glavni cilj školovanja orijentiranog na budućnost</a:t>
            </a:r>
            <a:r>
              <a:rPr lang="hr-HR" baseline="0" dirty="0"/>
              <a:t> je</a:t>
            </a:r>
            <a:r>
              <a:rPr lang="hr-HR" dirty="0"/>
              <a:t> pripremiti učenike na cjeloživotno uženje.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846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433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 fazi učenja povratna informacija učeniku je potrebna </a:t>
            </a:r>
            <a:r>
              <a:rPr lang="hr-HR" b="1" i="1" dirty="0"/>
              <a:t>odmah, </a:t>
            </a:r>
            <a:r>
              <a:rPr lang="hr-HR" dirty="0"/>
              <a:t>a ne tek kad na ispitu uočimo da učenik nije razumio. Učitelj ne mora imati vremena provjeravati svaku vježbu svojih učenika dok uče novo gradivo: povratnu informaciju učenik može dobiti i od učenika s kojim sjedi. Zato je važno usmjeravati učenike na suradničko učenje i naučiti ih da pomažu jedni drugima kvalitetnim povratnim informacijama.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Kriteriji za praćenje postignuća moraju biti jasni i ne smiju se mijenjati ovisno o situaciji ili raspoloženju.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611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076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792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457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6821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97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U planiranje se kreće od ishoda. Na početku</a:t>
            </a:r>
            <a:r>
              <a:rPr lang="hr-HR" baseline="0" dirty="0"/>
              <a:t> je važno</a:t>
            </a:r>
            <a:r>
              <a:rPr lang="hr-HR" b="1" baseline="0" dirty="0"/>
              <a:t> </a:t>
            </a:r>
            <a:r>
              <a:rPr lang="hr-HR" b="1" dirty="0"/>
              <a:t>vrednovanje planirati zajedno s planiranjem ishoda.</a:t>
            </a:r>
            <a:r>
              <a:rPr lang="hr-HR" dirty="0"/>
              <a:t> Na temelju toga se biraju </a:t>
            </a:r>
            <a:r>
              <a:rPr lang="hr-HR" b="1" dirty="0"/>
              <a:t>aktivnosti</a:t>
            </a:r>
            <a:r>
              <a:rPr lang="hr-HR" dirty="0"/>
              <a:t> i </a:t>
            </a:r>
            <a:r>
              <a:rPr lang="hr-HR" b="1" dirty="0"/>
              <a:t>strategije</a:t>
            </a:r>
            <a:r>
              <a:rPr lang="hr-HR" dirty="0"/>
              <a:t>,</a:t>
            </a:r>
            <a:r>
              <a:rPr lang="hr-HR" baseline="0" dirty="0"/>
              <a:t> a</a:t>
            </a:r>
            <a:r>
              <a:rPr lang="hr-HR" dirty="0"/>
              <a:t> potom se ide u provedbu</a:t>
            </a:r>
            <a:r>
              <a:rPr lang="hr-HR" baseline="0" dirty="0"/>
              <a:t> poučavanja. Ne treba zaboraviti da su njegov neodvojiv dio</a:t>
            </a:r>
            <a:r>
              <a:rPr lang="hr-HR" dirty="0"/>
              <a:t> svi pristupi vrednovanja.</a:t>
            </a:r>
            <a:r>
              <a:rPr lang="hr-HR" baseline="0" dirty="0"/>
              <a:t> </a:t>
            </a:r>
            <a:endParaRPr lang="hr-HR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ISHODI: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što nastojimo postići, definiranje ishoda. </a:t>
            </a:r>
            <a:r>
              <a:rPr lang="hr-HR" sz="1200" dirty="0">
                <a:latin typeface="Segoe UI"/>
                <a:cs typeface="Segoe UI"/>
              </a:rPr>
              <a:t>PLANIRANJE</a:t>
            </a:r>
            <a:r>
              <a:rPr lang="hr-HR" sz="1000" dirty="0"/>
              <a:t> </a:t>
            </a:r>
            <a:r>
              <a:rPr lang="hr-HR" sz="1200" dirty="0">
                <a:latin typeface="Segoe UI"/>
                <a:cs typeface="Segoe UI"/>
              </a:rPr>
              <a:t>VREDNOVANJA:</a:t>
            </a:r>
            <a:r>
              <a:rPr lang="hr-HR" sz="1200" baseline="0" dirty="0">
                <a:latin typeface="Segoe UI"/>
                <a:cs typeface="Segoe UI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kako provjeriti ostvarenost ishoda, objektivna mjerenja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METODE I STRATEGIJE:</a:t>
            </a:r>
            <a:r>
              <a:rPr lang="hr-HR" sz="1200" baseline="0" dirty="0">
                <a:latin typeface="Segoe UI"/>
                <a:cs typeface="Segoe UI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planiranje tehnika aktivnog učenja i strategije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SADRŽAJI I AKTIVNOSTI:</a:t>
            </a:r>
            <a:r>
              <a:rPr lang="hr-HR" sz="1200" baseline="0" dirty="0">
                <a:latin typeface="Segoe UI"/>
                <a:cs typeface="Segoe UI"/>
              </a:rPr>
              <a:t>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nužni za ostvarivanje ishoda i  postizanje cilja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PROVEDBA</a:t>
            </a:r>
            <a:r>
              <a:rPr lang="hr-HR" sz="1000" dirty="0"/>
              <a:t> </a:t>
            </a:r>
            <a:r>
              <a:rPr lang="hr-HR" sz="1200" dirty="0">
                <a:latin typeface="Segoe UI"/>
                <a:cs typeface="Segoe UI"/>
              </a:rPr>
              <a:t>NASTAVE:</a:t>
            </a:r>
            <a:r>
              <a:rPr lang="hr-HR" sz="1200" baseline="0" dirty="0">
                <a:latin typeface="Segoe UI"/>
                <a:cs typeface="Segoe UI"/>
              </a:rPr>
              <a:t> p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oučavanje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 učenje, izvedba planirane nastave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. </a:t>
            </a:r>
            <a:r>
              <a:rPr lang="hr-HR" sz="1200" dirty="0">
                <a:latin typeface="Segoe UI"/>
                <a:cs typeface="Segoe UI"/>
              </a:rPr>
              <a:t>REFLEKSIJA</a:t>
            </a:r>
            <a:r>
              <a:rPr lang="hr-HR" sz="1000" dirty="0"/>
              <a:t> </a:t>
            </a:r>
            <a:r>
              <a:rPr lang="hr-HR" sz="1200" dirty="0">
                <a:latin typeface="Segoe UI"/>
                <a:cs typeface="Segoe UI"/>
              </a:rPr>
              <a:t>POUČAVANJA:</a:t>
            </a:r>
            <a:r>
              <a:rPr lang="hr-HR" sz="1200" baseline="0" dirty="0">
                <a:latin typeface="Segoe UI"/>
                <a:cs typeface="Segoe UI"/>
              </a:rPr>
              <a:t> o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svrt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na provedene aktivnosti, provjera ostvarenosti ishoda, daljnje planiranje</a:t>
            </a: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Važno je planirati vrednovanje zajedno s planiranjem poučavanja te je važno provjeravati onako kako smo poučavali.</a:t>
            </a:r>
            <a:endParaRPr lang="hr-HR" sz="1400" b="1" i="0" u="none" strike="noStrike" kern="1200" cap="none" spc="0" baseline="0" noProof="0" dirty="0">
              <a:latin typeface="+mn-lt"/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06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Ishodi učenja podrazumijevaju jasno i precizno napisanu izjavu o tome što bi učenik trebao znati, razumjeti, moći napraviti, vrjednovati, biti u stanju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pokazati po završetku procesa učenja.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431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09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na ceduljicama pripravnicima dijeli primjere pravilnih i nepravilnih ishoda koje u paru treba razvrstati na pravilne i nepravilne.</a:t>
            </a:r>
          </a:p>
          <a:p>
            <a:r>
              <a:rPr lang="hr-HR" dirty="0"/>
              <a:t>Slijedi rasprava zašto nepravilno oblikovani ishodi nisu dobri.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610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Predavač na ceduljicama pripravnicima dijeli primjere pravilnih i nepravilnih ishoda koje u paru treba razvrstati na pravilne i nepravilne.</a:t>
            </a:r>
          </a:p>
          <a:p>
            <a:r>
              <a:rPr lang="hr-HR" dirty="0"/>
              <a:t>Slijedi rasprava zašto nepravilno oblikovani ishodi nisu dobri.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18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F27F-3D28-4FE8-B88F-FA3416500D6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71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2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33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0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5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5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104436"/>
            <a:ext cx="9143942" cy="511815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3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6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1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0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8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Va&#382;ne%20fotografije,%20ilustracije/Strategije%20u&#269;enja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89/911/51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zos.hr/datoteke/Nacionalni_okvirni_kurikulum.pdf" TargetMode="External"/><Relationship Id="rId7" Type="http://schemas.openxmlformats.org/officeDocument/2006/relationships/hyperlink" Target="https://loomen.carnet.hr/mod/book/view.php?id=395379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srce.hr/pages/viewpage.action?pageId=35489772" TargetMode="External"/><Relationship Id="rId5" Type="http://schemas.openxmlformats.org/officeDocument/2006/relationships/hyperlink" Target="http://stemp.pmfst.unist.hr/wp-content/uploads/2016/05/Kako_napisati_ishode_ucenja.pdf" TargetMode="External"/><Relationship Id="rId4" Type="http://schemas.openxmlformats.org/officeDocument/2006/relationships/hyperlink" Target="https://www.hrstud.unizg.hr/_download/repository/teaching_for_learning_cro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6346" y="1053550"/>
            <a:ext cx="6270922" cy="2693500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>Nastavni sat na stručnom ispitu za stručne suradnike školske knjižničare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23236" y="4544431"/>
            <a:ext cx="7766936" cy="249493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hr-HR" sz="6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Seminar za školske knjižničare pripravnike </a:t>
            </a:r>
          </a:p>
          <a:p>
            <a:endParaRPr lang="hr-HR" dirty="0"/>
          </a:p>
          <a:p>
            <a:r>
              <a:rPr lang="hr-HR" sz="4500" dirty="0"/>
              <a:t>OŠ Bartola Kašića, Zagreb</a:t>
            </a:r>
          </a:p>
          <a:p>
            <a:r>
              <a:rPr lang="hr-HR" sz="4500" dirty="0"/>
              <a:t>19. prosinca 2019.</a:t>
            </a:r>
          </a:p>
          <a:p>
            <a:r>
              <a:rPr lang="hr-HR" sz="4500" dirty="0"/>
              <a:t>Predavač: Vedran </a:t>
            </a:r>
            <a:r>
              <a:rPr lang="hr-HR" sz="4500" dirty="0" err="1" smtClean="0"/>
              <a:t>Šperanda</a:t>
            </a:r>
            <a:r>
              <a:rPr lang="hr-HR" sz="4500" dirty="0" smtClean="0"/>
              <a:t>, </a:t>
            </a:r>
            <a:r>
              <a:rPr lang="hr-HR" sz="4500" dirty="0" err="1" smtClean="0"/>
              <a:t>mag</a:t>
            </a:r>
            <a:r>
              <a:rPr lang="hr-HR" sz="4500" dirty="0" smtClean="0"/>
              <a:t>. knjižničarstva</a:t>
            </a:r>
            <a:endParaRPr lang="hr-HR" sz="4500" dirty="0"/>
          </a:p>
          <a:p>
            <a:r>
              <a:rPr lang="hr-HR" sz="4500" dirty="0"/>
              <a:t>vedran.speranda@skole.hr</a:t>
            </a:r>
          </a:p>
        </p:txBody>
      </p:sp>
    </p:spTree>
    <p:extLst>
      <p:ext uri="{BB962C8B-B14F-4D97-AF65-F5344CB8AC3E}">
        <p14:creationId xmlns:p14="http://schemas.microsoft.com/office/powerpoint/2010/main" val="3106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5936" y="114828"/>
            <a:ext cx="9355873" cy="565397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OBLICI I PRISTUPI VREDNOVANJU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3135" r="5616" b="5237"/>
          <a:stretch/>
        </p:blipFill>
        <p:spPr>
          <a:xfrm>
            <a:off x="242671" y="680225"/>
            <a:ext cx="8826031" cy="606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8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7697" y="87397"/>
            <a:ext cx="6589199" cy="52882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VREDNOVANJE ZA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5247861"/>
          </a:xfrm>
        </p:spPr>
        <p:txBody>
          <a:bodyPr/>
          <a:lstStyle/>
          <a:p>
            <a:r>
              <a:rPr lang="hr-HR" sz="2000" dirty="0"/>
              <a:t>namijenjeno je učenicima, roditeljima i učiteljima tijekom učenja</a:t>
            </a:r>
          </a:p>
          <a:p>
            <a:r>
              <a:rPr lang="hr-HR" sz="2000" dirty="0"/>
              <a:t>omogućuje unaprjeđenje učenja i poučavanja</a:t>
            </a:r>
          </a:p>
          <a:p>
            <a:r>
              <a:rPr lang="hr-HR" sz="2000" dirty="0"/>
              <a:t>načini:</a:t>
            </a:r>
          </a:p>
          <a:p>
            <a:pPr lvl="1"/>
            <a:r>
              <a:rPr lang="hr-HR" sz="1800" dirty="0"/>
              <a:t>r</a:t>
            </a:r>
            <a:r>
              <a:rPr lang="hr-HR" sz="1800" dirty="0" smtClean="0"/>
              <a:t>azgovorom</a:t>
            </a:r>
            <a:r>
              <a:rPr lang="hr-HR" sz="1800" dirty="0"/>
              <a:t>, pitanjima i odgovorima</a:t>
            </a:r>
          </a:p>
          <a:p>
            <a:pPr lvl="1"/>
            <a:r>
              <a:rPr lang="hr-HR" sz="1800" dirty="0"/>
              <a:t>k</a:t>
            </a:r>
            <a:r>
              <a:rPr lang="hr-HR" sz="1800" dirty="0" smtClean="0"/>
              <a:t>vizovima</a:t>
            </a:r>
            <a:r>
              <a:rPr lang="hr-HR" sz="1800" dirty="0"/>
              <a:t>, stripovima, </a:t>
            </a:r>
            <a:r>
              <a:rPr lang="hr-HR" sz="1800" dirty="0" err="1"/>
              <a:t>posterima</a:t>
            </a:r>
            <a:r>
              <a:rPr lang="hr-HR" sz="1800" dirty="0"/>
              <a:t>/plakatima</a:t>
            </a:r>
          </a:p>
          <a:p>
            <a:pPr lvl="1"/>
            <a:r>
              <a:rPr lang="hr-HR" sz="1800" dirty="0"/>
              <a:t>i</a:t>
            </a:r>
            <a:r>
              <a:rPr lang="hr-HR" sz="1800" dirty="0" smtClean="0"/>
              <a:t>grom </a:t>
            </a:r>
            <a:r>
              <a:rPr lang="hr-HR" sz="1800" dirty="0"/>
              <a:t>za učenje, promatranjem</a:t>
            </a:r>
          </a:p>
          <a:p>
            <a:pPr lvl="1"/>
            <a:r>
              <a:rPr lang="hr-HR" sz="1800" dirty="0"/>
              <a:t>g</a:t>
            </a:r>
            <a:r>
              <a:rPr lang="hr-HR" sz="1800" dirty="0" smtClean="0"/>
              <a:t>rafičkim </a:t>
            </a:r>
            <a:r>
              <a:rPr lang="hr-HR" sz="1800" dirty="0"/>
              <a:t>organizatorima znanja</a:t>
            </a:r>
          </a:p>
          <a:p>
            <a:pPr lvl="1"/>
            <a:r>
              <a:rPr lang="hr-HR" sz="1800" dirty="0"/>
              <a:t>i</a:t>
            </a:r>
            <a:r>
              <a:rPr lang="hr-HR" sz="1800" dirty="0" smtClean="0"/>
              <a:t>zlaznim </a:t>
            </a:r>
            <a:r>
              <a:rPr lang="hr-HR" sz="1800" dirty="0"/>
              <a:t>karticama, nastavnim listićima</a:t>
            </a:r>
          </a:p>
          <a:p>
            <a:pPr lvl="1"/>
            <a:r>
              <a:rPr lang="hr-HR" sz="1800" dirty="0"/>
              <a:t>r</a:t>
            </a:r>
            <a:r>
              <a:rPr lang="hr-HR" sz="1800" dirty="0" smtClean="0"/>
              <a:t>ješavanjem </a:t>
            </a:r>
            <a:r>
              <a:rPr lang="hr-HR" sz="1800" dirty="0"/>
              <a:t>problema</a:t>
            </a:r>
          </a:p>
          <a:p>
            <a:pPr lvl="1"/>
            <a:r>
              <a:rPr lang="hr-HR" sz="1800" dirty="0"/>
              <a:t>a</a:t>
            </a:r>
            <a:r>
              <a:rPr lang="hr-HR" sz="1800" dirty="0" smtClean="0"/>
              <a:t>rgumentiranim </a:t>
            </a:r>
            <a:r>
              <a:rPr lang="hr-HR" sz="1800" dirty="0"/>
              <a:t>raspravama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23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11137C37-2AC4-4D85-AE3F-C25A550E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15" y="661278"/>
            <a:ext cx="6589200" cy="576262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chemeClr val="accent1"/>
                </a:solidFill>
              </a:rPr>
              <a:t>VREDNOVANJE ZA UČENJE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A358ABA0-CFBE-4E0E-9967-0A063C6C0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936" y="1743208"/>
            <a:ext cx="4152811" cy="3858120"/>
          </a:xfrm>
        </p:spPr>
      </p:pic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xmlns="" id="{AD87E449-58CE-407A-B505-6111A8F5E03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32436" y="1743209"/>
            <a:ext cx="4311564" cy="3858119"/>
          </a:xfrm>
        </p:spPr>
      </p:pic>
    </p:spTree>
    <p:extLst>
      <p:ext uri="{BB962C8B-B14F-4D97-AF65-F5344CB8AC3E}">
        <p14:creationId xmlns:p14="http://schemas.microsoft.com/office/powerpoint/2010/main" val="34826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7697" y="87397"/>
            <a:ext cx="6589199" cy="528829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VREDNOVANJE KAO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5247861"/>
          </a:xfrm>
        </p:spPr>
        <p:txBody>
          <a:bodyPr/>
          <a:lstStyle/>
          <a:p>
            <a:r>
              <a:rPr lang="hr-HR" dirty="0"/>
              <a:t>š</a:t>
            </a:r>
            <a:r>
              <a:rPr lang="hr-HR" dirty="0" smtClean="0"/>
              <a:t>kolskim </a:t>
            </a:r>
            <a:r>
              <a:rPr lang="hr-HR" dirty="0"/>
              <a:t>knjižničarima omogućuje razvoj </a:t>
            </a:r>
            <a:r>
              <a:rPr lang="hr-HR" dirty="0" err="1"/>
              <a:t>samoreguliranog</a:t>
            </a:r>
            <a:r>
              <a:rPr lang="hr-HR" dirty="0"/>
              <a:t> pristupa radu, a učenicima razvoj </a:t>
            </a:r>
            <a:r>
              <a:rPr lang="hr-HR" dirty="0" err="1"/>
              <a:t>samoreguliranog</a:t>
            </a:r>
            <a:r>
              <a:rPr lang="hr-HR" dirty="0"/>
              <a:t> pristupa učenju</a:t>
            </a:r>
          </a:p>
          <a:p>
            <a:r>
              <a:rPr lang="hr-HR" dirty="0"/>
              <a:t>n</a:t>
            </a:r>
            <a:r>
              <a:rPr lang="hr-HR" dirty="0" smtClean="0"/>
              <a:t>amijenjeno </a:t>
            </a:r>
            <a:r>
              <a:rPr lang="hr-HR" dirty="0"/>
              <a:t>je učenicima, učiteljima i stručnim suradnicima tijekom </a:t>
            </a:r>
            <a:r>
              <a:rPr lang="hr-HR" dirty="0" smtClean="0"/>
              <a:t>učenja/poučavanja</a:t>
            </a:r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ačini </a:t>
            </a:r>
            <a:r>
              <a:rPr lang="hr-HR" dirty="0"/>
              <a:t>(</a:t>
            </a:r>
            <a:r>
              <a:rPr lang="hr-HR" dirty="0" err="1"/>
              <a:t>samovrednovanje</a:t>
            </a:r>
            <a:r>
              <a:rPr lang="hr-HR" dirty="0"/>
              <a:t>, vršnjačko vrednovanje):</a:t>
            </a:r>
          </a:p>
          <a:p>
            <a:pPr lvl="1"/>
            <a:r>
              <a:rPr lang="hr-HR" dirty="0" smtClean="0"/>
              <a:t>liste </a:t>
            </a:r>
            <a:r>
              <a:rPr lang="hr-HR" dirty="0"/>
              <a:t>za </a:t>
            </a:r>
            <a:r>
              <a:rPr lang="hr-HR" dirty="0" smtClean="0"/>
              <a:t>procjenu i rubrike</a:t>
            </a:r>
            <a:endParaRPr lang="hr-HR" dirty="0"/>
          </a:p>
          <a:p>
            <a:pPr lvl="1"/>
            <a:r>
              <a:rPr lang="hr-HR" dirty="0"/>
              <a:t>i</a:t>
            </a:r>
            <a:r>
              <a:rPr lang="hr-HR" dirty="0" smtClean="0"/>
              <a:t>gre </a:t>
            </a:r>
            <a:r>
              <a:rPr lang="hr-HR" dirty="0"/>
              <a:t>za učenje/igre uloga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ješavanje </a:t>
            </a:r>
            <a:r>
              <a:rPr lang="hr-HR" dirty="0"/>
              <a:t>zadataka</a:t>
            </a:r>
          </a:p>
          <a:p>
            <a:pPr lvl="1"/>
            <a:r>
              <a:rPr lang="hr-HR" dirty="0"/>
              <a:t>s</a:t>
            </a:r>
            <a:r>
              <a:rPr lang="hr-HR" dirty="0" smtClean="0"/>
              <a:t>tripovi</a:t>
            </a:r>
            <a:r>
              <a:rPr lang="hr-HR" dirty="0"/>
              <a:t>, crteži, </a:t>
            </a:r>
            <a:r>
              <a:rPr lang="hr-HR" dirty="0" err="1"/>
              <a:t>posteri</a:t>
            </a:r>
            <a:r>
              <a:rPr lang="hr-HR" dirty="0"/>
              <a:t>/plakati</a:t>
            </a:r>
          </a:p>
          <a:p>
            <a:pPr lvl="1"/>
            <a:r>
              <a:rPr lang="hr-HR" dirty="0"/>
              <a:t>g</a:t>
            </a:r>
            <a:r>
              <a:rPr lang="hr-HR" dirty="0" smtClean="0"/>
              <a:t>rafički </a:t>
            </a:r>
            <a:r>
              <a:rPr lang="hr-HR" dirty="0"/>
              <a:t>organizatori znanja</a:t>
            </a:r>
          </a:p>
          <a:p>
            <a:pPr lvl="1"/>
            <a:r>
              <a:rPr lang="hr-HR" dirty="0"/>
              <a:t>l</a:t>
            </a:r>
            <a:r>
              <a:rPr lang="hr-HR" dirty="0" smtClean="0"/>
              <a:t>iste </a:t>
            </a:r>
            <a:r>
              <a:rPr lang="hr-HR" dirty="0"/>
              <a:t>za bodovanje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zlazne </a:t>
            </a:r>
            <a:r>
              <a:rPr lang="hr-HR" dirty="0"/>
              <a:t>kartice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azgovor</a:t>
            </a:r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91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5B6BB3AD-FA81-48BB-8CEA-BA31A8E1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48" y="661278"/>
            <a:ext cx="6767945" cy="576262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chemeClr val="accent1"/>
                </a:solidFill>
              </a:rPr>
              <a:t>VREDNOVANJE KAO UČENJE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xmlns="" id="{3251DA31-795D-4564-AD1F-C9779C302F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1614" y="1937484"/>
            <a:ext cx="3602470" cy="3346832"/>
          </a:xfrm>
        </p:spPr>
      </p:pic>
      <p:pic>
        <p:nvPicPr>
          <p:cNvPr id="12" name="Rezervirano mjesto sadržaja 11" descr="Slika na kojoj se prikazuje uređaj&#10;&#10;Opis je automatski generiran">
            <a:extLst>
              <a:ext uri="{FF2B5EF4-FFF2-40B4-BE49-F238E27FC236}">
                <a16:creationId xmlns:a16="http://schemas.microsoft.com/office/drawing/2014/main" xmlns="" id="{8893E914-4A72-4A2E-A3B1-37E1623B63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145420" y="1956791"/>
            <a:ext cx="3771422" cy="3327525"/>
          </a:xfrm>
        </p:spPr>
      </p:pic>
    </p:spTree>
    <p:extLst>
      <p:ext uri="{BB962C8B-B14F-4D97-AF65-F5344CB8AC3E}">
        <p14:creationId xmlns:p14="http://schemas.microsoft.com/office/powerpoint/2010/main" val="15104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452"/>
            <a:ext cx="9143999" cy="876699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2: VREDNOVANJE ZA UČENJE I KAO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1751997"/>
          </a:xfrm>
        </p:spPr>
        <p:txBody>
          <a:bodyPr/>
          <a:lstStyle/>
          <a:p>
            <a:r>
              <a:rPr lang="hr-HR" sz="2400" dirty="0"/>
              <a:t>Razvrstajte primjere vrednovanja u dvije skupine:</a:t>
            </a:r>
          </a:p>
          <a:p>
            <a:pPr lvl="1"/>
            <a:r>
              <a:rPr lang="hr-HR" sz="2000" dirty="0"/>
              <a:t>Vrednovanje za učenje</a:t>
            </a:r>
          </a:p>
          <a:p>
            <a:pPr lvl="1"/>
            <a:r>
              <a:rPr lang="hr-HR" sz="2000" dirty="0"/>
              <a:t>Vrednovanje kao učenje</a:t>
            </a:r>
          </a:p>
          <a:p>
            <a:pPr indent="-285750"/>
            <a:endParaRPr lang="hr-HR" dirty="0"/>
          </a:p>
          <a:p>
            <a:pPr indent="-285750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A7D11794-CE85-4C61-A1E9-547DC7D96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2" y="2539529"/>
            <a:ext cx="6173533" cy="36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452"/>
            <a:ext cx="9143999" cy="876699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2: VREDNOVANJE ZA UČENJE I KAO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61" y="1053548"/>
            <a:ext cx="8012374" cy="1751997"/>
          </a:xfrm>
        </p:spPr>
        <p:txBody>
          <a:bodyPr/>
          <a:lstStyle/>
          <a:p>
            <a:pPr indent="-285750"/>
            <a:endParaRPr lang="hr-HR" dirty="0"/>
          </a:p>
          <a:p>
            <a:pPr indent="-285750"/>
            <a:endParaRPr lang="hr-HR" dirty="0"/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65" y="644953"/>
            <a:ext cx="4990670" cy="62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53F310-5C7C-483A-8A1F-4341F71F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46" y="135738"/>
            <a:ext cx="3645108" cy="518890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LISTE ZA PROCJENU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97" y="787661"/>
            <a:ext cx="5094605" cy="6070339"/>
          </a:xfrm>
        </p:spPr>
      </p:pic>
    </p:spTree>
    <p:extLst>
      <p:ext uri="{BB962C8B-B14F-4D97-AF65-F5344CB8AC3E}">
        <p14:creationId xmlns:p14="http://schemas.microsoft.com/office/powerpoint/2010/main" val="22752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53F310-5C7C-483A-8A1F-4341F71F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446" y="135738"/>
            <a:ext cx="3645108" cy="518890"/>
          </a:xfrm>
        </p:spPr>
        <p:txBody>
          <a:bodyPr>
            <a:norm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RUBRIKE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6" y="854332"/>
            <a:ext cx="6334448" cy="6003668"/>
          </a:xfrm>
        </p:spPr>
      </p:pic>
    </p:spTree>
    <p:extLst>
      <p:ext uri="{BB962C8B-B14F-4D97-AF65-F5344CB8AC3E}">
        <p14:creationId xmlns:p14="http://schemas.microsoft.com/office/powerpoint/2010/main" val="7632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8114" y="127153"/>
            <a:ext cx="8935277" cy="588464"/>
          </a:xfrm>
        </p:spPr>
        <p:txBody>
          <a:bodyPr>
            <a:normAutofit/>
          </a:bodyPr>
          <a:lstStyle/>
          <a:p>
            <a:pPr algn="ctr"/>
            <a:r>
              <a:rPr lang="hr-HR" sz="2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3: IZRADA LISTE ZA PROCJENU</a:t>
            </a:r>
            <a:endParaRPr lang="hr-HR" sz="2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10749" y="1133061"/>
            <a:ext cx="7023652" cy="47781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2400" dirty="0" smtClean="0"/>
              <a:t>Prisjetite se situacije u svom poslu kada niste koristili listu za procjenu, a mogli bi ju primijeniti. 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400" dirty="0" smtClean="0"/>
              <a:t>U grupi od 4-5 osoba ispričajte svoje situacije i odaberite jednu situaciju za koju ćete osmisliti listu za procjenu.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400" dirty="0" smtClean="0"/>
              <a:t>Izrada liste za procjenu (za </a:t>
            </a:r>
            <a:r>
              <a:rPr lang="hr-HR" sz="2400" dirty="0" err="1" smtClean="0"/>
              <a:t>samovrednovanje</a:t>
            </a:r>
            <a:r>
              <a:rPr lang="hr-HR" sz="2400" dirty="0" smtClean="0"/>
              <a:t> ili </a:t>
            </a:r>
            <a:r>
              <a:rPr lang="hr-HR" sz="2400" dirty="0" err="1" smtClean="0"/>
              <a:t>samovrednovanje</a:t>
            </a:r>
            <a:r>
              <a:rPr lang="hr-HR" sz="2400" dirty="0" smtClean="0"/>
              <a:t> i vršnjačko vrednovanje) s najmanje 4 elementa.</a:t>
            </a:r>
          </a:p>
        </p:txBody>
      </p:sp>
    </p:spTree>
    <p:extLst>
      <p:ext uri="{BB962C8B-B14F-4D97-AF65-F5344CB8AC3E}">
        <p14:creationId xmlns:p14="http://schemas.microsoft.com/office/powerpoint/2010/main" val="3392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2875" y="167025"/>
            <a:ext cx="8596668" cy="50204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 NASTAVNOM SATU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420" y="669074"/>
            <a:ext cx="8965579" cy="6188926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Pripravnik unaprijed treba osmisliti i predložiti temu (informacijska ili medijska pismenost, satovi motivacije, sinteze,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međupredmetne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teme) mentoru/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za praktični dio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Priprema nastavnog sata se sa svim popratnim materijalima šalje mentoru/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nakon čega slijedi pregled pripreme za nastavni sat te mogući prijedlozi mentora za doradu nastavne pripreme.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Nastavna priprema se na nastavni sat donosi u 3 primjeraka (jedna priprema po članu komisije).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Nastavni sat održava se na standardnom hrvatskom jeziku uz suvremene metode i oblike rada korištenjem suvremenih izvora znanja (digitalnih alata) koji služe kao podrška učenju i poučavanju</a:t>
            </a:r>
          </a:p>
        </p:txBody>
      </p:sp>
    </p:spTree>
    <p:extLst>
      <p:ext uri="{BB962C8B-B14F-4D97-AF65-F5344CB8AC3E}">
        <p14:creationId xmlns:p14="http://schemas.microsoft.com/office/powerpoint/2010/main" val="1975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slov 17"/>
          <p:cNvSpPr>
            <a:spLocks noGrp="1"/>
          </p:cNvSpPr>
          <p:nvPr>
            <p:ph type="title"/>
          </p:nvPr>
        </p:nvSpPr>
        <p:spPr>
          <a:xfrm>
            <a:off x="-55756" y="94299"/>
            <a:ext cx="9255512" cy="581561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 METODE I STRATEGIJE UČENJA</a:t>
            </a:r>
          </a:p>
        </p:txBody>
      </p:sp>
      <p:pic>
        <p:nvPicPr>
          <p:cNvPr id="22" name="Rezervirano mjesto sadržaja 2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>
          <a:xfrm>
            <a:off x="197426" y="828906"/>
            <a:ext cx="8841359" cy="541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7215"/>
            <a:ext cx="9144000" cy="648099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STRATEGIJE UČENJA</a:t>
            </a:r>
          </a:p>
        </p:txBody>
      </p:sp>
      <p:pic>
        <p:nvPicPr>
          <p:cNvPr id="5" name="Rezervirano mjesto sadržaja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/>
          <a:stretch/>
        </p:blipFill>
        <p:spPr>
          <a:xfrm>
            <a:off x="167813" y="665922"/>
            <a:ext cx="8976187" cy="6192078"/>
          </a:xfrm>
        </p:spPr>
      </p:pic>
    </p:spTree>
    <p:extLst>
      <p:ext uri="{BB962C8B-B14F-4D97-AF65-F5344CB8AC3E}">
        <p14:creationId xmlns:p14="http://schemas.microsoft.com/office/powerpoint/2010/main" val="32078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01599"/>
            <a:ext cx="9274002" cy="723589"/>
          </a:xfrm>
        </p:spPr>
        <p:txBody>
          <a:bodyPr>
            <a:normAutofit/>
          </a:bodyPr>
          <a:lstStyle/>
          <a:p>
            <a:pPr algn="ctr"/>
            <a:r>
              <a:rPr lang="hr-HR" sz="2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POVEZANOST ISHODA, KOMPETENCIJA I AKTIVNOSTI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5755" y="1137422"/>
            <a:ext cx="9088245" cy="5475251"/>
          </a:xfrm>
        </p:spPr>
        <p:txBody>
          <a:bodyPr>
            <a:normAutofit/>
          </a:bodyPr>
          <a:lstStyle/>
          <a:p>
            <a:r>
              <a:rPr lang="hr-HR" sz="2800" b="1" dirty="0"/>
              <a:t>Ishodi učenja </a:t>
            </a:r>
            <a:r>
              <a:rPr lang="hr-HR" sz="2800" dirty="0"/>
              <a:t>- sve ono što se stječe učenjem – kompetencije koje se prikazuju kroz znanja i vještine, te pripadajuću samostalnost i odgovornost (</a:t>
            </a:r>
            <a:r>
              <a:rPr lang="hr-HR" sz="2800" dirty="0" err="1"/>
              <a:t>Beljo</a:t>
            </a:r>
            <a:r>
              <a:rPr lang="hr-HR" sz="2800" dirty="0"/>
              <a:t> Lučić, i dr., 2009).</a:t>
            </a:r>
          </a:p>
          <a:p>
            <a:endParaRPr lang="hr-HR" sz="2800" dirty="0"/>
          </a:p>
          <a:p>
            <a:r>
              <a:rPr lang="hr-HR" sz="2800" dirty="0"/>
              <a:t>Ishodi učenja i kompetencije usko su povezani, često se preklapaju, a ponekad su istoznačni.</a:t>
            </a:r>
          </a:p>
          <a:p>
            <a:endParaRPr lang="hr-HR" sz="2800" dirty="0"/>
          </a:p>
          <a:p>
            <a:r>
              <a:rPr lang="es-ES" sz="2800" dirty="0"/>
              <a:t>Ishodi učenja su operacionalizacija kompetencija</a:t>
            </a:r>
            <a:r>
              <a:rPr lang="hr-HR" sz="2800" dirty="0"/>
              <a:t> pomoću aktivnosti koje su vidljive i mjerljive.</a:t>
            </a:r>
          </a:p>
        </p:txBody>
      </p:sp>
    </p:spTree>
    <p:extLst>
      <p:ext uri="{BB962C8B-B14F-4D97-AF65-F5344CB8AC3E}">
        <p14:creationId xmlns:p14="http://schemas.microsoft.com/office/powerpoint/2010/main" val="23613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7268"/>
            <a:ext cx="9274002" cy="456187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</a:t>
            </a:r>
            <a:r>
              <a:rPr lang="hr-HR" sz="2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4: </a:t>
            </a:r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CRTANJE KUĆE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58644" y="959005"/>
            <a:ext cx="8140390" cy="5731727"/>
          </a:xfrm>
        </p:spPr>
        <p:txBody>
          <a:bodyPr>
            <a:noAutofit/>
          </a:bodyPr>
          <a:lstStyle/>
          <a:p>
            <a:r>
              <a:rPr lang="hr-HR" sz="2800" b="1" dirty="0"/>
              <a:t>Kriteriji :</a:t>
            </a:r>
          </a:p>
          <a:p>
            <a:pPr lvl="1"/>
            <a:r>
              <a:rPr lang="hr-HR" sz="2800" b="1" dirty="0"/>
              <a:t>krov = 20 bodova</a:t>
            </a:r>
          </a:p>
          <a:p>
            <a:pPr lvl="1"/>
            <a:r>
              <a:rPr lang="hr-HR" sz="2800" b="1" dirty="0"/>
              <a:t>dimnjak =5 bodova</a:t>
            </a:r>
          </a:p>
          <a:p>
            <a:pPr lvl="1"/>
            <a:r>
              <a:rPr lang="hr-HR" sz="2800" b="1" dirty="0"/>
              <a:t>dim koji izlazi iz dimnjaka = 5 bodova</a:t>
            </a:r>
          </a:p>
          <a:p>
            <a:pPr lvl="1"/>
            <a:r>
              <a:rPr lang="hr-HR" sz="2800" b="1" dirty="0"/>
              <a:t>prozori = 5 bodova svaki (maksimum 4)</a:t>
            </a:r>
          </a:p>
          <a:p>
            <a:pPr lvl="1"/>
            <a:r>
              <a:rPr lang="hr-HR" sz="2800" b="1" dirty="0"/>
              <a:t>vrata = 10 bodova</a:t>
            </a:r>
          </a:p>
          <a:p>
            <a:pPr lvl="1"/>
            <a:r>
              <a:rPr lang="hr-HR" sz="2800" b="1" dirty="0"/>
              <a:t>garaža = 50 bodova</a:t>
            </a:r>
          </a:p>
          <a:p>
            <a:pPr lvl="1"/>
            <a:r>
              <a:rPr lang="hr-HR" sz="2800" b="1" dirty="0"/>
              <a:t>prilaz = 30 bodova</a:t>
            </a:r>
          </a:p>
          <a:p>
            <a:pPr lvl="1"/>
            <a:r>
              <a:rPr lang="hr-HR" sz="2800" b="1" dirty="0"/>
              <a:t>bazen = 100 bodova</a:t>
            </a:r>
          </a:p>
        </p:txBody>
      </p:sp>
    </p:spTree>
    <p:extLst>
      <p:ext uri="{BB962C8B-B14F-4D97-AF65-F5344CB8AC3E}">
        <p14:creationId xmlns:p14="http://schemas.microsoft.com/office/powerpoint/2010/main" val="18126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94" y="95082"/>
            <a:ext cx="8816898" cy="570840"/>
          </a:xfrm>
        </p:spPr>
        <p:txBody>
          <a:bodyPr>
            <a:norm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PITANJA ZA RASPRAVU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2958" y="1037513"/>
            <a:ext cx="8578734" cy="1603342"/>
          </a:xfrm>
        </p:spPr>
        <p:txBody>
          <a:bodyPr>
            <a:normAutofit/>
          </a:bodyPr>
          <a:lstStyle/>
          <a:p>
            <a:r>
              <a:rPr lang="hr-HR" sz="2800" dirty="0"/>
              <a:t>Kako se osjećate nakon ove aktivnosti?</a:t>
            </a:r>
          </a:p>
          <a:p>
            <a:r>
              <a:rPr lang="hr-HR" sz="2800" dirty="0"/>
              <a:t>Koje bi vam informacije bile korisne za postizanje boljeg rezultata?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53" y="2794988"/>
            <a:ext cx="5145315" cy="385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3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992" y="105491"/>
            <a:ext cx="8965581" cy="80660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CILJEVI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330" y="1538867"/>
            <a:ext cx="9081670" cy="4873085"/>
          </a:xfrm>
        </p:spPr>
        <p:txBody>
          <a:bodyPr>
            <a:noAutofit/>
          </a:bodyPr>
          <a:lstStyle/>
          <a:p>
            <a:r>
              <a:rPr lang="hr-HR" sz="2800" dirty="0"/>
              <a:t>Ciljevi učenja opisuju željenu </a:t>
            </a:r>
            <a:r>
              <a:rPr lang="hr-HR" sz="2800" b="1" dirty="0"/>
              <a:t>svrhu i očekivane rezultate </a:t>
            </a:r>
            <a:r>
              <a:rPr lang="hr-HR" sz="2800" dirty="0"/>
              <a:t>aktivnosti učenika u procesu učenja. </a:t>
            </a:r>
          </a:p>
          <a:p>
            <a:endParaRPr lang="hr-HR" sz="2800" dirty="0"/>
          </a:p>
          <a:p>
            <a:r>
              <a:rPr lang="hr-HR" sz="2800" dirty="0"/>
              <a:t>Ciljevima se opisuje </a:t>
            </a:r>
            <a:r>
              <a:rPr lang="hr-HR" sz="2800" b="1" dirty="0"/>
              <a:t>ono što se namjerava postići učenjem </a:t>
            </a:r>
            <a:r>
              <a:rPr lang="hr-HR" sz="2800" dirty="0"/>
              <a:t>učenika, npr. razumijevanje nečega, stjecanje znanja ili svijesti o nekoj temi. </a:t>
            </a:r>
          </a:p>
          <a:p>
            <a:endParaRPr lang="hr-HR" sz="2800" dirty="0"/>
          </a:p>
          <a:p>
            <a:r>
              <a:rPr lang="hr-HR" sz="2800" dirty="0"/>
              <a:t>Upućuju na </a:t>
            </a:r>
            <a:r>
              <a:rPr lang="hr-HR" sz="2800" b="1" dirty="0"/>
              <a:t>sadržaje ili vještine koje učenik treba svladati </a:t>
            </a:r>
            <a:r>
              <a:rPr lang="hr-HR" sz="2800" dirty="0"/>
              <a:t>iz perspektive nastavnika i pokazuju što stručni suradnik namjerava obuhvatiti poučavanjem.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39" y="15389"/>
            <a:ext cx="1929161" cy="155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3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1993" y="111511"/>
            <a:ext cx="9274002" cy="63562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4. SADRŽAJI I AKTIVNOSTI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057" y="747131"/>
            <a:ext cx="9013902" cy="5374889"/>
          </a:xfrm>
        </p:spPr>
        <p:txBody>
          <a:bodyPr>
            <a:normAutofit/>
          </a:bodyPr>
          <a:lstStyle/>
          <a:p>
            <a:r>
              <a:rPr lang="hr-HR" sz="2400" dirty="0"/>
              <a:t>S obzirom na postavljene ishode učenja stručni suradnik knjižničar bira nastavne materijale, nastavne metode i aktivnosti kroz koje će učeniku omogućiti postizanje zadanih Ishoda učenja</a:t>
            </a:r>
          </a:p>
          <a:p>
            <a:r>
              <a:rPr lang="hr-HR" sz="2400" dirty="0"/>
              <a:t>Iz svakoga ishoda treba biti jasno što učenik treba napraviti, kakav se rezultat očekuje u vezi sa znanjem i vještinama učenika te na koji je način to moguće provjeriti (vrednovati).</a:t>
            </a:r>
          </a:p>
          <a:p>
            <a:r>
              <a:rPr lang="hr-HR" sz="2400" dirty="0"/>
              <a:t>Aktivnosti u procesu vrednovanja razvoja kompetencija i ponašanja učenika provode učitelji/nastavnici/stručni suradnici transparentno, javno i kontinuirano, poštujući učenikovu osobnost i dajući svakom učeniku jednaku priliku.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53" y="5167705"/>
            <a:ext cx="6957895" cy="169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4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633"/>
            <a:ext cx="9144000" cy="563842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DIGITALNI ALATI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6" y="847217"/>
            <a:ext cx="1719513" cy="109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69" y="1681897"/>
            <a:ext cx="1371241" cy="137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91" y="742265"/>
            <a:ext cx="2647890" cy="83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62" y="1145291"/>
            <a:ext cx="2440720" cy="1371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5"/>
          <a:stretch/>
        </p:blipFill>
        <p:spPr>
          <a:xfrm>
            <a:off x="276930" y="2783236"/>
            <a:ext cx="1720609" cy="99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33255" r="-629" b="30896"/>
          <a:stretch/>
        </p:blipFill>
        <p:spPr>
          <a:xfrm>
            <a:off x="1858918" y="3780970"/>
            <a:ext cx="3447050" cy="87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23" y="2688924"/>
            <a:ext cx="2951692" cy="98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79" y="3672821"/>
            <a:ext cx="983897" cy="983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4" y="4836679"/>
            <a:ext cx="1830960" cy="122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5327" r="28777" b="10461"/>
          <a:stretch/>
        </p:blipFill>
        <p:spPr>
          <a:xfrm>
            <a:off x="3236133" y="5048443"/>
            <a:ext cx="1187990" cy="120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97" y="4973592"/>
            <a:ext cx="2992834" cy="120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90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0" y="74421"/>
            <a:ext cx="9274002" cy="581561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5. PROVEDBA NASTAVE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66908" y="862360"/>
            <a:ext cx="8645912" cy="5739162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tx1"/>
                </a:solidFill>
              </a:rPr>
              <a:t>Različiti načini organizacije razreda: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poučavanje cijelog razreda,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grupni rad,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rad u paru,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samostalan rad.</a:t>
            </a:r>
          </a:p>
          <a:p>
            <a:pPr lvl="1"/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b="1" dirty="0">
                <a:solidFill>
                  <a:schemeClr val="tx1"/>
                </a:solidFill>
              </a:rPr>
              <a:t>Kvalitetno poučavanje u svim oblicima organizacije ovisi o: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učiteljevu poznavanju predmeta,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kvalitetnom planiranju,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jasnim uputama,</a:t>
            </a:r>
          </a:p>
          <a:p>
            <a:pPr lvl="1"/>
            <a:r>
              <a:rPr lang="hr-HR" sz="2400" dirty="0">
                <a:solidFill>
                  <a:schemeClr val="tx1"/>
                </a:solidFill>
              </a:rPr>
              <a:t>učenicima u središtu poučavanja.</a:t>
            </a:r>
          </a:p>
        </p:txBody>
      </p:sp>
    </p:spTree>
    <p:extLst>
      <p:ext uri="{BB962C8B-B14F-4D97-AF65-F5344CB8AC3E}">
        <p14:creationId xmlns:p14="http://schemas.microsoft.com/office/powerpoint/2010/main" val="33232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908" y="129209"/>
            <a:ext cx="9177454" cy="457199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</a:t>
            </a:r>
            <a:r>
              <a:rPr lang="hr-HR" sz="2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5:</a:t>
            </a:r>
            <a:r>
              <a:rPr lang="hr-H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KARAKTERISTIKE UČITELJA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908" y="691384"/>
            <a:ext cx="9077092" cy="5657461"/>
          </a:xfrm>
        </p:spPr>
        <p:txBody>
          <a:bodyPr>
            <a:noAutofit/>
          </a:bodyPr>
          <a:lstStyle/>
          <a:p>
            <a:r>
              <a:rPr lang="hr-HR" sz="2400" b="1" dirty="0"/>
              <a:t>Kakav utjecaj na učenike imaju određene karakteristike učitelja? </a:t>
            </a:r>
            <a:r>
              <a:rPr lang="hr-HR" sz="2400" b="1" dirty="0">
                <a:hlinkClick r:id="rId3"/>
              </a:rPr>
              <a:t>https://wordwall.net/play/589/911/516</a:t>
            </a:r>
            <a:endParaRPr lang="hr-HR" sz="2400" dirty="0"/>
          </a:p>
          <a:p>
            <a:pPr lvl="1"/>
            <a:r>
              <a:rPr lang="hr-HR" sz="2000" b="1" dirty="0"/>
              <a:t>1. UVJERENJA UČITELJA</a:t>
            </a:r>
            <a:r>
              <a:rPr lang="hr-HR" sz="2000" dirty="0"/>
              <a:t> - njihove teorije o učenju i procesima učenja.</a:t>
            </a:r>
          </a:p>
          <a:p>
            <a:pPr lvl="1"/>
            <a:r>
              <a:rPr lang="hr-HR" sz="2000" b="1" dirty="0"/>
              <a:t>2. ZNANJE O PREDMETU</a:t>
            </a:r>
            <a:r>
              <a:rPr lang="hr-HR" sz="2000" dirty="0"/>
              <a:t> - dubinsko poznavanje predmeta koji poučavaju.</a:t>
            </a:r>
          </a:p>
          <a:p>
            <a:pPr lvl="1"/>
            <a:r>
              <a:rPr lang="hr-HR" sz="2000" b="1" dirty="0"/>
              <a:t>3. UPRAVLJANJE RAZREDOM</a:t>
            </a:r>
            <a:r>
              <a:rPr lang="hr-HR" sz="2000" dirty="0"/>
              <a:t> – dobro razvijena vještina upravljanja vremenom, upravljanje ponašanjem, učinkovito korištenje resursa i prostora.</a:t>
            </a:r>
          </a:p>
          <a:p>
            <a:pPr lvl="1"/>
            <a:r>
              <a:rPr lang="hr-HR" sz="2000" b="1" dirty="0"/>
              <a:t>4. KVALITETA POUČAVANJA</a:t>
            </a:r>
            <a:r>
              <a:rPr lang="hr-HR" sz="2000" dirty="0"/>
              <a:t> - učinkovito postavljanje pitanja i korištenje vrednovanja.</a:t>
            </a:r>
          </a:p>
          <a:p>
            <a:pPr lvl="1"/>
            <a:r>
              <a:rPr lang="hr-HR" sz="2000" b="1" dirty="0"/>
              <a:t>5. PROFESIONALNA PRAKSA</a:t>
            </a:r>
            <a:r>
              <a:rPr lang="hr-HR" sz="2000" dirty="0"/>
              <a:t> – refleksija o poučavanju, podrška kolega i komunikacija s roditeljima.</a:t>
            </a:r>
          </a:p>
          <a:p>
            <a:pPr lvl="1"/>
            <a:r>
              <a:rPr lang="hr-HR" sz="2000" b="1" dirty="0"/>
              <a:t>6. RAZREDNA KLIMA</a:t>
            </a:r>
            <a:r>
              <a:rPr lang="hr-HR" sz="2000" dirty="0"/>
              <a:t> – prepoznaju učenikovu vrijednost, ali traže više. Povezuju uspjeh s trudom i učenjem iz pogrešaka.</a:t>
            </a:r>
            <a:r>
              <a:rPr lang="en-GB" sz="2000" dirty="0"/>
              <a:t/>
            </a:r>
            <a:br>
              <a:rPr lang="en-GB" sz="2000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899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101600"/>
            <a:ext cx="9144001" cy="132080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KURIKULUMSKI PRISTUP UČENJU I POUČAVAJNU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69" y="815065"/>
            <a:ext cx="6022662" cy="595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2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17088" y="156114"/>
            <a:ext cx="9378176" cy="825190"/>
          </a:xfrm>
        </p:spPr>
        <p:txBody>
          <a:bodyPr>
            <a:normAutofit/>
          </a:bodyPr>
          <a:lstStyle/>
          <a:p>
            <a:pPr algn="ctr"/>
            <a:r>
              <a:rPr lang="hr-HR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KARAKTERISTIKE UČITELJA KOJE IMAJU UTJECAJ NA UČENIKE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" y="981304"/>
            <a:ext cx="9065941" cy="5061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6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1223" y="84286"/>
            <a:ext cx="7021551" cy="581636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POVRATNA INFORMACIJA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96691" y="992458"/>
            <a:ext cx="8950617" cy="5006898"/>
          </a:xfrm>
        </p:spPr>
        <p:txBody>
          <a:bodyPr>
            <a:noAutofit/>
          </a:bodyPr>
          <a:lstStyle/>
          <a:p>
            <a:r>
              <a:rPr lang="hr-HR" sz="2800" dirty="0"/>
              <a:t>Povratne informacije nisu općenite poput: </a:t>
            </a:r>
            <a:r>
              <a:rPr lang="hr-HR" sz="2800" i="1" dirty="0"/>
              <a:t>odlično, dobro si to naučio, lijepo si to napravio, stvarno si se potrudio</a:t>
            </a:r>
            <a:r>
              <a:rPr lang="hr-HR" sz="2800" dirty="0"/>
              <a:t>..., nego su uvijek:</a:t>
            </a:r>
          </a:p>
          <a:p>
            <a:pPr lvl="1"/>
            <a:r>
              <a:rPr lang="hr-HR" sz="2800" b="1" dirty="0"/>
              <a:t> usmjerene na cilj zadatka</a:t>
            </a:r>
            <a:endParaRPr lang="hr-HR" sz="2800" dirty="0"/>
          </a:p>
          <a:p>
            <a:pPr lvl="1"/>
            <a:r>
              <a:rPr lang="hr-HR" sz="2800" b="1" dirty="0"/>
              <a:t> konkretne</a:t>
            </a:r>
            <a:endParaRPr lang="hr-HR" sz="2800" dirty="0"/>
          </a:p>
          <a:p>
            <a:pPr lvl="1"/>
            <a:r>
              <a:rPr lang="hr-HR" sz="2800" b="1" dirty="0"/>
              <a:t> prijateljski intonirane, asertivne i jasne</a:t>
            </a:r>
          </a:p>
          <a:p>
            <a:pPr lvl="1"/>
            <a:r>
              <a:rPr lang="hr-HR" sz="2800" b="1" dirty="0"/>
              <a:t> pravodobne</a:t>
            </a:r>
            <a:r>
              <a:rPr lang="hr-HR" sz="2800" dirty="0"/>
              <a:t> </a:t>
            </a:r>
          </a:p>
          <a:p>
            <a:pPr lvl="1"/>
            <a:r>
              <a:rPr lang="hr-HR" sz="2800" b="1" dirty="0"/>
              <a:t> dosljedne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284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31261" y="175321"/>
            <a:ext cx="9012739" cy="391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41382"/>
            <a:ext cx="9144000" cy="488473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 POVRATNOM INFORMACIJOM I BEZ NJE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5" y="1320800"/>
            <a:ext cx="5166258" cy="454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1" y="2586634"/>
            <a:ext cx="4440739" cy="417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2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1225" y="74347"/>
            <a:ext cx="7021551" cy="77315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6. REFLEKSIJA POUČAVANJA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1662545" y="992458"/>
            <a:ext cx="7384763" cy="5006898"/>
          </a:xfrm>
        </p:spPr>
        <p:txBody>
          <a:bodyPr>
            <a:noAutofit/>
          </a:bodyPr>
          <a:lstStyle/>
          <a:p>
            <a:r>
              <a:rPr lang="hr-HR" sz="2400" dirty="0"/>
              <a:t>Ona nastavnicima i učenicima omogućava uvid u proces kako su učenici savladali, razumjeli i shvatili 	ono naučeno, a učitelji putem refleksije dolaze do 	konačnih rezultata, pozitivnih i negativnih ishoda. 	</a:t>
            </a:r>
          </a:p>
          <a:p>
            <a:r>
              <a:rPr lang="hr-HR" sz="2400" dirty="0"/>
              <a:t>Ujedno nastavnicima omogućava praćenje rada njihovih učenika i kreće li se njihov napredak u pravom smjeru. </a:t>
            </a:r>
          </a:p>
          <a:p>
            <a:r>
              <a:rPr lang="hr-HR" sz="2400" dirty="0"/>
              <a:t>„Bez promišljanja o onome što radimo, kako to radimo i zašto to radimo baš tako, ne možemo niti unaprijediti svoju praksu.” - J. </a:t>
            </a:r>
            <a:r>
              <a:rPr lang="hr-HR" sz="2400" dirty="0" err="1"/>
              <a:t>Dewy</a:t>
            </a:r>
            <a:endParaRPr lang="hr-HR" sz="24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0732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461" y="65271"/>
            <a:ext cx="8400585" cy="67677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SAVJETI ZA DALJNJI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754" y="791744"/>
            <a:ext cx="9036000" cy="6066256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Organizirajte nastavu da njezina primarna svrha bude učenje i potičite učenike na sudjelovanje u učenju;</a:t>
            </a:r>
          </a:p>
          <a:p>
            <a:r>
              <a:rPr lang="hr-HR" sz="2800" dirty="0">
                <a:solidFill>
                  <a:schemeClr val="tx1"/>
                </a:solidFill>
              </a:rPr>
              <a:t>Stvorite personalizirano okruženje za učenje u kojemu učenici osjećaju zadovoljstvo i pripadnost grupi; </a:t>
            </a:r>
          </a:p>
          <a:p>
            <a:r>
              <a:rPr lang="hr-HR" sz="2800" dirty="0">
                <a:solidFill>
                  <a:schemeClr val="tx1"/>
                </a:solidFill>
              </a:rPr>
              <a:t>Umjesto pisanja dnevnih priprema, stvarajte scenarije tj. situacije koje će učenike navesti da aktivno sudjeluju u procesu učenja;</a:t>
            </a:r>
          </a:p>
          <a:p>
            <a:r>
              <a:rPr lang="hr-HR" sz="2800" dirty="0">
                <a:solidFill>
                  <a:schemeClr val="tx1"/>
                </a:solidFill>
              </a:rPr>
              <a:t>Objasnite učenicima koji su ciljevi učenja kako bi mogli shvatiti smisao nastavnih aktivnosti, prikladno usmjeriti svoje napore i pratiti svoj napredak na putu prema zadanom cilju;</a:t>
            </a:r>
          </a:p>
        </p:txBody>
      </p:sp>
    </p:spTree>
    <p:extLst>
      <p:ext uri="{BB962C8B-B14F-4D97-AF65-F5344CB8AC3E}">
        <p14:creationId xmlns:p14="http://schemas.microsoft.com/office/powerpoint/2010/main" val="12232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2113" y="81511"/>
            <a:ext cx="6939775" cy="67677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SAVJETI ZA DALJNJI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755" y="825196"/>
            <a:ext cx="9144000" cy="6032803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„Čitajte” svoje učenike i prema tome prilagođavajte svoju nastavu;</a:t>
            </a:r>
          </a:p>
          <a:p>
            <a:r>
              <a:rPr lang="hr-HR" sz="2800" dirty="0">
                <a:solidFill>
                  <a:schemeClr val="tx1"/>
                </a:solidFill>
              </a:rPr>
              <a:t>Pronađite raznovrsne izvore za učenje kako biste zadovoljili različite potrebe i stilove učenja učenika u vašoj učionici.</a:t>
            </a:r>
          </a:p>
          <a:p>
            <a:r>
              <a:rPr lang="hr-HR" sz="2800" dirty="0">
                <a:solidFill>
                  <a:schemeClr val="tx1"/>
                </a:solidFill>
              </a:rPr>
              <a:t>Koristite se tehnologijom na odgovarajući i učinkovit način: kao pomoć u nastavi, za poboljšanje mogućnosti učenja te za poboljšanje uspjeha u učenju;</a:t>
            </a:r>
          </a:p>
          <a:p>
            <a:r>
              <a:rPr lang="hr-HR" sz="2800" dirty="0">
                <a:solidFill>
                  <a:schemeClr val="tx1"/>
                </a:solidFill>
              </a:rPr>
              <a:t>Dajte učenicima odgovarajuće i detaljne povratne informacije na osnovi kojih mogu ispraviti pogreške i osvijestiti dijelove nastavnog sadržaja koje nisu razumjeli te poboljšati svoje učenje u budućnosti.</a:t>
            </a:r>
          </a:p>
        </p:txBody>
      </p:sp>
    </p:spTree>
    <p:extLst>
      <p:ext uri="{BB962C8B-B14F-4D97-AF65-F5344CB8AC3E}">
        <p14:creationId xmlns:p14="http://schemas.microsoft.com/office/powerpoint/2010/main" val="2459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7472" y="95515"/>
            <a:ext cx="6924812" cy="669073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KORIŠTENI IZVORI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757" y="613317"/>
            <a:ext cx="9088243" cy="5720577"/>
          </a:xfrm>
        </p:spPr>
        <p:txBody>
          <a:bodyPr>
            <a:noAutofit/>
          </a:bodyPr>
          <a:lstStyle/>
          <a:p>
            <a:r>
              <a:rPr lang="hr-HR" sz="2400" dirty="0"/>
              <a:t>Nacionalni okvirni kurikulum za predškolski odgoj i obrazovanje te opće obvezno i srednjoškolsko obrazovanje, 2010. URL: </a:t>
            </a:r>
            <a:r>
              <a:rPr lang="hr-HR" dirty="0">
                <a:hlinkClick r:id="rId3"/>
              </a:rPr>
              <a:t>http://mzos.hr/datoteke/Nacionalni_okvirni_kurikulum.pdf</a:t>
            </a:r>
            <a:r>
              <a:rPr lang="hr-HR" dirty="0"/>
              <a:t> </a:t>
            </a:r>
            <a:r>
              <a:rPr lang="hr-HR" sz="1400" dirty="0"/>
              <a:t>(</a:t>
            </a:r>
            <a:r>
              <a:rPr lang="hr-HR" sz="1400" dirty="0" err="1"/>
              <a:t>pristupljeno</a:t>
            </a:r>
            <a:r>
              <a:rPr lang="hr-HR" sz="1400" dirty="0"/>
              <a:t> 29. 8. 2019.)</a:t>
            </a:r>
          </a:p>
          <a:p>
            <a:r>
              <a:rPr lang="hr-HR" sz="2400" dirty="0"/>
              <a:t>Sekulić </a:t>
            </a:r>
            <a:r>
              <a:rPr lang="hr-HR" sz="2400" dirty="0" err="1"/>
              <a:t>Erić</a:t>
            </a:r>
            <a:r>
              <a:rPr lang="hr-HR" sz="2400" dirty="0"/>
              <a:t>, Ilijana. Priručnik za polaganje stručnog ispita pripravnika u osnovnim i srednjim školama. Zagreb: Zadružna štampa, 2017.</a:t>
            </a:r>
          </a:p>
          <a:p>
            <a:r>
              <a:rPr lang="hr-HR" sz="2400" dirty="0"/>
              <a:t>Poučavanje za učenje: priručnik za nastavnike usmjerene na postignuća, 2014.        URL: </a:t>
            </a:r>
            <a:r>
              <a:rPr lang="hr-HR" dirty="0">
                <a:hlinkClick r:id="rId4"/>
              </a:rPr>
              <a:t>https://www.hrstud.unizg.hr/_download/repository/teaching_for_learning_cro.pdf</a:t>
            </a:r>
            <a:r>
              <a:rPr lang="hr-HR" dirty="0"/>
              <a:t> </a:t>
            </a:r>
            <a:r>
              <a:rPr lang="hr-HR" sz="1400" dirty="0"/>
              <a:t>(</a:t>
            </a:r>
            <a:r>
              <a:rPr lang="hr-HR" sz="1400" dirty="0" err="1"/>
              <a:t>pristupljeno</a:t>
            </a:r>
            <a:r>
              <a:rPr lang="hr-HR" sz="1400" dirty="0"/>
              <a:t> 9. 5. 2019.)</a:t>
            </a:r>
          </a:p>
          <a:p>
            <a:r>
              <a:rPr lang="hr-HR" sz="2400" dirty="0"/>
              <a:t>Kako napisati ishode učenja?, 2016. URL: </a:t>
            </a:r>
            <a:r>
              <a:rPr lang="hr-HR" dirty="0">
                <a:hlinkClick r:id="rId5"/>
              </a:rPr>
              <a:t>http://stemp.pmfst.unist.hr/wp-content/uploads/2016/05/Kako_napisati_ishode_ucenja.pdf</a:t>
            </a:r>
            <a:r>
              <a:rPr lang="hr-HR" dirty="0"/>
              <a:t> </a:t>
            </a:r>
            <a:r>
              <a:rPr lang="hr-HR" sz="1400" dirty="0"/>
              <a:t>(</a:t>
            </a:r>
            <a:r>
              <a:rPr lang="hr-HR" sz="1400" dirty="0" err="1"/>
              <a:t>pristupljeno</a:t>
            </a:r>
            <a:r>
              <a:rPr lang="hr-HR" sz="1400" dirty="0"/>
              <a:t> 29. 8. 2019.)</a:t>
            </a:r>
          </a:p>
          <a:p>
            <a:r>
              <a:rPr lang="hr-HR" sz="2400" dirty="0"/>
              <a:t>Merlin 19/20 priručnik za nastavnike. URL: </a:t>
            </a:r>
            <a:r>
              <a:rPr lang="hr-HR" dirty="0">
                <a:hlinkClick r:id="rId6"/>
              </a:rPr>
              <a:t>https://wiki.srce.hr/pages/viewpage.action?pageId=35489772</a:t>
            </a:r>
            <a:r>
              <a:rPr lang="hr-HR" dirty="0"/>
              <a:t> </a:t>
            </a:r>
            <a:r>
              <a:rPr lang="hr-HR" sz="1400" dirty="0"/>
              <a:t>(</a:t>
            </a:r>
            <a:r>
              <a:rPr lang="hr-HR" sz="1400" dirty="0" err="1"/>
              <a:t>pristupljeno</a:t>
            </a:r>
            <a:r>
              <a:rPr lang="hr-HR" sz="1400" dirty="0"/>
              <a:t> 29. 8. 2019.)</a:t>
            </a:r>
          </a:p>
          <a:p>
            <a:r>
              <a:rPr lang="hr-HR" sz="2400" dirty="0"/>
              <a:t>Ishodi učenja</a:t>
            </a:r>
            <a:r>
              <a:rPr lang="hr-HR" dirty="0"/>
              <a:t>. </a:t>
            </a:r>
            <a:r>
              <a:rPr lang="hr-HR" dirty="0">
                <a:hlinkClick r:id="rId7"/>
              </a:rPr>
              <a:t>https://loomen.carnet.hr/mod/book/view.php?id=395379</a:t>
            </a:r>
            <a:r>
              <a:rPr lang="hr-HR" dirty="0"/>
              <a:t> </a:t>
            </a:r>
            <a:r>
              <a:rPr lang="hr-HR" sz="1400" dirty="0"/>
              <a:t>(</a:t>
            </a:r>
            <a:r>
              <a:rPr lang="hr-HR" sz="1400" dirty="0" err="1"/>
              <a:t>pristupljeno</a:t>
            </a:r>
            <a:r>
              <a:rPr lang="hr-HR" sz="1400" dirty="0"/>
              <a:t> 29. 8. </a:t>
            </a:r>
            <a:r>
              <a:rPr lang="en-US" sz="1400" dirty="0"/>
              <a:t>2019</a:t>
            </a:r>
            <a:r>
              <a:rPr lang="hr-HR" sz="1400" dirty="0"/>
              <a:t>.</a:t>
            </a:r>
            <a:r>
              <a:rPr lang="en-US" sz="1400" dirty="0"/>
              <a:t>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0540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101600"/>
            <a:ext cx="9144001" cy="132080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KRUG KURIKULUMSKOG PLANIRANJA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7" y="1422400"/>
            <a:ext cx="8495404" cy="4620591"/>
          </a:xfrm>
        </p:spPr>
      </p:pic>
    </p:spTree>
    <p:extLst>
      <p:ext uri="{BB962C8B-B14F-4D97-AF65-F5344CB8AC3E}">
        <p14:creationId xmlns:p14="http://schemas.microsoft.com/office/powerpoint/2010/main" val="23289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495" y="77873"/>
            <a:ext cx="9144000" cy="807552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1. ISHODI UČENJA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991" y="807552"/>
            <a:ext cx="9081009" cy="6050448"/>
          </a:xfrm>
        </p:spPr>
        <p:txBody>
          <a:bodyPr>
            <a:normAutofit fontScale="92500" lnSpcReduction="20000"/>
          </a:bodyPr>
          <a:lstStyle/>
          <a:p>
            <a:r>
              <a:rPr lang="hr-HR" sz="3100" b="1" dirty="0"/>
              <a:t>opisuju što će učenici biti sposobni iskazati nakon dovršenja zadatka</a:t>
            </a:r>
            <a:endParaRPr lang="hr-HR" sz="3100" dirty="0"/>
          </a:p>
          <a:p>
            <a:r>
              <a:rPr lang="hr-HR" sz="2600" dirty="0">
                <a:solidFill>
                  <a:schemeClr val="tx1"/>
                </a:solidFill>
              </a:rPr>
              <a:t>3 ključna dijela: </a:t>
            </a:r>
          </a:p>
          <a:p>
            <a:pPr lvl="1"/>
            <a:r>
              <a:rPr lang="hr-HR" sz="2400" b="1" dirty="0">
                <a:solidFill>
                  <a:srgbClr val="00B050"/>
                </a:solidFill>
              </a:rPr>
              <a:t>subjekt</a:t>
            </a:r>
            <a:r>
              <a:rPr lang="hr-HR" sz="2400" dirty="0">
                <a:solidFill>
                  <a:schemeClr val="tx1"/>
                </a:solidFill>
              </a:rPr>
              <a:t> – određuje na koga se ishod odnosi (učenik)</a:t>
            </a:r>
          </a:p>
          <a:p>
            <a:pPr lvl="1"/>
            <a:r>
              <a:rPr lang="hr-HR" sz="2400" dirty="0">
                <a:solidFill>
                  <a:srgbClr val="FF0000"/>
                </a:solidFill>
              </a:rPr>
              <a:t>aktivni glagol</a:t>
            </a:r>
            <a:r>
              <a:rPr lang="hr-HR" sz="2400" dirty="0"/>
              <a:t> </a:t>
            </a:r>
            <a:r>
              <a:rPr lang="hr-HR" sz="2400" dirty="0">
                <a:solidFill>
                  <a:schemeClr val="tx1"/>
                </a:solidFill>
              </a:rPr>
              <a:t>– određuje razinu kognitivnih procesa, jasnu i određenu radnju koju očekujemo od učenika (3. lice jednine prezenta)</a:t>
            </a:r>
          </a:p>
          <a:p>
            <a:pPr lvl="1"/>
            <a:r>
              <a:rPr lang="hr-HR" sz="2400" dirty="0">
                <a:solidFill>
                  <a:schemeClr val="accent2"/>
                </a:solidFill>
              </a:rPr>
              <a:t>objekt</a:t>
            </a:r>
            <a:r>
              <a:rPr lang="hr-HR" sz="2400" dirty="0"/>
              <a:t> - </a:t>
            </a:r>
            <a:r>
              <a:rPr lang="hr-HR" sz="2400" dirty="0">
                <a:solidFill>
                  <a:schemeClr val="tx1"/>
                </a:solidFill>
              </a:rPr>
              <a:t>fraza kojom opisujemo predmetne sadržaje (znanja, vještine i stavove) koje učenici trebaju naučiti</a:t>
            </a:r>
          </a:p>
          <a:p>
            <a:endParaRPr lang="hr-HR" sz="2600" dirty="0">
              <a:solidFill>
                <a:schemeClr val="tx1"/>
              </a:solidFill>
            </a:endParaRPr>
          </a:p>
          <a:p>
            <a:r>
              <a:rPr lang="hr-HR" sz="2600" dirty="0">
                <a:solidFill>
                  <a:schemeClr val="tx1"/>
                </a:solidFill>
              </a:rPr>
              <a:t>Obilježja ishoda</a:t>
            </a:r>
            <a:r>
              <a:rPr lang="hr-HR" sz="2300" dirty="0">
                <a:solidFill>
                  <a:schemeClr val="tx1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S</a:t>
            </a:r>
            <a:r>
              <a:rPr lang="hr-HR" sz="2300" dirty="0">
                <a:solidFill>
                  <a:schemeClr val="tx1"/>
                </a:solidFill>
              </a:rPr>
              <a:t> – konkretni 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M</a:t>
            </a:r>
            <a:r>
              <a:rPr lang="hr-HR" sz="2300" dirty="0">
                <a:solidFill>
                  <a:schemeClr val="tx1"/>
                </a:solidFill>
              </a:rPr>
              <a:t> – mjerljivi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A</a:t>
            </a:r>
            <a:r>
              <a:rPr lang="hr-HR" sz="2300" dirty="0">
                <a:solidFill>
                  <a:schemeClr val="tx1"/>
                </a:solidFill>
              </a:rPr>
              <a:t> – dogovoreni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R</a:t>
            </a:r>
            <a:r>
              <a:rPr lang="hr-HR" sz="2300" dirty="0">
                <a:solidFill>
                  <a:schemeClr val="tx1"/>
                </a:solidFill>
              </a:rPr>
              <a:t> – realni/relevantni</a:t>
            </a:r>
          </a:p>
          <a:p>
            <a:pPr marL="457200" lvl="1" indent="0">
              <a:buNone/>
            </a:pPr>
            <a:r>
              <a:rPr lang="hr-HR" sz="2300" b="1" dirty="0">
                <a:solidFill>
                  <a:schemeClr val="tx1"/>
                </a:solidFill>
              </a:rPr>
              <a:t>        T</a:t>
            </a:r>
            <a:r>
              <a:rPr lang="hr-HR" sz="2300" dirty="0">
                <a:solidFill>
                  <a:schemeClr val="tx1"/>
                </a:solidFill>
              </a:rPr>
              <a:t> – vremenski izvedivi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98" y="4448458"/>
            <a:ext cx="4698235" cy="104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5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023" y="124038"/>
            <a:ext cx="8753708" cy="571702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PRIMJERI ISHODA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906" y="947854"/>
            <a:ext cx="9065943" cy="5809785"/>
          </a:xfrm>
        </p:spPr>
        <p:txBody>
          <a:bodyPr>
            <a:normAutofit/>
          </a:bodyPr>
          <a:lstStyle/>
          <a:p>
            <a:r>
              <a:rPr lang="hr-HR" sz="2200" b="1" dirty="0"/>
              <a:t>Ishodi učenja trebaju biti usmjereni na učenikovo učenje, a ne na učiteljev rad: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rgbClr val="FF0000"/>
                </a:solidFill>
              </a:rPr>
              <a:t>opisuje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najmanje dva oblika neprimjerenog ponašanja u knjižnici</a:t>
            </a:r>
            <a:r>
              <a:rPr lang="hr-HR" sz="2200" i="1" dirty="0"/>
              <a:t>.</a:t>
            </a:r>
          </a:p>
          <a:p>
            <a:r>
              <a:rPr lang="hr-HR" sz="2200" b="1" dirty="0"/>
              <a:t>Ishodi učenja trebaju biti mjerljivi: 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b="1" i="1" dirty="0"/>
              <a:t> </a:t>
            </a:r>
            <a:r>
              <a:rPr lang="hr-HR" sz="2200" i="1" dirty="0">
                <a:solidFill>
                  <a:srgbClr val="FF0000"/>
                </a:solidFill>
              </a:rPr>
              <a:t>prepoznaje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oštećenja knjige</a:t>
            </a:r>
            <a:r>
              <a:rPr lang="hr-HR" sz="2200" i="1" dirty="0"/>
              <a:t>.</a:t>
            </a:r>
          </a:p>
          <a:p>
            <a:r>
              <a:rPr lang="hr-HR" sz="2200" b="1" dirty="0"/>
              <a:t>Ishodi učenja trebaju biti fokusirani, konkretni i ostvarivi u planiranom vremenu: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i="1" dirty="0">
                <a:solidFill>
                  <a:schemeClr val="accent2"/>
                </a:solidFill>
              </a:rPr>
              <a:t> </a:t>
            </a:r>
            <a:r>
              <a:rPr lang="hr-HR" sz="2200" i="1" dirty="0">
                <a:solidFill>
                  <a:srgbClr val="FF0000"/>
                </a:solidFill>
              </a:rPr>
              <a:t>demonstrira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posudbu knjige u knjižnici</a:t>
            </a:r>
            <a:r>
              <a:rPr lang="hr-HR" sz="2200" i="1" dirty="0"/>
              <a:t>.</a:t>
            </a:r>
          </a:p>
          <a:p>
            <a:r>
              <a:rPr lang="hr-HR" sz="2200" b="1" dirty="0"/>
              <a:t>Ishodi učenja trebaju biti usmjereni na rezultat učenja, a ne na nastavne aktivnosti:</a:t>
            </a:r>
          </a:p>
          <a:p>
            <a:pPr marL="0" indent="0" algn="ctr">
              <a:buNone/>
            </a:pPr>
            <a:r>
              <a:rPr lang="hr-HR" sz="2200" b="1" i="1" dirty="0">
                <a:solidFill>
                  <a:srgbClr val="00B050"/>
                </a:solidFill>
              </a:rPr>
              <a:t>Učenik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rgbClr val="FF0000"/>
                </a:solidFill>
              </a:rPr>
              <a:t>predlaže</a:t>
            </a:r>
            <a:r>
              <a:rPr lang="hr-HR" sz="2200" i="1" dirty="0"/>
              <a:t> </a:t>
            </a:r>
            <a:r>
              <a:rPr lang="hr-HR" sz="2200" i="1" dirty="0">
                <a:solidFill>
                  <a:schemeClr val="accent2"/>
                </a:solidFill>
              </a:rPr>
              <a:t>pravila ponašanja u školskoj knjižnici </a:t>
            </a:r>
          </a:p>
          <a:p>
            <a:pPr marL="0" indent="0" algn="ctr">
              <a:buNone/>
            </a:pPr>
            <a:r>
              <a:rPr lang="hr-HR" sz="2200" i="1" dirty="0">
                <a:solidFill>
                  <a:schemeClr val="accent2"/>
                </a:solidFill>
              </a:rPr>
              <a:t>putem plakata.</a:t>
            </a: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9340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EF6433-8B15-43C4-AFC4-6B7E17F3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14956"/>
            <a:ext cx="6589199" cy="518890"/>
          </a:xfrm>
        </p:spPr>
        <p:txBody>
          <a:bodyPr>
            <a:noAutofit/>
          </a:bodyPr>
          <a:lstStyle/>
          <a:p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1: ISHODI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A484C65-9940-4185-82EA-D361E67A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007" y="1052945"/>
            <a:ext cx="6591985" cy="3777622"/>
          </a:xfrm>
        </p:spPr>
        <p:txBody>
          <a:bodyPr/>
          <a:lstStyle/>
          <a:p>
            <a:r>
              <a:rPr lang="hr-HR" sz="2400" dirty="0"/>
              <a:t>Razvrstajte primjere ishoda u dvije skupine:</a:t>
            </a:r>
          </a:p>
          <a:p>
            <a:pPr lvl="1"/>
            <a:r>
              <a:rPr lang="hr-HR" sz="2200" dirty="0"/>
              <a:t>pravilno oblikovani ishodi</a:t>
            </a:r>
          </a:p>
          <a:p>
            <a:pPr lvl="1"/>
            <a:r>
              <a:rPr lang="hr-HR" sz="2200" dirty="0"/>
              <a:t>nepravilno oblikovani ishodi</a:t>
            </a:r>
          </a:p>
          <a:p>
            <a:r>
              <a:rPr lang="hr-HR" sz="2200" dirty="0">
                <a:cs typeface="Segoe UI Semilight"/>
              </a:rPr>
              <a:t>Objasnite zašto ishodi koje ste prepoznali kao nepravilno oblikovani ishodi nisu dobri.</a:t>
            </a:r>
            <a:endParaRPr lang="en-US" sz="2200" strike="sngStrike" dirty="0"/>
          </a:p>
          <a:p>
            <a:pPr lvl="1"/>
            <a:endParaRPr lang="hr-HR" sz="2000" dirty="0"/>
          </a:p>
          <a:p>
            <a:endParaRPr lang="hr-HR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3A38DB7D-E9BA-41AC-B0BA-943C6E0F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32" y="3782817"/>
            <a:ext cx="1952625" cy="2095500"/>
          </a:xfrm>
          <a:prstGeom prst="rect">
            <a:avLst/>
          </a:prstGeom>
        </p:spPr>
      </p:pic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C3BDB7E8-EC8E-402E-A456-816A2B9A7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682" y="3782817"/>
            <a:ext cx="191524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EF6433-8B15-43C4-AFC4-6B7E17F3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956"/>
            <a:ext cx="9143999" cy="518890"/>
          </a:xfrm>
        </p:spPr>
        <p:txBody>
          <a:bodyPr>
            <a:noAutofit/>
          </a:bodyPr>
          <a:lstStyle/>
          <a:p>
            <a:pPr algn="ctr"/>
            <a:r>
              <a:rPr lang="hr-HR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ZADATAK 1: ISHODI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A484C65-9940-4185-82EA-D361E67A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007" y="1052945"/>
            <a:ext cx="6591985" cy="3777622"/>
          </a:xfrm>
        </p:spPr>
        <p:txBody>
          <a:bodyPr/>
          <a:lstStyle/>
          <a:p>
            <a:pPr lvl="1"/>
            <a:endParaRPr lang="hr-HR" sz="20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90" y="674370"/>
            <a:ext cx="5208618" cy="61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5" y="427466"/>
            <a:ext cx="8578383" cy="670226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639" y="63193"/>
            <a:ext cx="7058722" cy="72854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 PLANIRANJE VREDNOVANJA</a:t>
            </a:r>
          </a:p>
        </p:txBody>
      </p:sp>
    </p:spTree>
    <p:extLst>
      <p:ext uri="{BB962C8B-B14F-4D97-AF65-F5344CB8AC3E}">
        <p14:creationId xmlns:p14="http://schemas.microsoft.com/office/powerpoint/2010/main" val="33913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2456</TotalTime>
  <Words>2061</Words>
  <Application>Microsoft Office PowerPoint</Application>
  <PresentationFormat>Prikaz na zaslonu (4:3)</PresentationFormat>
  <Paragraphs>248</Paragraphs>
  <Slides>36</Slides>
  <Notes>36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2" baseType="lpstr">
      <vt:lpstr>Arial</vt:lpstr>
      <vt:lpstr>Calibri</vt:lpstr>
      <vt:lpstr>Segoe UI</vt:lpstr>
      <vt:lpstr>Segoe UI Semilight</vt:lpstr>
      <vt:lpstr>Wingdings 3</vt:lpstr>
      <vt:lpstr>Pramen</vt:lpstr>
      <vt:lpstr>Nastavni sat na stručnom ispitu za stručne suradnike školske knjižničare</vt:lpstr>
      <vt:lpstr>O NASTAVNOM SATU</vt:lpstr>
      <vt:lpstr>KURIKULUMSKI PRISTUP UČENJU I POUČAVAJNU</vt:lpstr>
      <vt:lpstr>KRUG KURIKULUMSKOG PLANIRANJA</vt:lpstr>
      <vt:lpstr>1. ISHODI UČENJA</vt:lpstr>
      <vt:lpstr>PRIMJERI ISHODA</vt:lpstr>
      <vt:lpstr>ZADATAK 1: ISHODI UČENJA</vt:lpstr>
      <vt:lpstr>ZADATAK 1: ISHODI UČENJA</vt:lpstr>
      <vt:lpstr>2. PLANIRANJE VREDNOVANJA</vt:lpstr>
      <vt:lpstr>OBLICI I PRISTUPI VREDNOVANJU</vt:lpstr>
      <vt:lpstr>VREDNOVANJE ZA UČENJE</vt:lpstr>
      <vt:lpstr>VREDNOVANJE ZA UČENJE</vt:lpstr>
      <vt:lpstr>VREDNOVANJE KAO UČENJE</vt:lpstr>
      <vt:lpstr>VREDNOVANJE KAO UČENJE</vt:lpstr>
      <vt:lpstr>ZADATAK 2: VREDNOVANJE ZA UČENJE I KAO UČENJE</vt:lpstr>
      <vt:lpstr>ZADATAK 2: VREDNOVANJE ZA UČENJE I KAO UČENJE</vt:lpstr>
      <vt:lpstr>LISTE ZA PROCJENU</vt:lpstr>
      <vt:lpstr>RUBRIKE</vt:lpstr>
      <vt:lpstr>ZADATAK 3: IZRADA LISTE ZA PROCJENU</vt:lpstr>
      <vt:lpstr>3. METODE I STRATEGIJE UČENJA</vt:lpstr>
      <vt:lpstr>STRATEGIJE UČENJA</vt:lpstr>
      <vt:lpstr>POVEZANOST ISHODA, KOMPETENCIJA I AKTIVNOSTI</vt:lpstr>
      <vt:lpstr>ZADATAK 4: CRTANJE KUĆE</vt:lpstr>
      <vt:lpstr>PITANJA ZA RASPRAVU</vt:lpstr>
      <vt:lpstr>CILJEVI UČENJA</vt:lpstr>
      <vt:lpstr>4. SADRŽAJI I AKTIVNOSTI</vt:lpstr>
      <vt:lpstr>DIGITALNI ALATI</vt:lpstr>
      <vt:lpstr>5. PROVEDBA NASTAVE</vt:lpstr>
      <vt:lpstr>ZADATAK 5: KARAKTERISTIKE UČITELJA</vt:lpstr>
      <vt:lpstr>KARAKTERISTIKE UČITELJA KOJE IMAJU UTJECAJ NA UČENIKE</vt:lpstr>
      <vt:lpstr>POVRATNA INFORMACIJA</vt:lpstr>
      <vt:lpstr>S POVRATNOM INFORMACIJOM I BEZ NJE</vt:lpstr>
      <vt:lpstr>6. REFLEKSIJA POUČAVANJA</vt:lpstr>
      <vt:lpstr>SAVJETI ZA DALJNJI RAD</vt:lpstr>
      <vt:lpstr>SAVJETI ZA DALJNJI RAD</vt:lpstr>
      <vt:lpstr>KORIŠTENI IZVORI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Nastavni sat na stručnom ispitu za stručne suradnike školske knjižničare</dc:title>
  <dc:creator>Informatika_laptop01</dc:creator>
  <cp:lastModifiedBy>Vedran Šperanda</cp:lastModifiedBy>
  <cp:revision>158</cp:revision>
  <dcterms:created xsi:type="dcterms:W3CDTF">2019-08-11T08:55:59Z</dcterms:created>
  <dcterms:modified xsi:type="dcterms:W3CDTF">2019-12-19T06:45:39Z</dcterms:modified>
</cp:coreProperties>
</file>