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89" r:id="rId5"/>
    <p:sldId id="260" r:id="rId6"/>
    <p:sldId id="281" r:id="rId7"/>
    <p:sldId id="282" r:id="rId8"/>
    <p:sldId id="261" r:id="rId9"/>
    <p:sldId id="262" r:id="rId10"/>
    <p:sldId id="263" r:id="rId11"/>
    <p:sldId id="264" r:id="rId12"/>
    <p:sldId id="268" r:id="rId13"/>
    <p:sldId id="269" r:id="rId14"/>
    <p:sldId id="265" r:id="rId15"/>
    <p:sldId id="273" r:id="rId16"/>
    <p:sldId id="267" r:id="rId17"/>
    <p:sldId id="270" r:id="rId18"/>
    <p:sldId id="271" r:id="rId19"/>
    <p:sldId id="274" r:id="rId20"/>
    <p:sldId id="279" r:id="rId21"/>
    <p:sldId id="278" r:id="rId22"/>
    <p:sldId id="292" r:id="rId23"/>
    <p:sldId id="284" r:id="rId24"/>
    <p:sldId id="290" r:id="rId25"/>
    <p:sldId id="275" r:id="rId26"/>
    <p:sldId id="287" r:id="rId27"/>
    <p:sldId id="276" r:id="rId28"/>
    <p:sldId id="288" r:id="rId29"/>
    <p:sldId id="285" r:id="rId30"/>
    <p:sldId id="286" r:id="rId31"/>
    <p:sldId id="266" r:id="rId32"/>
    <p:sldId id="283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13FF8-2D02-4518-9DC6-58F8023B75C4}" v="1707" dt="2019-04-17T13:10:18.413"/>
    <p1510:client id="{CC2E190F-AAF6-4FDA-F770-C7CDE7621627}" v="111" dt="2019-04-17T11:44:01.599"/>
    <p1510:client id="{9C7A4B61-FEB3-4F15-8162-224A976A2AB7}" v="4" dt="2019-04-17T20:36:46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448" y="-15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24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97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89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3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57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02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5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12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81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82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38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46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ljevak.hr/knjige/knjiga-22211-dozivljaji-karla-malog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rodukcijaz.hr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rive.google.com/file/d/1NO4f_3mqaHcNZU6xL0Ph0p_OsVJW9jG3/view?ts=5caf9f7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narodne-novine.nn.hr/clanci/sluzbeni/2019_02_17_358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atica.hr/hrvatska_revija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50" y="11235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cs typeface="Calibri Light"/>
              </a:rPr>
              <a:t>XXXI. </a:t>
            </a:r>
            <a:r>
              <a:rPr lang="en-US" sz="3600" err="1">
                <a:cs typeface="Calibri Light"/>
              </a:rPr>
              <a:t>Proljetna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škola</a:t>
            </a:r>
            <a:endParaRPr lang="en-US" err="1"/>
          </a:p>
          <a:p>
            <a:pPr algn="ctr"/>
            <a:r>
              <a:rPr lang="en-US" sz="3600" err="1">
                <a:cs typeface="Calibri Light"/>
              </a:rPr>
              <a:t>školskih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knjižničara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Republike</a:t>
            </a:r>
            <a:r>
              <a:rPr lang="en-US" sz="3600">
                <a:cs typeface="Calibri Light"/>
              </a:rPr>
              <a:t> </a:t>
            </a:r>
            <a:r>
              <a:rPr lang="en-US" sz="3600" err="1">
                <a:cs typeface="Calibri Light"/>
              </a:rPr>
              <a:t>Hrvatske</a:t>
            </a:r>
            <a:r>
              <a:rPr lang="en-US" sz="3600">
                <a:cs typeface="Calibri Light"/>
              </a:rPr>
              <a:t/>
            </a:r>
            <a:br>
              <a:rPr lang="en-US" sz="3600">
                <a:cs typeface="Calibri Light"/>
              </a:rPr>
            </a:br>
            <a:endParaRPr lang="en-US" sz="2000">
              <a:cs typeface="Calibri Light"/>
            </a:endParaRPr>
          </a:p>
          <a:p>
            <a:pPr algn="ctr"/>
            <a:r>
              <a:rPr lang="en-US" sz="2000" err="1">
                <a:cs typeface="Calibri Light"/>
              </a:rPr>
              <a:t>Ogledni</a:t>
            </a:r>
            <a:r>
              <a:rPr lang="en-US" sz="2000">
                <a:cs typeface="Calibri Light"/>
              </a:rPr>
              <a:t> </a:t>
            </a:r>
            <a:r>
              <a:rPr lang="en-US" sz="2000" err="1">
                <a:cs typeface="Calibri Light"/>
              </a:rPr>
              <a:t>nastavni</a:t>
            </a:r>
            <a:r>
              <a:rPr lang="en-US" sz="2000">
                <a:cs typeface="Calibri Light"/>
              </a:rPr>
              <a:t> sat </a:t>
            </a:r>
            <a:r>
              <a:rPr lang="en-US" sz="2000" err="1">
                <a:cs typeface="Calibri Light"/>
              </a:rPr>
              <a:t>stručnog</a:t>
            </a:r>
            <a:r>
              <a:rPr lang="en-US" sz="2000">
                <a:cs typeface="Calibri Light"/>
              </a:rPr>
              <a:t> </a:t>
            </a:r>
            <a:r>
              <a:rPr lang="en-US" sz="2000" err="1">
                <a:cs typeface="Calibri Light"/>
              </a:rPr>
              <a:t>suradnika</a:t>
            </a:r>
            <a:r>
              <a:rPr lang="en-US" sz="2000">
                <a:cs typeface="Calibri Light"/>
              </a:rPr>
              <a:t> </a:t>
            </a:r>
            <a:r>
              <a:rPr lang="en-US" sz="2000" err="1">
                <a:cs typeface="Calibri Light"/>
              </a:rPr>
              <a:t>knjižničara</a:t>
            </a:r>
            <a:endParaRPr lang="en-US" sz="2000">
              <a:cs typeface="Calibri Light"/>
            </a:endParaRPr>
          </a:p>
          <a:p>
            <a:pPr algn="ctr"/>
            <a:r>
              <a:rPr lang="en-US" sz="2000" err="1">
                <a:cs typeface="Calibri Light"/>
              </a:rPr>
              <a:t>Informacijska</a:t>
            </a:r>
            <a:r>
              <a:rPr lang="en-US" sz="2000">
                <a:cs typeface="Calibri Light"/>
              </a:rPr>
              <a:t> </a:t>
            </a:r>
            <a:r>
              <a:rPr lang="en-US" sz="2000" err="1">
                <a:cs typeface="Calibri Light"/>
              </a:rPr>
              <a:t>pismenost</a:t>
            </a:r>
            <a:endParaRPr lang="en-US" sz="20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298" y="355055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800">
              <a:cs typeface="Calibri Light"/>
            </a:endParaRPr>
          </a:p>
          <a:p>
            <a:pPr algn="ctr"/>
            <a:r>
              <a:rPr lang="en-US" sz="1800">
                <a:cs typeface="Calibri Light"/>
              </a:rPr>
              <a:t>8. - 11. 4. 2019., AMADRIA PARK (SOLARIS) ŠIBENIK</a:t>
            </a:r>
            <a:endParaRPr lang="en-US"/>
          </a:p>
          <a:p>
            <a:endParaRPr lang="en-US" sz="18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BB17CE5-47A8-41C0-BA16-D30190E926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523" y="408279"/>
            <a:ext cx="1863520" cy="1803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CCFB00-D519-4BBA-AA5A-0C5959D1AC22}"/>
              </a:ext>
            </a:extLst>
          </p:cNvPr>
          <p:cNvSpPr txBox="1"/>
          <p:nvPr/>
        </p:nvSpPr>
        <p:spPr>
          <a:xfrm>
            <a:off x="4250725" y="5115696"/>
            <a:ext cx="45967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/>
              <a:t>Pripremile</a:t>
            </a:r>
            <a:r>
              <a:rPr lang="en-US" sz="1400" b="1" dirty="0"/>
              <a:t>: </a:t>
            </a:r>
            <a:r>
              <a:rPr lang="en-US" sz="1400" b="1" dirty="0" err="1"/>
              <a:t>Tihana</a:t>
            </a:r>
            <a:r>
              <a:rPr lang="en-US" sz="1400" b="1" dirty="0"/>
              <a:t> </a:t>
            </a:r>
            <a:r>
              <a:rPr lang="en-US" sz="1400" b="1" dirty="0" err="1"/>
              <a:t>Doskočil</a:t>
            </a:r>
            <a:r>
              <a:rPr lang="en-US" sz="1400" b="1" dirty="0"/>
              <a:t> I Nikolina </a:t>
            </a:r>
            <a:r>
              <a:rPr lang="en-US" sz="1400" b="1" dirty="0" err="1"/>
              <a:t>Sabolić</a:t>
            </a:r>
            <a:endParaRPr lang="en-US" sz="1400" b="1">
              <a:cs typeface="Calibri"/>
            </a:endParaRPr>
          </a:p>
          <a:p>
            <a:endParaRPr lang="en-US" sz="1400">
              <a:cs typeface="Calibri"/>
            </a:endParaRPr>
          </a:p>
          <a:p>
            <a:endParaRPr lang="en-US" sz="1400">
              <a:cs typeface="Calibri"/>
            </a:endParaRPr>
          </a:p>
          <a:p>
            <a:r>
              <a:rPr lang="en-US" sz="1400" dirty="0">
                <a:cs typeface="Calibri"/>
              </a:rPr>
              <a:t>ŽSV </a:t>
            </a:r>
            <a:r>
              <a:rPr lang="en-US" sz="1400" dirty="0" err="1">
                <a:cs typeface="Calibri"/>
              </a:rPr>
              <a:t>školskih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knjižničara</a:t>
            </a:r>
            <a:r>
              <a:rPr lang="en-US" sz="1400" dirty="0">
                <a:cs typeface="Calibri"/>
              </a:rPr>
              <a:t> KKŽ, </a:t>
            </a:r>
            <a:r>
              <a:rPr lang="en-US" sz="1400" dirty="0" err="1">
                <a:cs typeface="Calibri"/>
              </a:rPr>
              <a:t>Molve</a:t>
            </a:r>
            <a:r>
              <a:rPr lang="en-US" sz="1400" dirty="0">
                <a:cs typeface="Calibri"/>
              </a:rPr>
              <a:t>, 18. 4. 2019.</a:t>
            </a:r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1906D-23DB-4DDC-A23D-B901D682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/>
            </a:r>
            <a:br>
              <a:rPr lang="en-US">
                <a:cs typeface="Calibri Light"/>
              </a:rPr>
            </a:br>
            <a:endParaRPr lang="en-US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7E1C2F-12F9-458D-87EC-D2B41660D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5202803" cy="402335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1" dirty="0" err="1">
                <a:cs typeface="Calibri"/>
              </a:rPr>
              <a:t>Književni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susret</a:t>
            </a:r>
            <a:r>
              <a:rPr lang="en-US" b="1" dirty="0">
                <a:cs typeface="Calibri"/>
              </a:rPr>
              <a:t> u </a:t>
            </a:r>
            <a:r>
              <a:rPr lang="en-US" b="1" dirty="0" err="1">
                <a:cs typeface="Calibri"/>
              </a:rPr>
              <a:t>povodu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romana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Dubravke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Oraić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Tolić</a:t>
            </a:r>
            <a:r>
              <a:rPr lang="en-US" b="1" dirty="0">
                <a:cs typeface="Calibri"/>
              </a:rPr>
              <a:t> </a:t>
            </a:r>
            <a:r>
              <a:rPr lang="en-US" b="1" i="1" dirty="0" err="1">
                <a:cs typeface="Calibri"/>
              </a:rPr>
              <a:t>Doživljaji</a:t>
            </a:r>
            <a:r>
              <a:rPr lang="en-US" b="1" i="1" dirty="0">
                <a:cs typeface="Calibri"/>
              </a:rPr>
              <a:t> Karla </a:t>
            </a:r>
            <a:r>
              <a:rPr lang="en-US" b="1" i="1" dirty="0" err="1">
                <a:cs typeface="Calibri"/>
              </a:rPr>
              <a:t>Maloga</a:t>
            </a:r>
            <a:r>
              <a:rPr lang="en-US" b="1" dirty="0">
                <a:cs typeface="Calibri"/>
              </a:rPr>
              <a:t> </a:t>
            </a:r>
            <a:endParaRPr lang="en-US">
              <a:cs typeface="Calibri"/>
            </a:endParaRPr>
          </a:p>
          <a:p>
            <a:r>
              <a:rPr lang="en-US" sz="1800" dirty="0">
                <a:cs typeface="Calibri"/>
              </a:rPr>
              <a:t>(</a:t>
            </a:r>
            <a:r>
              <a:rPr lang="en-US" sz="1800" dirty="0" err="1">
                <a:cs typeface="Calibri"/>
              </a:rPr>
              <a:t>Razgovor</a:t>
            </a:r>
            <a:r>
              <a:rPr lang="en-US" sz="1800" dirty="0">
                <a:cs typeface="Calibri"/>
              </a:rPr>
              <a:t> s </a:t>
            </a:r>
            <a:r>
              <a:rPr lang="en-US" sz="1800" dirty="0" err="1">
                <a:cs typeface="Calibri"/>
              </a:rPr>
              <a:t>autoricom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uz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čitanja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odabranih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ulomaka</a:t>
            </a:r>
            <a:r>
              <a:rPr lang="en-US" sz="1800" dirty="0">
                <a:cs typeface="Calibri"/>
              </a:rPr>
              <a:t> – moderator: Marina </a:t>
            </a:r>
            <a:r>
              <a:rPr lang="en-US" sz="1800" dirty="0" err="1">
                <a:cs typeface="Calibri"/>
              </a:rPr>
              <a:t>Klarić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učenici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Katoličke</a:t>
            </a:r>
            <a:r>
              <a:rPr lang="en-US" sz="1800" dirty="0">
                <a:cs typeface="Calibri"/>
              </a:rPr>
              <a:t> OŠ </a:t>
            </a:r>
            <a:r>
              <a:rPr lang="en-US" sz="1800" dirty="0" err="1">
                <a:cs typeface="Calibri"/>
              </a:rPr>
              <a:t>Šibenik</a:t>
            </a:r>
            <a:r>
              <a:rPr lang="en-US" sz="1800" dirty="0">
                <a:cs typeface="Calibri"/>
              </a:rPr>
              <a:t> – </a:t>
            </a:r>
            <a:r>
              <a:rPr lang="en-US" sz="1800" dirty="0" err="1">
                <a:cs typeface="Calibri"/>
              </a:rPr>
              <a:t>Naklada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Ljevak</a:t>
            </a:r>
            <a:r>
              <a:rPr lang="en-US" sz="1800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epistolarni</a:t>
            </a:r>
            <a:r>
              <a:rPr lang="en-US" dirty="0">
                <a:cs typeface="Calibri"/>
              </a:rPr>
              <a:t> roman s </a:t>
            </a:r>
            <a:r>
              <a:rPr lang="en-US" dirty="0" err="1">
                <a:cs typeface="Calibri"/>
              </a:rPr>
              <a:t>elementima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autobiografije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dobitnica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ovogodišnje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književne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nagrade</a:t>
            </a:r>
            <a:r>
              <a:rPr lang="en-US" dirty="0">
                <a:cs typeface="Calibri"/>
              </a:rPr>
              <a:t> "Ivan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Josip </a:t>
            </a:r>
            <a:r>
              <a:rPr lang="en-US" dirty="0" err="1">
                <a:cs typeface="Calibri"/>
              </a:rPr>
              <a:t>Kozarac</a:t>
            </a:r>
            <a:r>
              <a:rPr lang="en-US" dirty="0">
                <a:cs typeface="Calibri" panose="020F0502020204030204"/>
              </a:rPr>
              <a:t>" za </a:t>
            </a:r>
            <a:r>
              <a:rPr lang="en-US" dirty="0" err="1">
                <a:cs typeface="Calibri" panose="020F0502020204030204"/>
              </a:rPr>
              <a:t>ovaj</a:t>
            </a:r>
            <a:r>
              <a:rPr lang="en-US" dirty="0">
                <a:cs typeface="Calibri" panose="020F0502020204030204"/>
              </a:rPr>
              <a:t> roman</a:t>
            </a:r>
          </a:p>
          <a:p>
            <a:r>
              <a:rPr lang="en-US" dirty="0">
                <a:cs typeface="Calibri" panose="020F0502020204030204"/>
                <a:hlinkClick r:id="rId2"/>
              </a:rPr>
              <a:t>https://www.ljevak.hr/knjige/knjiga-22211-dozivljaji-karla-maloga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5" name="Picture 5" descr="A boy wearing a hat&#10;&#10;Description generated with high confidence">
            <a:extLst>
              <a:ext uri="{FF2B5EF4-FFF2-40B4-BE49-F238E27FC236}">
                <a16:creationId xmlns:a16="http://schemas.microsoft.com/office/drawing/2014/main" xmlns="" id="{3B363348-4555-428E-B400-19591E9AD9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369651" y="1845735"/>
            <a:ext cx="2634298" cy="4023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7DC693-D6D2-407D-88BE-E122E2616AF0}"/>
              </a:ext>
            </a:extLst>
          </p:cNvPr>
          <p:cNvSpPr txBox="1"/>
          <p:nvPr/>
        </p:nvSpPr>
        <p:spPr>
          <a:xfrm>
            <a:off x="765314" y="3200400"/>
            <a:ext cx="67022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333333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9769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A8522-12A1-473C-957C-BFC794CF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cs typeface="Calibri Light"/>
              </a:rPr>
              <a:t>PANEL-RASPRAVA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E332BB-86ED-47B2-B085-6C727AC38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195423"/>
          </a:xfrm>
        </p:spPr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en-US" b="1" dirty="0">
                <a:cs typeface="Calibri"/>
              </a:rPr>
              <a:t> </a:t>
            </a:r>
            <a:r>
              <a:rPr lang="en-US" b="1" err="1">
                <a:cs typeface="Calibri"/>
              </a:rPr>
              <a:t>Školsko</a:t>
            </a:r>
            <a:r>
              <a:rPr lang="en-US" b="1" dirty="0">
                <a:cs typeface="Calibri"/>
              </a:rPr>
              <a:t> </a:t>
            </a:r>
            <a:r>
              <a:rPr lang="en-US" b="1" err="1">
                <a:cs typeface="Calibri"/>
              </a:rPr>
              <a:t>knjižničarstvo</a:t>
            </a:r>
            <a:r>
              <a:rPr lang="en-US" b="1" dirty="0">
                <a:cs typeface="Calibri"/>
              </a:rPr>
              <a:t> u </a:t>
            </a:r>
            <a:r>
              <a:rPr lang="en-US" b="1" err="1">
                <a:cs typeface="Calibri"/>
              </a:rPr>
              <a:t>ozračju</a:t>
            </a:r>
            <a:r>
              <a:rPr lang="en-US" b="1" dirty="0">
                <a:cs typeface="Calibri"/>
              </a:rPr>
              <a:t> </a:t>
            </a:r>
            <a:r>
              <a:rPr lang="en-US" b="1" err="1">
                <a:cs typeface="Calibri"/>
              </a:rPr>
              <a:t>novih</a:t>
            </a:r>
            <a:r>
              <a:rPr lang="en-US" b="1" dirty="0">
                <a:cs typeface="Calibri"/>
              </a:rPr>
              <a:t> </a:t>
            </a:r>
            <a:r>
              <a:rPr lang="en-US" b="1" err="1">
                <a:cs typeface="Calibri"/>
              </a:rPr>
              <a:t>kurikuluma</a:t>
            </a:r>
            <a:r>
              <a:rPr lang="en-US" b="1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(Moderator: Ante </a:t>
            </a:r>
            <a:r>
              <a:rPr lang="en-US" sz="1800" err="1">
                <a:cs typeface="Calibri"/>
              </a:rPr>
              <a:t>Prtenjača</a:t>
            </a:r>
            <a:r>
              <a:rPr lang="en-US" sz="1800" dirty="0">
                <a:cs typeface="Calibri"/>
              </a:rPr>
              <a:t> (Zadar). </a:t>
            </a:r>
            <a:r>
              <a:rPr lang="en-US" sz="1800" err="1">
                <a:cs typeface="Calibri"/>
              </a:rPr>
              <a:t>Sudionici</a:t>
            </a:r>
            <a:r>
              <a:rPr lang="en-US" sz="1800" dirty="0">
                <a:cs typeface="Calibri"/>
              </a:rPr>
              <a:t>: Anita Cota (</a:t>
            </a:r>
            <a:r>
              <a:rPr lang="en-US" sz="1800" err="1">
                <a:cs typeface="Calibri"/>
              </a:rPr>
              <a:t>Šibenik</a:t>
            </a:r>
            <a:r>
              <a:rPr lang="en-US" sz="1800" dirty="0">
                <a:cs typeface="Calibri"/>
              </a:rPr>
              <a:t>), Nikolina </a:t>
            </a:r>
            <a:r>
              <a:rPr lang="en-US" sz="1800" err="1">
                <a:cs typeface="Calibri"/>
              </a:rPr>
              <a:t>Dolfić</a:t>
            </a:r>
            <a:r>
              <a:rPr lang="en-US" sz="1800" dirty="0">
                <a:cs typeface="Calibri"/>
              </a:rPr>
              <a:t> (Split), </a:t>
            </a:r>
            <a:r>
              <a:rPr lang="en-US" sz="1800" err="1">
                <a:cs typeface="Calibri"/>
              </a:rPr>
              <a:t>Ruža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Jozić</a:t>
            </a:r>
            <a:r>
              <a:rPr lang="en-US" sz="1800" dirty="0">
                <a:cs typeface="Calibri"/>
              </a:rPr>
              <a:t> (</a:t>
            </a:r>
            <a:r>
              <a:rPr lang="en-US" sz="1800" err="1">
                <a:cs typeface="Calibri"/>
              </a:rPr>
              <a:t>Sesvete</a:t>
            </a:r>
            <a:r>
              <a:rPr lang="en-US" sz="1800" dirty="0">
                <a:cs typeface="Calibri"/>
              </a:rPr>
              <a:t>), Alta Pavin </a:t>
            </a:r>
            <a:r>
              <a:rPr lang="en-US" sz="1800" err="1">
                <a:cs typeface="Calibri"/>
              </a:rPr>
              <a:t>Banović</a:t>
            </a:r>
            <a:r>
              <a:rPr lang="en-US" sz="1800" dirty="0">
                <a:cs typeface="Calibri"/>
              </a:rPr>
              <a:t>, (Osijek), Ivana </a:t>
            </a:r>
            <a:r>
              <a:rPr lang="en-US" sz="1800" err="1">
                <a:cs typeface="Calibri"/>
              </a:rPr>
              <a:t>Perić</a:t>
            </a:r>
            <a:r>
              <a:rPr lang="en-US" sz="1800" dirty="0">
                <a:cs typeface="Calibri"/>
              </a:rPr>
              <a:t>, (Zadar), Tea </a:t>
            </a:r>
            <a:r>
              <a:rPr lang="en-US" sz="1800" err="1">
                <a:cs typeface="Calibri"/>
              </a:rPr>
              <a:t>Radić</a:t>
            </a:r>
            <a:r>
              <a:rPr lang="en-US" sz="1800" dirty="0">
                <a:cs typeface="Calibri"/>
              </a:rPr>
              <a:t> (</a:t>
            </a:r>
            <a:r>
              <a:rPr lang="en-US" sz="1800" err="1">
                <a:cs typeface="Calibri"/>
              </a:rPr>
              <a:t>Srinjine</a:t>
            </a:r>
            <a:r>
              <a:rPr lang="en-US" sz="1800" dirty="0">
                <a:cs typeface="Calibri"/>
              </a:rPr>
              <a:t>), Danijela </a:t>
            </a:r>
            <a:r>
              <a:rPr lang="en-US" sz="1800" err="1">
                <a:cs typeface="Calibri"/>
              </a:rPr>
              <a:t>Riger</a:t>
            </a:r>
            <a:r>
              <a:rPr lang="en-US" sz="1800" dirty="0">
                <a:cs typeface="Calibri"/>
              </a:rPr>
              <a:t>-Knez (Zadar), Adriana </a:t>
            </a:r>
            <a:r>
              <a:rPr lang="en-US" sz="1800" err="1">
                <a:cs typeface="Calibri"/>
              </a:rPr>
              <a:t>Turić</a:t>
            </a:r>
            <a:r>
              <a:rPr lang="en-US" sz="1800" dirty="0">
                <a:cs typeface="Calibri"/>
              </a:rPr>
              <a:t> Erceg (</a:t>
            </a:r>
            <a:r>
              <a:rPr lang="en-US" sz="1800" err="1">
                <a:cs typeface="Calibri"/>
              </a:rPr>
              <a:t>Vrgorac</a:t>
            </a:r>
            <a:r>
              <a:rPr lang="en-US" sz="1800" dirty="0">
                <a:cs typeface="Calibri"/>
              </a:rPr>
              <a:t>) </a:t>
            </a:r>
            <a:r>
              <a:rPr lang="en-US" sz="180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 Ana </a:t>
            </a:r>
            <a:r>
              <a:rPr lang="en-US" sz="1800" err="1">
                <a:cs typeface="Calibri"/>
              </a:rPr>
              <a:t>Saulačić</a:t>
            </a:r>
            <a:r>
              <a:rPr lang="en-US" sz="1800" dirty="0">
                <a:cs typeface="Calibri"/>
              </a:rPr>
              <a:t> (Split)</a:t>
            </a:r>
          </a:p>
          <a:p>
            <a:r>
              <a:rPr lang="en-US" sz="1800" dirty="0">
                <a:cs typeface="Calibri"/>
              </a:rPr>
              <a:t>- </a:t>
            </a:r>
            <a:r>
              <a:rPr lang="en-US" sz="1800" dirty="0" err="1">
                <a:cs typeface="Calibri"/>
              </a:rPr>
              <a:t>proučiti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kurikulume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drugih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predmeta</a:t>
            </a:r>
          </a:p>
          <a:p>
            <a:r>
              <a:rPr lang="en-US" sz="1800" dirty="0">
                <a:cs typeface="Calibri"/>
              </a:rPr>
              <a:t>- </a:t>
            </a:r>
            <a:r>
              <a:rPr lang="en-US" sz="1800" dirty="0" err="1">
                <a:cs typeface="Calibri"/>
              </a:rPr>
              <a:t>sadržaji</a:t>
            </a:r>
            <a:r>
              <a:rPr lang="en-US" sz="1800" dirty="0">
                <a:cs typeface="Calibri"/>
              </a:rPr>
              <a:t> IP-a </a:t>
            </a:r>
            <a:r>
              <a:rPr lang="en-US" sz="1800" dirty="0" err="1">
                <a:cs typeface="Calibri"/>
              </a:rPr>
              <a:t>nalaze</a:t>
            </a:r>
            <a:r>
              <a:rPr lang="en-US" sz="1800" dirty="0">
                <a:cs typeface="Calibri"/>
              </a:rPr>
              <a:t> se u </a:t>
            </a:r>
            <a:r>
              <a:rPr lang="en-US" sz="1800" dirty="0" err="1">
                <a:cs typeface="Calibri"/>
              </a:rPr>
              <a:t>kurikulumima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različitih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predmeta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međupredmetnih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tema</a:t>
            </a:r>
            <a:r>
              <a:rPr lang="en-US" sz="1800" dirty="0">
                <a:cs typeface="Calibri"/>
              </a:rPr>
              <a:t> (</a:t>
            </a:r>
            <a:r>
              <a:rPr lang="en-US" sz="1800" dirty="0" err="1">
                <a:cs typeface="Calibri"/>
              </a:rPr>
              <a:t>osobito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tema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Učiti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kako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učiti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Uporaba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informacijske</a:t>
            </a:r>
            <a:r>
              <a:rPr lang="en-US" sz="1800" dirty="0">
                <a:cs typeface="Calibri"/>
              </a:rPr>
              <a:t> I </a:t>
            </a:r>
            <a:r>
              <a:rPr lang="en-US" sz="1800" dirty="0" err="1">
                <a:cs typeface="Calibri"/>
              </a:rPr>
              <a:t>komunikcaijske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tehnologije</a:t>
            </a:r>
            <a:r>
              <a:rPr lang="en-US" sz="1800" dirty="0">
                <a:cs typeface="Calibri"/>
              </a:rPr>
              <a:t>)</a:t>
            </a:r>
          </a:p>
          <a:p>
            <a:r>
              <a:rPr lang="en-US" sz="1800" dirty="0">
                <a:cs typeface="Calibri"/>
              </a:rPr>
              <a:t>- </a:t>
            </a:r>
            <a:r>
              <a:rPr lang="en-US" sz="1800" dirty="0" err="1">
                <a:cs typeface="Calibri"/>
              </a:rPr>
              <a:t>iskoristiti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priliku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novih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kurikuluma</a:t>
            </a:r>
            <a:r>
              <a:rPr lang="en-US" sz="1800" dirty="0">
                <a:cs typeface="Calibri"/>
              </a:rPr>
              <a:t> za </a:t>
            </a:r>
            <a:r>
              <a:rPr lang="en-US" sz="1800" dirty="0" err="1">
                <a:cs typeface="Calibri"/>
              </a:rPr>
              <a:t>ostvarivanje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suradnje</a:t>
            </a:r>
            <a:r>
              <a:rPr lang="en-US" sz="1800" dirty="0">
                <a:cs typeface="Calibri"/>
              </a:rPr>
              <a:t> s </a:t>
            </a:r>
            <a:r>
              <a:rPr lang="en-US" sz="1800" dirty="0" err="1">
                <a:cs typeface="Calibri"/>
              </a:rPr>
              <a:t>učiteljima</a:t>
            </a:r>
            <a:r>
              <a:rPr lang="en-US" sz="1800" dirty="0">
                <a:cs typeface="Calibri"/>
              </a:rPr>
              <a:t> u </a:t>
            </a:r>
            <a:r>
              <a:rPr lang="en-US" sz="1800" dirty="0" err="1">
                <a:cs typeface="Calibri"/>
              </a:rPr>
              <a:t>nastavnom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radu</a:t>
            </a:r>
            <a:r>
              <a:rPr lang="en-US" sz="1800" dirty="0">
                <a:cs typeface="Calibri"/>
              </a:rPr>
              <a:t> s </a:t>
            </a:r>
            <a:r>
              <a:rPr lang="en-US" sz="1800" dirty="0" err="1">
                <a:cs typeface="Calibri"/>
              </a:rPr>
              <a:t>učenicima</a:t>
            </a:r>
          </a:p>
          <a:p>
            <a:r>
              <a:rPr lang="en-US" sz="1800" dirty="0">
                <a:cs typeface="Calibri"/>
              </a:rPr>
              <a:t>- </a:t>
            </a:r>
            <a:r>
              <a:rPr lang="en-US" sz="1800" dirty="0" err="1">
                <a:cs typeface="Calibri"/>
              </a:rPr>
              <a:t>izolirano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poučavanje</a:t>
            </a:r>
            <a:r>
              <a:rPr lang="en-US" sz="1800" dirty="0">
                <a:cs typeface="Calibri"/>
              </a:rPr>
              <a:t> IP-u je </a:t>
            </a:r>
            <a:r>
              <a:rPr lang="en-US" sz="1800" dirty="0" err="1">
                <a:cs typeface="Calibri"/>
              </a:rPr>
              <a:t>neučinkovito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jer</a:t>
            </a:r>
            <a:r>
              <a:rPr lang="en-US" sz="1800" dirty="0">
                <a:cs typeface="Calibri"/>
              </a:rPr>
              <a:t> je </a:t>
            </a:r>
            <a:r>
              <a:rPr lang="en-US" sz="1800" dirty="0" err="1">
                <a:cs typeface="Calibri"/>
              </a:rPr>
              <a:t>nedovoljno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povezano</a:t>
            </a:r>
            <a:r>
              <a:rPr lang="en-US" sz="1800" dirty="0">
                <a:cs typeface="Calibri"/>
              </a:rPr>
              <a:t> s </a:t>
            </a:r>
            <a:r>
              <a:rPr lang="en-US" sz="1800" dirty="0" err="1">
                <a:cs typeface="Calibri"/>
              </a:rPr>
              <a:t>primjenom</a:t>
            </a:r>
            <a:r>
              <a:rPr lang="en-US" sz="1800" dirty="0">
                <a:cs typeface="Calibri"/>
              </a:rPr>
              <a:t> u </a:t>
            </a:r>
            <a:r>
              <a:rPr lang="en-US" sz="1800" dirty="0" err="1">
                <a:cs typeface="Calibri"/>
              </a:rPr>
              <a:t>nastavi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konkretnog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predmeta</a:t>
            </a:r>
          </a:p>
          <a:p>
            <a:r>
              <a:rPr lang="en-US" sz="1800" dirty="0">
                <a:cs typeface="Calibri"/>
              </a:rPr>
              <a:t>- </a:t>
            </a:r>
            <a:r>
              <a:rPr lang="en-US" sz="1800" dirty="0" err="1">
                <a:cs typeface="Calibri"/>
              </a:rPr>
              <a:t>sadržaje</a:t>
            </a:r>
            <a:r>
              <a:rPr lang="en-US" sz="1800" dirty="0">
                <a:cs typeface="Calibri"/>
              </a:rPr>
              <a:t> KIP-a </a:t>
            </a:r>
            <a:r>
              <a:rPr lang="en-US" sz="1800" dirty="0" err="1">
                <a:cs typeface="Calibri"/>
              </a:rPr>
              <a:t>konkretnije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ukomponirati</a:t>
            </a:r>
            <a:r>
              <a:rPr lang="en-US" sz="1800" dirty="0">
                <a:cs typeface="Calibri"/>
              </a:rPr>
              <a:t> u </a:t>
            </a:r>
            <a:r>
              <a:rPr lang="en-US" sz="1800" dirty="0" err="1">
                <a:cs typeface="Calibri"/>
              </a:rPr>
              <a:t>nastavu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pojedinog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nastavnog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predmeta</a:t>
            </a:r>
            <a:r>
              <a:rPr lang="en-US" sz="1800" dirty="0">
                <a:cs typeface="Calibri"/>
              </a:rPr>
              <a:t> </a:t>
            </a:r>
          </a:p>
        </p:txBody>
      </p:sp>
      <p:pic>
        <p:nvPicPr>
          <p:cNvPr id="5" name="Picture 5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xmlns="" id="{0C0DAC4B-1EF7-432F-8703-61531635FB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55294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71C0E-ACE2-46F5-858A-9131A63F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9AEBC-B750-4841-BA01-EBD8143167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 err="1">
                <a:cs typeface="Calibri"/>
              </a:rPr>
              <a:t>Svečana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donacija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knjižničnog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softvera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MetelWin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Osnovnoj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školi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Skradin</a:t>
            </a:r>
            <a:r>
              <a:rPr lang="en-US">
                <a:cs typeface="Calibri"/>
              </a:rPr>
              <a:t> </a:t>
            </a:r>
          </a:p>
          <a:p>
            <a:r>
              <a:rPr lang="en-US" sz="1800">
                <a:cs typeface="Calibri"/>
              </a:rPr>
              <a:t>(</a:t>
            </a:r>
            <a:r>
              <a:rPr lang="en-US" sz="1800" err="1">
                <a:cs typeface="Calibri"/>
              </a:rPr>
              <a:t>Danko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Tkalec</a:t>
            </a:r>
            <a:r>
              <a:rPr lang="en-US" sz="1800">
                <a:cs typeface="Calibri"/>
              </a:rPr>
              <a:t>, Point, </a:t>
            </a:r>
            <a:r>
              <a:rPr lang="en-US" sz="1800" err="1">
                <a:cs typeface="Calibri"/>
              </a:rPr>
              <a:t>Varaždin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Ana </a:t>
            </a:r>
            <a:r>
              <a:rPr lang="en-US" sz="1800" err="1">
                <a:cs typeface="Calibri"/>
              </a:rPr>
              <a:t>Bebič</a:t>
            </a:r>
            <a:r>
              <a:rPr lang="en-US" sz="1800">
                <a:cs typeface="Calibri"/>
              </a:rPr>
              <a:t>, OŠ </a:t>
            </a:r>
            <a:r>
              <a:rPr lang="en-US" sz="1800" err="1">
                <a:cs typeface="Calibri"/>
              </a:rPr>
              <a:t>Skradin</a:t>
            </a:r>
            <a:r>
              <a:rPr lang="en-US" sz="1800">
                <a:cs typeface="Calibri"/>
              </a:rPr>
              <a:t>)</a:t>
            </a:r>
          </a:p>
        </p:txBody>
      </p:sp>
      <p:pic>
        <p:nvPicPr>
          <p:cNvPr id="5" name="Picture 5" descr="A picture containing indoor, building, ceiling, wall&#10;&#10;Description generated with very high confidence">
            <a:extLst>
              <a:ext uri="{FF2B5EF4-FFF2-40B4-BE49-F238E27FC236}">
                <a16:creationId xmlns:a16="http://schemas.microsoft.com/office/drawing/2014/main" xmlns="" id="{A85A9450-30DE-4FF8-BF41-2D3EF86A4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5069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06781-BE79-4C98-8ACA-D75AEDF8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8CADFB-02E1-45FD-9048-95E1AD306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5028869" cy="402335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1800" b="1" dirty="0" err="1">
                <a:cs typeface="Calibri"/>
              </a:rPr>
              <a:t>Edukativna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lutkarska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predstava</a:t>
            </a:r>
            <a:r>
              <a:rPr lang="en-US" sz="1800" b="1" dirty="0">
                <a:cs typeface="Calibri"/>
              </a:rPr>
              <a:t> za </a:t>
            </a:r>
            <a:r>
              <a:rPr lang="en-US" sz="1800" b="1" dirty="0" err="1">
                <a:cs typeface="Calibri"/>
              </a:rPr>
              <a:t>knjižničare</a:t>
            </a:r>
            <a:r>
              <a:rPr lang="en-US" sz="1800" dirty="0">
                <a:cs typeface="Calibri"/>
              </a:rPr>
              <a:t> (</a:t>
            </a:r>
            <a:r>
              <a:rPr lang="en-US" sz="1800" dirty="0" err="1">
                <a:cs typeface="Calibri"/>
              </a:rPr>
              <a:t>Produkcija</a:t>
            </a:r>
            <a:r>
              <a:rPr lang="en-US" sz="1800" dirty="0">
                <a:cs typeface="Calibri"/>
              </a:rPr>
              <a:t> „Z“, Split) </a:t>
            </a:r>
          </a:p>
          <a:p>
            <a:r>
              <a:rPr lang="en-US" sz="1800" dirty="0">
                <a:cs typeface="Calibri"/>
              </a:rPr>
              <a:t>- </a:t>
            </a:r>
            <a:r>
              <a:rPr lang="en-US" sz="1800" dirty="0" err="1">
                <a:cs typeface="Calibri"/>
              </a:rPr>
              <a:t>lutkarsko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kazalište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koje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priređuje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lutkarske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predstave</a:t>
            </a:r>
            <a:r>
              <a:rPr lang="en-US" sz="1800" dirty="0">
                <a:cs typeface="Calibri"/>
              </a:rPr>
              <a:t> - </a:t>
            </a:r>
            <a:r>
              <a:rPr lang="en-US" sz="1800" dirty="0" err="1">
                <a:cs typeface="Calibri"/>
              </a:rPr>
              <a:t>mjuzikle</a:t>
            </a:r>
            <a:r>
              <a:rPr lang="en-US" sz="1800" dirty="0">
                <a:cs typeface="Calibri"/>
              </a:rPr>
              <a:t> za </a:t>
            </a:r>
            <a:r>
              <a:rPr lang="en-US" sz="1800" dirty="0" err="1">
                <a:cs typeface="Calibri"/>
              </a:rPr>
              <a:t>djecu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vrtića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 </a:t>
            </a:r>
            <a:r>
              <a:rPr lang="en-US" sz="1800" dirty="0" err="1">
                <a:cs typeface="Calibri"/>
              </a:rPr>
              <a:t>osnovnih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škola</a:t>
            </a:r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  <a:hlinkClick r:id="rId2"/>
              </a:rPr>
              <a:t>http://www.produkcijaz.hr/#00-</a:t>
            </a:r>
            <a:r>
              <a:rPr lang="en-US" dirty="0">
                <a:cs typeface="Calibri"/>
                <a:hlinkClick r:id="rId2"/>
              </a:rPr>
              <a:t>HOME</a:t>
            </a:r>
            <a:endParaRPr lang="en-US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662DC11-E4F8-4B5A-87E5-4719FE814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41113" y="1993011"/>
            <a:ext cx="3872439" cy="37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87891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8046A-023E-4D5A-A4B3-59D214A4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PLENARNA IZLAGANJA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F4E8E3-37D0-4915-9265-321E6B8F3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183133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600" b="1" err="1">
                <a:cs typeface="Calibri"/>
              </a:rPr>
              <a:t>Digitalni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obrazovni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sadržaji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kao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pomoć</a:t>
            </a:r>
            <a:r>
              <a:rPr lang="en-US" sz="1600" b="1">
                <a:cs typeface="Calibri"/>
              </a:rPr>
              <a:t> u </a:t>
            </a:r>
            <a:r>
              <a:rPr lang="en-US" sz="1600" b="1" err="1">
                <a:cs typeface="Calibri"/>
              </a:rPr>
              <a:t>učenju</a:t>
            </a:r>
            <a:r>
              <a:rPr lang="en-US" sz="1600" b="1">
                <a:cs typeface="Calibri"/>
              </a:rPr>
              <a:t> </a:t>
            </a:r>
            <a:r>
              <a:rPr lang="en-US" sz="1600">
                <a:cs typeface="Calibri"/>
              </a:rPr>
              <a:t>- </a:t>
            </a:r>
            <a:r>
              <a:rPr lang="en-US" sz="1600" b="1" err="1">
                <a:cs typeface="Calibri"/>
              </a:rPr>
              <a:t>CARNet</a:t>
            </a:r>
            <a:r>
              <a:rPr lang="en-US" sz="1600">
                <a:cs typeface="Calibri"/>
              </a:rPr>
              <a:t> (</a:t>
            </a:r>
            <a:r>
              <a:rPr lang="en-US" sz="1600" err="1">
                <a:cs typeface="Calibri"/>
              </a:rPr>
              <a:t>Ljerka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Čulina</a:t>
            </a:r>
            <a:r>
              <a:rPr lang="en-US" sz="1600">
                <a:cs typeface="Calibri"/>
              </a:rPr>
              <a:t>, prof. </a:t>
            </a:r>
            <a:r>
              <a:rPr lang="en-US" sz="1600" err="1">
                <a:cs typeface="Calibri"/>
              </a:rPr>
              <a:t>i</a:t>
            </a:r>
            <a:r>
              <a:rPr lang="en-US" sz="1600">
                <a:cs typeface="Calibri"/>
              </a:rPr>
              <a:t> Marijana </a:t>
            </a:r>
            <a:r>
              <a:rPr lang="en-US" sz="1600" err="1">
                <a:cs typeface="Calibri"/>
              </a:rPr>
              <a:t>Pezelj</a:t>
            </a:r>
            <a:r>
              <a:rPr lang="en-US" sz="1600">
                <a:cs typeface="Calibri"/>
              </a:rPr>
              <a:t>, dipl. </a:t>
            </a:r>
            <a:r>
              <a:rPr lang="en-US" sz="1600" err="1">
                <a:cs typeface="Calibri"/>
              </a:rPr>
              <a:t>ing.</a:t>
            </a:r>
            <a:r>
              <a:rPr lang="en-US" sz="1600">
                <a:cs typeface="Calibri"/>
              </a:rPr>
              <a:t> el.) </a:t>
            </a:r>
          </a:p>
          <a:p>
            <a:r>
              <a:rPr lang="en-US" sz="1600">
                <a:cs typeface="Calibri"/>
              </a:rPr>
              <a:t>- </a:t>
            </a:r>
            <a:r>
              <a:rPr lang="en-US" sz="1600" b="1" err="1">
                <a:cs typeface="Calibri"/>
              </a:rPr>
              <a:t>Scenariji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poučavanja</a:t>
            </a:r>
            <a:r>
              <a:rPr lang="en-US" sz="1600" b="1">
                <a:cs typeface="Calibri"/>
              </a:rPr>
              <a:t> - </a:t>
            </a:r>
            <a:r>
              <a:rPr lang="en-US" sz="1600" b="1" err="1">
                <a:cs typeface="Calibri"/>
              </a:rPr>
              <a:t>ideje</a:t>
            </a:r>
            <a:r>
              <a:rPr lang="en-US" sz="1600" b="1">
                <a:cs typeface="Calibri"/>
              </a:rPr>
              <a:t> za </a:t>
            </a:r>
            <a:r>
              <a:rPr lang="en-US" sz="1600" b="1" err="1">
                <a:cs typeface="Calibri"/>
              </a:rPr>
              <a:t>suvremenu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nastavu</a:t>
            </a:r>
            <a:r>
              <a:rPr lang="en-US" sz="1600" b="1">
                <a:cs typeface="Calibri"/>
              </a:rPr>
              <a:t> </a:t>
            </a:r>
            <a:r>
              <a:rPr lang="en-US" sz="1600">
                <a:cs typeface="Calibri"/>
              </a:rPr>
              <a:t>(Gordana </a:t>
            </a:r>
            <a:r>
              <a:rPr lang="en-US" sz="1600" err="1">
                <a:cs typeface="Calibri"/>
              </a:rPr>
              <a:t>Benat</a:t>
            </a:r>
            <a:r>
              <a:rPr lang="en-US" sz="1600">
                <a:cs typeface="Calibri"/>
              </a:rPr>
              <a:t>, prof. </a:t>
            </a:r>
            <a:r>
              <a:rPr lang="en-US" sz="1600" err="1">
                <a:cs typeface="Calibri"/>
              </a:rPr>
              <a:t>informatike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i</a:t>
            </a:r>
            <a:r>
              <a:rPr lang="en-US" sz="1600">
                <a:cs typeface="Calibri"/>
              </a:rPr>
              <a:t> dipl. </a:t>
            </a:r>
            <a:r>
              <a:rPr lang="en-US" sz="1600" err="1">
                <a:cs typeface="Calibri"/>
              </a:rPr>
              <a:t>lingvist</a:t>
            </a:r>
            <a:r>
              <a:rPr lang="en-US" sz="1600">
                <a:cs typeface="Calibri"/>
              </a:rPr>
              <a:t>, CARNET) </a:t>
            </a:r>
          </a:p>
          <a:p>
            <a:r>
              <a:rPr lang="en-US" sz="1600">
                <a:cs typeface="Calibri"/>
              </a:rPr>
              <a:t>- </a:t>
            </a:r>
            <a:r>
              <a:rPr lang="en-US" sz="1600" b="1">
                <a:cs typeface="Calibri"/>
              </a:rPr>
              <a:t>DOS – </a:t>
            </a:r>
            <a:r>
              <a:rPr lang="en-US" sz="1600" b="1" err="1">
                <a:cs typeface="Calibri"/>
              </a:rPr>
              <a:t>suvremeno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učenje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i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poučavanje</a:t>
            </a:r>
            <a:r>
              <a:rPr lang="en-US" sz="1600" b="1">
                <a:cs typeface="Calibri"/>
              </a:rPr>
              <a:t> </a:t>
            </a:r>
            <a:r>
              <a:rPr lang="en-US" sz="1600">
                <a:cs typeface="Calibri"/>
              </a:rPr>
              <a:t>(Aleksandra </a:t>
            </a:r>
            <a:r>
              <a:rPr lang="en-US" sz="1600" err="1">
                <a:cs typeface="Calibri"/>
              </a:rPr>
              <a:t>Mudrinić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Ribić</a:t>
            </a:r>
            <a:r>
              <a:rPr lang="en-US" sz="1600">
                <a:cs typeface="Calibri"/>
              </a:rPr>
              <a:t>, </a:t>
            </a:r>
            <a:r>
              <a:rPr lang="en-US" sz="1600" err="1">
                <a:cs typeface="Calibri"/>
              </a:rPr>
              <a:t>voditeljica</a:t>
            </a:r>
            <a:r>
              <a:rPr lang="en-US" sz="1600">
                <a:cs typeface="Calibri"/>
              </a:rPr>
              <a:t> je </a:t>
            </a:r>
            <a:r>
              <a:rPr lang="en-US" sz="1600" err="1">
                <a:cs typeface="Calibri"/>
              </a:rPr>
              <a:t>službe</a:t>
            </a:r>
            <a:r>
              <a:rPr lang="en-US" sz="1600">
                <a:cs typeface="Calibri"/>
              </a:rPr>
              <a:t> za </a:t>
            </a:r>
            <a:r>
              <a:rPr lang="en-US" sz="1600" err="1">
                <a:cs typeface="Calibri"/>
              </a:rPr>
              <a:t>podršku</a:t>
            </a:r>
            <a:r>
              <a:rPr lang="en-US" sz="1600">
                <a:cs typeface="Calibri"/>
              </a:rPr>
              <a:t> e-</a:t>
            </a:r>
            <a:r>
              <a:rPr lang="en-US" sz="1600" err="1">
                <a:cs typeface="Calibri"/>
              </a:rPr>
              <a:t>obrazovanju</a:t>
            </a:r>
            <a:r>
              <a:rPr lang="en-US" sz="1600">
                <a:cs typeface="Calibri"/>
              </a:rPr>
              <a:t> u CARNET-u </a:t>
            </a:r>
            <a:r>
              <a:rPr lang="en-US" sz="1600" err="1">
                <a:cs typeface="Calibri"/>
              </a:rPr>
              <a:t>i</a:t>
            </a:r>
            <a:r>
              <a:rPr lang="en-US" sz="1600">
                <a:cs typeface="Calibri"/>
              </a:rPr>
              <a:t> Daria </a:t>
            </a:r>
            <a:r>
              <a:rPr lang="en-US" sz="1600" err="1">
                <a:cs typeface="Calibri"/>
              </a:rPr>
              <a:t>Jandrečić</a:t>
            </a:r>
            <a:r>
              <a:rPr lang="en-US" sz="1600">
                <a:cs typeface="Calibri"/>
              </a:rPr>
              <a:t>, </a:t>
            </a:r>
            <a:r>
              <a:rPr lang="en-US" sz="1600" err="1">
                <a:cs typeface="Calibri"/>
              </a:rPr>
              <a:t>Odjelu</a:t>
            </a:r>
            <a:r>
              <a:rPr lang="en-US" sz="1600">
                <a:cs typeface="Calibri"/>
              </a:rPr>
              <a:t> za </a:t>
            </a:r>
            <a:r>
              <a:rPr lang="en-US" sz="1600" err="1">
                <a:cs typeface="Calibri"/>
              </a:rPr>
              <a:t>podršku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obrazovanju</a:t>
            </a:r>
            <a:r>
              <a:rPr lang="en-US" sz="1600">
                <a:cs typeface="Calibri"/>
              </a:rPr>
              <a:t> u </a:t>
            </a:r>
            <a:r>
              <a:rPr lang="en-US" sz="1600" err="1">
                <a:cs typeface="Calibri"/>
              </a:rPr>
              <a:t>Hrvatskoj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akademskoj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i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istraživačkoj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mreži</a:t>
            </a:r>
            <a:r>
              <a:rPr lang="en-US" sz="1600">
                <a:cs typeface="Calibri"/>
              </a:rPr>
              <a:t> – CARNET) </a:t>
            </a:r>
          </a:p>
          <a:p>
            <a:r>
              <a:rPr lang="en-US" sz="1600">
                <a:cs typeface="Calibri"/>
              </a:rPr>
              <a:t>- </a:t>
            </a:r>
            <a:r>
              <a:rPr lang="en-US" sz="1600" b="1">
                <a:cs typeface="Calibri"/>
              </a:rPr>
              <a:t>Stare </a:t>
            </a:r>
            <a:r>
              <a:rPr lang="en-US" sz="1600" b="1" err="1">
                <a:cs typeface="Calibri"/>
              </a:rPr>
              <a:t>lektire</a:t>
            </a:r>
            <a:r>
              <a:rPr lang="en-US" sz="1600" b="1">
                <a:cs typeface="Calibri"/>
              </a:rPr>
              <a:t> u </a:t>
            </a:r>
            <a:r>
              <a:rPr lang="en-US" sz="1600" b="1" err="1">
                <a:cs typeface="Calibri"/>
              </a:rPr>
              <a:t>novom</a:t>
            </a:r>
            <a:r>
              <a:rPr lang="en-US" sz="1600" b="1">
                <a:cs typeface="Calibri"/>
              </a:rPr>
              <a:t> </a:t>
            </a:r>
            <a:r>
              <a:rPr lang="en-US" sz="1600" b="1" err="1">
                <a:cs typeface="Calibri"/>
              </a:rPr>
              <a:t>ruhu</a:t>
            </a:r>
            <a:r>
              <a:rPr lang="en-US" sz="1600" b="1">
                <a:cs typeface="Calibri"/>
              </a:rPr>
              <a:t> </a:t>
            </a:r>
            <a:r>
              <a:rPr lang="en-US" sz="1600">
                <a:cs typeface="Calibri"/>
              </a:rPr>
              <a:t>(</a:t>
            </a:r>
            <a:r>
              <a:rPr lang="en-US" sz="1600" err="1">
                <a:cs typeface="Calibri"/>
              </a:rPr>
              <a:t>Ljerka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Čulina</a:t>
            </a:r>
            <a:r>
              <a:rPr lang="en-US" sz="1600">
                <a:cs typeface="Calibri"/>
              </a:rPr>
              <a:t>, prof. </a:t>
            </a:r>
            <a:r>
              <a:rPr lang="en-US" sz="1600" err="1">
                <a:cs typeface="Calibri"/>
              </a:rPr>
              <a:t>filozofije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i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religijske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kulture</a:t>
            </a:r>
            <a:r>
              <a:rPr lang="en-US" sz="1600">
                <a:cs typeface="Calibri"/>
              </a:rPr>
              <a:t>, </a:t>
            </a:r>
            <a:r>
              <a:rPr lang="en-US" sz="1600" err="1">
                <a:cs typeface="Calibri"/>
              </a:rPr>
              <a:t>Odjel</a:t>
            </a:r>
            <a:r>
              <a:rPr lang="en-US" sz="1600">
                <a:cs typeface="Calibri"/>
              </a:rPr>
              <a:t> za </a:t>
            </a:r>
            <a:r>
              <a:rPr lang="en-US" sz="1600" err="1">
                <a:cs typeface="Calibri"/>
              </a:rPr>
              <a:t>podršku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obrazovanju</a:t>
            </a:r>
            <a:r>
              <a:rPr lang="en-US" sz="1600">
                <a:cs typeface="Calibri"/>
              </a:rPr>
              <a:t> – CARNET </a:t>
            </a:r>
            <a:r>
              <a:rPr lang="en-US" sz="1600" err="1">
                <a:cs typeface="Calibri"/>
              </a:rPr>
              <a:t>i</a:t>
            </a:r>
            <a:r>
              <a:rPr lang="en-US" sz="1600">
                <a:cs typeface="Calibri"/>
              </a:rPr>
              <a:t> Marijana </a:t>
            </a:r>
            <a:r>
              <a:rPr lang="en-US" sz="1600" err="1">
                <a:cs typeface="Calibri"/>
              </a:rPr>
              <a:t>Pezelj</a:t>
            </a:r>
            <a:r>
              <a:rPr lang="en-US" sz="1600">
                <a:cs typeface="Calibri"/>
              </a:rPr>
              <a:t>, dipl. </a:t>
            </a:r>
            <a:r>
              <a:rPr lang="en-US" sz="1600" err="1">
                <a:cs typeface="Calibri"/>
              </a:rPr>
              <a:t>ing.</a:t>
            </a:r>
            <a:r>
              <a:rPr lang="en-US" sz="1600">
                <a:cs typeface="Calibri"/>
              </a:rPr>
              <a:t> el., Hrvatska </a:t>
            </a:r>
            <a:r>
              <a:rPr lang="en-US" sz="1600" err="1">
                <a:cs typeface="Calibri"/>
              </a:rPr>
              <a:t>akademska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i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istraživačka</a:t>
            </a:r>
            <a:r>
              <a:rPr lang="en-US" sz="1600">
                <a:cs typeface="Calibri"/>
              </a:rPr>
              <a:t> </a:t>
            </a:r>
            <a:r>
              <a:rPr lang="en-US" sz="1600" err="1">
                <a:cs typeface="Calibri"/>
              </a:rPr>
              <a:t>mreža</a:t>
            </a:r>
            <a:r>
              <a:rPr lang="en-US" sz="1600">
                <a:cs typeface="Calibri"/>
              </a:rPr>
              <a:t> – CARNET, Zagreb)</a:t>
            </a:r>
          </a:p>
          <a:p>
            <a:r>
              <a:rPr lang="en-US" sz="1600">
                <a:cs typeface="Calibri"/>
              </a:rPr>
              <a:t>- elementi novih e-lektira - metodički instrumentarij, kvizovi, audiomamci, videomamci na znakovnom jeziku, zvučne knjige</a:t>
            </a:r>
          </a:p>
        </p:txBody>
      </p:sp>
      <p:pic>
        <p:nvPicPr>
          <p:cNvPr id="5" name="Picture 5" descr="A picture containing indoor, wall, electronics, building&#10;&#10;Description generated with high confidence">
            <a:extLst>
              <a:ext uri="{FF2B5EF4-FFF2-40B4-BE49-F238E27FC236}">
                <a16:creationId xmlns:a16="http://schemas.microsoft.com/office/drawing/2014/main" xmlns="" id="{E258DA7E-6CD9-47C6-A46D-C1CAE9C649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36632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05F0-AA35-4FD4-9233-A6C71948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3499"/>
          </a:xfrm>
        </p:spPr>
        <p:txBody>
          <a:bodyPr>
            <a:normAutofit/>
          </a:bodyPr>
          <a:lstStyle/>
          <a:p>
            <a:r>
              <a:rPr lang="en-US" sz="3200">
                <a:cs typeface="Calibri Light"/>
              </a:rPr>
              <a:t>Knjižničarke iz Koprivničko-križevačke županije na 31. PŠŠK</a:t>
            </a:r>
          </a:p>
        </p:txBody>
      </p:sp>
      <p:pic>
        <p:nvPicPr>
          <p:cNvPr id="5" name="Picture 5" descr="A group of palm trees and a fence&#10;&#10;Description generated with very high confidence">
            <a:extLst>
              <a:ext uri="{FF2B5EF4-FFF2-40B4-BE49-F238E27FC236}">
                <a16:creationId xmlns:a16="http://schemas.microsoft.com/office/drawing/2014/main" xmlns="" id="{323172A2-7151-477E-A90D-CBF7499931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0" y="2005754"/>
            <a:ext cx="4937760" cy="3703320"/>
          </a:xfrm>
          <a:prstGeom prst="rect">
            <a:avLst/>
          </a:prstGeom>
        </p:spPr>
      </p:pic>
      <p:pic>
        <p:nvPicPr>
          <p:cNvPr id="11" name="Picture 11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645DD6C3-D828-40F2-9986-490054A4A2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27946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FF578A-67CF-4217-A039-B961F9F5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OGLEDNI NASTAVNI SAT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3E729F-D9B9-44F6-B338-3BFE5F73B9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>
                <a:cs typeface="Calibri"/>
              </a:rPr>
              <a:t>1. OŠ</a:t>
            </a:r>
            <a:r>
              <a:rPr lang="en-US">
                <a:cs typeface="Calibri"/>
              </a:rPr>
              <a:t>, 4. r.,</a:t>
            </a:r>
            <a:r>
              <a:rPr lang="en-US" b="1">
                <a:cs typeface="Calibri"/>
              </a:rPr>
              <a:t> </a:t>
            </a:r>
            <a:r>
              <a:rPr lang="en-US" b="1" err="1">
                <a:cs typeface="Calibri"/>
              </a:rPr>
              <a:t>Književno-komunikacijsko-informacijska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kultura</a:t>
            </a:r>
            <a:r>
              <a:rPr lang="en-US" b="1">
                <a:cs typeface="Calibri"/>
              </a:rPr>
              <a:t>, (KIP; </a:t>
            </a:r>
            <a:r>
              <a:rPr lang="en-US" b="1" err="1">
                <a:cs typeface="Calibri"/>
              </a:rPr>
              <a:t>suodnos</a:t>
            </a:r>
            <a:r>
              <a:rPr lang="en-US" b="1">
                <a:cs typeface="Calibri"/>
              </a:rPr>
              <a:t> sa </a:t>
            </a:r>
            <a:r>
              <a:rPr lang="en-US" b="1" err="1">
                <a:cs typeface="Calibri"/>
              </a:rPr>
              <a:t>Zdravstvenim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Građanskim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odgojem</a:t>
            </a:r>
            <a:r>
              <a:rPr lang="en-US" b="1">
                <a:cs typeface="Calibri"/>
              </a:rPr>
              <a:t>) </a:t>
            </a:r>
            <a:endParaRPr lang="en-US">
              <a:cs typeface="Calibri" panose="020F0502020204030204"/>
            </a:endParaRPr>
          </a:p>
          <a:p>
            <a:r>
              <a:rPr lang="en-US" b="1">
                <a:cs typeface="Calibri"/>
              </a:rPr>
              <a:t>2. OŠ</a:t>
            </a:r>
            <a:r>
              <a:rPr lang="en-US">
                <a:cs typeface="Calibri"/>
              </a:rPr>
              <a:t>, 1. r., </a:t>
            </a:r>
            <a:r>
              <a:rPr lang="en-US" b="1" err="1">
                <a:cs typeface="Calibri"/>
              </a:rPr>
              <a:t>Knjižnica</a:t>
            </a:r>
            <a:r>
              <a:rPr lang="en-US" b="1">
                <a:cs typeface="Calibri"/>
              </a:rPr>
              <a:t> – </a:t>
            </a:r>
            <a:r>
              <a:rPr lang="en-US" b="1" err="1">
                <a:cs typeface="Calibri"/>
              </a:rPr>
              <a:t>mjesto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poticanja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čitalačke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informacijske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pismenosti</a:t>
            </a:r>
            <a:r>
              <a:rPr lang="en-US" b="1">
                <a:cs typeface="Calibri"/>
              </a:rPr>
              <a:t> (</a:t>
            </a:r>
            <a:r>
              <a:rPr lang="en-US" b="1" err="1">
                <a:cs typeface="Calibri"/>
              </a:rPr>
              <a:t>Kamishibai</a:t>
            </a:r>
            <a:r>
              <a:rPr lang="en-US" b="1">
                <a:cs typeface="Calibri"/>
              </a:rPr>
              <a:t> – </a:t>
            </a:r>
            <a:r>
              <a:rPr lang="en-US" b="1" err="1">
                <a:cs typeface="Calibri"/>
              </a:rPr>
              <a:t>japansko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pripovijedanje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priča</a:t>
            </a:r>
            <a:r>
              <a:rPr lang="en-US" b="1">
                <a:cs typeface="Calibri"/>
              </a:rPr>
              <a:t>)</a:t>
            </a:r>
          </a:p>
          <a:p>
            <a:r>
              <a:rPr lang="en-US" b="1">
                <a:cs typeface="Calibri"/>
              </a:rPr>
              <a:t>3. OŠ</a:t>
            </a:r>
            <a:r>
              <a:rPr lang="en-US">
                <a:cs typeface="Calibri"/>
              </a:rPr>
              <a:t>, 2. r., </a:t>
            </a:r>
            <a:r>
              <a:rPr lang="en-US" b="1" err="1">
                <a:cs typeface="Calibri"/>
              </a:rPr>
              <a:t>Dječji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časopis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4. OŠ</a:t>
            </a:r>
            <a:r>
              <a:rPr lang="en-US">
                <a:cs typeface="Calibri"/>
              </a:rPr>
              <a:t>, 5. r., </a:t>
            </a:r>
            <a:r>
              <a:rPr lang="en-US" b="1" i="1">
                <a:cs typeface="Calibri"/>
              </a:rPr>
              <a:t>Z  </a:t>
            </a:r>
            <a:r>
              <a:rPr lang="en-US" b="1" i="1" err="1">
                <a:cs typeface="Calibri"/>
              </a:rPr>
              <a:t>metodo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Velikih</a:t>
            </a:r>
            <a:r>
              <a:rPr lang="en-US" b="1" i="1">
                <a:cs typeface="Calibri"/>
              </a:rPr>
              <a:t> 6 do </a:t>
            </a:r>
            <a:r>
              <a:rPr lang="en-US" b="1" i="1" err="1">
                <a:cs typeface="Calibri"/>
              </a:rPr>
              <a:t>novih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zgodb</a:t>
            </a:r>
            <a:r>
              <a:rPr lang="en-US" b="1" i="1">
                <a:cs typeface="Calibri"/>
              </a:rPr>
              <a:t>: </a:t>
            </a:r>
            <a:r>
              <a:rPr lang="en-US" b="1" i="1" err="1">
                <a:cs typeface="Calibri"/>
              </a:rPr>
              <a:t>delo</a:t>
            </a:r>
            <a:r>
              <a:rPr lang="en-US" b="1" i="1">
                <a:cs typeface="Calibri"/>
              </a:rPr>
              <a:t> z </a:t>
            </a:r>
            <a:r>
              <a:rPr lang="en-US" b="1" i="1" err="1">
                <a:cs typeface="Calibri"/>
              </a:rPr>
              <a:t>leposlovnim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besedilom</a:t>
            </a:r>
            <a:r>
              <a:rPr lang="en-US" b="1" i="1">
                <a:cs typeface="Calibri"/>
              </a:rPr>
              <a:t>, </a:t>
            </a:r>
            <a:r>
              <a:rPr lang="en-US" b="1" i="1" err="1">
                <a:cs typeface="Calibri"/>
              </a:rPr>
              <a:t>iskanje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virov</a:t>
            </a:r>
            <a:r>
              <a:rPr lang="en-US" b="1" i="1">
                <a:cs typeface="Calibri"/>
              </a:rPr>
              <a:t> in </a:t>
            </a:r>
            <a:r>
              <a:rPr lang="en-US" b="1" i="1" err="1">
                <a:cs typeface="Calibri"/>
              </a:rPr>
              <a:t>informacij</a:t>
            </a:r>
            <a:r>
              <a:rPr lang="en-US" b="1" i="1">
                <a:cs typeface="Calibri"/>
              </a:rPr>
              <a:t>, (po)</a:t>
            </a:r>
            <a:r>
              <a:rPr lang="en-US" b="1" i="1" err="1">
                <a:cs typeface="Calibri"/>
              </a:rPr>
              <a:t>ustvarjalne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dejavnosti</a:t>
            </a:r>
            <a:r>
              <a:rPr lang="en-US" b="1" i="1">
                <a:cs typeface="Calibri"/>
              </a:rPr>
              <a:t>, </a:t>
            </a:r>
            <a:r>
              <a:rPr lang="en-US" b="1" i="1" err="1">
                <a:cs typeface="Calibri"/>
              </a:rPr>
              <a:t>krepitev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komunikacijskih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spretnosti</a:t>
            </a:r>
            <a:endParaRPr lang="en-US" b="1" err="1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EB1A7B-1FB6-4C83-A469-A4748ED5A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061327" cy="402336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b="1">
                <a:cs typeface="Calibri"/>
              </a:rPr>
              <a:t>5. OŠ</a:t>
            </a:r>
            <a:r>
              <a:rPr lang="en-US">
                <a:cs typeface="Calibri"/>
              </a:rPr>
              <a:t>, 4. r., </a:t>
            </a:r>
            <a:r>
              <a:rPr lang="en-US" b="1" err="1">
                <a:cs typeface="Calibri"/>
              </a:rPr>
              <a:t>Strategije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aktivnog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čitanja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6. SŠ</a:t>
            </a:r>
            <a:r>
              <a:rPr lang="en-US">
                <a:cs typeface="Calibri"/>
              </a:rPr>
              <a:t>, 3. r.,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Istraživački</a:t>
            </a:r>
            <a:r>
              <a:rPr lang="en-US" b="1">
                <a:cs typeface="Calibri"/>
              </a:rPr>
              <a:t> rad </a:t>
            </a:r>
            <a:r>
              <a:rPr lang="en-US" b="1" err="1">
                <a:cs typeface="Calibri"/>
              </a:rPr>
              <a:t>prema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metodi</a:t>
            </a:r>
            <a:r>
              <a:rPr lang="en-US" b="1">
                <a:cs typeface="Calibri"/>
              </a:rPr>
              <a:t> BIG 6 </a:t>
            </a:r>
            <a:r>
              <a:rPr lang="en-US" i="1">
                <a:cs typeface="Calibri"/>
              </a:rPr>
              <a:t> </a:t>
            </a:r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7. SŠ</a:t>
            </a:r>
            <a:r>
              <a:rPr lang="en-US">
                <a:cs typeface="Calibri"/>
              </a:rPr>
              <a:t>, 3./4. r.,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Završni</a:t>
            </a:r>
            <a:r>
              <a:rPr lang="en-US" b="1">
                <a:cs typeface="Calibri"/>
              </a:rPr>
              <a:t> rad – </a:t>
            </a:r>
            <a:r>
              <a:rPr lang="en-US" b="1" err="1">
                <a:cs typeface="Calibri"/>
              </a:rPr>
              <a:t>kompozicija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izrada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8.</a:t>
            </a:r>
            <a:r>
              <a:rPr lang="en-US">
                <a:cs typeface="Calibri"/>
              </a:rPr>
              <a:t> </a:t>
            </a:r>
            <a:r>
              <a:rPr lang="en-US" b="1">
                <a:cs typeface="Calibri"/>
              </a:rPr>
              <a:t>OŠ</a:t>
            </a:r>
            <a:r>
              <a:rPr lang="en-US">
                <a:cs typeface="Calibri"/>
              </a:rPr>
              <a:t>, 1.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6. r., </a:t>
            </a:r>
            <a:r>
              <a:rPr lang="en-US" b="1" err="1">
                <a:cs typeface="Calibri"/>
              </a:rPr>
              <a:t>Dizajn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interaktivnih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informacija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9. OŠ</a:t>
            </a:r>
            <a:r>
              <a:rPr lang="en-US">
                <a:cs typeface="Calibri"/>
              </a:rPr>
              <a:t>, 3. r., </a:t>
            </a:r>
            <a:r>
              <a:rPr lang="en-US" b="1">
                <a:cs typeface="Calibri"/>
              </a:rPr>
              <a:t>Knjižnica - </a:t>
            </a:r>
            <a:r>
              <a:rPr lang="en-US" b="1" err="1">
                <a:cs typeface="Calibri"/>
              </a:rPr>
              <a:t>korištenje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enciklopedije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10. OŠ</a:t>
            </a:r>
            <a:r>
              <a:rPr lang="en-US">
                <a:cs typeface="Calibri"/>
              </a:rPr>
              <a:t>, 5. r., </a:t>
            </a:r>
            <a:r>
              <a:rPr lang="en-US" b="1" err="1">
                <a:cs typeface="Calibri"/>
              </a:rPr>
              <a:t>Sigurnost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djece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internetu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elektroničko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nasilje</a:t>
            </a:r>
          </a:p>
          <a:p>
            <a:r>
              <a:rPr lang="en-US" b="1">
                <a:cs typeface="Calibri"/>
              </a:rPr>
              <a:t>11. OŠ</a:t>
            </a:r>
            <a:r>
              <a:rPr lang="en-US">
                <a:cs typeface="Calibri"/>
              </a:rPr>
              <a:t>, 8. r., </a:t>
            </a:r>
            <a:r>
              <a:rPr lang="en-US" b="1" err="1">
                <a:cs typeface="Calibri"/>
              </a:rPr>
              <a:t>Sustav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uloga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pojedinih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vrsta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knjižnica</a:t>
            </a:r>
            <a:r>
              <a:rPr lang="en-US" b="1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76092100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5D3A-0390-4FC5-B1B7-75DE5A50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OGLEDNI NASTAVNI SAT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69152D-EE84-4C30-8893-A669C1B33E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>
                <a:cs typeface="Calibri"/>
              </a:rPr>
              <a:t>12. OŠ</a:t>
            </a:r>
            <a:r>
              <a:rPr lang="en-US">
                <a:cs typeface="Calibri"/>
              </a:rPr>
              <a:t>. 8. r. / SŠ, 2. r., </a:t>
            </a:r>
            <a:r>
              <a:rPr lang="en-US" b="1" err="1">
                <a:cs typeface="Calibri"/>
              </a:rPr>
              <a:t>Život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Židova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židovske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djece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prije</a:t>
            </a:r>
            <a:r>
              <a:rPr lang="en-US" b="1">
                <a:cs typeface="Calibri"/>
              </a:rPr>
              <a:t>, za </a:t>
            </a:r>
            <a:r>
              <a:rPr lang="en-US" b="1" err="1">
                <a:cs typeface="Calibri"/>
              </a:rPr>
              <a:t>vrijeme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nakon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holokausta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13. OŠ</a:t>
            </a:r>
            <a:r>
              <a:rPr lang="en-US">
                <a:cs typeface="Calibri"/>
              </a:rPr>
              <a:t>, 4. r., </a:t>
            </a:r>
            <a:r>
              <a:rPr lang="en-US" b="1" err="1">
                <a:cs typeface="Calibri"/>
              </a:rPr>
              <a:t>Istraživački</a:t>
            </a:r>
            <a:r>
              <a:rPr lang="en-US" b="1">
                <a:cs typeface="Calibri"/>
              </a:rPr>
              <a:t> rad u </a:t>
            </a:r>
            <a:r>
              <a:rPr lang="en-US" b="1" err="1">
                <a:cs typeface="Calibri"/>
              </a:rPr>
              <a:t>knjižnici</a:t>
            </a:r>
            <a:r>
              <a:rPr lang="en-US" b="1">
                <a:cs typeface="Calibri"/>
              </a:rPr>
              <a:t> – </a:t>
            </a:r>
            <a:r>
              <a:rPr lang="en-US" b="1" err="1">
                <a:cs typeface="Calibri"/>
              </a:rPr>
              <a:t>Nacionalni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parkovi</a:t>
            </a:r>
            <a:r>
              <a:rPr lang="en-US" b="1">
                <a:cs typeface="Calibri"/>
              </a:rPr>
              <a:t> RH </a:t>
            </a:r>
            <a:r>
              <a:rPr lang="en-US">
                <a:cs typeface="Calibri"/>
              </a:rPr>
              <a:t>  </a:t>
            </a:r>
          </a:p>
          <a:p>
            <a:r>
              <a:rPr lang="en-US" b="1">
                <a:cs typeface="Calibri"/>
              </a:rPr>
              <a:t>14. OŠ</a:t>
            </a:r>
            <a:r>
              <a:rPr lang="en-US">
                <a:cs typeface="Calibri"/>
              </a:rPr>
              <a:t>, 7. r., </a:t>
            </a:r>
            <a:r>
              <a:rPr lang="en-US" b="1">
                <a:cs typeface="Calibri"/>
              </a:rPr>
              <a:t>Harry Potter u </a:t>
            </a:r>
            <a:r>
              <a:rPr lang="en-US" b="1" err="1">
                <a:cs typeface="Calibri"/>
              </a:rPr>
              <a:t>svijetu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znanosti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15. SŠ</a:t>
            </a:r>
            <a:r>
              <a:rPr lang="en-US">
                <a:cs typeface="Calibri"/>
              </a:rPr>
              <a:t>, 1. r., </a:t>
            </a:r>
            <a:r>
              <a:rPr lang="en-US" b="1" err="1">
                <a:cs typeface="Calibri"/>
              </a:rPr>
              <a:t>Referentna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zbirka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različitim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medijima</a:t>
            </a:r>
            <a:r>
              <a:rPr lang="en-US" b="1">
                <a:cs typeface="Calibri"/>
              </a:rPr>
              <a:t> </a:t>
            </a:r>
            <a:r>
              <a:rPr lang="en-US">
                <a:cs typeface="Calibri"/>
              </a:rPr>
              <a:t> </a:t>
            </a:r>
            <a:endParaRPr lang="en-US"/>
          </a:p>
          <a:p>
            <a:r>
              <a:rPr lang="en-US" b="1">
                <a:cs typeface="Calibri"/>
              </a:rPr>
              <a:t>16.</a:t>
            </a:r>
            <a:r>
              <a:rPr lang="en-US">
                <a:cs typeface="Calibri"/>
              </a:rPr>
              <a:t> </a:t>
            </a:r>
            <a:r>
              <a:rPr lang="en-US" b="1">
                <a:cs typeface="Calibri"/>
              </a:rPr>
              <a:t>SŠ</a:t>
            </a:r>
            <a:r>
              <a:rPr lang="en-US">
                <a:cs typeface="Calibri"/>
              </a:rPr>
              <a:t>, 1. r., </a:t>
            </a:r>
            <a:r>
              <a:rPr lang="en-US" b="1" err="1">
                <a:cs typeface="Calibri"/>
              </a:rPr>
              <a:t>Vrste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informacija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internetu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njihovo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vrednovanje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17. OŠ</a:t>
            </a:r>
            <a:r>
              <a:rPr lang="en-US">
                <a:cs typeface="Calibri"/>
              </a:rPr>
              <a:t>, 1. r., </a:t>
            </a:r>
            <a:r>
              <a:rPr lang="en-US" b="1" err="1">
                <a:cs typeface="Calibri"/>
              </a:rPr>
              <a:t>Knjižnica</a:t>
            </a:r>
            <a:r>
              <a:rPr lang="en-US" b="1">
                <a:cs typeface="Calibri"/>
              </a:rPr>
              <a:t> – </a:t>
            </a:r>
            <a:r>
              <a:rPr lang="en-US" b="1" err="1">
                <a:cs typeface="Calibri"/>
              </a:rPr>
              <a:t>mjesto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poticanja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čitalačke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informacijske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pismenosti</a:t>
            </a:r>
            <a:r>
              <a:rPr lang="en-US" b="1">
                <a:cs typeface="Calibri"/>
              </a:rPr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C160A-3C9A-4B0A-BF93-77D9F146DD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>
                <a:cs typeface="Calibri"/>
              </a:rPr>
              <a:t>18. OŠ</a:t>
            </a:r>
            <a:r>
              <a:rPr lang="en-US">
                <a:cs typeface="Calibri"/>
              </a:rPr>
              <a:t>,8. r., </a:t>
            </a:r>
            <a:r>
              <a:rPr lang="en-US" b="1">
                <a:cs typeface="Calibri"/>
              </a:rPr>
              <a:t>SŠ</a:t>
            </a:r>
            <a:r>
              <a:rPr lang="en-US">
                <a:cs typeface="Calibri"/>
              </a:rPr>
              <a:t>, 1. r., </a:t>
            </a:r>
            <a:r>
              <a:rPr lang="en-US" b="1" err="1">
                <a:cs typeface="Calibri"/>
              </a:rPr>
              <a:t>Predmetnica</a:t>
            </a:r>
            <a:r>
              <a:rPr lang="en-US" b="1">
                <a:cs typeface="Calibri"/>
              </a:rPr>
              <a:t>- put do </a:t>
            </a:r>
            <a:r>
              <a:rPr lang="en-US" b="1" err="1">
                <a:cs typeface="Calibri"/>
              </a:rPr>
              <a:t>informacije</a:t>
            </a:r>
            <a:r>
              <a:rPr lang="en-US" b="1">
                <a:cs typeface="Calibri"/>
              </a:rPr>
              <a:t> / </a:t>
            </a:r>
            <a:r>
              <a:rPr lang="en-US" b="1" err="1">
                <a:cs typeface="Calibri"/>
              </a:rPr>
              <a:t>Ljekovito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bilje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prirodna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kozmetika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19. SŠ</a:t>
            </a:r>
            <a:r>
              <a:rPr lang="en-US">
                <a:cs typeface="Calibri"/>
              </a:rPr>
              <a:t>, 2.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4. r., </a:t>
            </a:r>
            <a:r>
              <a:rPr lang="en-US" b="1">
                <a:cs typeface="Calibri"/>
              </a:rPr>
              <a:t>„</a:t>
            </a:r>
            <a:r>
              <a:rPr lang="en-US" b="1" err="1">
                <a:cs typeface="Calibri"/>
              </a:rPr>
              <a:t>Paralelni</a:t>
            </a:r>
            <a:r>
              <a:rPr lang="en-US" b="1">
                <a:cs typeface="Calibri"/>
              </a:rPr>
              <a:t> slalom“ - </a:t>
            </a:r>
            <a:r>
              <a:rPr lang="en-US" b="1" err="1">
                <a:cs typeface="Calibri"/>
              </a:rPr>
              <a:t>primjena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vođenog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istraživanja</a:t>
            </a:r>
            <a:r>
              <a:rPr lang="en-US" b="1">
                <a:cs typeface="Calibri"/>
              </a:rPr>
              <a:t> u </a:t>
            </a:r>
            <a:r>
              <a:rPr lang="en-US" b="1" err="1">
                <a:cs typeface="Calibri"/>
              </a:rPr>
              <a:t>radu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dviju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učeničkih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radionica</a:t>
            </a:r>
            <a:r>
              <a:rPr lang="en-US" b="1">
                <a:cs typeface="Calibri"/>
              </a:rPr>
              <a:t> „</a:t>
            </a:r>
            <a:r>
              <a:rPr lang="en-US" b="1" err="1">
                <a:cs typeface="Calibri"/>
              </a:rPr>
              <a:t>Jezičnog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mozaika</a:t>
            </a:r>
            <a:r>
              <a:rPr lang="en-US" b="1">
                <a:cs typeface="Calibri"/>
              </a:rPr>
              <a:t>“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INDOK-</a:t>
            </a:r>
            <a:r>
              <a:rPr lang="en-US" b="1" err="1">
                <a:cs typeface="Calibri"/>
              </a:rPr>
              <a:t>istraživačke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radionice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20. OŠ</a:t>
            </a:r>
            <a:r>
              <a:rPr lang="en-US">
                <a:cs typeface="Calibri"/>
              </a:rPr>
              <a:t>, 3. r., </a:t>
            </a:r>
            <a:r>
              <a:rPr lang="en-US" b="1">
                <a:cs typeface="Calibri"/>
              </a:rPr>
              <a:t>Put od </a:t>
            </a:r>
            <a:r>
              <a:rPr lang="en-US" b="1" err="1">
                <a:cs typeface="Calibri"/>
              </a:rPr>
              <a:t>autora</a:t>
            </a:r>
            <a:r>
              <a:rPr lang="en-US" b="1">
                <a:cs typeface="Calibri"/>
              </a:rPr>
              <a:t> do </a:t>
            </a:r>
            <a:r>
              <a:rPr lang="en-US" b="1" err="1">
                <a:cs typeface="Calibri"/>
              </a:rPr>
              <a:t>čitatelja</a:t>
            </a:r>
            <a:r>
              <a:rPr lang="en-US" b="1">
                <a:cs typeface="Calibri"/>
              </a:rPr>
              <a:t> </a:t>
            </a:r>
          </a:p>
          <a:p>
            <a:r>
              <a:rPr lang="en-US" b="1">
                <a:cs typeface="Calibri"/>
              </a:rPr>
              <a:t>21. OŠ</a:t>
            </a:r>
            <a:r>
              <a:rPr lang="en-US">
                <a:cs typeface="Calibri"/>
              </a:rPr>
              <a:t>, 3. r., </a:t>
            </a:r>
            <a:r>
              <a:rPr lang="en-US" b="1">
                <a:cs typeface="Calibri"/>
              </a:rPr>
              <a:t>Put od </a:t>
            </a:r>
            <a:r>
              <a:rPr lang="en-US" b="1" err="1">
                <a:cs typeface="Calibri"/>
              </a:rPr>
              <a:t>autora</a:t>
            </a:r>
            <a:r>
              <a:rPr lang="en-US" b="1">
                <a:cs typeface="Calibri"/>
              </a:rPr>
              <a:t> do </a:t>
            </a:r>
            <a:r>
              <a:rPr lang="en-US" b="1" err="1">
                <a:cs typeface="Calibri"/>
              </a:rPr>
              <a:t>čitatelja</a:t>
            </a:r>
            <a:r>
              <a:rPr lang="en-US" b="1">
                <a:cs typeface="Calibri"/>
              </a:rPr>
              <a:t> </a:t>
            </a:r>
            <a:endParaRPr lang="en-US"/>
          </a:p>
          <a:p>
            <a:r>
              <a:rPr lang="en-US" b="1">
                <a:cs typeface="Calibri"/>
              </a:rPr>
              <a:t>22. SŠ</a:t>
            </a:r>
            <a:r>
              <a:rPr lang="en-US">
                <a:cs typeface="Calibri"/>
              </a:rPr>
              <a:t>, ?. r., </a:t>
            </a:r>
            <a:r>
              <a:rPr lang="en-US" b="1" i="1" err="1">
                <a:cs typeface="Calibri"/>
              </a:rPr>
              <a:t>Autorsko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pravo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i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citiranje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izvora</a:t>
            </a:r>
            <a:r>
              <a:rPr lang="en-US" b="1">
                <a:cs typeface="Calibri"/>
              </a:rPr>
              <a:t> </a:t>
            </a:r>
            <a:r>
              <a:rPr lang="en-US">
                <a:cs typeface="Calibri"/>
              </a:rPr>
              <a:t> </a:t>
            </a:r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23. OŠ</a:t>
            </a:r>
            <a:r>
              <a:rPr lang="en-US">
                <a:cs typeface="Calibri"/>
              </a:rPr>
              <a:t>, 4. r., </a:t>
            </a:r>
            <a:r>
              <a:rPr lang="en-US" b="1" err="1">
                <a:cs typeface="Calibri"/>
              </a:rPr>
              <a:t>Oglašavanje</a:t>
            </a:r>
            <a:r>
              <a:rPr lang="en-US" b="1">
                <a:cs typeface="Calibri"/>
              </a:rPr>
              <a:t> u </a:t>
            </a:r>
            <a:r>
              <a:rPr lang="en-US" b="1" err="1">
                <a:cs typeface="Calibri"/>
              </a:rPr>
              <a:t>medijima</a:t>
            </a:r>
            <a:r>
              <a:rPr lang="en-US" b="1">
                <a:cs typeface="Calibri"/>
              </a:rPr>
              <a:t> </a:t>
            </a:r>
            <a:endParaRPr lang="en-US"/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0695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457C9B-A03D-4B4F-91BB-E055EE14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OGLEDNI NASTAVNI 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7CB61D-BD90-4E6A-B5B8-FBA222CA8D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b="1">
                <a:cs typeface="Calibri"/>
              </a:rPr>
              <a:t>P. OŠ</a:t>
            </a:r>
            <a:r>
              <a:rPr lang="en-US">
                <a:cs typeface="Calibri"/>
              </a:rPr>
              <a:t>, 1.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6. r., </a:t>
            </a:r>
            <a:r>
              <a:rPr lang="en-US" b="1" err="1">
                <a:cs typeface="Calibri"/>
              </a:rPr>
              <a:t>Dizajn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interaktivnih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informacija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24. SŠ</a:t>
            </a:r>
            <a:r>
              <a:rPr lang="en-US">
                <a:cs typeface="Calibri"/>
              </a:rPr>
              <a:t>, 3. r., </a:t>
            </a:r>
            <a:r>
              <a:rPr lang="en-US" b="1" err="1">
                <a:cs typeface="Calibri"/>
              </a:rPr>
              <a:t>Zavodljivi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svijet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reklama</a:t>
            </a:r>
            <a:r>
              <a:rPr lang="en-US" b="1">
                <a:cs typeface="Calibri"/>
              </a:rPr>
              <a:t> (</a:t>
            </a:r>
            <a:r>
              <a:rPr lang="en-US" b="1" err="1">
                <a:cs typeface="Calibri"/>
              </a:rPr>
              <a:t>Pokušaj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razotkrivanja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put </a:t>
            </a:r>
            <a:r>
              <a:rPr lang="en-US" b="1" err="1">
                <a:cs typeface="Calibri"/>
              </a:rPr>
              <a:t>prema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kritičkome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mišljenju</a:t>
            </a:r>
            <a:r>
              <a:rPr lang="en-US" b="1">
                <a:cs typeface="Calibri"/>
              </a:rPr>
              <a:t>)</a:t>
            </a:r>
          </a:p>
          <a:p>
            <a:r>
              <a:rPr lang="en-US" b="1">
                <a:cs typeface="Calibri"/>
              </a:rPr>
              <a:t>25. SŠ</a:t>
            </a:r>
            <a:r>
              <a:rPr lang="en-US">
                <a:cs typeface="Calibri"/>
              </a:rPr>
              <a:t>, 3. r., </a:t>
            </a:r>
            <a:r>
              <a:rPr lang="en-US" b="1" err="1">
                <a:cs typeface="Calibri"/>
              </a:rPr>
              <a:t>Antun</a:t>
            </a:r>
            <a:r>
              <a:rPr lang="en-US" b="1">
                <a:cs typeface="Calibri"/>
              </a:rPr>
              <a:t> Gustav </a:t>
            </a:r>
            <a:r>
              <a:rPr lang="en-US" b="1" err="1">
                <a:cs typeface="Calibri"/>
              </a:rPr>
              <a:t>Matoš</a:t>
            </a:r>
            <a:r>
              <a:rPr lang="en-US" b="1">
                <a:cs typeface="Calibri"/>
              </a:rPr>
              <a:t>: </a:t>
            </a:r>
            <a:r>
              <a:rPr lang="en-US" b="1" err="1">
                <a:cs typeface="Calibri"/>
              </a:rPr>
              <a:t>Stara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pjesma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26. SŠ</a:t>
            </a:r>
            <a:r>
              <a:rPr lang="en-US">
                <a:cs typeface="Calibri"/>
              </a:rPr>
              <a:t>, 3. r., </a:t>
            </a:r>
            <a:r>
              <a:rPr lang="en-US" b="1" err="1">
                <a:cs typeface="Calibri"/>
              </a:rPr>
              <a:t>Kupi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više</a:t>
            </a:r>
            <a:r>
              <a:rPr lang="en-US" b="1">
                <a:cs typeface="Calibri"/>
              </a:rPr>
              <a:t>, </a:t>
            </a:r>
            <a:r>
              <a:rPr lang="en-US" b="1" err="1">
                <a:cs typeface="Calibri"/>
              </a:rPr>
              <a:t>plati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manje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iliti</a:t>
            </a:r>
            <a:r>
              <a:rPr lang="en-US" b="1">
                <a:cs typeface="Calibri"/>
              </a:rPr>
              <a:t> 2 u 1! </a:t>
            </a:r>
          </a:p>
          <a:p>
            <a:r>
              <a:rPr lang="en-US" b="1">
                <a:cs typeface="Calibri"/>
              </a:rPr>
              <a:t>27. OŠ</a:t>
            </a:r>
            <a:r>
              <a:rPr lang="en-US">
                <a:cs typeface="Calibri"/>
              </a:rPr>
              <a:t>, 4. r., </a:t>
            </a:r>
            <a:r>
              <a:rPr lang="en-US" b="1" err="1">
                <a:cs typeface="Calibri"/>
              </a:rPr>
              <a:t>Upoznajmo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referentnu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zbirku</a:t>
            </a:r>
            <a:r>
              <a:rPr lang="en-US" b="1">
                <a:cs typeface="Calibri"/>
              </a:rPr>
              <a:t> – </a:t>
            </a:r>
            <a:r>
              <a:rPr lang="en-US" b="1" err="1">
                <a:cs typeface="Calibri"/>
              </a:rPr>
              <a:t>služenje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enciklopedijom</a:t>
            </a:r>
            <a:r>
              <a:rPr lang="en-US" b="1">
                <a:cs typeface="Calibri"/>
              </a:rPr>
              <a:t> </a:t>
            </a:r>
          </a:p>
          <a:p>
            <a:r>
              <a:rPr lang="en-US" b="1">
                <a:cs typeface="Calibri"/>
              </a:rPr>
              <a:t>28. OŠ</a:t>
            </a:r>
            <a:r>
              <a:rPr lang="en-US">
                <a:cs typeface="Calibri"/>
              </a:rPr>
              <a:t>, 7. r., </a:t>
            </a:r>
            <a:r>
              <a:rPr lang="en-US" b="1" err="1">
                <a:cs typeface="Calibri"/>
              </a:rPr>
              <a:t>Referentna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ili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priručna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građa</a:t>
            </a:r>
            <a:r>
              <a:rPr lang="en-US" b="1">
                <a:cs typeface="Calibri"/>
              </a:rPr>
              <a:t> u </a:t>
            </a:r>
            <a:r>
              <a:rPr lang="en-US" b="1" err="1">
                <a:cs typeface="Calibri"/>
              </a:rPr>
              <a:t>knjižnici</a:t>
            </a:r>
            <a:r>
              <a:rPr lang="en-US" b="1">
                <a:cs typeface="Calibri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4CE0AD-05D9-428A-893A-7F2BE396E9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b="1">
                <a:cs typeface="Calibri"/>
              </a:rPr>
              <a:t>29. OŠ</a:t>
            </a:r>
            <a:r>
              <a:rPr lang="en-US">
                <a:cs typeface="Calibri"/>
              </a:rPr>
              <a:t>, 4. r., </a:t>
            </a:r>
            <a:r>
              <a:rPr lang="en-US" b="1" err="1">
                <a:cs typeface="Calibri"/>
              </a:rPr>
              <a:t>Autorsko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pravo</a:t>
            </a:r>
            <a:r>
              <a:rPr lang="en-US" b="1">
                <a:cs typeface="Calibri"/>
              </a:rPr>
              <a:t> </a:t>
            </a:r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30. OŠ</a:t>
            </a:r>
            <a:r>
              <a:rPr lang="en-US">
                <a:cs typeface="Calibri"/>
              </a:rPr>
              <a:t>, 8. r., </a:t>
            </a:r>
            <a:r>
              <a:rPr lang="en-US" b="1" err="1">
                <a:cs typeface="Calibri"/>
              </a:rPr>
              <a:t>Sustav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uloga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pojedinih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vrsta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knjižnica</a:t>
            </a:r>
            <a:r>
              <a:rPr lang="en-US" b="1">
                <a:cs typeface="Calibri"/>
              </a:rPr>
              <a:t> - od </a:t>
            </a:r>
            <a:r>
              <a:rPr lang="en-US" b="1" err="1">
                <a:cs typeface="Calibri"/>
              </a:rPr>
              <a:t>knjige</a:t>
            </a:r>
            <a:r>
              <a:rPr lang="en-US" b="1">
                <a:cs typeface="Calibri"/>
              </a:rPr>
              <a:t> do </a:t>
            </a:r>
            <a:r>
              <a:rPr lang="en-US" b="1" err="1">
                <a:cs typeface="Calibri"/>
              </a:rPr>
              <a:t>knjižnice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31. SŠ</a:t>
            </a:r>
            <a:r>
              <a:rPr lang="en-US">
                <a:cs typeface="Calibri"/>
              </a:rPr>
              <a:t>, ?. r., </a:t>
            </a:r>
            <a:r>
              <a:rPr lang="en-US" b="1" i="1" err="1">
                <a:cs typeface="Calibri"/>
              </a:rPr>
              <a:t>Skodelica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kave</a:t>
            </a:r>
            <a:r>
              <a:rPr lang="en-US" b="1" i="1">
                <a:cs typeface="Calibri"/>
              </a:rPr>
              <a:t> in </a:t>
            </a:r>
            <a:r>
              <a:rPr lang="en-US" b="1" i="1" err="1">
                <a:cs typeface="Calibri"/>
              </a:rPr>
              <a:t>Virtualna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knjižnica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Slovenije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mCOBISS</a:t>
            </a:r>
          </a:p>
          <a:p>
            <a:r>
              <a:rPr lang="en-US" b="1">
                <a:cs typeface="Calibri"/>
              </a:rPr>
              <a:t>32. OŠ</a:t>
            </a:r>
            <a:r>
              <a:rPr lang="en-US">
                <a:cs typeface="Calibri"/>
              </a:rPr>
              <a:t>, 5. r., </a:t>
            </a:r>
            <a:r>
              <a:rPr lang="en-US" b="1" err="1">
                <a:cs typeface="Calibri"/>
              </a:rPr>
              <a:t>Knjižnični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detektivi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ili</a:t>
            </a:r>
            <a:r>
              <a:rPr lang="en-US" b="1">
                <a:cs typeface="Calibri"/>
              </a:rPr>
              <a:t> escape room u </a:t>
            </a:r>
            <a:r>
              <a:rPr lang="en-US" b="1" err="1">
                <a:cs typeface="Calibri"/>
              </a:rPr>
              <a:t>knjižnici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33. OŠ</a:t>
            </a:r>
            <a:r>
              <a:rPr lang="en-US">
                <a:cs typeface="Calibri"/>
              </a:rPr>
              <a:t>, 7. r., </a:t>
            </a:r>
            <a:r>
              <a:rPr lang="en-US" b="1" err="1">
                <a:cs typeface="Calibri"/>
              </a:rPr>
              <a:t>Mrežni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katalog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knjižnice</a:t>
            </a:r>
            <a:r>
              <a:rPr lang="en-US" b="1">
                <a:cs typeface="Calibri"/>
              </a:rPr>
              <a:t> </a:t>
            </a:r>
          </a:p>
          <a:p>
            <a:r>
              <a:rPr lang="en-US" b="1">
                <a:cs typeface="Calibri"/>
              </a:rPr>
              <a:t>34. OŠ</a:t>
            </a:r>
            <a:r>
              <a:rPr lang="en-US">
                <a:cs typeface="Calibri"/>
              </a:rPr>
              <a:t>, 6. r., </a:t>
            </a:r>
            <a:r>
              <a:rPr lang="en-US" b="1" err="1">
                <a:cs typeface="Calibri"/>
              </a:rPr>
              <a:t>Sigurnost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na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internetu</a:t>
            </a:r>
            <a:r>
              <a:rPr lang="en-US">
                <a:cs typeface="Calibri"/>
              </a:rPr>
              <a:t>  </a:t>
            </a:r>
          </a:p>
          <a:p>
            <a:r>
              <a:rPr lang="en-US" b="1">
                <a:cs typeface="Calibri"/>
              </a:rPr>
              <a:t>35. SŠ</a:t>
            </a:r>
            <a:r>
              <a:rPr lang="en-US">
                <a:cs typeface="Calibri"/>
              </a:rPr>
              <a:t>, 3./4. r.,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Seminarski</a:t>
            </a:r>
            <a:r>
              <a:rPr lang="en-US" b="1">
                <a:cs typeface="Calibri"/>
              </a:rPr>
              <a:t> rad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16471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xmlns="" id="{7597BF49-F8FF-44BB-8621-3A32244C39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013" y="3796204"/>
            <a:ext cx="4734232" cy="2375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7B91A-B0CD-4B1F-8FBD-24236D48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ONS  - </a:t>
            </a:r>
            <a:r>
              <a:rPr lang="en-US" sz="3600" b="1">
                <a:cs typeface="Calibri Light"/>
              </a:rPr>
              <a:t>Književno-informacijsko-komunikacijska kultura</a:t>
            </a:r>
            <a:endParaRPr lang="en-US" sz="3600" b="1"/>
          </a:p>
        </p:txBody>
      </p:sp>
      <p:pic>
        <p:nvPicPr>
          <p:cNvPr id="5" name="Picture 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C345FBE3-47E9-4D1E-B853-D12ED9AD78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326311" y="1845980"/>
            <a:ext cx="3278567" cy="244970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8750EE-0039-4926-BA29-ED16F3613C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cs typeface="Calibri"/>
              </a:rPr>
              <a:t>- suodnos sa ZO I GOO</a:t>
            </a:r>
            <a:endParaRPr lang="en-US"/>
          </a:p>
          <a:p>
            <a:r>
              <a:rPr lang="en-US">
                <a:cs typeface="Calibri"/>
              </a:rPr>
              <a:t>- tiksani i elektronički mediji (igra asocijacija)</a:t>
            </a:r>
            <a:endParaRPr lang="en-US"/>
          </a:p>
          <a:p>
            <a:r>
              <a:rPr lang="en-US">
                <a:cs typeface="Calibri"/>
              </a:rPr>
              <a:t>- dokumentarni film: djeca potrošači, komercijalizacija djetinjstva</a:t>
            </a:r>
          </a:p>
          <a:p>
            <a:r>
              <a:rPr lang="en-US">
                <a:cs typeface="Calibri"/>
              </a:rPr>
              <a:t>- razgovor o reklamama (ciljevi, prednosti, nedostaci, utjecaj reklama na razmišljanje i ponašanje...)</a:t>
            </a:r>
          </a:p>
          <a:p>
            <a:r>
              <a:rPr lang="en-US">
                <a:cs typeface="Calibri"/>
              </a:rPr>
              <a:t>- izrada i prezentacija reklame za proizvod/film/knjigu</a:t>
            </a:r>
          </a:p>
          <a:p>
            <a:r>
              <a:rPr lang="en-US">
                <a:cs typeface="Calibri"/>
              </a:rPr>
              <a:t>- iznošenje vlastitog stajališta i mišljenja o tvrdnjama s izvučenih kartica</a:t>
            </a:r>
          </a:p>
        </p:txBody>
      </p:sp>
    </p:spTree>
    <p:extLst>
      <p:ext uri="{BB962C8B-B14F-4D97-AF65-F5344CB8AC3E}">
        <p14:creationId xmlns:p14="http://schemas.microsoft.com/office/powerpoint/2010/main" xmlns="" val="3523241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B18AA-0497-434D-B81C-70054CC0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0370"/>
          </a:xfrm>
        </p:spPr>
        <p:txBody>
          <a:bodyPr>
            <a:normAutofit/>
          </a:bodyPr>
          <a:lstStyle/>
          <a:p>
            <a:r>
              <a:rPr lang="en-US" sz="3600" b="1">
                <a:cs typeface="Calibri Light"/>
              </a:rPr>
              <a:t>Otvorenje 31. Proljetne škole školskih knjižničara RH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3DE4A0-0370-4C4E-9897-207D431537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/>
              <a:t>Pozdravna</a:t>
            </a:r>
            <a:r>
              <a:rPr lang="en-US" b="1"/>
              <a:t> </a:t>
            </a:r>
            <a:r>
              <a:rPr lang="en-US" b="1" err="1"/>
              <a:t>riječ</a:t>
            </a:r>
            <a:r>
              <a:rPr lang="en-US" b="1"/>
              <a:t> - </a:t>
            </a:r>
            <a:r>
              <a:rPr lang="en-US" b="1" err="1"/>
              <a:t>Kulturno-umjetnički</a:t>
            </a:r>
            <a:r>
              <a:rPr lang="en-US" b="1"/>
              <a:t> program </a:t>
            </a:r>
            <a:r>
              <a:rPr lang="en-US" sz="1800"/>
              <a:t>(viša savjetnica Ana Saulačić, s. </a:t>
            </a:r>
            <a:r>
              <a:rPr lang="en-US" sz="1800" err="1"/>
              <a:t>Mandica</a:t>
            </a:r>
            <a:r>
              <a:rPr lang="en-US" sz="1800"/>
              <a:t> </a:t>
            </a:r>
            <a:r>
              <a:rPr lang="en-US" sz="1800" err="1"/>
              <a:t>Starčević</a:t>
            </a:r>
            <a:r>
              <a:rPr lang="en-US" sz="1800"/>
              <a:t>, </a:t>
            </a:r>
            <a:r>
              <a:rPr lang="en-US" sz="1800" err="1"/>
              <a:t>predstavnici</a:t>
            </a:r>
            <a:r>
              <a:rPr lang="en-US" sz="1800"/>
              <a:t> </a:t>
            </a:r>
            <a:r>
              <a:rPr lang="en-US" sz="1800" err="1"/>
              <a:t>Grada</a:t>
            </a:r>
            <a:r>
              <a:rPr lang="en-US" sz="1800"/>
              <a:t>, Županije)</a:t>
            </a:r>
          </a:p>
          <a:p>
            <a:endParaRPr lang="en-US" sz="1800">
              <a:cs typeface="Calibri"/>
            </a:endParaRPr>
          </a:p>
          <a:p>
            <a:r>
              <a:rPr lang="en-US" sz="1800">
                <a:cs typeface="Calibri"/>
              </a:rPr>
              <a:t>Poruka s. Mandice Starčević, ravnateljice Katoličke osnovne škole Šibenik:</a:t>
            </a:r>
          </a:p>
          <a:p>
            <a:r>
              <a:rPr lang="en-US" sz="1800" i="1">
                <a:cs typeface="Calibri"/>
              </a:rPr>
              <a:t>Riječ je ono što čovjeka čini čovjekom. Vi, knjižničari, ste čuvari i zaštitnici riječi, usmjeravate učenike na susret s riječi.</a:t>
            </a:r>
          </a:p>
        </p:txBody>
      </p:sp>
      <p:pic>
        <p:nvPicPr>
          <p:cNvPr id="5" name="Picture 5" descr="A group of people on a stage&#10;&#10;Description generated with very high confidence">
            <a:extLst>
              <a:ext uri="{FF2B5EF4-FFF2-40B4-BE49-F238E27FC236}">
                <a16:creationId xmlns:a16="http://schemas.microsoft.com/office/drawing/2014/main" xmlns="" id="{8EB8A17C-E4B5-4CCA-BACA-30795B09C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35083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70286-3D81-4C03-BC04-CF978AB6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ONS - </a:t>
            </a:r>
            <a:r>
              <a:rPr lang="en-US" sz="3600" b="1" dirty="0" err="1">
                <a:cs typeface="Calibri Light"/>
              </a:rPr>
              <a:t>Istraživački</a:t>
            </a:r>
            <a:r>
              <a:rPr lang="en-US" sz="3600" b="1" dirty="0">
                <a:cs typeface="Calibri Light"/>
              </a:rPr>
              <a:t> rad u </a:t>
            </a:r>
            <a:r>
              <a:rPr lang="en-US" sz="3600" b="1" dirty="0" err="1">
                <a:cs typeface="Calibri Light"/>
              </a:rPr>
              <a:t>knjižnici</a:t>
            </a:r>
            <a:r>
              <a:rPr lang="en-US" sz="3600" b="1" dirty="0">
                <a:cs typeface="Calibri Light"/>
              </a:rPr>
              <a:t> - </a:t>
            </a:r>
            <a:r>
              <a:rPr lang="en-US" sz="3600" b="1" dirty="0" err="1">
                <a:cs typeface="Calibri Light"/>
              </a:rPr>
              <a:t>Nacionalni</a:t>
            </a:r>
            <a:r>
              <a:rPr lang="en-US" sz="3600" b="1" dirty="0">
                <a:cs typeface="Calibri Light"/>
              </a:rPr>
              <a:t> </a:t>
            </a:r>
            <a:r>
              <a:rPr lang="en-US" sz="3600" b="1" dirty="0" err="1">
                <a:cs typeface="Calibri Light"/>
              </a:rPr>
              <a:t>parkovi</a:t>
            </a:r>
            <a:r>
              <a:rPr lang="en-US" sz="3600" b="1" dirty="0">
                <a:cs typeface="Calibri Light"/>
              </a:rPr>
              <a:t> RH</a:t>
            </a:r>
            <a:endParaRPr lang="en-US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AA4A48-0AA0-4C8D-9902-1EEFF188AC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nastavni</a:t>
            </a:r>
            <a:r>
              <a:rPr lang="en-US" dirty="0">
                <a:cs typeface="Calibri"/>
              </a:rPr>
              <a:t> sat </a:t>
            </a:r>
            <a:r>
              <a:rPr lang="en-US" dirty="0" err="1">
                <a:cs typeface="Calibri"/>
              </a:rPr>
              <a:t>Prirode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društva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uporaba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rječnika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enciklopedija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leksikona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istraživanju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hrvatskih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nacionalnih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parkova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radu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grupi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podijeljene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uloge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grupi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igre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rješavanje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zagonetki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pomoć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priručnika</a:t>
            </a:r>
          </a:p>
        </p:txBody>
      </p:sp>
      <p:pic>
        <p:nvPicPr>
          <p:cNvPr id="3" name="Picture 5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xmlns="" id="{102BC79A-B153-4D06-9779-FE37DDDAB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11685"/>
          <a:stretch/>
        </p:blipFill>
        <p:spPr>
          <a:xfrm>
            <a:off x="5872863" y="2431375"/>
            <a:ext cx="5569628" cy="31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06751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1A813-FC48-4325-9BD1-F446EF95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ONS  -</a:t>
            </a:r>
            <a:r>
              <a:rPr lang="en-US" sz="3600" b="1">
                <a:cs typeface="Calibri Light"/>
              </a:rPr>
              <a:t> Harry Potter u svijetu znanosti</a:t>
            </a:r>
            <a:endParaRPr lang="en-US" sz="3600"/>
          </a:p>
        </p:txBody>
      </p:sp>
      <p:pic>
        <p:nvPicPr>
          <p:cNvPr id="5" name="Picture 5" descr="A group of people sitt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CAE1F08C-BCB5-4C66-80DB-8562F7905B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r="14881" b="-498"/>
          <a:stretch/>
        </p:blipFill>
        <p:spPr>
          <a:xfrm>
            <a:off x="839183" y="2041471"/>
            <a:ext cx="4202953" cy="248891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8C3699-BCBD-4232-8C31-67ECC4B040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nastavni</a:t>
            </a:r>
            <a:r>
              <a:rPr lang="en-US" dirty="0">
                <a:cs typeface="Calibri"/>
              </a:rPr>
              <a:t> sat </a:t>
            </a:r>
            <a:r>
              <a:rPr lang="en-US" dirty="0" err="1">
                <a:cs typeface="Calibri"/>
              </a:rPr>
              <a:t>Kemije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integracijski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nastavni</a:t>
            </a:r>
            <a:r>
              <a:rPr lang="en-US" dirty="0">
                <a:cs typeface="Calibri"/>
              </a:rPr>
              <a:t> sat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čitanje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ulomaka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knjiga</a:t>
            </a:r>
            <a:r>
              <a:rPr lang="en-US" dirty="0">
                <a:cs typeface="Calibri"/>
              </a:rPr>
              <a:t> o  </a:t>
            </a:r>
            <a:r>
              <a:rPr lang="en-US" dirty="0" err="1">
                <a:cs typeface="Calibri"/>
              </a:rPr>
              <a:t>Harryju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Potteru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rješavanje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zagonetki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>
                <a:cs typeface="Calibri"/>
              </a:rPr>
              <a:t>- rad u </a:t>
            </a:r>
            <a:r>
              <a:rPr lang="en-US" dirty="0" err="1">
                <a:cs typeface="Calibri"/>
              </a:rPr>
              <a:t>grupama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izvođenje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pokusa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veano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radnju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romana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ljubavni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napitak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leteći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čaj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vulkan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čaši</a:t>
            </a:r>
            <a:r>
              <a:rPr lang="en-US" dirty="0">
                <a:cs typeface="Calibri"/>
              </a:rPr>
              <a:t>,  </a:t>
            </a:r>
            <a:r>
              <a:rPr lang="en-US" dirty="0" err="1">
                <a:cs typeface="Calibri"/>
              </a:rPr>
              <a:t>svijeća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i="1" dirty="0">
                <a:cs typeface="Calibri"/>
              </a:rPr>
              <a:t> </a:t>
            </a:r>
            <a:r>
              <a:rPr lang="en-US" i="1" dirty="0" err="1">
                <a:cs typeface="Calibri"/>
              </a:rPr>
              <a:t>Čitanje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potiče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maštu</a:t>
            </a:r>
            <a:r>
              <a:rPr lang="en-US" i="1" dirty="0">
                <a:cs typeface="Calibri"/>
              </a:rPr>
              <a:t>.</a:t>
            </a:r>
          </a:p>
          <a:p>
            <a:r>
              <a:rPr lang="en-US" i="1" dirty="0">
                <a:cs typeface="Calibri"/>
              </a:rPr>
              <a:t> </a:t>
            </a:r>
            <a:r>
              <a:rPr lang="en-US" i="1" dirty="0" err="1">
                <a:cs typeface="Calibri"/>
              </a:rPr>
              <a:t>Brojni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znanstvenici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su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bili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strastveni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čitači</a:t>
            </a:r>
            <a:r>
              <a:rPr lang="en-US" i="1" dirty="0">
                <a:cs typeface="Calibri"/>
              </a:rPr>
              <a:t>.</a:t>
            </a:r>
          </a:p>
        </p:txBody>
      </p:sp>
      <p:pic>
        <p:nvPicPr>
          <p:cNvPr id="3" name="Picture 5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xmlns="" id="{ADA75D1E-6313-4414-A1E7-D88E328D04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0873" t="20238" r="26622" b="20238"/>
          <a:stretch/>
        </p:blipFill>
        <p:spPr>
          <a:xfrm>
            <a:off x="3840193" y="4258332"/>
            <a:ext cx="2133159" cy="19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50049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7B91A-B0CD-4B1F-8FBD-24236D48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ONS  - </a:t>
            </a:r>
            <a:r>
              <a:rPr lang="en-US" sz="3600" b="1">
                <a:cs typeface="Calibri Light"/>
              </a:rPr>
              <a:t>Dizajn interaktivnih informacija</a:t>
            </a:r>
            <a:endParaRPr lang="en-US" sz="3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A4658F-455F-4E46-8F35-9C81A0494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220004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- uvid u stjecanje knjižničarskog zvanja u Francuskoj i polaganje državnog ispita za sve javne službenike </a:t>
            </a:r>
          </a:p>
          <a:p>
            <a:r>
              <a:rPr lang="en-US">
                <a:cs typeface="Calibri"/>
              </a:rPr>
              <a:t>- emocionalna inteligencija </a:t>
            </a:r>
          </a:p>
          <a:p>
            <a:r>
              <a:rPr lang="en-US">
                <a:cs typeface="Calibri"/>
              </a:rPr>
              <a:t>- suradnja s učeničkom zadrugom</a:t>
            </a:r>
          </a:p>
          <a:p>
            <a:r>
              <a:rPr lang="en-US">
                <a:cs typeface="Calibri"/>
              </a:rPr>
              <a:t>- primjena GeoGebre - računalnog programa dinamične matematike </a:t>
            </a:r>
          </a:p>
          <a:p>
            <a:r>
              <a:rPr lang="en-US">
                <a:cs typeface="Calibri"/>
              </a:rPr>
              <a:t>- primjena grafičkog kalkulatora za izradu krojačkih šablona</a:t>
            </a:r>
          </a:p>
          <a:p>
            <a:r>
              <a:rPr lang="en-US">
                <a:cs typeface="Calibri"/>
              </a:rPr>
              <a:t>- u našim školama znanje ostaje zaključano iza vrata zbog podijeljenosti na predmete – potrebno povezivati, sustvarati, širiti...</a:t>
            </a:r>
          </a:p>
          <a:p>
            <a:r>
              <a:rPr lang="en-US" i="1">
                <a:cs typeface="Calibri"/>
              </a:rPr>
              <a:t>Kreativnost je stvaranje nove vrijednosti.</a:t>
            </a:r>
          </a:p>
          <a:p>
            <a:r>
              <a:rPr lang="en-US" i="1">
                <a:cs typeface="Calibri"/>
              </a:rPr>
              <a:t>Sve što smo zapamtili je u emocijama.</a:t>
            </a:r>
          </a:p>
          <a:p>
            <a:endParaRPr lang="en-US">
              <a:cs typeface="Calibri"/>
            </a:endParaRPr>
          </a:p>
        </p:txBody>
      </p:sp>
      <p:pic>
        <p:nvPicPr>
          <p:cNvPr id="7" name="Picture 7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xmlns="" id="{E7B77F1E-4B2A-41FE-8EFC-B03D8B00C1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4726" r="-90" b="-498"/>
          <a:stretch/>
        </p:blipFill>
        <p:spPr>
          <a:xfrm>
            <a:off x="6451436" y="2618281"/>
            <a:ext cx="4708811" cy="24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277930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7B91A-B0CD-4B1F-8FBD-24236D48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ONS  -</a:t>
            </a:r>
            <a:r>
              <a:rPr lang="en-US" sz="3600" b="1">
                <a:cs typeface="Calibri Light"/>
              </a:rPr>
              <a:t> Put od autora do čitatelja</a:t>
            </a:r>
            <a:endParaRPr lang="en-US" sz="36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A4658F-455F-4E46-8F35-9C81A0494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cs typeface="Calibri"/>
              </a:rPr>
              <a:t>- osobe važne za nastanak knjige</a:t>
            </a:r>
          </a:p>
          <a:p>
            <a:r>
              <a:rPr lang="en-US">
                <a:cs typeface="Calibri"/>
              </a:rPr>
              <a:t>- materijali potrebni za izradu knjige – povezivanje s ekologijom</a:t>
            </a:r>
          </a:p>
          <a:p>
            <a:r>
              <a:rPr lang="en-US">
                <a:cs typeface="Calibri"/>
              </a:rPr>
              <a:t>- sastavni dijelovi knjige</a:t>
            </a:r>
          </a:p>
          <a:p>
            <a:r>
              <a:rPr lang="en-US">
                <a:cs typeface="Calibri"/>
              </a:rPr>
              <a:t>- kviz o osobama koje sudjeluju u nastanku knjige</a:t>
            </a:r>
          </a:p>
          <a:p>
            <a:r>
              <a:rPr lang="en-US">
                <a:cs typeface="Calibri"/>
              </a:rPr>
              <a:t>- rad u paru/grupi – izrada knjižice (oslikavanje korica, dizajn naslovne stranice, pisanje teksta - učenici kao autori, ilustratori, prevoditelji...)</a:t>
            </a:r>
          </a:p>
          <a:p>
            <a:endParaRPr lang="en-US">
              <a:cs typeface="Calibri"/>
            </a:endParaRPr>
          </a:p>
        </p:txBody>
      </p:sp>
      <p:pic>
        <p:nvPicPr>
          <p:cNvPr id="6" name="Picture 7" descr="A group of people looking at a screen&#10;&#10;Description generated with very high confidence">
            <a:extLst>
              <a:ext uri="{FF2B5EF4-FFF2-40B4-BE49-F238E27FC236}">
                <a16:creationId xmlns:a16="http://schemas.microsoft.com/office/drawing/2014/main" xmlns="" id="{98314A87-D0D1-4AB6-A399-DEEAB85F72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618281"/>
            <a:ext cx="4937760" cy="24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38064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7B91A-B0CD-4B1F-8FBD-24236D487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ONS  - </a:t>
            </a:r>
            <a:r>
              <a:rPr lang="en-US" sz="3600" b="1">
                <a:cs typeface="Calibri Light"/>
              </a:rPr>
              <a:t>Knjižnični detektivi ili escape room u knjižnici</a:t>
            </a:r>
            <a:endParaRPr lang="en-US" sz="3600" b="1"/>
          </a:p>
        </p:txBody>
      </p:sp>
      <p:pic>
        <p:nvPicPr>
          <p:cNvPr id="7" name="Picture 7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BE5D9673-1453-4E16-8A90-660849407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A4658F-455F-4E46-8F35-9C81A0494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cs typeface="Calibri"/>
              </a:rPr>
              <a:t>- radionica za učenike 5. razreda</a:t>
            </a:r>
          </a:p>
          <a:p>
            <a:r>
              <a:rPr lang="en-US">
                <a:cs typeface="Calibri"/>
              </a:rPr>
              <a:t>- cilj: pronaći knjigu na polici pomoću signature</a:t>
            </a:r>
          </a:p>
          <a:p>
            <a:r>
              <a:rPr lang="en-US">
                <a:cs typeface="Calibri"/>
              </a:rPr>
              <a:t>- escape room potječe iz Japana</a:t>
            </a:r>
          </a:p>
          <a:p>
            <a:r>
              <a:rPr lang="en-US">
                <a:cs typeface="Calibri"/>
              </a:rPr>
              <a:t>- pomoću različitih tragova, šifri, kodova, zagonetki, igara, logičkih zadataka otključavati kutije i pronaći rješenje u posljednjoj kutiji</a:t>
            </a:r>
          </a:p>
        </p:txBody>
      </p:sp>
    </p:spTree>
    <p:extLst>
      <p:ext uri="{BB962C8B-B14F-4D97-AF65-F5344CB8AC3E}">
        <p14:creationId xmlns:p14="http://schemas.microsoft.com/office/powerpoint/2010/main" xmlns="" val="174700622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7A3D0B-B32B-45B9-ABAA-8961A207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>
                <a:cs typeface="Calibri Light"/>
              </a:rPr>
              <a:t>ONS  -</a:t>
            </a:r>
            <a:r>
              <a:rPr lang="en-US" sz="2800" dirty="0">
                <a:cs typeface="Calibri Light"/>
              </a:rPr>
              <a:t> </a:t>
            </a:r>
            <a:r>
              <a:rPr lang="en-US" sz="2800" b="1" err="1">
                <a:cs typeface="Calibri Light"/>
              </a:rPr>
              <a:t>Knjižnica</a:t>
            </a:r>
            <a:r>
              <a:rPr lang="en-US" sz="2800" b="1" dirty="0">
                <a:cs typeface="Calibri Light"/>
              </a:rPr>
              <a:t>- </a:t>
            </a:r>
            <a:r>
              <a:rPr lang="en-US" sz="2800" b="1" err="1">
                <a:cs typeface="Calibri Light"/>
              </a:rPr>
              <a:t>mjesto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err="1">
                <a:cs typeface="Calibri Light"/>
              </a:rPr>
              <a:t>poticanja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err="1">
                <a:cs typeface="Calibri Light"/>
              </a:rPr>
              <a:t>čitalačke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err="1">
                <a:cs typeface="Calibri Light"/>
              </a:rPr>
              <a:t>i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err="1">
                <a:cs typeface="Calibri Light"/>
              </a:rPr>
              <a:t>informacijske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err="1">
                <a:cs typeface="Calibri Light"/>
              </a:rPr>
              <a:t>pismenosti</a:t>
            </a:r>
            <a:r>
              <a:rPr lang="en-US" sz="2800" b="1" dirty="0">
                <a:cs typeface="Calibri Light"/>
              </a:rPr>
              <a:t> </a:t>
            </a:r>
            <a:br>
              <a:rPr lang="en-US" sz="2800" b="1" dirty="0">
                <a:cs typeface="Calibri Light"/>
              </a:rPr>
            </a:br>
            <a:r>
              <a:rPr lang="en-US" sz="2800" b="1" dirty="0">
                <a:cs typeface="Calibri Light"/>
              </a:rPr>
              <a:t>            (1. </a:t>
            </a:r>
            <a:r>
              <a:rPr lang="en-US" sz="2800" b="1" err="1">
                <a:cs typeface="Calibri Light"/>
              </a:rPr>
              <a:t>razred</a:t>
            </a:r>
            <a:r>
              <a:rPr lang="en-US" sz="2800" b="1" dirty="0">
                <a:cs typeface="Calibri Light"/>
              </a:rPr>
              <a:t> OŠ)</a:t>
            </a:r>
            <a:endParaRPr lang="en-US" sz="2800" dirty="0">
              <a:cs typeface="Calibri Light"/>
            </a:endParaRPr>
          </a:p>
        </p:txBody>
      </p:sp>
      <p:pic>
        <p:nvPicPr>
          <p:cNvPr id="3" name="Picture 3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xmlns="" id="{87C29094-5E0D-4242-828B-E8A6E60823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4535" y="2625517"/>
            <a:ext cx="2743200" cy="2060048"/>
          </a:xfrm>
          <a:prstGeom prst="rect">
            <a:avLst/>
          </a:prstGeom>
        </p:spPr>
      </p:pic>
      <p:pic>
        <p:nvPicPr>
          <p:cNvPr id="9" name="Picture 9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xmlns="" id="{587A73FD-734B-4514-A223-93A5DF429B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97280" y="2005754"/>
            <a:ext cx="4937760" cy="370332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399158A-AA76-4C3D-8F4A-9D2EB20433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B0BBFE-3053-4C17-B875-93F1EA54591F}"/>
              </a:ext>
            </a:extLst>
          </p:cNvPr>
          <p:cNvSpPr txBox="1"/>
          <p:nvPr/>
        </p:nvSpPr>
        <p:spPr>
          <a:xfrm>
            <a:off x="6224210" y="2293257"/>
            <a:ext cx="5162246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- </a:t>
            </a:r>
            <a:r>
              <a:rPr lang="en-US" sz="2000" err="1"/>
              <a:t>nastavni</a:t>
            </a:r>
            <a:r>
              <a:rPr lang="en-US" sz="2000" dirty="0"/>
              <a:t> sat </a:t>
            </a:r>
            <a:r>
              <a:rPr lang="en-US" sz="2000" err="1"/>
              <a:t>vođenog</a:t>
            </a:r>
            <a:r>
              <a:rPr lang="en-US" sz="2000" dirty="0"/>
              <a:t> </a:t>
            </a:r>
            <a:r>
              <a:rPr lang="en-US" sz="2000" err="1"/>
              <a:t>poučavanja</a:t>
            </a:r>
            <a:r>
              <a:rPr lang="en-US" sz="2000" dirty="0"/>
              <a:t> </a:t>
            </a:r>
            <a:r>
              <a:rPr lang="en-US" sz="2000" err="1"/>
              <a:t>učenika</a:t>
            </a:r>
            <a:r>
              <a:rPr lang="en-US" sz="2000" dirty="0"/>
              <a:t> </a:t>
            </a:r>
            <a:r>
              <a:rPr lang="en-US" sz="2000" err="1"/>
              <a:t>upotrebom</a:t>
            </a:r>
            <a:r>
              <a:rPr lang="en-US" sz="2000" dirty="0"/>
              <a:t> </a:t>
            </a:r>
            <a:r>
              <a:rPr lang="en-US" sz="2000" err="1"/>
              <a:t>digitalnih</a:t>
            </a:r>
            <a:r>
              <a:rPr lang="en-US" sz="2000" dirty="0"/>
              <a:t> </a:t>
            </a:r>
            <a:r>
              <a:rPr lang="en-US" sz="2000" err="1"/>
              <a:t>obrazovnih</a:t>
            </a:r>
            <a:r>
              <a:rPr lang="en-US" sz="2000" dirty="0"/>
              <a:t> </a:t>
            </a:r>
            <a:r>
              <a:rPr lang="en-US" sz="2000" err="1"/>
              <a:t>sadržaja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err="1"/>
              <a:t>učenici</a:t>
            </a:r>
            <a:r>
              <a:rPr lang="en-US" sz="2000" dirty="0"/>
              <a:t> se </a:t>
            </a:r>
            <a:r>
              <a:rPr lang="en-US" sz="2000" dirty="0" err="1"/>
              <a:t>upoznaju</a:t>
            </a:r>
            <a:r>
              <a:rPr lang="en-US" sz="2000" dirty="0"/>
              <a:t> s </a:t>
            </a:r>
            <a:r>
              <a:rPr lang="en-US" sz="2000" dirty="0" err="1"/>
              <a:t>prostorom</a:t>
            </a:r>
            <a:r>
              <a:rPr lang="en-US" sz="2000" dirty="0"/>
              <a:t> </a:t>
            </a:r>
            <a:r>
              <a:rPr lang="en-US" sz="2000" dirty="0" err="1"/>
              <a:t>školske</a:t>
            </a:r>
            <a:r>
              <a:rPr lang="en-US" sz="2000" dirty="0"/>
              <a:t> </a:t>
            </a:r>
            <a:r>
              <a:rPr lang="en-US" sz="2000" dirty="0" err="1"/>
              <a:t>knjižnice</a:t>
            </a:r>
            <a:r>
              <a:rPr lang="en-US" sz="2000" dirty="0"/>
              <a:t>, </a:t>
            </a:r>
            <a:r>
              <a:rPr lang="en-US" sz="2000" dirty="0" err="1"/>
              <a:t>školskim</a:t>
            </a:r>
            <a:r>
              <a:rPr lang="en-US" sz="2000" dirty="0"/>
              <a:t> </a:t>
            </a:r>
            <a:r>
              <a:rPr lang="en-US" sz="2000" dirty="0" err="1"/>
              <a:t>knjižničarom</a:t>
            </a:r>
            <a:r>
              <a:rPr lang="en-US" sz="2000" dirty="0"/>
              <a:t>, </a:t>
            </a:r>
            <a:r>
              <a:rPr lang="en-US" sz="2000" dirty="0" err="1"/>
              <a:t>načinom</a:t>
            </a:r>
            <a:r>
              <a:rPr lang="en-US" sz="2000" dirty="0"/>
              <a:t> </a:t>
            </a:r>
            <a:r>
              <a:rPr lang="en-US" sz="2000" dirty="0" err="1"/>
              <a:t>posudbe</a:t>
            </a:r>
            <a:r>
              <a:rPr lang="en-US" sz="2000" dirty="0"/>
              <a:t> </a:t>
            </a:r>
            <a:r>
              <a:rPr lang="en-US" sz="2000" dirty="0" err="1"/>
              <a:t>knjiga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čuvanjem</a:t>
            </a:r>
            <a:r>
              <a:rPr lang="en-US" sz="2000" dirty="0"/>
              <a:t> </a:t>
            </a:r>
            <a:r>
              <a:rPr lang="en-US" sz="2000" dirty="0" err="1"/>
              <a:t>knjiga</a:t>
            </a:r>
            <a:r>
              <a:rPr lang="en-US" sz="2000" dirty="0"/>
              <a:t> - </a:t>
            </a:r>
            <a:r>
              <a:rPr lang="en-US" sz="2000" dirty="0" err="1"/>
              <a:t>korištenje</a:t>
            </a:r>
            <a:r>
              <a:rPr lang="en-US" sz="2000" dirty="0"/>
              <a:t> </a:t>
            </a:r>
            <a:r>
              <a:rPr lang="en-US" sz="2000" dirty="0" err="1"/>
              <a:t>digitalnih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alata</a:t>
            </a:r>
            <a:r>
              <a:rPr lang="en-US" sz="2000" dirty="0"/>
              <a:t> Wizer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Thinglink</a:t>
            </a:r>
            <a:r>
              <a:rPr lang="en-US" sz="2000" dirty="0"/>
              <a:t>.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59776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E25B2-C751-483A-BCC0-833DA286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cs typeface="Calibri Light"/>
              </a:rPr>
              <a:t>ONS - </a:t>
            </a:r>
            <a:r>
              <a:rPr lang="en-US" sz="2800" b="1" dirty="0" err="1">
                <a:cs typeface="Calibri Light"/>
              </a:rPr>
              <a:t>Knjižnica</a:t>
            </a:r>
            <a:r>
              <a:rPr lang="en-US" sz="2800" b="1" dirty="0">
                <a:cs typeface="Calibri Light"/>
              </a:rPr>
              <a:t>- </a:t>
            </a:r>
            <a:r>
              <a:rPr lang="en-US" sz="2800" b="1" dirty="0" err="1">
                <a:cs typeface="Calibri Light"/>
              </a:rPr>
              <a:t>mjesto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poticanja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čitalačke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i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informacijske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pismenosti</a:t>
            </a:r>
            <a:r>
              <a:rPr lang="en-US" sz="2800" b="1" dirty="0">
                <a:cs typeface="Calibri Light"/>
              </a:rPr>
              <a:t> </a:t>
            </a:r>
            <a:br>
              <a:rPr lang="en-US" sz="2800" b="1" dirty="0">
                <a:cs typeface="Calibri Light"/>
              </a:rPr>
            </a:br>
            <a:r>
              <a:rPr lang="en-US" sz="2800" b="1" dirty="0">
                <a:cs typeface="Calibri Light"/>
              </a:rPr>
              <a:t>           (</a:t>
            </a:r>
            <a:r>
              <a:rPr lang="en-US" sz="2800" b="1" dirty="0" err="1">
                <a:cs typeface="Calibri Light"/>
              </a:rPr>
              <a:t>Kamishibai</a:t>
            </a:r>
            <a:r>
              <a:rPr lang="en-US" sz="2800" b="1" dirty="0">
                <a:cs typeface="Calibri Light"/>
              </a:rPr>
              <a:t> –</a:t>
            </a:r>
            <a:r>
              <a:rPr lang="en-US" sz="2800" b="1" dirty="0" err="1">
                <a:cs typeface="Calibri Light"/>
              </a:rPr>
              <a:t>japansko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pripovijedanje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priča</a:t>
            </a:r>
            <a:r>
              <a:rPr lang="en-US" sz="2800" b="1" dirty="0">
                <a:cs typeface="Calibri Light"/>
              </a:rPr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cs typeface="Calibri Light"/>
              </a:rPr>
              <a:t>           (1. </a:t>
            </a:r>
            <a:r>
              <a:rPr lang="en-US" sz="2800" b="1" dirty="0" err="1">
                <a:cs typeface="Calibri Light"/>
              </a:rPr>
              <a:t>razred</a:t>
            </a:r>
            <a:r>
              <a:rPr lang="en-US" sz="2800" b="1" dirty="0">
                <a:cs typeface="Calibri Light"/>
              </a:rPr>
              <a:t> OŠ)</a:t>
            </a:r>
            <a:endParaRPr lang="en-US" sz="28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01E7FA-F673-4EDF-A3D4-56903FE757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b="1">
              <a:cs typeface="Calibri"/>
            </a:endParaRP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Kamishibai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stari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tradicionalni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način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pripovijedanja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priča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koji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svoje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korijene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vuče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Japana</a:t>
            </a:r>
            <a:endParaRPr lang="en-US" b="1" dirty="0" err="1">
              <a:cs typeface="Calibri"/>
            </a:endParaRP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izvorno</a:t>
            </a:r>
            <a:r>
              <a:rPr lang="en-US" dirty="0">
                <a:cs typeface="Calibri"/>
              </a:rPr>
              <a:t> je </a:t>
            </a:r>
            <a:r>
              <a:rPr lang="en-US" dirty="0" err="1">
                <a:cs typeface="Calibri"/>
              </a:rPr>
              <a:t>njegov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prijevod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papirnato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kazalište</a:t>
            </a:r>
            <a:r>
              <a:rPr lang="en-US" dirty="0">
                <a:cs typeface="Calibri"/>
              </a:rPr>
              <a:t> (Kami = </a:t>
            </a:r>
            <a:r>
              <a:rPr lang="en-US" dirty="0" err="1">
                <a:cs typeface="Calibri"/>
              </a:rPr>
              <a:t>papir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Shibai</a:t>
            </a:r>
            <a:r>
              <a:rPr lang="en-US" dirty="0">
                <a:cs typeface="Calibri"/>
              </a:rPr>
              <a:t> = </a:t>
            </a:r>
            <a:r>
              <a:rPr lang="en-US" dirty="0" err="1">
                <a:cs typeface="Calibri"/>
              </a:rPr>
              <a:t>kazalište</a:t>
            </a:r>
            <a:r>
              <a:rPr lang="en-US" dirty="0">
                <a:cs typeface="Calibri"/>
              </a:rPr>
              <a:t>)</a:t>
            </a:r>
            <a:endParaRPr lang="en-US" b="1" dirty="0">
              <a:cs typeface="Calibri"/>
            </a:endParaRPr>
          </a:p>
          <a:p>
            <a:pPr algn="ctr"/>
            <a:endParaRPr lang="en-US" b="1" dirty="0">
              <a:cs typeface="Calibri"/>
            </a:endParaRPr>
          </a:p>
        </p:txBody>
      </p:sp>
      <p:pic>
        <p:nvPicPr>
          <p:cNvPr id="5" name="Picture 5" descr="A picture containing indoor, wall, person, floor&#10;&#10;Description generated with very high confidence">
            <a:extLst>
              <a:ext uri="{FF2B5EF4-FFF2-40B4-BE49-F238E27FC236}">
                <a16:creationId xmlns:a16="http://schemas.microsoft.com/office/drawing/2014/main" xmlns="" id="{1C24519A-7EAE-4D83-8C68-9CD94541B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2187"/>
            <a:ext cx="4937760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10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FD3D5-EA75-4DF6-B9D0-B861C1B5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cs typeface="Calibri Light"/>
              </a:rPr>
              <a:t>ONS  - </a:t>
            </a:r>
            <a:r>
              <a:rPr lang="en-US" sz="2800" b="1" dirty="0" err="1">
                <a:cs typeface="Calibri Light"/>
              </a:rPr>
              <a:t>Sigurnost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na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internetu</a:t>
            </a:r>
            <a:r>
              <a:rPr lang="en-US" sz="2800" b="1" dirty="0">
                <a:cs typeface="Calibri Light"/>
              </a:rPr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sz="2800" b="1" dirty="0">
                <a:cs typeface="Calibri Light"/>
              </a:rPr>
              <a:t>            (6. </a:t>
            </a:r>
            <a:r>
              <a:rPr lang="en-US" sz="2800" b="1" dirty="0" err="1">
                <a:cs typeface="Calibri Light"/>
              </a:rPr>
              <a:t>razred</a:t>
            </a:r>
            <a:r>
              <a:rPr lang="en-US" sz="2800" b="1" dirty="0">
                <a:cs typeface="Calibri Light"/>
              </a:rPr>
              <a:t> OŠ)</a:t>
            </a:r>
            <a:endParaRPr lang="en-US" sz="2800" dirty="0">
              <a:cs typeface="Calibri Light"/>
            </a:endParaRPr>
          </a:p>
        </p:txBody>
      </p:sp>
      <p:pic>
        <p:nvPicPr>
          <p:cNvPr id="6" name="Picture 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1C8A0001-CE02-4F59-AC04-C119EE9C6D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5098" y="1845734"/>
            <a:ext cx="4242123" cy="402335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DE7D00-FE81-43A6-9AAA-E24E52181A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b="1">
              <a:cs typeface="Calibri"/>
            </a:endParaRPr>
          </a:p>
          <a:p>
            <a:r>
              <a:rPr lang="en-US" b="1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kako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siguran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način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koristiti</a:t>
            </a:r>
            <a:r>
              <a:rPr lang="en-US" dirty="0">
                <a:cs typeface="Calibri"/>
              </a:rPr>
              <a:t> internet, </a:t>
            </a:r>
            <a:r>
              <a:rPr lang="en-US" dirty="0" err="1">
                <a:cs typeface="Calibri"/>
              </a:rPr>
              <a:t>zaštititi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korisnički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račun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društvenim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mrežama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prijaviti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neprimjerene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sadržaje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oblikovati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izraditi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plakat</a:t>
            </a:r>
            <a:r>
              <a:rPr lang="en-US" dirty="0">
                <a:cs typeface="Calibri"/>
              </a:rPr>
              <a:t> u Padlet </a:t>
            </a:r>
            <a:r>
              <a:rPr lang="en-US" dirty="0" err="1">
                <a:cs typeface="Calibri"/>
              </a:rPr>
              <a:t>digitalnom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alatu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ponavljanje</a:t>
            </a:r>
            <a:r>
              <a:rPr lang="en-US" dirty="0">
                <a:cs typeface="Calibri"/>
              </a:rPr>
              <a:t>/ </a:t>
            </a:r>
            <a:r>
              <a:rPr lang="en-US" dirty="0" err="1">
                <a:cs typeface="Calibri"/>
              </a:rPr>
              <a:t>igra</a:t>
            </a:r>
            <a:r>
              <a:rPr lang="en-US" dirty="0">
                <a:cs typeface="Calibri"/>
              </a:rPr>
              <a:t> u </a:t>
            </a:r>
            <a:r>
              <a:rPr lang="en-US" dirty="0" err="1">
                <a:cs typeface="Calibri"/>
              </a:rPr>
              <a:t>Kahootu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30126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3F3D5-9827-43AB-9A2E-6E9BA67A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cs typeface="Calibri Light"/>
              </a:rPr>
              <a:t>ONS  - Put od </a:t>
            </a:r>
            <a:r>
              <a:rPr lang="en-US" sz="2800" b="1" dirty="0" err="1">
                <a:cs typeface="Calibri Light"/>
              </a:rPr>
              <a:t>autora</a:t>
            </a:r>
            <a:r>
              <a:rPr lang="en-US" sz="2800" b="1" dirty="0">
                <a:cs typeface="Calibri Light"/>
              </a:rPr>
              <a:t> do </a:t>
            </a:r>
            <a:r>
              <a:rPr lang="en-US" sz="2800" b="1" dirty="0" err="1">
                <a:cs typeface="Calibri Light"/>
              </a:rPr>
              <a:t>čitatelja</a:t>
            </a:r>
            <a:r>
              <a:rPr lang="en-US" sz="2800" b="1" dirty="0">
                <a:cs typeface="Calibri Light"/>
              </a:rPr>
              <a:t> </a:t>
            </a:r>
            <a:br>
              <a:rPr lang="en-US" sz="2800" b="1" dirty="0">
                <a:cs typeface="Calibri Light"/>
              </a:rPr>
            </a:br>
            <a:r>
              <a:rPr lang="en-US" sz="2800" b="1" dirty="0">
                <a:cs typeface="Calibri Light"/>
              </a:rPr>
              <a:t>          (3. </a:t>
            </a:r>
            <a:r>
              <a:rPr lang="en-US" sz="2800" b="1" dirty="0" err="1">
                <a:cs typeface="Calibri Light"/>
              </a:rPr>
              <a:t>razred</a:t>
            </a:r>
            <a:r>
              <a:rPr lang="en-US" sz="2800" b="1" dirty="0">
                <a:cs typeface="Calibri Light"/>
              </a:rPr>
              <a:t> OŠ)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842A0-65A6-4B8D-BAF5-F59BB7D46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b="1">
              <a:cs typeface="Calibri"/>
            </a:endParaRP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učenici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upoznaju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glavnim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pojmovima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vezanima</a:t>
            </a:r>
            <a:r>
              <a:rPr lang="en-US" dirty="0">
                <a:cs typeface="Calibri"/>
              </a:rPr>
              <a:t> za </a:t>
            </a:r>
            <a:r>
              <a:rPr lang="en-US" dirty="0" err="1">
                <a:cs typeface="Calibri"/>
              </a:rPr>
              <a:t>knjigu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</a:t>
            </a:r>
            <a:r>
              <a:rPr lang="en-US" dirty="0">
                <a:cs typeface="Calibri"/>
              </a:rPr>
              <a:t> s </a:t>
            </a:r>
            <a:r>
              <a:rPr lang="en-US" dirty="0" err="1">
                <a:cs typeface="Calibri"/>
              </a:rPr>
              <a:t>procesom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nastanka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knjige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upotrebom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digitalnih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obrazovnih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sadržaja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alata</a:t>
            </a:r>
            <a:r>
              <a:rPr lang="en-US" dirty="0">
                <a:cs typeface="Calibri"/>
              </a:rPr>
              <a:t> (Prezi, Crossword Labs, Kahoot, </a:t>
            </a:r>
            <a:r>
              <a:rPr lang="en-US" dirty="0" err="1">
                <a:cs typeface="Calibri"/>
              </a:rPr>
              <a:t>Kaywa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Mentimetar</a:t>
            </a:r>
            <a:r>
              <a:rPr lang="en-US" dirty="0">
                <a:cs typeface="Calibri"/>
              </a:rPr>
              <a:t>)</a:t>
            </a:r>
          </a:p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person standing in front of a television playing a video game&#10;&#10;Description generated with high confidence">
            <a:extLst>
              <a:ext uri="{FF2B5EF4-FFF2-40B4-BE49-F238E27FC236}">
                <a16:creationId xmlns:a16="http://schemas.microsoft.com/office/drawing/2014/main" xmlns="" id="{9630681B-5466-4B0A-92D8-AB0519A23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15250"/>
            <a:ext cx="4937760" cy="36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613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1A813-FC48-4325-9BD1-F446EF95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US" sz="2800" b="1" dirty="0">
                <a:cs typeface="Calibri Light"/>
              </a:rPr>
              <a:t>ONS  - </a:t>
            </a:r>
            <a:r>
              <a:rPr lang="en-US" sz="2800" b="1" dirty="0" err="1">
                <a:cs typeface="Calibri Light"/>
              </a:rPr>
              <a:t>Predmetnica</a:t>
            </a:r>
            <a:r>
              <a:rPr lang="en-US" sz="2800" b="1" dirty="0">
                <a:cs typeface="Calibri Light"/>
              </a:rPr>
              <a:t> - put do </a:t>
            </a:r>
            <a:r>
              <a:rPr lang="en-US" sz="2800" b="1" dirty="0" err="1">
                <a:cs typeface="Calibri Light"/>
              </a:rPr>
              <a:t>informacije</a:t>
            </a:r>
            <a:r>
              <a:rPr lang="en-US" sz="2800" b="1" dirty="0">
                <a:cs typeface="Calibri Light"/>
              </a:rPr>
              <a:t>/ </a:t>
            </a:r>
            <a:r>
              <a:rPr lang="en-US" sz="2800" b="1" dirty="0" err="1">
                <a:cs typeface="Calibri Light"/>
              </a:rPr>
              <a:t>Ljekovito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bilje</a:t>
            </a:r>
            <a:r>
              <a:rPr lang="en-US" sz="2800" b="1" dirty="0">
                <a:cs typeface="Calibri Light"/>
              </a:rPr>
              <a:t> </a:t>
            </a:r>
            <a:r>
              <a:rPr lang="en-US" sz="2800" b="1" dirty="0" err="1">
                <a:cs typeface="Calibri Light"/>
              </a:rPr>
              <a:t>i</a:t>
            </a:r>
            <a:r>
              <a:rPr lang="en-US" sz="2800" b="1" dirty="0">
                <a:cs typeface="Calibri Light"/>
              </a:rPr>
              <a:t>                        </a:t>
            </a:r>
            <a:br>
              <a:rPr lang="en-US" sz="2800" b="1" dirty="0">
                <a:cs typeface="Calibri Light"/>
              </a:rPr>
            </a:br>
            <a:r>
              <a:rPr lang="en-US" sz="2800" b="1" dirty="0">
                <a:cs typeface="Calibri Light"/>
              </a:rPr>
              <a:t>            </a:t>
            </a:r>
            <a:r>
              <a:rPr lang="en-US" sz="2800" b="1" dirty="0" err="1">
                <a:cs typeface="Calibri Light"/>
              </a:rPr>
              <a:t>prirodna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kozmetika</a:t>
            </a:r>
            <a:r>
              <a:rPr lang="en-US" sz="2800" b="1" dirty="0">
                <a:cs typeface="Calibri Light"/>
              </a:rPr>
              <a:t> </a:t>
            </a:r>
            <a:br>
              <a:rPr lang="en-US" sz="2800" b="1" dirty="0">
                <a:cs typeface="Calibri Light"/>
              </a:rPr>
            </a:br>
            <a:r>
              <a:rPr lang="en-US" sz="2800" b="1" dirty="0">
                <a:cs typeface="Calibri Light"/>
              </a:rPr>
              <a:t>            (8. </a:t>
            </a:r>
            <a:r>
              <a:rPr lang="en-US" sz="2800" b="1" dirty="0" err="1">
                <a:cs typeface="Calibri Light"/>
              </a:rPr>
              <a:t>razred</a:t>
            </a:r>
            <a:r>
              <a:rPr lang="en-US" sz="2800" b="1" dirty="0">
                <a:cs typeface="Calibri Light"/>
              </a:rPr>
              <a:t> OŠ/ 1. </a:t>
            </a:r>
            <a:r>
              <a:rPr lang="en-US" sz="2800" b="1" dirty="0" err="1">
                <a:cs typeface="Calibri Light"/>
              </a:rPr>
              <a:t>razred</a:t>
            </a:r>
            <a:r>
              <a:rPr lang="en-US" sz="2800" b="1" dirty="0">
                <a:cs typeface="Calibri Light"/>
              </a:rPr>
              <a:t> SŠ)</a:t>
            </a:r>
            <a:endParaRPr lang="en-US" sz="2800" dirty="0">
              <a:cs typeface="Calibri Light"/>
            </a:endParaRPr>
          </a:p>
        </p:txBody>
      </p:sp>
      <p:pic>
        <p:nvPicPr>
          <p:cNvPr id="7" name="Picture 7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xmlns="" id="{23133CEA-E1F5-4CEA-91FA-78A0F1B5E4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F7951F-95C8-4C82-8569-D4DF3F04D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5139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45698-C530-478C-B4D3-C14DEE14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PLENARNA IZLAGANJA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7FC61B-FAB5-4C0B-B1FC-522865CE1B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 dirty="0" err="1">
                <a:cs typeface="Calibri"/>
              </a:rPr>
              <a:t>Značenje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informacijske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pismenosti</a:t>
            </a:r>
            <a:r>
              <a:rPr lang="en-US" b="1" dirty="0">
                <a:cs typeface="Calibri"/>
              </a:rPr>
              <a:t> u </a:t>
            </a:r>
            <a:r>
              <a:rPr lang="en-US" b="1" dirty="0" err="1">
                <a:cs typeface="Calibri"/>
              </a:rPr>
              <a:t>digitalnom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dobu</a:t>
            </a:r>
            <a:r>
              <a:rPr lang="en-US" b="1" dirty="0">
                <a:cs typeface="Calibri"/>
              </a:rPr>
              <a:t>: </a:t>
            </a:r>
            <a:r>
              <a:rPr lang="en-US" b="1" dirty="0" err="1">
                <a:cs typeface="Calibri"/>
              </a:rPr>
              <a:t>kontekstualizacija</a:t>
            </a:r>
            <a:r>
              <a:rPr lang="en-US" b="1" dirty="0">
                <a:cs typeface="Calibri"/>
              </a:rPr>
              <a:t> u </a:t>
            </a:r>
            <a:r>
              <a:rPr lang="en-US" b="1" dirty="0" err="1">
                <a:cs typeface="Calibri"/>
              </a:rPr>
              <a:t>nastavnom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satu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stručnog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suradnika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knjižničara</a:t>
            </a:r>
            <a:r>
              <a:rPr lang="en-US" b="1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(Prof. dr. sc. Ivanka </a:t>
            </a:r>
            <a:r>
              <a:rPr lang="en-US" sz="1800" dirty="0" err="1">
                <a:cs typeface="Calibri"/>
              </a:rPr>
              <a:t>Stričević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prorektorica</a:t>
            </a:r>
            <a:r>
              <a:rPr lang="en-US" sz="1800" dirty="0">
                <a:cs typeface="Calibri"/>
              </a:rPr>
              <a:t> OIZ, Zadar 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 Ivana </a:t>
            </a:r>
            <a:r>
              <a:rPr lang="en-US" sz="1800" dirty="0" err="1">
                <a:cs typeface="Calibri"/>
              </a:rPr>
              <a:t>Perić</a:t>
            </a:r>
            <a:r>
              <a:rPr lang="en-US" sz="1800" dirty="0">
                <a:cs typeface="Calibri"/>
              </a:rPr>
              <a:t>)</a:t>
            </a:r>
          </a:p>
          <a:p>
            <a:r>
              <a:rPr lang="en-US" sz="1800" dirty="0">
                <a:cs typeface="Calibri"/>
              </a:rPr>
              <a:t>- </a:t>
            </a:r>
            <a:r>
              <a:rPr lang="en-US" sz="1800" dirty="0" err="1">
                <a:cs typeface="Calibri"/>
              </a:rPr>
              <a:t>međupredmetne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teme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teme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povezane</a:t>
            </a:r>
            <a:r>
              <a:rPr lang="en-US" sz="1800" dirty="0">
                <a:cs typeface="Calibri"/>
              </a:rPr>
              <a:t> s </a:t>
            </a:r>
            <a:r>
              <a:rPr lang="en-US" sz="1800" dirty="0" err="1">
                <a:cs typeface="Calibri"/>
              </a:rPr>
              <a:t>informacijskom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pismenošću</a:t>
            </a:r>
            <a:r>
              <a:rPr lang="en-US" sz="1800" dirty="0">
                <a:cs typeface="Calibri"/>
              </a:rPr>
              <a:t> u </a:t>
            </a:r>
            <a:r>
              <a:rPr lang="en-US" sz="1800" dirty="0" err="1">
                <a:cs typeface="Calibri"/>
              </a:rPr>
              <a:t>raznim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predmetima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treba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sagledavati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kao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polazište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okvir</a:t>
            </a:r>
            <a:r>
              <a:rPr lang="en-US" sz="1800" dirty="0">
                <a:cs typeface="Calibri"/>
              </a:rPr>
              <a:t> za </a:t>
            </a:r>
            <a:r>
              <a:rPr lang="en-US" sz="1800" dirty="0" err="1">
                <a:cs typeface="Calibri"/>
              </a:rPr>
              <a:t>zajedničko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kreativno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osmišljavanje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smislenih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situacija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učenja</a:t>
            </a:r>
            <a:r>
              <a:rPr lang="en-US" sz="1800" dirty="0">
                <a:cs typeface="Calibri"/>
              </a:rPr>
              <a:t>, a </a:t>
            </a:r>
            <a:r>
              <a:rPr lang="en-US" sz="1800" dirty="0" err="1">
                <a:cs typeface="Calibri"/>
              </a:rPr>
              <a:t>nastavni</a:t>
            </a:r>
            <a:r>
              <a:rPr lang="en-US" sz="1800" dirty="0">
                <a:cs typeface="Calibri"/>
              </a:rPr>
              <a:t> sat </a:t>
            </a:r>
            <a:r>
              <a:rPr lang="en-US" sz="1800" dirty="0" err="1">
                <a:cs typeface="Calibri"/>
              </a:rPr>
              <a:t>školskog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knjižničara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primarno</a:t>
            </a:r>
            <a:r>
              <a:rPr lang="en-US" sz="1800" dirty="0">
                <a:cs typeface="Calibri"/>
              </a:rPr>
              <a:t> je u </a:t>
            </a:r>
            <a:r>
              <a:rPr lang="en-US" sz="1800" dirty="0" err="1">
                <a:cs typeface="Calibri"/>
              </a:rPr>
              <a:t>toj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funkciji</a:t>
            </a:r>
          </a:p>
          <a:p>
            <a:r>
              <a:rPr lang="en-US" sz="1800" b="1" dirty="0" err="1">
                <a:cs typeface="Calibri"/>
              </a:rPr>
              <a:t>Informacijska</a:t>
            </a:r>
            <a:r>
              <a:rPr lang="en-US" sz="1800" b="1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pismenost</a:t>
            </a:r>
            <a:r>
              <a:rPr lang="en-US" sz="1800" b="1" dirty="0">
                <a:cs typeface="Calibri"/>
              </a:rPr>
              <a:t> -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metapismenost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digitalnog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doba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kompetencija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koja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znači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znati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učiti</a:t>
            </a:r>
          </a:p>
        </p:txBody>
      </p:sp>
      <p:pic>
        <p:nvPicPr>
          <p:cNvPr id="5" name="Picture 5" descr="A screen shot of a monitor&#10;&#10;Description generated with high confidence">
            <a:extLst>
              <a:ext uri="{FF2B5EF4-FFF2-40B4-BE49-F238E27FC236}">
                <a16:creationId xmlns:a16="http://schemas.microsoft.com/office/drawing/2014/main" xmlns="" id="{3DAFAFF9-BDBE-48F0-86A9-D712585C0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36373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70286-3D81-4C03-BC04-CF978AB6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cs typeface="Calibri Light"/>
              </a:rPr>
              <a:t>ONS  - </a:t>
            </a:r>
            <a:r>
              <a:rPr lang="en-US" sz="2800" b="1" dirty="0" err="1">
                <a:cs typeface="Calibri Light"/>
              </a:rPr>
              <a:t>Autorsko</a:t>
            </a:r>
            <a:r>
              <a:rPr lang="en-US" sz="2800" b="1" dirty="0">
                <a:cs typeface="Calibri Light"/>
              </a:rPr>
              <a:t> </a:t>
            </a:r>
            <a:r>
              <a:rPr lang="en-US" sz="2800" b="1" dirty="0" err="1">
                <a:cs typeface="Calibri Light"/>
              </a:rPr>
              <a:t>pravo</a:t>
            </a:r>
            <a:r>
              <a:rPr lang="en-US" sz="2800" b="1" dirty="0">
                <a:cs typeface="Calibri Light"/>
              </a:rPr>
              <a:t> (4. </a:t>
            </a:r>
            <a:r>
              <a:rPr lang="en-US" sz="2800" b="1" dirty="0" err="1">
                <a:cs typeface="Calibri Light"/>
              </a:rPr>
              <a:t>razred</a:t>
            </a:r>
            <a:r>
              <a:rPr lang="en-US" sz="2800" b="1" dirty="0">
                <a:cs typeface="Calibri Light"/>
              </a:rPr>
              <a:t> OŠ)</a:t>
            </a:r>
            <a:endParaRPr lang="en-US" sz="2800" dirty="0">
              <a:cs typeface="Calibri Light"/>
            </a:endParaRPr>
          </a:p>
        </p:txBody>
      </p:sp>
      <p:pic>
        <p:nvPicPr>
          <p:cNvPr id="5" name="Picture 5" descr="A person standing in front of a television&#10;&#10;Description generated with high confidence">
            <a:extLst>
              <a:ext uri="{FF2B5EF4-FFF2-40B4-BE49-F238E27FC236}">
                <a16:creationId xmlns:a16="http://schemas.microsoft.com/office/drawing/2014/main" xmlns="" id="{32CF689E-AA47-4313-857A-B39BDAA22F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0" y="2005754"/>
            <a:ext cx="4937760" cy="37033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6A0BC5-2BB2-42B2-A2A9-6169EA03FD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26258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5B391-81D7-47FC-BA41-03D762E9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ZAKLJUČCI – EVALUACIJA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009430-39EB-4F31-B041-04D1AE8C9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(</a:t>
            </a:r>
            <a:r>
              <a:rPr lang="en-US" b="1">
                <a:cs typeface="Calibri"/>
              </a:rPr>
              <a:t>Ana </a:t>
            </a:r>
            <a:r>
              <a:rPr lang="en-US" b="1" err="1">
                <a:cs typeface="Calibri"/>
              </a:rPr>
              <a:t>Saulačić</a:t>
            </a:r>
            <a:r>
              <a:rPr lang="en-US">
                <a:cs typeface="Calibri"/>
              </a:rPr>
              <a:t>, prof., dipl. </a:t>
            </a:r>
            <a:r>
              <a:rPr lang="en-US" err="1">
                <a:cs typeface="Calibri"/>
              </a:rPr>
              <a:t>knjiž</a:t>
            </a:r>
            <a:r>
              <a:rPr lang="en-US">
                <a:cs typeface="Calibri"/>
              </a:rPr>
              <a:t>., dipl. </a:t>
            </a:r>
            <a:r>
              <a:rPr lang="en-US" err="1">
                <a:cs typeface="Calibri"/>
              </a:rPr>
              <a:t>menadž</a:t>
            </a:r>
            <a:r>
              <a:rPr lang="en-US">
                <a:cs typeface="Calibri"/>
              </a:rPr>
              <a:t>., </a:t>
            </a:r>
            <a:r>
              <a:rPr lang="en-US" err="1">
                <a:cs typeface="Calibri"/>
              </a:rPr>
              <a:t>viša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savjetnica</a:t>
            </a:r>
            <a:r>
              <a:rPr lang="en-US">
                <a:cs typeface="Calibri"/>
              </a:rPr>
              <a:t> u </a:t>
            </a:r>
            <a:r>
              <a:rPr lang="en-US" err="1">
                <a:cs typeface="Calibri"/>
              </a:rPr>
              <a:t>Agenciji</a:t>
            </a:r>
            <a:r>
              <a:rPr lang="en-US">
                <a:cs typeface="Calibri"/>
              </a:rPr>
              <a:t> za </a:t>
            </a:r>
            <a:r>
              <a:rPr lang="en-US" err="1">
                <a:cs typeface="Calibri"/>
              </a:rPr>
              <a:t>odgoj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obrazovanje</a:t>
            </a:r>
            <a:r>
              <a:rPr lang="en-US">
                <a:cs typeface="Calibri"/>
              </a:rPr>
              <a:t> – </a:t>
            </a:r>
            <a:r>
              <a:rPr lang="en-US" err="1">
                <a:cs typeface="Calibri"/>
              </a:rPr>
              <a:t>Podružnica</a:t>
            </a:r>
            <a:r>
              <a:rPr lang="en-US">
                <a:cs typeface="Calibri"/>
              </a:rPr>
              <a:t> Split)</a:t>
            </a:r>
          </a:p>
          <a:p>
            <a:r>
              <a:rPr lang="en-US">
                <a:cs typeface="Calibri"/>
              </a:rPr>
              <a:t>- uloga školskog knjižničara u kontekstu nove paradigme poučavanja je poučiti učenike životnim vještinama koje će moći prenijeti u cjeloživotno učenje</a:t>
            </a:r>
          </a:p>
          <a:p>
            <a:r>
              <a:rPr lang="en-US">
                <a:cs typeface="Calibri"/>
              </a:rPr>
              <a:t>- primjena holističkog pristupa - pridonosi kontekstualizaciji, integraciji i primjenjivosti naučenog</a:t>
            </a:r>
          </a:p>
          <a:p>
            <a:r>
              <a:rPr lang="en-US">
                <a:cs typeface="Calibri"/>
              </a:rPr>
              <a:t>- prevazići strah da će nas zamijeniti moderne tehnologije</a:t>
            </a:r>
          </a:p>
          <a:p>
            <a:r>
              <a:rPr lang="en-US">
                <a:cs typeface="Calibri"/>
              </a:rPr>
              <a:t>- svrhovito koristiti moderne tehnologije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5A19CB-7600-4052-8023-53D686ED1EA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54875" y="1846263"/>
            <a:ext cx="4937125" cy="4022725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22463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E874F-B46B-4BD5-A1FC-0C4494AB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80F78C-05E4-43DB-A79A-D9AC03DEBD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83B447-9F0D-48E0-BFCD-0B5B96FEA9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1" descr="A boat is docked next to a body of water&#10;&#10;Description generated with very high confidence">
            <a:extLst>
              <a:ext uri="{FF2B5EF4-FFF2-40B4-BE49-F238E27FC236}">
                <a16:creationId xmlns:a16="http://schemas.microsoft.com/office/drawing/2014/main" xmlns="" id="{B18A9E01-7FF3-4703-95AE-E7EEB92E87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280" y="1841780"/>
            <a:ext cx="4937760" cy="4021622"/>
          </a:xfrm>
          <a:prstGeom prst="rect">
            <a:avLst/>
          </a:prstGeom>
        </p:spPr>
      </p:pic>
      <p:pic>
        <p:nvPicPr>
          <p:cNvPr id="8" name="Picture 15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1B81A645-7A1D-4270-A421-0D8E47D397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7920" y="1841781"/>
            <a:ext cx="4937760" cy="402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3416767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51DE6-880E-443A-9562-41A59B4A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err="1">
                <a:cs typeface="Calibri Light"/>
              </a:rPr>
              <a:t>Hvala</a:t>
            </a:r>
            <a:r>
              <a:rPr lang="en-US" sz="4800" b="1">
                <a:cs typeface="Calibri Light"/>
              </a:rPr>
              <a:t> </a:t>
            </a:r>
            <a:r>
              <a:rPr lang="en-US" sz="4800" b="1" err="1">
                <a:cs typeface="Calibri Light"/>
              </a:rPr>
              <a:t>na</a:t>
            </a:r>
            <a:r>
              <a:rPr lang="en-US" sz="4800" b="1">
                <a:cs typeface="Calibri Light"/>
              </a:rPr>
              <a:t> </a:t>
            </a:r>
            <a:r>
              <a:rPr lang="en-US" sz="4800" b="1" err="1">
                <a:cs typeface="Calibri Light"/>
              </a:rPr>
              <a:t>pažnji</a:t>
            </a:r>
            <a:r>
              <a:rPr lang="en-US" sz="4800" b="1">
                <a:cs typeface="Calibri Light"/>
              </a:rPr>
              <a:t>!</a:t>
            </a:r>
          </a:p>
        </p:txBody>
      </p:sp>
      <p:pic>
        <p:nvPicPr>
          <p:cNvPr id="5" name="Picture 5" descr="A large green tree in front of a palm tree&#10;&#10;Description generated with very high confidence">
            <a:extLst>
              <a:ext uri="{FF2B5EF4-FFF2-40B4-BE49-F238E27FC236}">
                <a16:creationId xmlns:a16="http://schemas.microsoft.com/office/drawing/2014/main" xmlns="" id="{A4A9E55C-083F-4AB1-92F9-8437369697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23125" b="23125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DFCE94-5F74-42B6-B414-5330DA90A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0341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FDB954-8308-4D8B-AB0F-6DBB7621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7016"/>
          </a:xfrm>
        </p:spPr>
        <p:txBody>
          <a:bodyPr/>
          <a:lstStyle/>
          <a:p>
            <a:r>
              <a:rPr lang="en-US">
                <a:cs typeface="Calibri Light"/>
              </a:rPr>
              <a:t>PLENARNA IZLAGANJA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5F8DCA-B8C3-4014-AD1A-F380E82B82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b="1" i="1">
                <a:cs typeface="Calibri"/>
              </a:rPr>
              <a:t>Od </a:t>
            </a:r>
            <a:r>
              <a:rPr lang="en-US" b="1" i="1" err="1">
                <a:cs typeface="Calibri"/>
              </a:rPr>
              <a:t>knjige</a:t>
            </a:r>
            <a:r>
              <a:rPr lang="en-US" b="1" i="1">
                <a:cs typeface="Calibri"/>
              </a:rPr>
              <a:t> do </a:t>
            </a:r>
            <a:r>
              <a:rPr lang="en-US" b="1" i="1" err="1">
                <a:cs typeface="Calibri"/>
              </a:rPr>
              <a:t>oblaka</a:t>
            </a:r>
            <a:r>
              <a:rPr lang="en-US" b="1">
                <a:cs typeface="Calibri"/>
              </a:rPr>
              <a:t> - </a:t>
            </a:r>
            <a:r>
              <a:rPr lang="en-US" b="1" err="1">
                <a:cs typeface="Calibri"/>
              </a:rPr>
              <a:t>Informacijsko-medijski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odgoj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i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obrazovanje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učenika</a:t>
            </a:r>
            <a:r>
              <a:rPr lang="en-US" b="1">
                <a:cs typeface="Calibri"/>
              </a:rPr>
              <a:t> (2019) </a:t>
            </a:r>
            <a:r>
              <a:rPr lang="en-US" sz="1800">
                <a:cs typeface="Calibri"/>
              </a:rPr>
              <a:t>(</a:t>
            </a:r>
            <a:r>
              <a:rPr lang="en-US" sz="1800" err="1">
                <a:cs typeface="Calibri"/>
              </a:rPr>
              <a:t>Ruža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Jozić</a:t>
            </a:r>
            <a:r>
              <a:rPr lang="en-US" sz="1800">
                <a:cs typeface="Calibri"/>
              </a:rPr>
              <a:t>, Alta Pavin </a:t>
            </a:r>
            <a:r>
              <a:rPr lang="en-US" sz="1800" err="1">
                <a:cs typeface="Calibri"/>
              </a:rPr>
              <a:t>Banović</a:t>
            </a:r>
            <a:r>
              <a:rPr lang="en-US" sz="1800">
                <a:cs typeface="Calibri"/>
              </a:rPr>
              <a:t>, dr. sc. Hrvoje </a:t>
            </a:r>
            <a:r>
              <a:rPr lang="en-US" sz="1800" err="1">
                <a:cs typeface="Calibri"/>
              </a:rPr>
              <a:t>Mesić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Ivana </a:t>
            </a:r>
            <a:r>
              <a:rPr lang="en-US" sz="1800" err="1">
                <a:cs typeface="Calibri"/>
              </a:rPr>
              <a:t>Tolj</a:t>
            </a:r>
            <a:r>
              <a:rPr lang="en-US" sz="1800">
                <a:cs typeface="Calibri"/>
              </a:rPr>
              <a:t>, ALFA)</a:t>
            </a:r>
          </a:p>
          <a:p>
            <a:r>
              <a:rPr lang="en-US" sz="1800">
                <a:cs typeface="Calibri"/>
              </a:rPr>
              <a:t>- </a:t>
            </a:r>
            <a:r>
              <a:rPr lang="en-US" sz="1800" err="1">
                <a:cs typeface="Calibri"/>
              </a:rPr>
              <a:t>priručnik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temeljen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neformalnom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kurikulumu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školskoga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knjižničarstva</a:t>
            </a:r>
            <a:r>
              <a:rPr lang="en-US" sz="1800">
                <a:cs typeface="Calibri"/>
              </a:rPr>
              <a:t> za </a:t>
            </a:r>
            <a:r>
              <a:rPr lang="en-US" sz="1800" err="1">
                <a:cs typeface="Calibri"/>
              </a:rPr>
              <a:t>srednje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škole</a:t>
            </a:r>
          </a:p>
          <a:p>
            <a:r>
              <a:rPr lang="en-US" sz="1800">
                <a:cs typeface="Calibri"/>
              </a:rPr>
              <a:t>- </a:t>
            </a:r>
            <a:r>
              <a:rPr lang="en-US" sz="1800" err="1">
                <a:cs typeface="Calibri"/>
              </a:rPr>
              <a:t>priručnik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objedinjuje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teme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nastavnih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jedinica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školski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knjižničari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provode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kroz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knjižnično-informacijski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medijski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odgoj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obrazovanje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učenika</a:t>
            </a:r>
            <a:r>
              <a:rPr lang="en-US" sz="1800">
                <a:cs typeface="Calibri"/>
              </a:rPr>
              <a:t> u </a:t>
            </a:r>
            <a:r>
              <a:rPr lang="en-US" sz="1800" err="1">
                <a:cs typeface="Calibri"/>
              </a:rPr>
              <a:t>školskim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knjižnicama</a:t>
            </a:r>
          </a:p>
          <a:p>
            <a:r>
              <a:rPr lang="en-US" sz="1800">
                <a:cs typeface="Calibri"/>
              </a:rPr>
              <a:t>- u ovom su priručniku ponuđene teme nekih nastavnih jedinica koje se mogu provoditi u neposrednom odgojno-obrazovnom radu s učenicima</a:t>
            </a:r>
          </a:p>
        </p:txBody>
      </p:sp>
      <p:pic>
        <p:nvPicPr>
          <p:cNvPr id="5" name="Picture 5" descr="A group of people standing in front of a screen&#10;&#10;Description generated with very high confidence">
            <a:extLst>
              <a:ext uri="{FF2B5EF4-FFF2-40B4-BE49-F238E27FC236}">
                <a16:creationId xmlns:a16="http://schemas.microsoft.com/office/drawing/2014/main" xmlns="" id="{3FA4D3E5-86A2-4D01-A1C9-45DF9548B8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65404" y="1845981"/>
            <a:ext cx="4937760" cy="3703320"/>
          </a:xfrm>
          <a:prstGeom prst="rect">
            <a:avLst/>
          </a:prstGeom>
        </p:spPr>
      </p:pic>
      <p:pic>
        <p:nvPicPr>
          <p:cNvPr id="4" name="Picture 5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AF3AD981-F413-4F7F-8988-EB054AF201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3834" y="4545424"/>
            <a:ext cx="1679276" cy="20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2139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10947-6CCD-40AC-8149-67F5C264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PLENARNA IZLAGANJA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8A244-D6D1-4B56-80F9-43EF4ECE16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b="1" dirty="0" err="1">
                <a:cs typeface="Calibri"/>
              </a:rPr>
              <a:t>Uloga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Agencije</a:t>
            </a:r>
            <a:r>
              <a:rPr lang="en-US" b="1" dirty="0">
                <a:cs typeface="Calibri"/>
              </a:rPr>
              <a:t> za </a:t>
            </a:r>
            <a:r>
              <a:rPr lang="en-US" b="1" dirty="0" err="1">
                <a:cs typeface="Calibri"/>
              </a:rPr>
              <a:t>odgoj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obrazovanje</a:t>
            </a:r>
            <a:r>
              <a:rPr lang="en-US" b="1" dirty="0">
                <a:cs typeface="Calibri"/>
              </a:rPr>
              <a:t> u 50-godišnjoj </a:t>
            </a:r>
            <a:r>
              <a:rPr lang="en-US" b="1" dirty="0" err="1">
                <a:cs typeface="Calibri"/>
              </a:rPr>
              <a:t>povijesti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nastavnog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sata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stručnog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suradnika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knjižničara</a:t>
            </a:r>
            <a:r>
              <a:rPr lang="en-US" b="1" dirty="0">
                <a:cs typeface="Calibri"/>
              </a:rPr>
              <a:t> - Pola </a:t>
            </a:r>
            <a:r>
              <a:rPr lang="en-US" b="1" dirty="0" err="1">
                <a:cs typeface="Calibri"/>
              </a:rPr>
              <a:t>stoljeća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nastavnog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područja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Školsko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knjižničarstvo</a:t>
            </a:r>
            <a:r>
              <a:rPr lang="en-US" b="1" dirty="0">
                <a:cs typeface="Calibri"/>
              </a:rPr>
              <a:t> </a:t>
            </a:r>
            <a:r>
              <a:rPr lang="en-US" sz="1800" dirty="0">
                <a:cs typeface="Calibri"/>
              </a:rPr>
              <a:t>(Ana </a:t>
            </a:r>
            <a:r>
              <a:rPr lang="en-US" sz="1800" dirty="0" err="1">
                <a:cs typeface="Calibri"/>
              </a:rPr>
              <a:t>Saulačić</a:t>
            </a:r>
            <a:r>
              <a:rPr lang="en-US" sz="1800" dirty="0">
                <a:cs typeface="Calibri"/>
              </a:rPr>
              <a:t>, </a:t>
            </a:r>
            <a:r>
              <a:rPr lang="en-US" sz="1800" dirty="0" err="1">
                <a:cs typeface="Calibri"/>
              </a:rPr>
              <a:t>viša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savjetnica</a:t>
            </a:r>
            <a:r>
              <a:rPr lang="en-US" sz="1800" dirty="0">
                <a:cs typeface="Calibri"/>
              </a:rPr>
              <a:t>, AZOO – </a:t>
            </a:r>
            <a:r>
              <a:rPr lang="en-US" sz="1800" dirty="0" err="1">
                <a:cs typeface="Calibri"/>
              </a:rPr>
              <a:t>Podružnica</a:t>
            </a:r>
            <a:r>
              <a:rPr lang="en-US" sz="1800" dirty="0">
                <a:cs typeface="Calibri"/>
              </a:rPr>
              <a:t> Split)</a:t>
            </a:r>
          </a:p>
          <a:p>
            <a:r>
              <a:rPr lang="en-US" sz="1800" dirty="0">
                <a:cs typeface="Calibri"/>
              </a:rPr>
              <a:t>- </a:t>
            </a:r>
            <a:r>
              <a:rPr lang="en-US" sz="1800" dirty="0" err="1">
                <a:cs typeface="Calibri"/>
              </a:rPr>
              <a:t>predstavljanje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publikacije</a:t>
            </a:r>
            <a:r>
              <a:rPr lang="en-US" sz="1800" dirty="0">
                <a:cs typeface="Calibri"/>
              </a:rPr>
              <a:t> </a:t>
            </a:r>
            <a:r>
              <a:rPr lang="en-US" sz="1800" b="1" dirty="0" err="1">
                <a:cs typeface="Calibri"/>
              </a:rPr>
              <a:t>iz</a:t>
            </a:r>
            <a:r>
              <a:rPr lang="en-US" sz="1800" b="1" dirty="0">
                <a:cs typeface="Calibri"/>
              </a:rPr>
              <a:t> 1968. g. </a:t>
            </a:r>
            <a:r>
              <a:rPr lang="en-US" sz="1800" i="1" dirty="0" err="1">
                <a:cs typeface="Calibri"/>
              </a:rPr>
              <a:t>Zadaci</a:t>
            </a:r>
            <a:r>
              <a:rPr lang="en-US" sz="1800" i="1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školske</a:t>
            </a:r>
            <a:r>
              <a:rPr lang="en-US" sz="1800" i="1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knjižnice</a:t>
            </a:r>
            <a:r>
              <a:rPr lang="en-US" sz="1800" i="1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i</a:t>
            </a:r>
            <a:r>
              <a:rPr lang="en-US" sz="1800" i="1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njezina</a:t>
            </a:r>
            <a:r>
              <a:rPr lang="en-US" sz="1800" i="1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organizacija</a:t>
            </a:r>
            <a:r>
              <a:rPr lang="en-US" sz="1800" dirty="0">
                <a:cs typeface="Calibri"/>
              </a:rPr>
              <a:t> (s </a:t>
            </a:r>
            <a:r>
              <a:rPr lang="en-US" sz="1800" dirty="0" err="1">
                <a:cs typeface="Calibri"/>
              </a:rPr>
              <a:t>prikazima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nastavnih</a:t>
            </a:r>
            <a:r>
              <a:rPr lang="en-US" sz="1800" dirty="0">
                <a:cs typeface="Calibri"/>
              </a:rPr>
              <a:t> sati u </a:t>
            </a:r>
            <a:r>
              <a:rPr lang="en-US" sz="1800" dirty="0" err="1">
                <a:cs typeface="Calibri"/>
              </a:rPr>
              <a:t>školskoj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knjižnici</a:t>
            </a:r>
            <a:r>
              <a:rPr lang="en-US" sz="1800" dirty="0">
                <a:cs typeface="Calibri"/>
              </a:rPr>
              <a:t>) - </a:t>
            </a:r>
            <a:r>
              <a:rPr lang="en-US" sz="1800" dirty="0" err="1">
                <a:cs typeface="Calibri"/>
              </a:rPr>
              <a:t>cilj</a:t>
            </a:r>
            <a:r>
              <a:rPr lang="en-US" sz="1800" dirty="0">
                <a:cs typeface="Calibri"/>
              </a:rPr>
              <a:t>: </a:t>
            </a:r>
            <a:r>
              <a:rPr lang="en-US" sz="1800" dirty="0" err="1">
                <a:cs typeface="Calibri"/>
              </a:rPr>
              <a:t>istaknuti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polustoljetno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postojanje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odgojno-obrazovne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djelatnosti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školskih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knjižnica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i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školskog</a:t>
            </a:r>
            <a:r>
              <a:rPr lang="en-US" sz="1800" dirty="0">
                <a:cs typeface="Calibri"/>
              </a:rPr>
              <a:t> </a:t>
            </a:r>
            <a:r>
              <a:rPr lang="en-US" sz="1800" dirty="0" err="1">
                <a:cs typeface="Calibri"/>
              </a:rPr>
              <a:t>knjižničara</a:t>
            </a:r>
          </a:p>
          <a:p>
            <a:r>
              <a:rPr lang="en-US" sz="1800" dirty="0">
                <a:cs typeface="Calibri"/>
              </a:rPr>
              <a:t>- </a:t>
            </a:r>
            <a:r>
              <a:rPr lang="en-US" sz="1800" dirty="0" err="1">
                <a:cs typeface="Calibri"/>
              </a:rPr>
              <a:t>predstavljanje</a:t>
            </a:r>
            <a:r>
              <a:rPr lang="en-US" sz="1800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Zbornika</a:t>
            </a:r>
            <a:r>
              <a:rPr lang="en-US" sz="1800" i="1" dirty="0">
                <a:cs typeface="Calibri"/>
              </a:rPr>
              <a:t> XXXI. </a:t>
            </a:r>
            <a:r>
              <a:rPr lang="en-US" sz="1800" i="1" dirty="0" err="1">
                <a:cs typeface="Calibri"/>
              </a:rPr>
              <a:t>Proljetne</a:t>
            </a:r>
            <a:r>
              <a:rPr lang="en-US" sz="1800" i="1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škole</a:t>
            </a:r>
            <a:r>
              <a:rPr lang="en-US" sz="1800" i="1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školskih</a:t>
            </a:r>
            <a:r>
              <a:rPr lang="en-US" sz="1800" i="1" dirty="0">
                <a:cs typeface="Calibri"/>
              </a:rPr>
              <a:t> </a:t>
            </a:r>
            <a:r>
              <a:rPr lang="en-US" sz="1800" i="1" dirty="0" err="1">
                <a:cs typeface="Calibri"/>
              </a:rPr>
              <a:t>knjižničara</a:t>
            </a:r>
          </a:p>
          <a:p>
            <a:r>
              <a:rPr lang="en-US" sz="1800" dirty="0">
                <a:cs typeface="Calibri"/>
                <a:hlinkClick r:id="rId2"/>
              </a:rPr>
              <a:t>https://drive.google.com/file/d/1NO4f_3mqaHcNZU6xL0Ph0p_OsVJW9jG3/view?ts=5caf9f7a</a:t>
            </a:r>
            <a:endParaRPr lang="en-US" sz="1800" i="1">
              <a:cs typeface="Calibri"/>
            </a:endParaRPr>
          </a:p>
        </p:txBody>
      </p:sp>
      <p:pic>
        <p:nvPicPr>
          <p:cNvPr id="5" name="Picture 5" descr="A picture containing indoor, wall, table&#10;&#10;Description generated with very high confidence">
            <a:extLst>
              <a:ext uri="{FF2B5EF4-FFF2-40B4-BE49-F238E27FC236}">
                <a16:creationId xmlns:a16="http://schemas.microsoft.com/office/drawing/2014/main" xmlns="" id="{30215F99-64AD-4DDF-A245-95B2FD769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3453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76DAF-B2D4-4C7B-B1F2-78989EA9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PLENARNA IZLAGANJA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2E105-2A62-4ABD-89DC-2ED8F74A5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306036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b="1" dirty="0" err="1">
                <a:cs typeface="Calibri"/>
              </a:rPr>
              <a:t>Izrada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pristupačnih</a:t>
            </a:r>
            <a:r>
              <a:rPr lang="en-US" b="1" dirty="0">
                <a:cs typeface="Calibri"/>
              </a:rPr>
              <a:t> internet </a:t>
            </a:r>
            <a:r>
              <a:rPr lang="en-US" b="1" dirty="0" err="1">
                <a:cs typeface="Calibri"/>
              </a:rPr>
              <a:t>stranica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obrazovnih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ustanova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kao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priprema</a:t>
            </a:r>
            <a:r>
              <a:rPr lang="en-US" b="1" dirty="0">
                <a:cs typeface="Calibri"/>
              </a:rPr>
              <a:t> za </a:t>
            </a:r>
            <a:r>
              <a:rPr lang="en-US" b="1" dirty="0" err="1">
                <a:cs typeface="Calibri"/>
              </a:rPr>
              <a:t>Europsku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direktivu</a:t>
            </a:r>
            <a:r>
              <a:rPr lang="en-US" b="1" dirty="0">
                <a:cs typeface="Calibri"/>
              </a:rPr>
              <a:t> o </a:t>
            </a:r>
            <a:r>
              <a:rPr lang="en-US" b="1" dirty="0" err="1">
                <a:cs typeface="Calibri"/>
              </a:rPr>
              <a:t>pristupačnosti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koja</a:t>
            </a:r>
            <a:r>
              <a:rPr lang="en-US" b="1" dirty="0">
                <a:cs typeface="Calibri"/>
              </a:rPr>
              <a:t> stupa </a:t>
            </a:r>
            <a:r>
              <a:rPr lang="en-US" b="1" dirty="0" err="1">
                <a:cs typeface="Calibri"/>
              </a:rPr>
              <a:t>na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snagu</a:t>
            </a:r>
            <a:r>
              <a:rPr lang="en-US" b="1" dirty="0">
                <a:cs typeface="Calibri"/>
              </a:rPr>
              <a:t> 24. 9. 2019. </a:t>
            </a:r>
            <a:r>
              <a:rPr lang="en-US" dirty="0">
                <a:cs typeface="Calibri"/>
              </a:rPr>
              <a:t>(Nikola </a:t>
            </a:r>
            <a:r>
              <a:rPr lang="en-US" dirty="0" err="1">
                <a:cs typeface="Calibri"/>
              </a:rPr>
              <a:t>Ivančić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projektni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menadžer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Tehnomodeli</a:t>
            </a:r>
            <a:r>
              <a:rPr lang="en-US" dirty="0">
                <a:cs typeface="Calibri"/>
              </a:rPr>
              <a:t> d.o.o., Zagreb – </a:t>
            </a:r>
            <a:r>
              <a:rPr lang="en-US" dirty="0" err="1">
                <a:cs typeface="Calibri"/>
              </a:rPr>
              <a:t>ekskluzivni</a:t>
            </a:r>
            <a:r>
              <a:rPr lang="en-US" dirty="0">
                <a:cs typeface="Calibri"/>
              </a:rPr>
              <a:t> distributer za </a:t>
            </a:r>
            <a:r>
              <a:rPr lang="en-US" dirty="0" err="1">
                <a:cs typeface="Calibri"/>
              </a:rPr>
              <a:t>Hrvatsku</a:t>
            </a:r>
            <a:r>
              <a:rPr lang="en-US" dirty="0">
                <a:cs typeface="Calibri"/>
              </a:rPr>
              <a:t>) 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dirty="0" err="1">
                <a:cs typeface="Calibri"/>
              </a:rPr>
              <a:t>vizualne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auditivne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kognitivne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fizičke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prepreke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postojećih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mrežnih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stranica</a:t>
            </a:r>
          </a:p>
          <a:p>
            <a:r>
              <a:rPr lang="en-US" dirty="0">
                <a:cs typeface="Calibri"/>
              </a:rPr>
              <a:t>- </a:t>
            </a:r>
            <a:r>
              <a:rPr lang="en-US" b="1" dirty="0" err="1">
                <a:cs typeface="Calibri"/>
              </a:rPr>
              <a:t>obaveza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izrade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pristupačnih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mrežnih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stranica</a:t>
            </a:r>
            <a:r>
              <a:rPr lang="en-US" dirty="0">
                <a:cs typeface="Calibri"/>
              </a:rPr>
              <a:t> – do 23. 9. 2019. </a:t>
            </a:r>
            <a:r>
              <a:rPr lang="en-US" dirty="0" err="1">
                <a:cs typeface="Calibri"/>
              </a:rPr>
              <a:t>prema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Zakonu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pristupačnosti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mrežnih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stranica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programskih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rješenja</a:t>
            </a:r>
            <a:r>
              <a:rPr lang="en-US" dirty="0">
                <a:cs typeface="Calibri"/>
              </a:rPr>
              <a:t> za </a:t>
            </a:r>
            <a:r>
              <a:rPr lang="en-US" dirty="0" err="1">
                <a:cs typeface="Calibri"/>
              </a:rPr>
              <a:t>pokretne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uređaje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tijela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javnog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sektora</a:t>
            </a:r>
            <a:r>
              <a:rPr lang="en-US" dirty="0">
                <a:cs typeface="Calibri"/>
              </a:rPr>
              <a:t> (NN 17/2019)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smjernicama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pristupačnosti</a:t>
            </a:r>
            <a:r>
              <a:rPr lang="en-US" dirty="0">
                <a:cs typeface="Calibri"/>
              </a:rPr>
              <a:t> za web </a:t>
            </a:r>
            <a:r>
              <a:rPr lang="en-US" dirty="0" err="1">
                <a:cs typeface="Calibri"/>
              </a:rPr>
              <a:t>sadržaj</a:t>
            </a:r>
            <a:endParaRPr lang="en-US" sz="1400" dirty="0" err="1">
              <a:cs typeface="Calibri"/>
            </a:endParaRPr>
          </a:p>
          <a:p>
            <a:r>
              <a:rPr lang="en-US" dirty="0">
                <a:cs typeface="Calibri"/>
              </a:rPr>
              <a:t/>
            </a:r>
            <a:br>
              <a:rPr lang="en-US" dirty="0">
                <a:cs typeface="Calibri"/>
              </a:rPr>
            </a:br>
            <a:r>
              <a:rPr lang="en-US" sz="1400" dirty="0">
                <a:cs typeface="Calibri"/>
                <a:hlinkClick r:id="rId2"/>
              </a:rPr>
              <a:t>https://narodne-novine.nn.hr/clanci/sluzbeni/2019_02_17_358.html</a:t>
            </a:r>
            <a:endParaRPr lang="en-US" sz="1400" dirty="0">
              <a:cs typeface="Calibri"/>
            </a:endParaRPr>
          </a:p>
        </p:txBody>
      </p:sp>
      <p:pic>
        <p:nvPicPr>
          <p:cNvPr id="5" name="Picture 5" descr="A screen shot of a computer monitor&#10;&#10;Description generated with high confidence">
            <a:extLst>
              <a:ext uri="{FF2B5EF4-FFF2-40B4-BE49-F238E27FC236}">
                <a16:creationId xmlns:a16="http://schemas.microsoft.com/office/drawing/2014/main" xmlns="" id="{96DEA0C8-8210-47E2-8CD7-64A2366DC3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7417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4AAA0-942A-463C-B133-B67D23A7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PLENARNA IZLAGANJA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CB42C9-332F-4F71-9E31-3FAA8C4D9F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b="1" err="1">
                <a:cs typeface="Calibri"/>
              </a:rPr>
              <a:t>Primjena</a:t>
            </a:r>
            <a:r>
              <a:rPr lang="en-US" b="1">
                <a:cs typeface="Calibri"/>
              </a:rPr>
              <a:t> </a:t>
            </a:r>
            <a:r>
              <a:rPr lang="en-US" b="1" err="1">
                <a:cs typeface="Calibri"/>
              </a:rPr>
              <a:t>interaktivnih</a:t>
            </a:r>
            <a:r>
              <a:rPr lang="en-US" b="1">
                <a:cs typeface="Calibri"/>
              </a:rPr>
              <a:t> </a:t>
            </a:r>
            <a:r>
              <a:rPr lang="en-US" b="1" err="1">
                <a:cs typeface="Calibri"/>
              </a:rPr>
              <a:t>tehnologija</a:t>
            </a:r>
            <a:r>
              <a:rPr lang="en-US" b="1">
                <a:cs typeface="Calibri"/>
              </a:rPr>
              <a:t> </a:t>
            </a:r>
            <a:r>
              <a:rPr lang="en-US">
                <a:cs typeface="Calibri"/>
              </a:rPr>
              <a:t>(Marin </a:t>
            </a:r>
            <a:r>
              <a:rPr lang="en-US" err="1">
                <a:cs typeface="Calibri"/>
              </a:rPr>
              <a:t>Matuha</a:t>
            </a:r>
            <a:r>
              <a:rPr lang="en-US">
                <a:cs typeface="Calibri"/>
              </a:rPr>
              <a:t>, </a:t>
            </a:r>
            <a:r>
              <a:rPr lang="en-US" err="1">
                <a:cs typeface="Calibri"/>
              </a:rPr>
              <a:t>projektni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menadžer</a:t>
            </a:r>
            <a:r>
              <a:rPr lang="en-US">
                <a:cs typeface="Calibri"/>
              </a:rPr>
              <a:t>, </a:t>
            </a:r>
            <a:r>
              <a:rPr lang="en-US" err="1">
                <a:cs typeface="Calibri"/>
              </a:rPr>
              <a:t>Tehnomodeli</a:t>
            </a:r>
            <a:r>
              <a:rPr lang="en-US">
                <a:cs typeface="Calibri"/>
              </a:rPr>
              <a:t> d.o.o., Zagreb)</a:t>
            </a:r>
            <a:endParaRPr lang="en-US"/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predstavljanje</a:t>
            </a:r>
            <a:r>
              <a:rPr lang="en-US">
                <a:cs typeface="Calibri"/>
              </a:rPr>
              <a:t> interaktivnih ploča, interaktivnih zaslona i interaktivnog softvera</a:t>
            </a:r>
            <a:endParaRPr lang="en-US" b="1" err="1">
              <a:cs typeface="Calibri"/>
            </a:endParaRPr>
          </a:p>
          <a:p>
            <a:r>
              <a:rPr lang="en-US">
                <a:cs typeface="Calibri"/>
              </a:rPr>
              <a:t>- predstavljanje obrazovnog</a:t>
            </a:r>
            <a:r>
              <a:rPr lang="en-US"/>
              <a:t> prezentacijskog </a:t>
            </a:r>
            <a:r>
              <a:rPr lang="en-US" err="1"/>
              <a:t>programa</a:t>
            </a:r>
            <a:r>
              <a:rPr lang="en-US"/>
              <a:t> za </a:t>
            </a:r>
            <a:r>
              <a:rPr lang="en-US" err="1"/>
              <a:t>interaktivnu</a:t>
            </a:r>
            <a:r>
              <a:rPr lang="en-US"/>
              <a:t> </a:t>
            </a:r>
            <a:r>
              <a:rPr lang="en-US" err="1"/>
              <a:t>ploču</a:t>
            </a:r>
            <a:r>
              <a:rPr lang="en-US"/>
              <a:t> - </a:t>
            </a:r>
            <a:r>
              <a:rPr lang="en-US" b="1" err="1"/>
              <a:t>mozaBOOK</a:t>
            </a:r>
            <a:endParaRPr lang="en-US" b="1">
              <a:cs typeface="Calibri"/>
            </a:endParaRPr>
          </a:p>
          <a:p>
            <a:r>
              <a:rPr lang="en-US" b="1">
                <a:cs typeface="Calibri"/>
              </a:rPr>
              <a:t>MozaBook</a:t>
            </a:r>
            <a:r>
              <a:rPr lang="en-US">
                <a:cs typeface="Calibri"/>
              </a:rPr>
              <a:t> je platforma s više od 1000 interaktivnih 3D modela, više stotina obrazovnih videozapisa, edukacijski, prezentacijski i eksperimentalni alati i igrice koje su dostupne u mozaBook programu i na mozaWebu.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A picture containing indoor, wall, ceiling&#10;&#10;Description generated with very high confidence">
            <a:extLst>
              <a:ext uri="{FF2B5EF4-FFF2-40B4-BE49-F238E27FC236}">
                <a16:creationId xmlns:a16="http://schemas.microsoft.com/office/drawing/2014/main" xmlns="" id="{578D274C-5D47-4088-862B-57EB822F39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44285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BEF1D-627C-4EB2-9F8C-FA2F6723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PLENARNA IZLAGANJA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F261A1-F599-40C2-BFCE-8727E7ACD4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>
                <a:cs typeface="Calibri"/>
              </a:rPr>
              <a:t>Kako </a:t>
            </a:r>
            <a:r>
              <a:rPr lang="en-US" b="1" err="1">
                <a:cs typeface="Calibri"/>
              </a:rPr>
              <a:t>uređivati</a:t>
            </a:r>
            <a:r>
              <a:rPr lang="en-US" b="1">
                <a:cs typeface="Calibri"/>
              </a:rPr>
              <a:t> </a:t>
            </a:r>
            <a:r>
              <a:rPr lang="en-US" b="1" i="1" err="1">
                <a:cs typeface="Calibri"/>
              </a:rPr>
              <a:t>Hrvatsku</a:t>
            </a:r>
            <a:r>
              <a:rPr lang="en-US" b="1" i="1">
                <a:cs typeface="Calibri"/>
              </a:rPr>
              <a:t> </a:t>
            </a:r>
            <a:r>
              <a:rPr lang="en-US" b="1" i="1" err="1">
                <a:cs typeface="Calibri"/>
              </a:rPr>
              <a:t>reviju</a:t>
            </a:r>
            <a:r>
              <a:rPr lang="en-US" b="1">
                <a:cs typeface="Calibri"/>
              </a:rPr>
              <a:t> u </a:t>
            </a:r>
            <a:r>
              <a:rPr lang="en-US" b="1" err="1">
                <a:cs typeface="Calibri"/>
              </a:rPr>
              <a:t>svjetlu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devedesetogodišnje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tradicije</a:t>
            </a:r>
            <a:r>
              <a:rPr lang="en-US" b="1">
                <a:cs typeface="Calibri"/>
              </a:rPr>
              <a:t> </a:t>
            </a:r>
            <a:r>
              <a:rPr lang="en-US" sz="1800">
                <a:cs typeface="Calibri"/>
              </a:rPr>
              <a:t>(dr. sc. Mirjana </a:t>
            </a:r>
            <a:r>
              <a:rPr lang="en-US" sz="1800" err="1">
                <a:cs typeface="Calibri"/>
              </a:rPr>
              <a:t>Polić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Bobić</a:t>
            </a:r>
            <a:r>
              <a:rPr lang="en-US" sz="1800">
                <a:cs typeface="Calibri"/>
              </a:rPr>
              <a:t>, red. prof.)</a:t>
            </a:r>
          </a:p>
          <a:p>
            <a:r>
              <a:rPr lang="en-US" sz="1800">
                <a:cs typeface="Calibri"/>
              </a:rPr>
              <a:t>- povijesni pregled, urednici, uređivačka politika časopisa</a:t>
            </a:r>
          </a:p>
          <a:p>
            <a:r>
              <a:rPr lang="en-US" sz="1800">
                <a:cs typeface="Calibri"/>
              </a:rPr>
              <a:t>- </a:t>
            </a:r>
            <a:r>
              <a:rPr lang="en-US" sz="1800" i="1">
                <a:cs typeface="Calibri"/>
              </a:rPr>
              <a:t>Hrvatska </a:t>
            </a:r>
            <a:r>
              <a:rPr lang="en-US" sz="1800" i="1" err="1">
                <a:cs typeface="Calibri"/>
              </a:rPr>
              <a:t>revija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danas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tromjesečnik</a:t>
            </a:r>
            <a:r>
              <a:rPr lang="en-US" sz="1800">
                <a:cs typeface="Calibri"/>
              </a:rPr>
              <a:t> Matice </a:t>
            </a:r>
            <a:r>
              <a:rPr lang="en-US" sz="1800" err="1">
                <a:cs typeface="Calibri"/>
              </a:rPr>
              <a:t>hrvatske</a:t>
            </a:r>
          </a:p>
          <a:p>
            <a:r>
              <a:rPr lang="en-US" sz="1800">
                <a:cs typeface="Calibri"/>
              </a:rPr>
              <a:t>- </a:t>
            </a:r>
            <a:r>
              <a:rPr lang="en-US" sz="1800" err="1">
                <a:cs typeface="Calibri"/>
              </a:rPr>
              <a:t>počela</a:t>
            </a:r>
            <a:r>
              <a:rPr lang="en-US" sz="1800">
                <a:cs typeface="Calibri"/>
              </a:rPr>
              <a:t> je </a:t>
            </a:r>
            <a:r>
              <a:rPr lang="en-US" sz="1800" err="1">
                <a:cs typeface="Calibri"/>
              </a:rPr>
              <a:t>izlaziti</a:t>
            </a:r>
            <a:r>
              <a:rPr lang="en-US" sz="1800">
                <a:cs typeface="Calibri"/>
              </a:rPr>
              <a:t> 1928. </a:t>
            </a:r>
            <a:r>
              <a:rPr lang="en-US" sz="1800" err="1">
                <a:cs typeface="Calibri"/>
              </a:rPr>
              <a:t>godine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revija</a:t>
            </a:r>
            <a:r>
              <a:rPr lang="en-US" sz="1800">
                <a:cs typeface="Calibri"/>
              </a:rPr>
              <a:t> za </a:t>
            </a:r>
            <a:r>
              <a:rPr lang="en-US" sz="1800" err="1">
                <a:cs typeface="Calibri"/>
              </a:rPr>
              <a:t>suvremene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teme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iz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područja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umjetnosti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kulture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društva</a:t>
            </a:r>
          </a:p>
          <a:p>
            <a:r>
              <a:rPr lang="en-US" sz="1800">
                <a:cs typeface="Calibri"/>
                <a:hlinkClick r:id="rId2"/>
              </a:rPr>
              <a:t>http://www.matica.hr/hrvatska_revija/</a:t>
            </a:r>
            <a:endParaRPr lang="en-US" sz="1800">
              <a:cs typeface="Calibri"/>
            </a:endParaRPr>
          </a:p>
        </p:txBody>
      </p:sp>
      <p:pic>
        <p:nvPicPr>
          <p:cNvPr id="5" name="Picture 5" descr="A flat screen tv sitting in front of a television&#10;&#10;Description generated with very high confidence">
            <a:extLst>
              <a:ext uri="{FF2B5EF4-FFF2-40B4-BE49-F238E27FC236}">
                <a16:creationId xmlns:a16="http://schemas.microsoft.com/office/drawing/2014/main" xmlns="" id="{E6C1919E-C99C-4578-8791-C3EB596CF7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32911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A46F4F-6C7C-4981-8492-F3FA7944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PLENARNA IZLAGANJA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50C13-14F6-4A8D-A577-D3E81B2292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GB" b="1">
                <a:cs typeface="Calibri"/>
              </a:rPr>
              <a:t>Hrvatska </a:t>
            </a:r>
            <a:r>
              <a:rPr lang="en-GB" b="1" err="1">
                <a:cs typeface="Calibri"/>
              </a:rPr>
              <a:t>revija</a:t>
            </a:r>
            <a:r>
              <a:rPr lang="en-GB" b="1">
                <a:cs typeface="Calibri"/>
              </a:rPr>
              <a:t> (2012. – 2018.): </a:t>
            </a:r>
            <a:r>
              <a:rPr lang="en-GB" b="1" err="1">
                <a:cs typeface="Calibri"/>
              </a:rPr>
              <a:t>urednička</a:t>
            </a:r>
            <a:r>
              <a:rPr lang="en-GB" b="1">
                <a:cs typeface="Calibri"/>
              </a:rPr>
              <a:t> </a:t>
            </a:r>
            <a:r>
              <a:rPr lang="en-GB" b="1" err="1">
                <a:cs typeface="Calibri"/>
              </a:rPr>
              <a:t>koncepcija</a:t>
            </a:r>
            <a:r>
              <a:rPr lang="en-GB" b="1">
                <a:cs typeface="Calibri"/>
              </a:rPr>
              <a:t> </a:t>
            </a:r>
            <a:r>
              <a:rPr lang="en-GB" b="1" err="1">
                <a:cs typeface="Calibri"/>
              </a:rPr>
              <a:t>rubrike</a:t>
            </a:r>
            <a:r>
              <a:rPr lang="en-GB" b="1">
                <a:cs typeface="Calibri"/>
              </a:rPr>
              <a:t> </a:t>
            </a:r>
            <a:r>
              <a:rPr lang="en-GB" b="1" err="1">
                <a:cs typeface="Calibri"/>
              </a:rPr>
              <a:t>Neobjavljena</a:t>
            </a:r>
            <a:r>
              <a:rPr lang="en-GB" b="1">
                <a:cs typeface="Calibri"/>
              </a:rPr>
              <a:t> </a:t>
            </a:r>
            <a:r>
              <a:rPr lang="en-GB" b="1" err="1">
                <a:cs typeface="Calibri"/>
              </a:rPr>
              <a:t>hrvatska</a:t>
            </a:r>
            <a:r>
              <a:rPr lang="en-GB" b="1">
                <a:cs typeface="Calibri"/>
              </a:rPr>
              <a:t> </a:t>
            </a:r>
            <a:r>
              <a:rPr lang="en-GB" b="1" err="1">
                <a:cs typeface="Calibri"/>
              </a:rPr>
              <a:t>književnost</a:t>
            </a:r>
            <a:r>
              <a:rPr lang="en-GB" b="1" i="1">
                <a:cs typeface="Calibri"/>
              </a:rPr>
              <a:t> </a:t>
            </a:r>
            <a:r>
              <a:rPr lang="en-US" sz="1800">
                <a:cs typeface="Calibri"/>
              </a:rPr>
              <a:t>(</a:t>
            </a:r>
            <a:r>
              <a:rPr lang="en-US" sz="1800" err="1">
                <a:cs typeface="Calibri"/>
              </a:rPr>
              <a:t>Dubravka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Oraić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Tolić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profesorica</a:t>
            </a:r>
            <a:r>
              <a:rPr lang="en-US" sz="1800">
                <a:cs typeface="Calibri"/>
              </a:rPr>
              <a:t> emerita)</a:t>
            </a:r>
          </a:p>
          <a:p>
            <a:r>
              <a:rPr lang="en-US" sz="1800">
                <a:cs typeface="Calibri"/>
              </a:rPr>
              <a:t>- </a:t>
            </a:r>
            <a:r>
              <a:rPr lang="en-US" sz="1800" err="1">
                <a:cs typeface="Calibri"/>
              </a:rPr>
              <a:t>urednici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sve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tekstove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dogovaraju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naručuju, </a:t>
            </a:r>
            <a:r>
              <a:rPr lang="en-US" sz="1800" err="1">
                <a:cs typeface="Calibri"/>
              </a:rPr>
              <a:t>odnosno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biraju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autorice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te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tako</a:t>
            </a:r>
            <a:r>
              <a:rPr lang="en-US" sz="1800">
                <a:cs typeface="Calibri"/>
              </a:rPr>
              <a:t> ne </a:t>
            </a:r>
            <a:r>
              <a:rPr lang="en-US" sz="1800" err="1">
                <a:cs typeface="Calibri"/>
              </a:rPr>
              <a:t>prilagođuju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časopis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autorima</a:t>
            </a:r>
            <a:r>
              <a:rPr lang="en-US" sz="1800">
                <a:cs typeface="Calibri"/>
              </a:rPr>
              <a:t>, </a:t>
            </a:r>
            <a:r>
              <a:rPr lang="en-US" sz="1800" err="1">
                <a:cs typeface="Calibri"/>
              </a:rPr>
              <a:t>nego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autore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časopisu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koncepciji</a:t>
            </a:r>
          </a:p>
          <a:p>
            <a:r>
              <a:rPr lang="en-US" sz="1800">
                <a:cs typeface="Calibri"/>
              </a:rPr>
              <a:t>- </a:t>
            </a:r>
            <a:r>
              <a:rPr lang="en-US" sz="1800" err="1">
                <a:cs typeface="Calibri"/>
              </a:rPr>
              <a:t>glavni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kriterij</a:t>
            </a:r>
            <a:r>
              <a:rPr lang="en-US" sz="1800">
                <a:cs typeface="Calibri"/>
              </a:rPr>
              <a:t> u </a:t>
            </a:r>
            <a:r>
              <a:rPr lang="en-US" sz="1800" err="1">
                <a:cs typeface="Calibri"/>
              </a:rPr>
              <a:t>izboru</a:t>
            </a:r>
            <a:r>
              <a:rPr lang="en-US" sz="1800">
                <a:cs typeface="Calibri"/>
              </a:rPr>
              <a:t> je </a:t>
            </a:r>
            <a:r>
              <a:rPr lang="en-US" sz="1800" err="1">
                <a:cs typeface="Calibri"/>
              </a:rPr>
              <a:t>ravnomjerna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zastupljenost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nacionalnih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zavičajnih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pisaca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onih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su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ocijenjeni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onih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će</a:t>
            </a:r>
            <a:r>
              <a:rPr lang="en-US" sz="1800">
                <a:cs typeface="Calibri"/>
              </a:rPr>
              <a:t> to </a:t>
            </a:r>
            <a:r>
              <a:rPr lang="en-US" sz="1800" err="1">
                <a:cs typeface="Calibri"/>
              </a:rPr>
              <a:t>možda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biti</a:t>
            </a:r>
            <a:r>
              <a:rPr lang="en-US" sz="1800">
                <a:cs typeface="Calibri"/>
              </a:rPr>
              <a:t>, </a:t>
            </a:r>
            <a:r>
              <a:rPr lang="en-US" sz="1800" err="1">
                <a:cs typeface="Calibri"/>
              </a:rPr>
              <a:t>onih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koji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žive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pišu</a:t>
            </a:r>
            <a:r>
              <a:rPr lang="en-US" sz="1800">
                <a:cs typeface="Calibri"/>
              </a:rPr>
              <a:t> u različitim gradovima </a:t>
            </a:r>
            <a:r>
              <a:rPr lang="en-US" sz="1800" err="1">
                <a:cs typeface="Calibri"/>
              </a:rPr>
              <a:t>Hrvatske</a:t>
            </a:r>
          </a:p>
        </p:txBody>
      </p:sp>
      <p:pic>
        <p:nvPicPr>
          <p:cNvPr id="5" name="Picture 5" descr="A screen shot of a television&#10;&#10;Description generated with high confidence">
            <a:extLst>
              <a:ext uri="{FF2B5EF4-FFF2-40B4-BE49-F238E27FC236}">
                <a16:creationId xmlns:a16="http://schemas.microsoft.com/office/drawing/2014/main" xmlns="" id="{586075DC-3C0F-4981-A14B-095CB27C0F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7920" y="2005755"/>
            <a:ext cx="493776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66139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902</Words>
  <Application>Microsoft Office PowerPoint</Application>
  <PresentationFormat>Custom</PresentationFormat>
  <Paragraphs>182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Retrospect</vt:lpstr>
      <vt:lpstr>XXXI. Proljetna škola školskih knjižničara Republike Hrvatske  Ogledni nastavni sat stručnog suradnika knjižničara Informacijska pismenost</vt:lpstr>
      <vt:lpstr>Otvorenje 31. Proljetne škole školskih knjižničara RH</vt:lpstr>
      <vt:lpstr>PLENARNA IZLAGANJA</vt:lpstr>
      <vt:lpstr>PLENARNA IZLAGANJA</vt:lpstr>
      <vt:lpstr>PLENARNA IZLAGANJA</vt:lpstr>
      <vt:lpstr>PLENARNA IZLAGANJA</vt:lpstr>
      <vt:lpstr>PLENARNA IZLAGANJA</vt:lpstr>
      <vt:lpstr>PLENARNA IZLAGANJA</vt:lpstr>
      <vt:lpstr>PLENARNA IZLAGANJA</vt:lpstr>
      <vt:lpstr> </vt:lpstr>
      <vt:lpstr>PANEL-RASPRAVA</vt:lpstr>
      <vt:lpstr>Slide 12</vt:lpstr>
      <vt:lpstr>Slide 13</vt:lpstr>
      <vt:lpstr>PLENARNA IZLAGANJA</vt:lpstr>
      <vt:lpstr>Knjižničarke iz Koprivničko-križevačke županije na 31. PŠŠK</vt:lpstr>
      <vt:lpstr>OGLEDNI NASTAVNI SAT</vt:lpstr>
      <vt:lpstr>OGLEDNI NASTAVNI SAT</vt:lpstr>
      <vt:lpstr>OGLEDNI NASTAVNI SAT</vt:lpstr>
      <vt:lpstr>ONS  - Književno-informacijsko-komunikacijska kultura</vt:lpstr>
      <vt:lpstr>ONS - Istraživački rad u knjižnici - Nacionalni parkovi RH</vt:lpstr>
      <vt:lpstr>ONS  - Harry Potter u svijetu znanosti</vt:lpstr>
      <vt:lpstr>ONS  - Dizajn interaktivnih informacija</vt:lpstr>
      <vt:lpstr>ONS  - Put od autora do čitatelja</vt:lpstr>
      <vt:lpstr>ONS  - Knjižnični detektivi ili escape room u knjižnici</vt:lpstr>
      <vt:lpstr>ONS  - Knjižnica- mjesto poticanja čitalačke i informacijske pismenosti              (1. razred OŠ)</vt:lpstr>
      <vt:lpstr>ONS - Knjižnica- mjesto poticanja čitalačke i informacijske pismenosti             (Kamishibai –japansko pripovijedanje priča)             (1. razred OŠ)</vt:lpstr>
      <vt:lpstr>ONS  - Sigurnost na internetu              (6. razred OŠ)</vt:lpstr>
      <vt:lpstr>ONS  - Put od autora do čitatelja            (3. razred OŠ)</vt:lpstr>
      <vt:lpstr>ONS  - Predmetnica - put do informacije/ Ljekovito bilje i                                     prirodna kozmetika              (8. razred OŠ/ 1. razred SŠ)</vt:lpstr>
      <vt:lpstr>ONS  - Autorsko pravo (4. razred OŠ)</vt:lpstr>
      <vt:lpstr>ZAKLJUČCI – EVALUACIJA </vt:lpstr>
      <vt:lpstr>Slide 32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</dc:creator>
  <cp:lastModifiedBy>Boris</cp:lastModifiedBy>
  <cp:revision>283</cp:revision>
  <dcterms:created xsi:type="dcterms:W3CDTF">2013-07-15T20:26:40Z</dcterms:created>
  <dcterms:modified xsi:type="dcterms:W3CDTF">2019-04-17T20:47:47Z</dcterms:modified>
</cp:coreProperties>
</file>