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77" r:id="rId4"/>
    <p:sldId id="276" r:id="rId5"/>
    <p:sldId id="278" r:id="rId6"/>
    <p:sldId id="274" r:id="rId7"/>
    <p:sldId id="279" r:id="rId8"/>
    <p:sldId id="284" r:id="rId9"/>
    <p:sldId id="281" r:id="rId10"/>
    <p:sldId id="285" r:id="rId11"/>
    <p:sldId id="286" r:id="rId12"/>
    <p:sldId id="287" r:id="rId13"/>
    <p:sldId id="288" r:id="rId14"/>
    <p:sldId id="283" r:id="rId15"/>
    <p:sldId id="289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9" r:id="rId24"/>
    <p:sldId id="298" r:id="rId2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D172676-57C6-4CD8-9C5C-9CF451593162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470240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2760B-89EA-466A-B257-96BC7040866A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071211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A7D1F-C3E3-488C-AFD5-356CCD44A1AD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129466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B46653-BBBF-4D3F-AE6D-CE525AB8075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54759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9434F-2B3F-4B46-9B3F-7AB2D17B80E6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41857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F7BA30BA-A875-4FC5-9361-3DA9FA3BD019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395825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6F48B-8711-419B-A5F7-FC2D8939874E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2769233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169755-5BDB-40F7-B432-CB7A3379FFAC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120506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A947E-B54B-4DF1-9403-7E2AAE604124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14964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114FFE-656B-49B5-8FA2-ADE4A710284B}" type="slidenum">
              <a:rPr lang="hr-HR" altLang="en-US"/>
              <a:pPr/>
              <a:t>‹#›</a:t>
            </a:fld>
            <a:endParaRPr lang="hr-HR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</p:spTree>
    <p:extLst>
      <p:ext uri="{BB962C8B-B14F-4D97-AF65-F5344CB8AC3E}">
        <p14:creationId xmlns:p14="http://schemas.microsoft.com/office/powerpoint/2010/main" val="391908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r-HR" noProof="0" smtClean="0"/>
              <a:t>Kliknite ikonu da biste dodali  sliku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18783-B98E-4258-9E94-7D622196E5A8}" type="slidenum">
              <a:rPr lang="hr-HR" altLang="en-US"/>
              <a:pPr/>
              <a:t>‹#›</a:t>
            </a:fld>
            <a:endParaRPr lang="hr-HR" altLang="en-US"/>
          </a:p>
        </p:txBody>
      </p:sp>
    </p:spTree>
    <p:extLst>
      <p:ext uri="{BB962C8B-B14F-4D97-AF65-F5344CB8AC3E}">
        <p14:creationId xmlns:p14="http://schemas.microsoft.com/office/powerpoint/2010/main" val="3004384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 naslova matrice</a:t>
            </a:r>
            <a:endParaRPr lang="en-US" altLang="sr-Latn-R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smtClean="0"/>
              <a:t>Uredite stilove teksta matrice</a:t>
            </a:r>
          </a:p>
          <a:p>
            <a:pPr lvl="1"/>
            <a:r>
              <a:rPr lang="hr-HR" altLang="sr-Latn-RS" smtClean="0"/>
              <a:t>Druga razina</a:t>
            </a:r>
          </a:p>
          <a:p>
            <a:pPr lvl="2"/>
            <a:r>
              <a:rPr lang="hr-HR" altLang="sr-Latn-RS" smtClean="0"/>
              <a:t>Treća razina</a:t>
            </a:r>
          </a:p>
          <a:p>
            <a:pPr lvl="3"/>
            <a:r>
              <a:rPr lang="hr-HR" altLang="sr-Latn-RS" smtClean="0"/>
              <a:t>Četvrta razina</a:t>
            </a:r>
          </a:p>
          <a:p>
            <a:pPr lvl="4"/>
            <a:r>
              <a:rPr lang="hr-HR" altLang="sr-Latn-RS" smtClean="0"/>
              <a:t>Peta razina</a:t>
            </a:r>
            <a:endParaRPr lang="en-US" altLang="sr-Latn-R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hr-H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hr-HR" altLang="en-US"/>
              <a:t>OŠ MARIJE I LINE, UMAG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FEFEFE"/>
                </a:solidFill>
              </a:defRPr>
            </a:lvl1pPr>
          </a:lstStyle>
          <a:p>
            <a:fld id="{CD3C0930-A1F5-4C1E-A54E-5000ED6DF639}" type="slidenum">
              <a:rPr lang="hr-HR" altLang="en-US"/>
              <a:pPr/>
              <a:t>‹#›</a:t>
            </a:fld>
            <a:endParaRPr lang="hr-H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4" r:id="rId8"/>
    <p:sldLayoutId id="2147484005" r:id="rId9"/>
    <p:sldLayoutId id="2147484001" r:id="rId10"/>
    <p:sldLayoutId id="2147484002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hr/url?sa=i&amp;rct=j&amp;q=&amp;esrc=s&amp;source=images&amp;cd=&amp;cad=rja&amp;uact=8&amp;ved=0ahUKEwiFt4jBtMzKAhVCXBoKHYD3DtcQjRwIBw&amp;url=https%3A%2F%2Fsites.google.com%2Fa%2Fknjiznicari.hr%2Fknjiznicari%2Fprojekti-i-aktivnosti%2Fcitanjem-do-zvijezda-2014-2015---srednje-skole&amp;psig=AFQjCNFt3VSqlNu-LQzdZNeG_cgJIQ4uyw&amp;ust=1454067180537943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tradikovic@gmail.com" TargetMode="External"/><Relationship Id="rId2" Type="http://schemas.openxmlformats.org/officeDocument/2006/relationships/hyperlink" Target="mailto:3.osnovna.skola.cakovec@ck.t-com.h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vana.vladilo@knjiznicari.hr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www.google.hr/url?sa=i&amp;rct=j&amp;q=&amp;esrc=s&amp;source=images&amp;cd=&amp;cad=rja&amp;uact=8&amp;ved=0ahUKEwjrrOOg9PHKAhVIDZoKHXwnBT8QjRwIBw&amp;url=http%3A%2F%2Fsjedi5.com%2Flektire%2Fzagrebacka-prica-blanka-dovjak-matkovic%2F&amp;psig=AFQjCNGewJJM0lfwLJucaLzW_sGfOK5GPg&amp;ust=145535560437282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hr/url?sa=i&amp;rct=j&amp;q=&amp;esrc=s&amp;source=images&amp;cd=&amp;cad=rja&amp;uact=8&amp;ved=0ahUKEwi95ITF9PHKAhXsHpoKHZL2DVgQjRwIBw&amp;url=http%3A%2F%2Fwww.kgz.hr%2Fdefault.aspx%3Fid%3D10517&amp;psig=AFQjCNHFtKno0oEw5XFYViLu5LakV0-TnA&amp;ust=1455355681252731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www.google.hr/url?sa=i&amp;rct=j&amp;q=&amp;esrc=s&amp;source=images&amp;cd=&amp;cad=rja&amp;uact=8&amp;ved=0ahUKEwjJ286y9PHKAhXDK5oKHYCQBHIQjRwIBw&amp;url=http%3A%2F%2Fkastela-online.com%2Fnovosti%2Faktualnosti%2F1912-blagajnica-iz-getroa-uz-bok-senoi-i-krlezi&amp;psig=AFQjCNGSY3Cr89_blQaAwcpC77hHeIBgVg&amp;ust=1455355639613251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8200" y="76200"/>
            <a:ext cx="3313113" cy="1905000"/>
          </a:xfrm>
        </p:spPr>
        <p:txBody>
          <a:bodyPr/>
          <a:lstStyle/>
          <a:p>
            <a:pPr algn="ctr" eaLnBrk="1" hangingPunct="1"/>
            <a:r>
              <a:rPr lang="hr-HR" altLang="sr-Latn-RS" sz="3200" smtClean="0">
                <a:latin typeface="Arial" panose="020B0604020202020204" pitchFamily="34" charset="0"/>
              </a:rPr>
              <a:t>Natjecanje u čitanju i kreativnosti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3352800"/>
            <a:ext cx="3352800" cy="2286000"/>
          </a:xfrm>
        </p:spPr>
        <p:txBody>
          <a:bodyPr/>
          <a:lstStyle/>
          <a:p>
            <a:pPr algn="ctr" eaLnBrk="1" hangingPunct="1"/>
            <a:r>
              <a:rPr lang="hr-HR" altLang="sr-Latn-RS" sz="4000" smtClean="0">
                <a:latin typeface="Arial" panose="020B0604020202020204" pitchFamily="34" charset="0"/>
              </a:rPr>
              <a:t>„Čitanjem </a:t>
            </a:r>
          </a:p>
          <a:p>
            <a:pPr algn="ctr" eaLnBrk="1" hangingPunct="1"/>
            <a:r>
              <a:rPr lang="hr-HR" altLang="sr-Latn-RS" sz="4000" smtClean="0">
                <a:latin typeface="Arial" panose="020B0604020202020204" pitchFamily="34" charset="0"/>
              </a:rPr>
              <a:t>do zvijezda”</a:t>
            </a:r>
          </a:p>
          <a:p>
            <a:pPr eaLnBrk="1" hangingPunct="1"/>
            <a:endParaRPr lang="hr-HR" altLang="sr-Latn-RS" sz="4000" smtClean="0">
              <a:latin typeface="Arial" panose="020B0604020202020204" pitchFamily="34" charset="0"/>
            </a:endParaRPr>
          </a:p>
          <a:p>
            <a:pPr eaLnBrk="1" hangingPunct="1"/>
            <a:endParaRPr lang="hr-HR" altLang="sr-Latn-RS" sz="4000" smtClean="0"/>
          </a:p>
        </p:txBody>
      </p:sp>
      <p:pic>
        <p:nvPicPr>
          <p:cNvPr id="5125" name="Picture 6" descr="https://sites.google.com/a/knjiznicari.hr/knjiznicari/_/rsrc/1423088949027/projekti-i-aktivnosti/citanjem-do-zvijezda-2014-2015---srednje-skole/logo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Županijsko natjecanje u Umagu</a:t>
            </a:r>
          </a:p>
        </p:txBody>
      </p:sp>
      <p:sp>
        <p:nvSpPr>
          <p:cNvPr id="1433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66800" y="2133600"/>
            <a:ext cx="6777038" cy="3695700"/>
          </a:xfrm>
        </p:spPr>
        <p:txBody>
          <a:bodyPr/>
          <a:lstStyle/>
          <a:p>
            <a:pPr>
              <a:defRPr/>
            </a:pPr>
            <a:r>
              <a:rPr lang="hr-HR" sz="1600" b="1" dirty="0"/>
              <a:t>Sara Martinović otvorila je natjecanje pročitavši ulomak iz knjige </a:t>
            </a:r>
            <a:r>
              <a:rPr lang="hr-HR" sz="1600" b="1" i="1" dirty="0"/>
              <a:t>Psima ulaz </a:t>
            </a:r>
            <a:r>
              <a:rPr lang="hr-HR" sz="1600" b="1" i="1" dirty="0" smtClean="0"/>
              <a:t>zabranjen</a:t>
            </a:r>
            <a:r>
              <a:rPr lang="hr-HR" sz="1600" b="1" dirty="0" smtClean="0"/>
              <a:t>.</a:t>
            </a:r>
          </a:p>
          <a:p>
            <a:pPr>
              <a:defRPr/>
            </a:pPr>
            <a:r>
              <a:rPr lang="hr-HR" sz="1600" b="1" dirty="0" smtClean="0"/>
              <a:t>Pismeni dio ispita trajao je 45 min.</a:t>
            </a:r>
          </a:p>
          <a:p>
            <a:pPr>
              <a:defRPr/>
            </a:pPr>
            <a:r>
              <a:rPr lang="hr-HR" sz="1600" b="1" dirty="0" smtClean="0"/>
              <a:t>Izlaganje plakata na temu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/>
              <a:t> </a:t>
            </a:r>
            <a:r>
              <a:rPr lang="hr-HR" sz="1600" b="1" dirty="0" smtClean="0"/>
              <a:t>    prijateljstva.</a:t>
            </a:r>
          </a:p>
          <a:p>
            <a:pPr>
              <a:defRPr/>
            </a:pPr>
            <a:endParaRPr lang="hr-HR" sz="1600" b="1" dirty="0"/>
          </a:p>
          <a:p>
            <a:pPr>
              <a:defRPr/>
            </a:pPr>
            <a:endParaRPr lang="hr-HR" sz="1600" dirty="0"/>
          </a:p>
        </p:txBody>
      </p:sp>
      <p:pic>
        <p:nvPicPr>
          <p:cNvPr id="14341" name="Slika 4" descr="C:\Users\Korisnik\Desktop\Čitanjem do zvijezda\Fotografije\Image00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8" y="2590800"/>
            <a:ext cx="2286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Predstavljanje plakata</a:t>
            </a:r>
          </a:p>
        </p:txBody>
      </p:sp>
      <p:sp>
        <p:nvSpPr>
          <p:cNvPr id="1536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5364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962400"/>
          </a:xfrm>
        </p:spPr>
        <p:txBody>
          <a:bodyPr/>
          <a:lstStyle/>
          <a:p>
            <a:r>
              <a:rPr lang="hr-HR" altLang="sr-Latn-RS" sz="1600" b="1" smtClean="0"/>
              <a:t>Eliza Vickić iz OŠ Ivana Gorana Kovačića, Čepić predstavila je svoj plakat posvetivši ga svim zaljubljenim, nestašnim i usamljenim tinejdžerima. </a:t>
            </a:r>
          </a:p>
        </p:txBody>
      </p:sp>
      <p:pic>
        <p:nvPicPr>
          <p:cNvPr id="15365" name="Slika 5" descr="C:\Users\Korisnik\Desktop\Čitanjem do zvijezda\Fotografije\Image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138" y="2971800"/>
            <a:ext cx="5046662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Predstavljanje plakata</a:t>
            </a:r>
          </a:p>
        </p:txBody>
      </p:sp>
      <p:sp>
        <p:nvSpPr>
          <p:cNvPr id="1638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388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962400"/>
          </a:xfrm>
        </p:spPr>
        <p:txBody>
          <a:bodyPr/>
          <a:lstStyle/>
          <a:p>
            <a:r>
              <a:rPr lang="hr-HR" altLang="sr-Latn-RS" sz="1600" b="1" smtClean="0"/>
              <a:t>Ivona Novak iz OŠ Marije i Line, Umag svojim plakatom je htjela pokazati kako prijateljstvo ima važno mjesto u ljudskom životu.</a:t>
            </a:r>
          </a:p>
        </p:txBody>
      </p:sp>
      <p:pic>
        <p:nvPicPr>
          <p:cNvPr id="16389" name="Slika 6" descr="C:\Users\Korisnik\Desktop\Čitanjem do zvijezda\Fotografije\Image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919663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Predstavljanje plakata</a:t>
            </a:r>
          </a:p>
        </p:txBody>
      </p:sp>
      <p:sp>
        <p:nvSpPr>
          <p:cNvPr id="1741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962400"/>
          </a:xfrm>
        </p:spPr>
        <p:txBody>
          <a:bodyPr/>
          <a:lstStyle/>
          <a:p>
            <a:pPr>
              <a:defRPr/>
            </a:pPr>
            <a:r>
              <a:rPr lang="hr-HR" sz="1600" b="1" dirty="0" err="1"/>
              <a:t>Stefani</a:t>
            </a:r>
            <a:r>
              <a:rPr lang="hr-HR" sz="1600" b="1" dirty="0"/>
              <a:t> Ilić iz OŠ Ivana </a:t>
            </a:r>
            <a:r>
              <a:rPr lang="hr-HR" sz="1600" b="1" dirty="0" err="1"/>
              <a:t>Batelića</a:t>
            </a:r>
            <a:r>
              <a:rPr lang="hr-HR" sz="1600" b="1" dirty="0"/>
              <a:t>, Raša je na svojem plakatu nacrtala slomljeno srce koje je pokušala ponovno spojiti koncem, kao prijateljski odnos između Mije i Lorene.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sz="1600" b="1" dirty="0"/>
          </a:p>
        </p:txBody>
      </p:sp>
      <p:pic>
        <p:nvPicPr>
          <p:cNvPr id="17413" name="Slika 6" descr="C:\Users\Korisnik\Desktop\Čitanjem do zvijezda\Fotografije\Image0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33387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Županijsko natjecanje u Umagu</a:t>
            </a:r>
          </a:p>
        </p:txBody>
      </p:sp>
      <p:sp>
        <p:nvSpPr>
          <p:cNvPr id="18435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133600"/>
            <a:ext cx="6777037" cy="3886200"/>
          </a:xfrm>
        </p:spPr>
        <p:txBody>
          <a:bodyPr/>
          <a:lstStyle/>
          <a:p>
            <a:pPr>
              <a:defRPr/>
            </a:pPr>
            <a:r>
              <a:rPr lang="hr-HR" sz="1600" b="1" dirty="0" smtClean="0"/>
              <a:t>Povjerenstvo je nakon provedenog pismenog dijela natjecanja, ispravljenih ispita i usmenog predstavljanja plakata utvrdilo konačan poredak: </a:t>
            </a:r>
            <a:endParaRPr lang="hr-HR" sz="1600" dirty="0" smtClean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/>
              <a:t> </a:t>
            </a:r>
            <a:r>
              <a:rPr lang="hr-HR" sz="1600" b="1" dirty="0" smtClean="0"/>
              <a:t>     - 1. mjesto u pismenom dijelu i predstavljanju plakata pripalo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 smtClean="0"/>
              <a:t>      </a:t>
            </a:r>
            <a:r>
              <a:rPr lang="hr-HR" sz="1600" dirty="0" smtClean="0"/>
              <a:t>   </a:t>
            </a:r>
            <a:r>
              <a:rPr lang="hr-HR" sz="1600" b="1" dirty="0" smtClean="0"/>
              <a:t>je </a:t>
            </a:r>
            <a:r>
              <a:rPr lang="hr-HR" sz="1600" b="1" dirty="0"/>
              <a:t>OŠ Marije i Line, </a:t>
            </a:r>
            <a:r>
              <a:rPr lang="hr-HR" sz="1600" b="1" dirty="0" smtClean="0"/>
              <a:t>Umag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/>
              <a:t> </a:t>
            </a:r>
            <a:r>
              <a:rPr lang="hr-HR" sz="1600" b="1" dirty="0" smtClean="0"/>
              <a:t>     - </a:t>
            </a:r>
            <a:r>
              <a:rPr lang="hr-HR" sz="1600" b="1" dirty="0"/>
              <a:t>2</a:t>
            </a:r>
            <a:r>
              <a:rPr lang="hr-HR" sz="1600" b="1" dirty="0" smtClean="0"/>
              <a:t>. mjesto u pismenom dijelu i predstavljanju plakata pripalo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 smtClean="0"/>
              <a:t>      </a:t>
            </a:r>
            <a:r>
              <a:rPr lang="hr-HR" sz="1600" dirty="0" smtClean="0"/>
              <a:t>   </a:t>
            </a:r>
            <a:r>
              <a:rPr lang="hr-HR" sz="1600" b="1" dirty="0" smtClean="0"/>
              <a:t>je OŠ Ivana Gorana Kovačića, Čepić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 smtClean="0"/>
              <a:t>      - 3. mjesto u pismenom dijelu i predstavljanju plakata pripalo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 smtClean="0"/>
              <a:t>      </a:t>
            </a:r>
            <a:r>
              <a:rPr lang="hr-HR" sz="1600" dirty="0" smtClean="0"/>
              <a:t>   </a:t>
            </a:r>
            <a:r>
              <a:rPr lang="hr-HR" sz="1600" b="1" dirty="0" smtClean="0"/>
              <a:t>je OŠ Ivana </a:t>
            </a:r>
            <a:r>
              <a:rPr lang="hr-HR" sz="1600" b="1" dirty="0" err="1" smtClean="0"/>
              <a:t>Batelića</a:t>
            </a:r>
            <a:r>
              <a:rPr lang="hr-HR" sz="1600" b="1" dirty="0" smtClean="0"/>
              <a:t>, Raša.</a:t>
            </a:r>
            <a:endParaRPr lang="hr-HR" sz="1600" b="1" dirty="0"/>
          </a:p>
          <a:p>
            <a:pPr>
              <a:defRPr/>
            </a:pPr>
            <a:r>
              <a:rPr lang="hr-HR" sz="1600" b="1" dirty="0" smtClean="0"/>
              <a:t>Natjecanje je provedeno prema Pravilniku za provedbu natjecanja u znanju i kreativnosti „Čitanjem do zvijezda”</a:t>
            </a:r>
            <a:endParaRPr lang="hr-HR" sz="1600" b="1" dirty="0"/>
          </a:p>
          <a:p>
            <a:pPr>
              <a:defRPr/>
            </a:pPr>
            <a:r>
              <a:rPr lang="hr-HR" sz="1600" b="1" dirty="0" smtClean="0"/>
              <a:t>1. i 2. mjesto na županijskom natjecanju putuje na državno natjecanje u Čakovec</a:t>
            </a:r>
          </a:p>
          <a:p>
            <a:pPr>
              <a:defRPr/>
            </a:pPr>
            <a:endParaRPr lang="hr-HR" sz="1600" dirty="0"/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200" smtClean="0">
                <a:latin typeface="Arial" panose="020B0604020202020204" pitchFamily="34" charset="0"/>
              </a:rPr>
              <a:t>OŠ Ivana Batelića, Raša - 3. mjesto</a:t>
            </a:r>
          </a:p>
        </p:txBody>
      </p:sp>
      <p:sp>
        <p:nvSpPr>
          <p:cNvPr id="19459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388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962400"/>
          </a:xfrm>
        </p:spPr>
        <p:txBody>
          <a:bodyPr/>
          <a:lstStyle/>
          <a:p>
            <a:pPr>
              <a:defRPr/>
            </a:pPr>
            <a:r>
              <a:rPr lang="hr-HR" sz="1600" b="1" dirty="0"/>
              <a:t>Ekipa OŠ Ivana </a:t>
            </a:r>
            <a:r>
              <a:rPr lang="hr-HR" sz="1600" b="1" dirty="0" err="1"/>
              <a:t>Batelića</a:t>
            </a:r>
            <a:r>
              <a:rPr lang="hr-HR" sz="1600" b="1" dirty="0"/>
              <a:t> osvojila je 3. mjesto</a:t>
            </a:r>
            <a:endParaRPr lang="hr-HR" sz="1600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altLang="sr-Latn-RS" sz="1600" b="1" dirty="0" smtClean="0"/>
          </a:p>
        </p:txBody>
      </p:sp>
      <p:pic>
        <p:nvPicPr>
          <p:cNvPr id="19461" name="Slika 5" descr="C:\Users\Korisnik\Desktop\Čitanjem do zvijezda\Fotografije\Imag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19400"/>
            <a:ext cx="49847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2800" smtClean="0">
                <a:latin typeface="Arial" panose="020B0604020202020204" pitchFamily="34" charset="0"/>
              </a:rPr>
              <a:t>OŠ Ivana Goran Kovačić, Čepić - 2. mjesto</a:t>
            </a:r>
          </a:p>
        </p:txBody>
      </p:sp>
      <p:sp>
        <p:nvSpPr>
          <p:cNvPr id="20483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388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962400"/>
          </a:xfrm>
        </p:spPr>
        <p:txBody>
          <a:bodyPr/>
          <a:lstStyle/>
          <a:p>
            <a:pPr>
              <a:defRPr/>
            </a:pPr>
            <a:r>
              <a:rPr lang="hr-HR" sz="1600" b="1" dirty="0"/>
              <a:t>Ekipa OŠ </a:t>
            </a:r>
            <a:r>
              <a:rPr lang="hr-HR" sz="1600" b="1" dirty="0" smtClean="0"/>
              <a:t>Ivana Gorana Kovačića </a:t>
            </a:r>
            <a:r>
              <a:rPr lang="hr-HR" sz="1600" b="1" dirty="0"/>
              <a:t>osvojila je </a:t>
            </a:r>
            <a:r>
              <a:rPr lang="hr-HR" sz="1600" b="1" dirty="0" smtClean="0"/>
              <a:t>2. </a:t>
            </a:r>
            <a:r>
              <a:rPr lang="hr-HR" sz="1600" b="1" dirty="0"/>
              <a:t>mjesto</a:t>
            </a:r>
            <a:endParaRPr lang="hr-HR" sz="1600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altLang="sr-Latn-RS" sz="1600" b="1" dirty="0" smtClean="0"/>
          </a:p>
        </p:txBody>
      </p:sp>
      <p:pic>
        <p:nvPicPr>
          <p:cNvPr id="20485" name="Slika 6" descr="C:\Users\Korisnik\Desktop\Čitanjem do zvijezda\Fotografije\Image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0"/>
            <a:ext cx="52070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200" smtClean="0">
                <a:latin typeface="Arial" panose="020B0604020202020204" pitchFamily="34" charset="0"/>
              </a:rPr>
              <a:t>OŠ Marije i Line, Umag - 1. mjesto</a:t>
            </a:r>
          </a:p>
        </p:txBody>
      </p:sp>
      <p:sp>
        <p:nvSpPr>
          <p:cNvPr id="2150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388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962400"/>
          </a:xfrm>
        </p:spPr>
        <p:txBody>
          <a:bodyPr/>
          <a:lstStyle/>
          <a:p>
            <a:pPr>
              <a:defRPr/>
            </a:pPr>
            <a:r>
              <a:rPr lang="hr-HR" sz="1600" b="1" dirty="0"/>
              <a:t>Ekipa OŠ </a:t>
            </a:r>
            <a:r>
              <a:rPr lang="hr-HR" sz="1600" b="1" dirty="0" smtClean="0"/>
              <a:t>Marije i Line, Umag </a:t>
            </a:r>
            <a:r>
              <a:rPr lang="hr-HR" sz="1600" b="1" dirty="0"/>
              <a:t>osvojila je </a:t>
            </a:r>
            <a:r>
              <a:rPr lang="hr-HR" sz="1600" b="1" dirty="0" smtClean="0"/>
              <a:t>1. mjesto</a:t>
            </a:r>
          </a:p>
          <a:p>
            <a:pPr>
              <a:defRPr/>
            </a:pPr>
            <a:r>
              <a:rPr lang="hr-HR" sz="1600" b="1" dirty="0"/>
              <a:t>Svi natjecatelji dobili su poklon vrećicu Školske knjige, a pobjednice su dobile knjigu Mirele Jovičić </a:t>
            </a:r>
            <a:r>
              <a:rPr lang="hr-HR" sz="1600" b="1" i="1" dirty="0"/>
              <a:t>Donositelj kamena</a:t>
            </a:r>
            <a:r>
              <a:rPr lang="hr-HR" sz="1600" b="1" dirty="0"/>
              <a:t> i klasike hrvatske književnosti u izdanju Matice </a:t>
            </a:r>
            <a:r>
              <a:rPr lang="hr-HR" sz="1600" b="1" dirty="0" smtClean="0"/>
              <a:t>hrvatske</a:t>
            </a:r>
            <a:endParaRPr lang="hr-HR" sz="1600" b="1" dirty="0"/>
          </a:p>
          <a:p>
            <a:pPr>
              <a:defRPr/>
            </a:pPr>
            <a:endParaRPr lang="hr-HR" sz="1600" b="1" dirty="0" smtClean="0"/>
          </a:p>
          <a:p>
            <a:pPr>
              <a:defRPr/>
            </a:pPr>
            <a:endParaRPr lang="hr-HR" sz="1600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altLang="sr-Latn-RS" sz="1600" b="1" dirty="0" smtClean="0"/>
          </a:p>
        </p:txBody>
      </p:sp>
      <p:pic>
        <p:nvPicPr>
          <p:cNvPr id="21509" name="Slika 6" descr="C:\Users\Korisnik\Desktop\Čitanjem do zvijezda\Fotografije\Image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276600"/>
            <a:ext cx="52546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8200"/>
            <a:ext cx="7024687" cy="685800"/>
          </a:xfrm>
        </p:spPr>
        <p:txBody>
          <a:bodyPr/>
          <a:lstStyle/>
          <a:p>
            <a:pPr algn="ctr" eaLnBrk="1" hangingPunct="1"/>
            <a:r>
              <a:rPr lang="hr-HR" altLang="sr-Latn-RS" sz="2400" smtClean="0">
                <a:latin typeface="Arial" panose="020B0604020202020204" pitchFamily="34" charset="0"/>
              </a:rPr>
              <a:t>Sugestije za buduća natjecanja: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1905000"/>
            <a:ext cx="7339012" cy="3927475"/>
          </a:xfrm>
        </p:spPr>
        <p:txBody>
          <a:bodyPr/>
          <a:lstStyle/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endParaRPr lang="hr-HR" altLang="sr-Latn-RS" sz="1600" b="1" dirty="0" smtClean="0"/>
          </a:p>
          <a:p>
            <a:pPr eaLnBrk="1" hangingPunct="1">
              <a:defRPr/>
            </a:pPr>
            <a:r>
              <a:rPr lang="hr-HR" sz="1400" b="1" dirty="0"/>
              <a:t>još malo definirati pravila (pogotovo oko plakata, npr. oko veličine, kriterija i prezentacije, trebaju li imati letvice, treba li opis biti zalijepljen iza plakata ili priložiti uz plakat</a:t>
            </a:r>
            <a:r>
              <a:rPr lang="hr-HR" sz="1400" b="1" dirty="0" smtClean="0"/>
              <a:t>,...)</a:t>
            </a:r>
          </a:p>
          <a:p>
            <a:pPr eaLnBrk="1" hangingPunct="1">
              <a:defRPr/>
            </a:pPr>
            <a:r>
              <a:rPr lang="hr-HR" sz="1400" b="1" dirty="0" smtClean="0"/>
              <a:t>trebalo </a:t>
            </a:r>
            <a:r>
              <a:rPr lang="hr-HR" sz="1400" b="1" dirty="0"/>
              <a:t>bi definirati svake godine  za koji uzrast su knjige prije čitanja (zbog pitanja o karakterizaciji likova u županijskim pitanjima - pitanja za </a:t>
            </a:r>
            <a:r>
              <a:rPr lang="hr-HR" sz="1400" b="1" dirty="0" smtClean="0"/>
              <a:t>8. r.)</a:t>
            </a:r>
          </a:p>
          <a:p>
            <a:pPr eaLnBrk="1" hangingPunct="1">
              <a:defRPr/>
            </a:pPr>
            <a:r>
              <a:rPr lang="hr-HR" sz="1400" b="1" dirty="0" smtClean="0"/>
              <a:t>kada </a:t>
            </a:r>
            <a:r>
              <a:rPr lang="hr-HR" sz="1400" b="1" dirty="0"/>
              <a:t>se radi o novim autoricama, navesti moguću literaturu o autorima jer npr. o  Mileni Mandić ima malo </a:t>
            </a:r>
            <a:r>
              <a:rPr lang="hr-HR" sz="1400" b="1" dirty="0" smtClean="0"/>
              <a:t>podataka</a:t>
            </a:r>
            <a:r>
              <a:rPr lang="hr-HR" sz="1400" dirty="0"/>
              <a:t>  </a:t>
            </a:r>
            <a:r>
              <a:rPr lang="hr-HR" sz="1400" b="1" dirty="0" smtClean="0"/>
              <a:t>(u </a:t>
            </a:r>
            <a:r>
              <a:rPr lang="hr-HR" sz="1400" b="1" dirty="0"/>
              <a:t>našoj gradskoj knjižnici nema nikakvog naslova osim "Pokajnika", a čak i u njemu nema bilješke o piscu</a:t>
            </a:r>
            <a:r>
              <a:rPr lang="hr-HR" sz="1400" b="1" dirty="0" smtClean="0"/>
              <a:t>)</a:t>
            </a:r>
          </a:p>
          <a:p>
            <a:pPr eaLnBrk="1" hangingPunct="1">
              <a:defRPr/>
            </a:pPr>
            <a:r>
              <a:rPr lang="hr-HR" sz="1400" b="1" dirty="0" smtClean="0"/>
              <a:t>možda </a:t>
            </a:r>
            <a:r>
              <a:rPr lang="hr-HR" sz="1400" b="1" dirty="0"/>
              <a:t>objaviti novi popis knjiga već u lipnju da  ih se može </a:t>
            </a:r>
            <a:r>
              <a:rPr lang="hr-HR" sz="1400" b="1" dirty="0" smtClean="0"/>
              <a:t>nabaviti</a:t>
            </a:r>
          </a:p>
          <a:p>
            <a:pPr>
              <a:defRPr/>
            </a:pPr>
            <a:r>
              <a:rPr lang="hr-HR" sz="1400" b="1" dirty="0" smtClean="0"/>
              <a:t>provjeriti </a:t>
            </a:r>
            <a:r>
              <a:rPr lang="hr-HR" sz="1400" b="1" dirty="0"/>
              <a:t>rješenja i uskladiti ih (dosta pogrješaka) prije slanja dalje, da se djecu ne ošteti u bodovanju</a:t>
            </a:r>
          </a:p>
          <a:p>
            <a:pPr>
              <a:defRPr/>
            </a:pPr>
            <a:r>
              <a:rPr lang="hr-HR" sz="1400" b="1" dirty="0" smtClean="0"/>
              <a:t>odabrane knjige trebale bi </a:t>
            </a:r>
            <a:r>
              <a:rPr lang="hr-HR" sz="1400" b="1" dirty="0"/>
              <a:t>biti na standardnom jeziku jer, kao </a:t>
            </a:r>
            <a:r>
              <a:rPr lang="hr-HR" sz="1400" b="1" dirty="0" smtClean="0"/>
              <a:t>primjerice </a:t>
            </a:r>
            <a:r>
              <a:rPr lang="hr-HR" sz="1400" b="1" dirty="0"/>
              <a:t>odabirom "Zagrebačke priče", </a:t>
            </a:r>
            <a:r>
              <a:rPr lang="hr-HR" sz="1400" b="1" dirty="0" smtClean="0"/>
              <a:t> </a:t>
            </a:r>
            <a:r>
              <a:rPr lang="hr-HR" sz="1400" b="1" dirty="0"/>
              <a:t>dolaze u povoljniji položaj djeca koja znaju kajkavsko </a:t>
            </a:r>
            <a:r>
              <a:rPr lang="hr-HR" sz="1400" b="1" dirty="0" smtClean="0"/>
              <a:t>narječje.</a:t>
            </a:r>
            <a:endParaRPr lang="hr-HR" sz="1400" b="1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sz="1400" dirty="0"/>
          </a:p>
          <a:p>
            <a:pPr eaLnBrk="1" hangingPunct="1">
              <a:defRPr/>
            </a:pPr>
            <a:endParaRPr lang="hr-HR" sz="1400" b="1" dirty="0"/>
          </a:p>
          <a:p>
            <a:pPr eaLnBrk="1" hangingPunct="1">
              <a:defRPr/>
            </a:pPr>
            <a:endParaRPr lang="hr-HR" sz="1400" b="1" dirty="0"/>
          </a:p>
          <a:p>
            <a:pPr eaLnBrk="1" hangingPunct="1">
              <a:defRPr/>
            </a:pPr>
            <a:endParaRPr lang="hr-HR" sz="1400" b="1" dirty="0"/>
          </a:p>
          <a:p>
            <a:pPr eaLnBrk="1" hangingPunct="1">
              <a:defRPr/>
            </a:pPr>
            <a:endParaRPr lang="hr-HR" sz="1400" b="1" dirty="0" smtClean="0"/>
          </a:p>
          <a:p>
            <a:pPr eaLnBrk="1" hangingPunct="1">
              <a:defRPr/>
            </a:pPr>
            <a:endParaRPr lang="hr-HR" sz="1400" b="1" dirty="0"/>
          </a:p>
          <a:p>
            <a:pPr eaLnBrk="1" hangingPunct="1">
              <a:defRPr/>
            </a:pPr>
            <a:endParaRPr lang="hr-HR" altLang="sr-Latn-RS" sz="1600" b="1" dirty="0" smtClean="0"/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 smtClean="0"/>
              <a:t>     </a:t>
            </a:r>
          </a:p>
        </p:txBody>
      </p:sp>
      <p:sp>
        <p:nvSpPr>
          <p:cNvPr id="22532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Državno natjecanje u Čakovcu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92200" y="1981200"/>
            <a:ext cx="6777038" cy="3965575"/>
          </a:xfrm>
        </p:spPr>
        <p:txBody>
          <a:bodyPr/>
          <a:lstStyle/>
          <a:p>
            <a:pPr>
              <a:defRPr/>
            </a:pPr>
            <a:r>
              <a:rPr lang="hr-HR" sz="1600" b="1" dirty="0" smtClean="0"/>
              <a:t>Održalo se 24. travnja 2015. u Srednjoj školi Čakovec</a:t>
            </a:r>
          </a:p>
          <a:p>
            <a:pPr>
              <a:defRPr/>
            </a:pPr>
            <a:r>
              <a:rPr lang="hr-HR" sz="1600" b="1" dirty="0" smtClean="0"/>
              <a:t>Naša ekipa osvojila je 12. mjesto od ukupno 27 škola, a plakat na temu prijateljstva osvojio je 3. mjesto. od 18 pristiglih plakata.</a:t>
            </a:r>
          </a:p>
          <a:p>
            <a:pPr>
              <a:defRPr/>
            </a:pPr>
            <a:r>
              <a:rPr lang="hr-HR" sz="1600" b="1" dirty="0"/>
              <a:t>Prije pisanja pismenog dijela natjecanja, odgledali smo kratak program koji su za nas osmislili i priredili učenici lokalne škole, a potom nam se obratio  i voditelj natjecanja s puno riječi </a:t>
            </a:r>
            <a:r>
              <a:rPr lang="hr-HR" sz="1600" b="1" dirty="0" smtClean="0"/>
              <a:t>ohrabrenja.</a:t>
            </a:r>
            <a:endParaRPr lang="hr-HR" sz="1600" b="1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sz="1600" b="1" dirty="0"/>
              <a:t>      </a:t>
            </a:r>
          </a:p>
        </p:txBody>
      </p:sp>
      <p:sp>
        <p:nvSpPr>
          <p:cNvPr id="23556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Slika 5" descr="C:\Users\Korisnik\Desktop\Image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3886200"/>
            <a:ext cx="45910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77887"/>
          </a:xfrm>
        </p:spPr>
        <p:txBody>
          <a:bodyPr/>
          <a:lstStyle/>
          <a:p>
            <a:pPr algn="ctr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O natjecanju</a:t>
            </a:r>
          </a:p>
        </p:txBody>
      </p:sp>
      <p:sp>
        <p:nvSpPr>
          <p:cNvPr id="6147" name="Rezervirano mjesto sadržaja 2"/>
          <p:cNvSpPr>
            <a:spLocks noGrp="1"/>
          </p:cNvSpPr>
          <p:nvPr>
            <p:ph idx="1"/>
          </p:nvPr>
        </p:nvSpPr>
        <p:spPr>
          <a:xfrm>
            <a:off x="1042988" y="2324100"/>
            <a:ext cx="6958012" cy="3508375"/>
          </a:xfrm>
        </p:spPr>
        <p:txBody>
          <a:bodyPr/>
          <a:lstStyle/>
          <a:p>
            <a:r>
              <a:rPr lang="hr-HR" altLang="sr-Latn-RS" sz="1800" b="1" smtClean="0"/>
              <a:t>Čitanjem do zvijezda – kviz u znanju i kreativnosti je projekt Hrvatske mreže školskih knjižničara koji su pokrenuli knjižničari Međimurske županije.</a:t>
            </a:r>
          </a:p>
          <a:p>
            <a:r>
              <a:rPr lang="hr-HR" altLang="sr-Latn-RS" sz="1800" b="1" smtClean="0"/>
              <a:t>Započelo je kao entuzijastičan pothvat školskih knjižničara Međimurske županije 2009./10., preraslo je u regionalno natjecanje 2011./12. s pet uključenih sjevernih županija. Godine 2014. se proširilo i na srednjoškolske učenike i na državnu razinu.</a:t>
            </a:r>
          </a:p>
          <a:p>
            <a:r>
              <a:rPr lang="hr-HR" altLang="sr-Latn-RS" sz="1800" b="1" smtClean="0"/>
              <a:t>Od prvog regionalnog natjecanja logističkom potporom uključila se Hrvatska mreža školskih knjižničara (HMŠK).</a:t>
            </a:r>
          </a:p>
          <a:p>
            <a:r>
              <a:rPr lang="hr-HR" altLang="sr-Latn-RS" sz="1800" b="1" smtClean="0"/>
              <a:t>Provedba natjecanja od školske do državne razine natjecanja koju rade školski knjižničari je volonterska.</a:t>
            </a:r>
            <a:r>
              <a:rPr lang="vi-VN" altLang="sr-Latn-RS" smtClean="0"/>
              <a:t/>
            </a:r>
            <a:br>
              <a:rPr lang="vi-VN" altLang="sr-Latn-RS" smtClean="0"/>
            </a:br>
            <a:r>
              <a:rPr lang="vi-VN" altLang="sr-Latn-RS" smtClean="0"/>
              <a:t/>
            </a:r>
            <a:br>
              <a:rPr lang="vi-VN" altLang="sr-Latn-RS" smtClean="0"/>
            </a:br>
            <a:endParaRPr lang="vi-VN" altLang="sr-Latn-RS" smtClean="0"/>
          </a:p>
          <a:p>
            <a:endParaRPr lang="hr-HR" altLang="sr-Latn-RS" smtClean="0"/>
          </a:p>
        </p:txBody>
      </p:sp>
      <p:sp>
        <p:nvSpPr>
          <p:cNvPr id="6148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>OŠ MARIJE I LINE, UMAG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Državno natjecanje u Čakovcu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92200" y="1981200"/>
            <a:ext cx="6777038" cy="3965575"/>
          </a:xfrm>
        </p:spPr>
        <p:txBody>
          <a:bodyPr/>
          <a:lstStyle/>
          <a:p>
            <a:pPr>
              <a:defRPr/>
            </a:pPr>
            <a:r>
              <a:rPr lang="hr-HR" sz="1600" b="1" dirty="0" smtClean="0"/>
              <a:t>Poseban </a:t>
            </a:r>
            <a:r>
              <a:rPr lang="hr-HR" sz="1600" b="1" dirty="0"/>
              <a:t>gost iznenađenja bila je </a:t>
            </a:r>
            <a:r>
              <a:rPr lang="hr-HR" sz="1600" b="1" dirty="0" smtClean="0"/>
              <a:t>spisateljica </a:t>
            </a:r>
            <a:r>
              <a:rPr lang="hr-HR" sz="1600" b="1" dirty="0"/>
              <a:t>Sanja </a:t>
            </a:r>
            <a:r>
              <a:rPr lang="hr-HR" sz="1600" b="1" dirty="0" smtClean="0"/>
              <a:t>Pilić.</a:t>
            </a:r>
          </a:p>
          <a:p>
            <a:pPr>
              <a:defRPr/>
            </a:pPr>
            <a:r>
              <a:rPr lang="hr-HR" sz="1600" b="1" dirty="0"/>
              <a:t>I</a:t>
            </a:r>
            <a:r>
              <a:rPr lang="hr-HR" sz="1600" b="1" dirty="0" smtClean="0"/>
              <a:t>mali smo </a:t>
            </a:r>
            <a:r>
              <a:rPr lang="hr-HR" sz="1600" b="1" dirty="0"/>
              <a:t>organiziran obilazak </a:t>
            </a:r>
            <a:r>
              <a:rPr lang="hr-HR" sz="1600" b="1" dirty="0" smtClean="0"/>
              <a:t>Čakovca.</a:t>
            </a:r>
          </a:p>
          <a:p>
            <a:pPr>
              <a:defRPr/>
            </a:pPr>
            <a:endParaRPr lang="hr-HR" sz="1600" b="1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sz="1600" b="1" dirty="0" smtClean="0"/>
          </a:p>
        </p:txBody>
      </p:sp>
      <p:sp>
        <p:nvSpPr>
          <p:cNvPr id="24580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3794" name="Picture 2" descr="C:\Users\Korisnik\Desktop\PILI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693988"/>
            <a:ext cx="224790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Slika 6" descr="C:\Users\Korisnik\Desktop\Image00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693988"/>
            <a:ext cx="2928938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lika 7" descr="C:\Users\Korisnik\Desktop\Image0000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38862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Državno natjecanje u Čakovcu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92200" y="1981200"/>
            <a:ext cx="6777038" cy="3965575"/>
          </a:xfrm>
        </p:spPr>
        <p:txBody>
          <a:bodyPr/>
          <a:lstStyle/>
          <a:p>
            <a:r>
              <a:rPr lang="hr-HR" altLang="sr-Latn-RS" sz="1600" b="1" smtClean="0"/>
              <a:t>Posjetili smo dvorac velikog hrvatskog bana, vojskovođe i pjesnika Nikole Zrinskog. Također smo posjetili i njegovu knjižnicu, koja je renovirana i obnovljena.</a:t>
            </a:r>
          </a:p>
        </p:txBody>
      </p:sp>
      <p:sp>
        <p:nvSpPr>
          <p:cNvPr id="25604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34818" name="Picture 2" descr="C:\Users\Korisnik\Desktop\Čitanjem do zvijezda\Fotografije\Državno u Čakovcu\Image00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76600"/>
            <a:ext cx="3316288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 descr="C:\Users\Korisnik\Desktop\Čitanjem do zvijezda\Fotografije\Državno u Čakovcu\Image00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3005138"/>
            <a:ext cx="331628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Državno natjecanje u Čakovcu</a:t>
            </a:r>
          </a:p>
        </p:txBody>
      </p:sp>
      <p:sp>
        <p:nvSpPr>
          <p:cNvPr id="26627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7" name="Rezervirano mjesto sadržaja 6" descr="C:\Users\Korisnik\Desktop\Image00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981200"/>
            <a:ext cx="3932238" cy="2209800"/>
          </a:xfrm>
        </p:spPr>
      </p:pic>
      <p:sp>
        <p:nvSpPr>
          <p:cNvPr id="2" name="TekstniOkvir 1"/>
          <p:cNvSpPr txBox="1"/>
          <p:nvPr/>
        </p:nvSpPr>
        <p:spPr>
          <a:xfrm>
            <a:off x="5029200" y="1981200"/>
            <a:ext cx="3200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hr-HR" sz="1600" b="1" dirty="0">
                <a:latin typeface="+mj-lt"/>
              </a:rPr>
              <a:t>Plakat Ivone Novak osvojio je 3. mjesto</a:t>
            </a:r>
          </a:p>
        </p:txBody>
      </p:sp>
      <p:pic>
        <p:nvPicPr>
          <p:cNvPr id="8" name="Slika 7" descr="C:\Users\Korisnik\Desktop\Image00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386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niOkvir 2"/>
          <p:cNvSpPr txBox="1">
            <a:spLocks noChangeArrowheads="1"/>
          </p:cNvSpPr>
          <p:nvPr/>
        </p:nvSpPr>
        <p:spPr bwMode="auto">
          <a:xfrm>
            <a:off x="1981200" y="4495800"/>
            <a:ext cx="2286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sr-Latn-RS" sz="1800" b="1">
                <a:solidFill>
                  <a:schemeClr val="tx1"/>
                </a:solidFill>
                <a:latin typeface="Arial" panose="020B0604020202020204" pitchFamily="34" charset="0"/>
              </a:rPr>
              <a:t>Zajednička fotografija</a:t>
            </a: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200" smtClean="0">
                <a:latin typeface="Arial" panose="020B0604020202020204" pitchFamily="34" charset="0"/>
              </a:rPr>
              <a:t>Buduće snage</a:t>
            </a:r>
          </a:p>
        </p:txBody>
      </p:sp>
      <p:sp>
        <p:nvSpPr>
          <p:cNvPr id="27651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388" name="Rezervirano mjesto sadržaja 1"/>
          <p:cNvSpPr>
            <a:spLocks noGrp="1"/>
          </p:cNvSpPr>
          <p:nvPr>
            <p:ph idx="1"/>
          </p:nvPr>
        </p:nvSpPr>
        <p:spPr>
          <a:xfrm>
            <a:off x="1042988" y="2057400"/>
            <a:ext cx="6777037" cy="3962400"/>
          </a:xfrm>
        </p:spPr>
        <p:txBody>
          <a:bodyPr/>
          <a:lstStyle/>
          <a:p>
            <a:pPr>
              <a:defRPr/>
            </a:pPr>
            <a:r>
              <a:rPr lang="hr-HR" sz="1600" b="1" dirty="0" err="1" smtClean="0"/>
              <a:t>Emily</a:t>
            </a:r>
            <a:r>
              <a:rPr lang="hr-HR" sz="1600" b="1" dirty="0" smtClean="0"/>
              <a:t> </a:t>
            </a:r>
            <a:r>
              <a:rPr lang="hr-HR" sz="1600" b="1" dirty="0" err="1" smtClean="0"/>
              <a:t>Briševac</a:t>
            </a:r>
            <a:r>
              <a:rPr lang="hr-HR" sz="1600" b="1" dirty="0" smtClean="0"/>
              <a:t>, 3. razred, ove se godine natjecala na školskom natjecanju.</a:t>
            </a:r>
            <a:endParaRPr lang="hr-HR" sz="1600" b="1" dirty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altLang="sr-Latn-RS" sz="1600" b="1" dirty="0" smtClean="0"/>
          </a:p>
        </p:txBody>
      </p:sp>
      <p:pic>
        <p:nvPicPr>
          <p:cNvPr id="27658" name="Picture 10" descr="C:\Users\Korisnik\Desktop\Image0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2514600"/>
            <a:ext cx="2166938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smtClean="0"/>
              <a:t>„Čitanjem do zvijezda”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2988" y="2324100"/>
            <a:ext cx="7034212" cy="3508375"/>
          </a:xfrm>
        </p:spPr>
        <p:txBody>
          <a:bodyPr/>
          <a:lstStyle/>
          <a:p>
            <a:pPr marL="69850" indent="0" algn="ctr">
              <a:buFont typeface="Wingdings 2" panose="05020102010507070707" pitchFamily="18" charset="2"/>
              <a:buNone/>
            </a:pPr>
            <a:endParaRPr lang="hr-HR" altLang="sr-Latn-RS" b="1" smtClean="0"/>
          </a:p>
          <a:p>
            <a:pPr marL="69850" indent="0" algn="ctr">
              <a:buFont typeface="Wingdings 2" panose="05020102010507070707" pitchFamily="18" charset="2"/>
              <a:buNone/>
            </a:pPr>
            <a:endParaRPr lang="hr-HR" altLang="sr-Latn-RS" b="1" smtClean="0"/>
          </a:p>
          <a:p>
            <a:pPr marL="69850" indent="0" algn="ctr">
              <a:buFont typeface="Wingdings 2" panose="05020102010507070707" pitchFamily="18" charset="2"/>
              <a:buNone/>
            </a:pPr>
            <a:r>
              <a:rPr lang="hr-HR" altLang="sr-Latn-RS" sz="3200" b="1" smtClean="0"/>
              <a:t>ZAHVALJUJEM NA POZORNOSTI!</a:t>
            </a:r>
          </a:p>
        </p:txBody>
      </p:sp>
      <p:sp>
        <p:nvSpPr>
          <p:cNvPr id="28676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>OŠ MARIJE I LINE, UMAG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77887"/>
          </a:xfrm>
        </p:spPr>
        <p:txBody>
          <a:bodyPr/>
          <a:lstStyle/>
          <a:p>
            <a:pPr algn="ctr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Voditelji</a:t>
            </a:r>
            <a:endParaRPr lang="hr-HR" altLang="sr-Latn-RS" smtClean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hr-HR" altLang="sr-Latn-RS" sz="1800" b="1" dirty="0" smtClean="0"/>
              <a:t>Dražen Ružić, voditelj projekta</a:t>
            </a:r>
            <a:r>
              <a:rPr lang="hr-HR" sz="1800" dirty="0" smtClean="0"/>
              <a:t> 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 smtClean="0">
                <a:hlinkClick r:id="rId2"/>
              </a:rPr>
              <a:t>3.osnovna.skola.cakovec@</a:t>
            </a:r>
            <a:r>
              <a:rPr lang="hr-HR" sz="1800" dirty="0" err="1" smtClean="0">
                <a:hlinkClick r:id="rId2"/>
              </a:rPr>
              <a:t>ck.t</a:t>
            </a:r>
            <a:r>
              <a:rPr lang="hr-HR" sz="1800" dirty="0" smtClean="0">
                <a:hlinkClick r:id="rId2"/>
              </a:rPr>
              <a:t>-</a:t>
            </a:r>
            <a:r>
              <a:rPr lang="hr-HR" sz="1800" dirty="0" err="1" smtClean="0">
                <a:hlinkClick r:id="rId2"/>
              </a:rPr>
              <a:t>com.hr</a:t>
            </a:r>
            <a:endParaRPr lang="hr-HR" sz="1800" dirty="0" smtClean="0"/>
          </a:p>
          <a:p>
            <a:pPr>
              <a:defRPr/>
            </a:pPr>
            <a:endParaRPr lang="hr-HR" sz="1800" dirty="0"/>
          </a:p>
          <a:p>
            <a:pPr>
              <a:defRPr/>
            </a:pPr>
            <a:r>
              <a:rPr lang="hr-HR" altLang="sr-Latn-RS" sz="1800" b="1" dirty="0" smtClean="0"/>
              <a:t>Tanja </a:t>
            </a:r>
            <a:r>
              <a:rPr lang="hr-HR" altLang="sr-Latn-RS" sz="1800" b="1" dirty="0" err="1" smtClean="0"/>
              <a:t>Radiković</a:t>
            </a:r>
            <a:r>
              <a:rPr lang="hr-HR" altLang="sr-Latn-RS" sz="1800" b="1" dirty="0" smtClean="0"/>
              <a:t>, </a:t>
            </a:r>
            <a:r>
              <a:rPr lang="hr-HR" altLang="sr-Latn-RS" sz="1800" b="1" dirty="0" err="1" smtClean="0"/>
              <a:t>suvoditeljica</a:t>
            </a:r>
            <a:r>
              <a:rPr lang="hr-HR" altLang="sr-Latn-RS" sz="1800" b="1" dirty="0" smtClean="0"/>
              <a:t> za OŠ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 err="1" smtClean="0">
                <a:hlinkClick r:id="rId3"/>
              </a:rPr>
              <a:t>tradikovic</a:t>
            </a:r>
            <a:r>
              <a:rPr lang="hr-HR" sz="1800" dirty="0" smtClean="0">
                <a:hlinkClick r:id="rId3"/>
              </a:rPr>
              <a:t>@</a:t>
            </a:r>
            <a:r>
              <a:rPr lang="hr-HR" sz="1800" dirty="0" err="1" smtClean="0">
                <a:hlinkClick r:id="rId3"/>
              </a:rPr>
              <a:t>gmail.com</a:t>
            </a:r>
            <a:endParaRPr lang="hr-HR" sz="1800" dirty="0" smtClean="0"/>
          </a:p>
          <a:p>
            <a:pPr marL="69850" indent="0">
              <a:buFont typeface="Wingdings 2" panose="05020102010507070707" pitchFamily="18" charset="2"/>
              <a:buNone/>
              <a:defRPr/>
            </a:pPr>
            <a:endParaRPr lang="hr-HR" sz="1800" dirty="0" smtClean="0"/>
          </a:p>
          <a:p>
            <a:pPr>
              <a:defRPr/>
            </a:pPr>
            <a:r>
              <a:rPr lang="hr-HR" altLang="sr-Latn-RS" sz="1800" b="1" dirty="0" smtClean="0"/>
              <a:t>Ivana </a:t>
            </a:r>
            <a:r>
              <a:rPr lang="hr-HR" altLang="sr-Latn-RS" sz="1800" b="1" dirty="0" err="1" smtClean="0"/>
              <a:t>Vladilo</a:t>
            </a:r>
            <a:r>
              <a:rPr lang="hr-HR" altLang="sr-Latn-RS" sz="1800" b="1" dirty="0" smtClean="0"/>
              <a:t>, predsjednica HMŠK </a:t>
            </a:r>
            <a:r>
              <a:rPr lang="hr-HR" sz="1800" dirty="0"/>
              <a:t/>
            </a:r>
            <a:br>
              <a:rPr lang="hr-HR" sz="1800" dirty="0"/>
            </a:br>
            <a:r>
              <a:rPr lang="hr-HR" sz="1800" dirty="0" err="1">
                <a:hlinkClick r:id="rId4"/>
              </a:rPr>
              <a:t>ivana.vladilo</a:t>
            </a:r>
            <a:r>
              <a:rPr lang="hr-HR" sz="1800" dirty="0">
                <a:hlinkClick r:id="rId4"/>
              </a:rPr>
              <a:t>@</a:t>
            </a:r>
            <a:r>
              <a:rPr lang="hr-HR" sz="1800" dirty="0" err="1">
                <a:hlinkClick r:id="rId4"/>
              </a:rPr>
              <a:t>knjiznicari.hr</a:t>
            </a:r>
            <a:endParaRPr lang="hr-HR" sz="1800" dirty="0" smtClean="0"/>
          </a:p>
          <a:p>
            <a:pPr>
              <a:defRPr/>
            </a:pPr>
            <a:endParaRPr lang="hr-HR" dirty="0"/>
          </a:p>
        </p:txBody>
      </p:sp>
      <p:sp>
        <p:nvSpPr>
          <p:cNvPr id="7172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>OŠ MARIJE I LINE, UMAG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77887"/>
          </a:xfrm>
        </p:spPr>
        <p:txBody>
          <a:bodyPr/>
          <a:lstStyle/>
          <a:p>
            <a:pPr algn="ctr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Kviz u znanju i kreativnosti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2988" y="2324100"/>
            <a:ext cx="6958012" cy="3508375"/>
          </a:xfrm>
        </p:spPr>
        <p:txBody>
          <a:bodyPr/>
          <a:lstStyle/>
          <a:p>
            <a:pPr>
              <a:defRPr/>
            </a:pPr>
            <a:r>
              <a:rPr lang="hr-HR" altLang="sr-Latn-RS" sz="1800" b="1" dirty="0" smtClean="0"/>
              <a:t>CILJ: poticanje čitanja.</a:t>
            </a:r>
          </a:p>
          <a:p>
            <a:pPr>
              <a:defRPr/>
            </a:pPr>
            <a:r>
              <a:rPr lang="hr-HR" altLang="sr-Latn-RS" sz="1800" b="1" dirty="0" smtClean="0"/>
              <a:t>Natjecanje se sastoji od dva dijela: 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altLang="sr-Latn-RS" sz="1800" b="1" dirty="0"/>
              <a:t> </a:t>
            </a:r>
            <a:r>
              <a:rPr lang="hr-HR" altLang="sr-Latn-RS" sz="1800" b="1" dirty="0" smtClean="0"/>
              <a:t>   a) kviz znanja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altLang="sr-Latn-RS" sz="1800" b="1" dirty="0"/>
              <a:t> </a:t>
            </a:r>
            <a:r>
              <a:rPr lang="hr-HR" altLang="sr-Latn-RS" sz="1800" b="1" dirty="0" smtClean="0"/>
              <a:t>   b) prezentacija plakata.</a:t>
            </a:r>
          </a:p>
          <a:p>
            <a:pPr>
              <a:defRPr/>
            </a:pPr>
            <a:r>
              <a:rPr lang="hr-HR" altLang="sr-Latn-RS" sz="1800" b="1" dirty="0" smtClean="0"/>
              <a:t>KVIZ U ZNANJU: na školskoj razini postavljaju se pitanja iz odabrana tri djela, pitanja traže detalje.</a:t>
            </a:r>
          </a:p>
          <a:p>
            <a:pPr>
              <a:defRPr/>
            </a:pPr>
            <a:r>
              <a:rPr lang="hr-HR" altLang="sr-Latn-RS" sz="1800" b="1" dirty="0" smtClean="0"/>
              <a:t>KVIZ U KREATIVNOSTI: izraditi plakat na zadanu temu.</a:t>
            </a:r>
          </a:p>
          <a:p>
            <a:pPr>
              <a:defRPr/>
            </a:pPr>
            <a:r>
              <a:rPr lang="hr-HR" sz="1800" b="1" dirty="0"/>
              <a:t>P</a:t>
            </a:r>
            <a:r>
              <a:rPr lang="hr-HR" sz="1800" b="1" dirty="0" smtClean="0"/>
              <a:t>lakat je individualni rad jednog učenika, u ovom dijelu natjecanja može sudjelovati svaki zainteresirani učenik bez obzira na to sudjeluje li u kvizu ili ne.</a:t>
            </a:r>
            <a:r>
              <a:rPr lang="vi-VN" sz="1800" dirty="0" smtClean="0"/>
              <a:t/>
            </a:r>
            <a:br>
              <a:rPr lang="vi-VN" sz="1800" dirty="0" smtClean="0"/>
            </a:br>
            <a:endParaRPr lang="vi-VN" sz="1800" dirty="0" smtClean="0"/>
          </a:p>
          <a:p>
            <a:pPr>
              <a:defRPr/>
            </a:pPr>
            <a:endParaRPr lang="hr-HR" dirty="0"/>
          </a:p>
        </p:txBody>
      </p:sp>
      <p:sp>
        <p:nvSpPr>
          <p:cNvPr id="8196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>OŠ MARIJE I LINE, UMAG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>
          <a:xfrm>
            <a:off x="1042988" y="1027113"/>
            <a:ext cx="7024687" cy="877887"/>
          </a:xfrm>
        </p:spPr>
        <p:txBody>
          <a:bodyPr/>
          <a:lstStyle/>
          <a:p>
            <a:pPr algn="ctr"/>
            <a:r>
              <a:rPr lang="hr-HR" altLang="sr-Latn-RS" smtClean="0">
                <a:latin typeface="Arial" panose="020B0604020202020204" pitchFamily="34" charset="0"/>
                <a:cs typeface="Arial" panose="020B0604020202020204" pitchFamily="34" charset="0"/>
              </a:rPr>
              <a:t>Kviz u znanju i kreativnosti</a:t>
            </a:r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>
          <a:xfrm>
            <a:off x="1042988" y="2324100"/>
            <a:ext cx="6958012" cy="3508375"/>
          </a:xfrm>
        </p:spPr>
        <p:txBody>
          <a:bodyPr/>
          <a:lstStyle/>
          <a:p>
            <a:pPr>
              <a:defRPr/>
            </a:pPr>
            <a:r>
              <a:rPr lang="hr-HR" altLang="sr-Latn-RS" sz="1800" b="1" dirty="0" smtClean="0"/>
              <a:t>Nakon prijave na natjecanje sve upute i pitanja dobivaju se na mail (Tanja </a:t>
            </a:r>
            <a:r>
              <a:rPr lang="hr-HR" altLang="sr-Latn-RS" sz="1800" b="1" dirty="0" err="1" smtClean="0"/>
              <a:t>Radiković</a:t>
            </a:r>
            <a:r>
              <a:rPr lang="hr-HR" altLang="sr-Latn-RS" sz="1800" b="1" dirty="0" smtClean="0"/>
              <a:t>). Upute sadržavaju i podatke kao npr.: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altLang="sr-Latn-RS" sz="1800" b="1" dirty="0"/>
              <a:t> </a:t>
            </a:r>
            <a:r>
              <a:rPr lang="hr-HR" altLang="sr-Latn-RS" sz="1800" b="1" dirty="0" smtClean="0"/>
              <a:t>    - iz kojeg će dijela biti više pitanja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altLang="sr-Latn-RS" sz="1800" b="1" dirty="0"/>
              <a:t> </a:t>
            </a:r>
            <a:r>
              <a:rPr lang="hr-HR" altLang="sr-Latn-RS" sz="1800" b="1" dirty="0" smtClean="0"/>
              <a:t>    - o kojem autoru treba znati autobiografske podatke</a:t>
            </a:r>
          </a:p>
          <a:p>
            <a:pPr marL="69850" indent="0">
              <a:buFont typeface="Wingdings 2" panose="05020102010507070707" pitchFamily="18" charset="2"/>
              <a:buNone/>
              <a:defRPr/>
            </a:pPr>
            <a:r>
              <a:rPr lang="hr-HR" altLang="sr-Latn-RS" sz="1800" b="1" dirty="0" smtClean="0"/>
              <a:t>     - naglasak na pitanjima iz teorije književnosti.</a:t>
            </a:r>
          </a:p>
          <a:p>
            <a:pPr>
              <a:defRPr/>
            </a:pPr>
            <a:r>
              <a:rPr lang="hr-HR" altLang="sr-Latn-RS" sz="1800" b="1" dirty="0" smtClean="0"/>
              <a:t>Nakon održanog školskog natjecanja, jedna škola iz županije mora se javiti da organizira županijsko natjecanje.</a:t>
            </a:r>
          </a:p>
          <a:p>
            <a:pPr>
              <a:defRPr/>
            </a:pPr>
            <a:r>
              <a:rPr lang="hr-HR" altLang="sr-Latn-RS" sz="1800" b="1" dirty="0" smtClean="0"/>
              <a:t>Izvješća s održanih školskih i županijskih natjecanja šalju se </a:t>
            </a:r>
            <a:r>
              <a:rPr lang="hr-HR" altLang="sr-Latn-RS" sz="1800" b="1" dirty="0" err="1" smtClean="0"/>
              <a:t>mailom</a:t>
            </a:r>
            <a:r>
              <a:rPr lang="hr-HR" altLang="sr-Latn-RS" sz="1800" b="1" dirty="0" smtClean="0"/>
              <a:t> </a:t>
            </a:r>
            <a:r>
              <a:rPr lang="hr-HR" altLang="sr-Latn-RS" sz="1800" b="1" dirty="0" err="1" smtClean="0"/>
              <a:t>gđi</a:t>
            </a:r>
            <a:r>
              <a:rPr lang="hr-HR" altLang="sr-Latn-RS" sz="1800" b="1" dirty="0" smtClean="0"/>
              <a:t> Tanji </a:t>
            </a:r>
            <a:r>
              <a:rPr lang="hr-HR" altLang="sr-Latn-RS" sz="1800" b="1" dirty="0" err="1" smtClean="0"/>
              <a:t>Radiković</a:t>
            </a:r>
            <a:r>
              <a:rPr lang="hr-HR" altLang="sr-Latn-RS" sz="1800" b="1" dirty="0" smtClean="0"/>
              <a:t>.</a:t>
            </a:r>
          </a:p>
          <a:p>
            <a:pPr>
              <a:defRPr/>
            </a:pPr>
            <a:endParaRPr lang="hr-HR" altLang="sr-Latn-RS" dirty="0" smtClean="0"/>
          </a:p>
        </p:txBody>
      </p:sp>
      <p:sp>
        <p:nvSpPr>
          <p:cNvPr id="9220" name="Rezervirano mjesto podnožja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 smtClean="0">
                <a:solidFill>
                  <a:schemeClr val="accent1"/>
                </a:solidFill>
                <a:latin typeface="Arial" panose="020B0604020202020204" pitchFamily="34" charset="0"/>
              </a:rPr>
              <a:t>OŠ MARIJE I LINE, UMAG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Razine natjecanja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altLang="sr-Latn-RS" sz="1600" b="1" smtClean="0"/>
              <a:t>Školska razina: treba biti najmanje troje učenika koji se natječu, jedino na ovoj razini vrednuje se učenikovo postignuće na natjecanju.</a:t>
            </a:r>
          </a:p>
          <a:p>
            <a:pPr eaLnBrk="1" hangingPunct="1"/>
            <a:r>
              <a:rPr lang="hr-HR" altLang="sr-Latn-RS" sz="1600" b="1" smtClean="0"/>
              <a:t>Troje učenika koji su postigli najbolji rezultat predstavljaju ekipu škole i natječu se dalje na županijskom natjecanju.</a:t>
            </a:r>
          </a:p>
          <a:p>
            <a:pPr eaLnBrk="1" hangingPunct="1"/>
            <a:r>
              <a:rPr lang="hr-HR" altLang="sr-Latn-RS" sz="1600" b="1" smtClean="0"/>
              <a:t>Ekipu čini troje natjecatelja od 5. do 8. razreda.</a:t>
            </a:r>
          </a:p>
          <a:p>
            <a:pPr eaLnBrk="1" hangingPunct="1"/>
            <a:r>
              <a:rPr lang="hr-HR" altLang="sr-Latn-RS" sz="1600" b="1" smtClean="0"/>
              <a:t>Na županijskom i državnom natjecanju, bodovi troje učenika se zbrajaju.</a:t>
            </a:r>
          </a:p>
          <a:p>
            <a:pPr eaLnBrk="1" hangingPunct="1"/>
            <a:r>
              <a:rPr lang="hr-HR" altLang="sr-Latn-RS" sz="1600" b="1" smtClean="0"/>
              <a:t>Škole koje su osvojile 1. i 2. mjesto na županijskom natjecanju mogu se dalje natjecati na državnom natjecanju.</a:t>
            </a:r>
          </a:p>
          <a:p>
            <a:pPr eaLnBrk="1" hangingPunct="1"/>
            <a:r>
              <a:rPr lang="hr-HR" altLang="sr-Latn-RS" sz="1600" b="1" smtClean="0"/>
              <a:t>Državna razina natjecanja održava se u Međimurskoj županiji.</a:t>
            </a:r>
          </a:p>
        </p:txBody>
      </p:sp>
      <p:sp>
        <p:nvSpPr>
          <p:cNvPr id="10244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Školska godina 2014./15.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133600"/>
            <a:ext cx="6777037" cy="3698875"/>
          </a:xfrm>
        </p:spPr>
        <p:txBody>
          <a:bodyPr/>
          <a:lstStyle/>
          <a:p>
            <a:pPr eaLnBrk="1" hangingPunct="1"/>
            <a:r>
              <a:rPr lang="hr-HR" altLang="sr-Latn-RS" sz="1600" b="1" smtClean="0"/>
              <a:t>Knjižnica OŠ Marije i Line, Umag se prvi put prijavila</a:t>
            </a:r>
          </a:p>
          <a:p>
            <a:pPr eaLnBrk="1" hangingPunct="1"/>
            <a:r>
              <a:rPr lang="hr-HR" altLang="sr-Latn-RS" sz="1600" b="1" smtClean="0"/>
              <a:t>tri knjige odabrane za natjecanje: </a:t>
            </a:r>
            <a:r>
              <a:rPr lang="hr-HR" altLang="sr-Latn-RS" sz="1600" b="1" i="1" smtClean="0"/>
              <a:t>Zagrebačka priča </a:t>
            </a:r>
            <a:r>
              <a:rPr lang="hr-HR" altLang="sr-Latn-RS" sz="1600" b="1" smtClean="0"/>
              <a:t>Blanke Dovjak-Matković, </a:t>
            </a:r>
            <a:r>
              <a:rPr lang="hr-HR" altLang="sr-Latn-RS" sz="1600" b="1" i="1" smtClean="0"/>
              <a:t>Pokajnik</a:t>
            </a:r>
            <a:r>
              <a:rPr lang="hr-HR" altLang="sr-Latn-RS" sz="1600" b="1" smtClean="0"/>
              <a:t> Milene Mandić, </a:t>
            </a:r>
            <a:r>
              <a:rPr lang="hr-HR" altLang="sr-Latn-RS" sz="1600" b="1" i="1" smtClean="0"/>
              <a:t>Moja slavna prijateljica  </a:t>
            </a:r>
            <a:r>
              <a:rPr lang="hr-HR" altLang="sr-Latn-RS" sz="1600" b="1" smtClean="0"/>
              <a:t>Ivane Guljašević</a:t>
            </a:r>
          </a:p>
          <a:p>
            <a:pPr eaLnBrk="1" hangingPunct="1"/>
            <a:r>
              <a:rPr lang="hr-HR" altLang="sr-Latn-RS" sz="1600" b="1" smtClean="0"/>
              <a:t>plakat na temu PRIJATELJSTVA po knjizi </a:t>
            </a:r>
            <a:r>
              <a:rPr lang="hr-HR" altLang="sr-Latn-RS" sz="1600" b="1" i="1" smtClean="0"/>
              <a:t>Moja slavna prijateljica</a:t>
            </a:r>
          </a:p>
          <a:p>
            <a:pPr eaLnBrk="1" hangingPunct="1"/>
            <a:r>
              <a:rPr lang="hr-HR" altLang="sr-Latn-RS" sz="1600" b="1" smtClean="0"/>
              <a:t>voditeljica: Jelena Paić, prof. i dipl. knjižničar</a:t>
            </a:r>
          </a:p>
        </p:txBody>
      </p:sp>
      <p:sp>
        <p:nvSpPr>
          <p:cNvPr id="11268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1269" name="Picture 6" descr="http://sjedi5.com/wp-content/uploads/2014/01/Zagreba%C4%8Dka-pri%C4%8Da-Blanka-Dovjak-Matkovi%C4%8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4038600"/>
            <a:ext cx="19050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8" descr="http://www.kastela.org/images/stories/arhiv/novosti-ostalo3/pokajnik_kniga_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13188"/>
            <a:ext cx="161925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10" descr="http://www.kgz.hr/resize.aspx?filename=/gradska/djecaImladez/Novi_naslovi/moja%20slavna%20prijateljica.jpg&amp;width=180&amp;imefolder=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213" y="3657600"/>
            <a:ext cx="17145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838200"/>
            <a:ext cx="7024687" cy="914400"/>
          </a:xfrm>
        </p:spPr>
        <p:txBody>
          <a:bodyPr/>
          <a:lstStyle/>
          <a:p>
            <a:pPr algn="ctr" eaLnBrk="1" hangingPunct="1"/>
            <a:r>
              <a:rPr lang="hr-HR" altLang="sr-Latn-RS" sz="2400" smtClean="0">
                <a:latin typeface="Arial" panose="020B0604020202020204" pitchFamily="34" charset="0"/>
              </a:rPr>
              <a:t>1. županijsko natjecanje u Istarskoj županiji</a:t>
            </a:r>
            <a:br>
              <a:rPr lang="hr-HR" altLang="sr-Latn-RS" sz="2400" smtClean="0">
                <a:latin typeface="Arial" panose="020B0604020202020204" pitchFamily="34" charset="0"/>
              </a:rPr>
            </a:br>
            <a:r>
              <a:rPr lang="hr-HR" altLang="sr-Latn-RS" sz="2400" smtClean="0">
                <a:latin typeface="Arial" panose="020B0604020202020204" pitchFamily="34" charset="0"/>
              </a:rPr>
              <a:t>održalo se u OŠ Marije i Line, Umag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042988" y="2324100"/>
            <a:ext cx="6958012" cy="35083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1600" b="1" dirty="0" smtClean="0"/>
              <a:t>Održalo se 10. veljače 2015.</a:t>
            </a:r>
          </a:p>
          <a:p>
            <a:pPr eaLnBrk="1" hangingPunct="1">
              <a:defRPr/>
            </a:pPr>
            <a:r>
              <a:rPr lang="hr-HR" altLang="sr-Latn-RS" sz="1600" b="1" dirty="0" smtClean="0"/>
              <a:t>Prijavljene škole: 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 smtClean="0"/>
              <a:t>     - OŠ Ivana </a:t>
            </a:r>
            <a:r>
              <a:rPr lang="hr-HR" altLang="sr-Latn-RS" sz="1600" b="1" dirty="0" err="1" smtClean="0"/>
              <a:t>Batelića</a:t>
            </a:r>
            <a:r>
              <a:rPr lang="hr-HR" altLang="sr-Latn-RS" sz="1600" b="1" dirty="0" smtClean="0"/>
              <a:t>, Raša, voditeljica: Romina Miletić, prof. i 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/>
              <a:t> </a:t>
            </a:r>
            <a:r>
              <a:rPr lang="hr-HR" altLang="sr-Latn-RS" sz="1600" b="1" dirty="0" smtClean="0"/>
              <a:t>      dipl. bibliotekar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/>
              <a:t> </a:t>
            </a:r>
            <a:r>
              <a:rPr lang="hr-HR" altLang="sr-Latn-RS" sz="1600" b="1" dirty="0" smtClean="0"/>
              <a:t>    - OŠ Ivana Gorana Kovačića, Čepić, voditeljica: Romina Miletić,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/>
              <a:t> </a:t>
            </a:r>
            <a:r>
              <a:rPr lang="hr-HR" altLang="sr-Latn-RS" sz="1600" b="1" dirty="0" smtClean="0"/>
              <a:t>      prof. i dipl. bibliotekar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/>
              <a:t> </a:t>
            </a:r>
            <a:r>
              <a:rPr lang="hr-HR" altLang="sr-Latn-RS" sz="1600" b="1" dirty="0" smtClean="0"/>
              <a:t>    - OŠ Marije i Line, Umag, voditeljica: Jelena Paić, OŠ Marije i 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/>
              <a:t> </a:t>
            </a:r>
            <a:r>
              <a:rPr lang="hr-HR" altLang="sr-Latn-RS" sz="1600" b="1" dirty="0" smtClean="0"/>
              <a:t>      Line, Umag, plakat: Mirela Jovičić, prof.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 smtClean="0"/>
              <a:t>Povjerenstvo: Romina Miletić, Jelena Paić, Mirela Jovičić, prof., i</a:t>
            </a:r>
          </a:p>
          <a:p>
            <a:pPr marL="69850" indent="0" eaLnBrk="1" hangingPunct="1">
              <a:buFont typeface="Wingdings 2" panose="05020102010507070707" pitchFamily="18" charset="2"/>
              <a:buNone/>
              <a:defRPr/>
            </a:pPr>
            <a:r>
              <a:rPr lang="hr-HR" altLang="sr-Latn-RS" sz="1600" b="1" dirty="0" smtClean="0"/>
              <a:t>Jelena Zec, </a:t>
            </a:r>
            <a:r>
              <a:rPr lang="hr-HR" altLang="sr-Latn-RS" sz="1600" b="1" dirty="0" err="1" smtClean="0"/>
              <a:t>mag</a:t>
            </a:r>
            <a:r>
              <a:rPr lang="hr-HR" altLang="sr-Latn-RS" sz="1600" b="1" dirty="0" smtClean="0"/>
              <a:t>.</a:t>
            </a:r>
          </a:p>
        </p:txBody>
      </p:sp>
      <p:sp>
        <p:nvSpPr>
          <p:cNvPr id="12292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027113"/>
            <a:ext cx="7024687" cy="725487"/>
          </a:xfrm>
        </p:spPr>
        <p:txBody>
          <a:bodyPr/>
          <a:lstStyle/>
          <a:p>
            <a:pPr algn="ctr" eaLnBrk="1" hangingPunct="1"/>
            <a:r>
              <a:rPr lang="hr-HR" altLang="sr-Latn-RS" sz="3800" smtClean="0">
                <a:latin typeface="Arial" panose="020B0604020202020204" pitchFamily="34" charset="0"/>
              </a:rPr>
              <a:t>Županijsko natjecanje u Umagu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092200" y="1981200"/>
            <a:ext cx="6777038" cy="3965575"/>
          </a:xfrm>
        </p:spPr>
        <p:txBody>
          <a:bodyPr/>
          <a:lstStyle/>
          <a:p>
            <a:pPr eaLnBrk="1" hangingPunct="1"/>
            <a:r>
              <a:rPr lang="hr-HR" altLang="sr-Latn-RS" sz="1600" b="1" smtClean="0"/>
              <a:t>Svi sudionici županijskog natjecanja:</a:t>
            </a:r>
          </a:p>
        </p:txBody>
      </p:sp>
      <p:sp>
        <p:nvSpPr>
          <p:cNvPr id="13316" name="Rezervirano mjesto podnožja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2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hr-HR" altLang="en-US" sz="1600" smtClean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pic>
        <p:nvPicPr>
          <p:cNvPr id="13317" name="Slika 5" descr="C:\Users\Korisnik\Desktop\Čitanjem do zvijezda\Fotografije\Image0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2438400"/>
            <a:ext cx="5761037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Izvršn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1387</TotalTime>
  <Words>1107</Words>
  <Application>Microsoft Office PowerPoint</Application>
  <PresentationFormat>Prikaz na zaslonu (4:3)</PresentationFormat>
  <Paragraphs>123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24</vt:i4>
      </vt:variant>
    </vt:vector>
  </HeadingPairs>
  <TitlesOfParts>
    <vt:vector size="32" baseType="lpstr">
      <vt:lpstr>Arial</vt:lpstr>
      <vt:lpstr>Century Gothic</vt:lpstr>
      <vt:lpstr>Wingdings 2</vt:lpstr>
      <vt:lpstr>Calibri</vt:lpstr>
      <vt:lpstr>Verdana</vt:lpstr>
      <vt:lpstr>Garamond</vt:lpstr>
      <vt:lpstr>Times New Roman</vt:lpstr>
      <vt:lpstr>Austin</vt:lpstr>
      <vt:lpstr>Natjecanje u čitanju i kreativnosti</vt:lpstr>
      <vt:lpstr>O natjecanju</vt:lpstr>
      <vt:lpstr>Voditelji</vt:lpstr>
      <vt:lpstr>Kviz u znanju i kreativnosti</vt:lpstr>
      <vt:lpstr>Kviz u znanju i kreativnosti</vt:lpstr>
      <vt:lpstr>Razine natjecanja</vt:lpstr>
      <vt:lpstr>Školska godina 2014./15.</vt:lpstr>
      <vt:lpstr>1. županijsko natjecanje u Istarskoj županiji održalo se u OŠ Marije i Line, Umag</vt:lpstr>
      <vt:lpstr>Županijsko natjecanje u Umagu</vt:lpstr>
      <vt:lpstr>Županijsko natjecanje u Umagu</vt:lpstr>
      <vt:lpstr>Predstavljanje plakata</vt:lpstr>
      <vt:lpstr>Predstavljanje plakata</vt:lpstr>
      <vt:lpstr>Predstavljanje plakata</vt:lpstr>
      <vt:lpstr>Županijsko natjecanje u Umagu</vt:lpstr>
      <vt:lpstr>OŠ Ivana Batelića, Raša - 3. mjesto</vt:lpstr>
      <vt:lpstr>OŠ Ivana Goran Kovačić, Čepić - 2. mjesto</vt:lpstr>
      <vt:lpstr>OŠ Marije i Line, Umag - 1. mjesto</vt:lpstr>
      <vt:lpstr>Sugestije za buduća natjecanja:</vt:lpstr>
      <vt:lpstr>Državno natjecanje u Čakovcu</vt:lpstr>
      <vt:lpstr>Državno natjecanje u Čakovcu</vt:lpstr>
      <vt:lpstr>Državno natjecanje u Čakovcu</vt:lpstr>
      <vt:lpstr>Državno natjecanje u Čakovcu</vt:lpstr>
      <vt:lpstr>Buduće snage</vt:lpstr>
      <vt:lpstr>„Čitanjem do zvijezda”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Adela Granić</dc:creator>
  <cp:lastModifiedBy>Adela Granić</cp:lastModifiedBy>
  <cp:revision>143</cp:revision>
  <cp:lastPrinted>1601-01-01T00:00:00Z</cp:lastPrinted>
  <dcterms:created xsi:type="dcterms:W3CDTF">1601-01-01T00:00:00Z</dcterms:created>
  <dcterms:modified xsi:type="dcterms:W3CDTF">2016-02-15T10:37:19Z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