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1" r:id="rId1"/>
  </p:sldMasterIdLst>
  <p:sldIdLst>
    <p:sldId id="256" r:id="rId2"/>
    <p:sldId id="273" r:id="rId3"/>
    <p:sldId id="274" r:id="rId4"/>
    <p:sldId id="257" r:id="rId5"/>
    <p:sldId id="258" r:id="rId6"/>
    <p:sldId id="267" r:id="rId7"/>
    <p:sldId id="259" r:id="rId8"/>
    <p:sldId id="260" r:id="rId9"/>
    <p:sldId id="261" r:id="rId10"/>
    <p:sldId id="268" r:id="rId11"/>
    <p:sldId id="269" r:id="rId12"/>
    <p:sldId id="270" r:id="rId13"/>
    <p:sldId id="262" r:id="rId14"/>
    <p:sldId id="263" r:id="rId15"/>
    <p:sldId id="271" r:id="rId16"/>
    <p:sldId id="264" r:id="rId17"/>
    <p:sldId id="265" r:id="rId18"/>
    <p:sldId id="276" r:id="rId19"/>
    <p:sldId id="272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CC3399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9" d="100"/>
          <a:sy n="89" d="100"/>
        </p:scale>
        <p:origin x="-138" y="-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2/15/2016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2/15/2016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2/15/2016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2/15/2016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makdizdar.ba/prilog-jump-out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KPmhCSVbRjs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07067" y="1323191"/>
            <a:ext cx="7766936" cy="2216075"/>
          </a:xfrm>
        </p:spPr>
        <p:txBody>
          <a:bodyPr>
            <a:normAutofit/>
          </a:bodyPr>
          <a:lstStyle/>
          <a:p>
            <a:pPr algn="ctr"/>
            <a:r>
              <a:rPr lang="hr-HR" sz="6600" dirty="0" smtClean="0"/>
              <a:t>Line</a:t>
            </a:r>
            <a:r>
              <a:rPr lang="hr-HR" dirty="0"/>
              <a:t/>
            </a:r>
            <a:br>
              <a:rPr lang="hr-HR" dirty="0"/>
            </a:br>
            <a:r>
              <a:rPr lang="hr-HR" sz="2800" dirty="0" smtClean="0"/>
              <a:t>Literatura </a:t>
            </a:r>
            <a:r>
              <a:rPr lang="hr-HR" sz="2800" dirty="0"/>
              <a:t>za </a:t>
            </a:r>
            <a:r>
              <a:rPr lang="hr-HR" sz="2800" dirty="0" err="1"/>
              <a:t>interkulturalnu</a:t>
            </a:r>
            <a:r>
              <a:rPr lang="hr-HR" sz="2800" dirty="0"/>
              <a:t> edukaciju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r-HR" sz="2800" dirty="0" smtClean="0"/>
              <a:t>svibanj </a:t>
            </a:r>
            <a:r>
              <a:rPr lang="hr-HR" sz="2800" dirty="0"/>
              <a:t>2015. – studeni </a:t>
            </a:r>
            <a:r>
              <a:rPr lang="hr-HR" sz="2800" dirty="0" smtClean="0"/>
              <a:t>2015.</a:t>
            </a:r>
            <a:endParaRPr lang="hr-HR" sz="2800" dirty="0"/>
          </a:p>
        </p:txBody>
      </p:sp>
      <p:sp>
        <p:nvSpPr>
          <p:cNvPr id="4" name="TekstniOkvir 3"/>
          <p:cNvSpPr txBox="1"/>
          <p:nvPr/>
        </p:nvSpPr>
        <p:spPr>
          <a:xfrm>
            <a:off x="6906410" y="5063280"/>
            <a:ext cx="4227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Prezentaciju izradila: Sandra Vidović, prof.</a:t>
            </a:r>
            <a:endParaRPr lang="hr-H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15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1" y="-13446"/>
            <a:ext cx="11961674" cy="687144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882588" y="338328"/>
            <a:ext cx="6755803" cy="1252728"/>
          </a:xfrm>
        </p:spPr>
        <p:txBody>
          <a:bodyPr>
            <a:normAutofit fontScale="90000"/>
          </a:bodyPr>
          <a:lstStyle/>
          <a:p>
            <a:pPr marL="0" indent="0"/>
            <a:r>
              <a:rPr lang="hr-HR" b="1" dirty="0">
                <a:solidFill>
                  <a:srgbClr val="CC0066"/>
                </a:solidFill>
              </a:rPr>
              <a:t>14,30 – 16,00</a:t>
            </a:r>
            <a:br>
              <a:rPr lang="hr-HR" b="1" dirty="0">
                <a:solidFill>
                  <a:srgbClr val="CC0066"/>
                </a:solidFill>
              </a:rPr>
            </a:br>
            <a:r>
              <a:rPr lang="hr-HR" b="1" dirty="0">
                <a:solidFill>
                  <a:srgbClr val="CC0066"/>
                </a:solidFill>
              </a:rPr>
              <a:t>Razgled </a:t>
            </a:r>
            <a:r>
              <a:rPr lang="hr-HR" b="1" dirty="0" err="1">
                <a:solidFill>
                  <a:srgbClr val="CC0066"/>
                </a:solidFill>
              </a:rPr>
              <a:t>Stoca</a:t>
            </a:r>
            <a:endParaRPr lang="hr-HR" b="1" dirty="0">
              <a:solidFill>
                <a:srgbClr val="CC0066"/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5756">
            <a:off x="7468183" y="1140422"/>
            <a:ext cx="3682951" cy="5525775"/>
          </a:xfrm>
          <a:prstGeom prst="rect">
            <a:avLst/>
          </a:prstGeom>
        </p:spPr>
      </p:pic>
      <p:pic>
        <p:nvPicPr>
          <p:cNvPr id="7" name="Rezervirano mjesto sadržaja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01" y="2929331"/>
            <a:ext cx="5189507" cy="3451225"/>
          </a:xfrm>
        </p:spPr>
      </p:pic>
    </p:spTree>
    <p:extLst>
      <p:ext uri="{BB962C8B-B14F-4D97-AF65-F5344CB8AC3E}">
        <p14:creationId xmlns:p14="http://schemas.microsoft.com/office/powerpoint/2010/main" val="17669928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408" y="1769992"/>
            <a:ext cx="6874285" cy="4581738"/>
          </a:xfr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/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18,00 </a:t>
            </a:r>
            <a:r>
              <a:rPr lang="hr-HR" dirty="0"/>
              <a:t>– 19,30</a:t>
            </a:r>
            <a:br>
              <a:rPr lang="hr-HR" dirty="0"/>
            </a:br>
            <a:r>
              <a:rPr lang="hr-HR" dirty="0"/>
              <a:t>Književna radionica</a:t>
            </a:r>
            <a:br>
              <a:rPr lang="hr-HR" dirty="0"/>
            </a:b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18" y="1769992"/>
            <a:ext cx="6705143" cy="455550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4452">
            <a:off x="2936839" y="1728497"/>
            <a:ext cx="6959439" cy="463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42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0161">
            <a:off x="1669525" y="1564622"/>
            <a:ext cx="6333991" cy="4221630"/>
          </a:xfr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379095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marL="0" indent="0"/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>21,00 </a:t>
            </a:r>
            <a:r>
              <a:rPr lang="hr-HR" dirty="0"/>
              <a:t>– 23,00</a:t>
            </a:r>
            <a:br>
              <a:rPr lang="hr-HR" dirty="0"/>
            </a:br>
            <a:r>
              <a:rPr lang="hr-HR" dirty="0"/>
              <a:t>Književno </a:t>
            </a:r>
            <a:r>
              <a:rPr lang="hr-HR" dirty="0" err="1"/>
              <a:t>veče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0922">
            <a:off x="3477125" y="1996202"/>
            <a:ext cx="6566168" cy="437637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6207">
            <a:off x="2952286" y="1873429"/>
            <a:ext cx="6190570" cy="412603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6145">
            <a:off x="2755401" y="2259051"/>
            <a:ext cx="5777425" cy="3850676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6985">
            <a:off x="2462535" y="2166363"/>
            <a:ext cx="5604362" cy="3735329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7437">
            <a:off x="2979868" y="1777128"/>
            <a:ext cx="6123603" cy="408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743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dirty="0" smtClean="0"/>
              <a:t>9,30 </a:t>
            </a:r>
            <a:r>
              <a:rPr lang="hr-HR" dirty="0"/>
              <a:t>– 13,00 sati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dirty="0" smtClean="0"/>
              <a:t>Književna radionica</a:t>
            </a:r>
            <a:endParaRPr lang="hr-HR" dirty="0"/>
          </a:p>
          <a:p>
            <a:pPr marL="0" indent="0">
              <a:buNone/>
            </a:pPr>
            <a:r>
              <a:rPr lang="hr-HR" dirty="0" smtClean="0"/>
              <a:t>11,30 </a:t>
            </a:r>
            <a:r>
              <a:rPr lang="hr-HR" dirty="0"/>
              <a:t>– </a:t>
            </a:r>
            <a:r>
              <a:rPr lang="hr-HR" dirty="0" smtClean="0"/>
              <a:t>13,00</a:t>
            </a:r>
            <a:endParaRPr lang="hr-HR" dirty="0"/>
          </a:p>
          <a:p>
            <a:pPr>
              <a:buFont typeface="Wingdings" panose="05000000000000000000" pitchFamily="2" charset="2"/>
              <a:buChar char="§"/>
            </a:pPr>
            <a:r>
              <a:rPr lang="hr-HR" dirty="0" smtClean="0"/>
              <a:t>Predavanje gosta Dean Ilić „O lektiri”</a:t>
            </a:r>
          </a:p>
          <a:p>
            <a:pPr marL="0" indent="0">
              <a:buNone/>
            </a:pPr>
            <a:r>
              <a:rPr lang="hr-HR" dirty="0" smtClean="0"/>
              <a:t>18,00 </a:t>
            </a:r>
            <a:r>
              <a:rPr lang="hr-HR" dirty="0"/>
              <a:t>– </a:t>
            </a:r>
            <a:r>
              <a:rPr lang="hr-HR" dirty="0" smtClean="0"/>
              <a:t>19,30</a:t>
            </a:r>
            <a:endParaRPr lang="hr-HR" dirty="0"/>
          </a:p>
          <a:p>
            <a:pPr>
              <a:buFont typeface="Wingdings" panose="05000000000000000000" pitchFamily="2" charset="2"/>
              <a:buChar char="§"/>
            </a:pPr>
            <a:r>
              <a:rPr lang="hr-HR" dirty="0"/>
              <a:t>O Mak Dizdaru</a:t>
            </a:r>
          </a:p>
          <a:p>
            <a:pPr marL="0" indent="0">
              <a:buNone/>
            </a:pPr>
            <a:r>
              <a:rPr lang="hr-HR" dirty="0" smtClean="0"/>
              <a:t>21,00 </a:t>
            </a:r>
            <a:r>
              <a:rPr lang="hr-HR" dirty="0"/>
              <a:t>– 23,00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dirty="0"/>
              <a:t>Književno </a:t>
            </a:r>
            <a:r>
              <a:rPr lang="hr-HR" dirty="0" smtClean="0"/>
              <a:t>večer</a:t>
            </a:r>
            <a:endParaRPr lang="hr-HR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12. rujna 2015.</a:t>
            </a:r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027" y="2609800"/>
            <a:ext cx="5022591" cy="334757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7600">
            <a:off x="6718380" y="2853795"/>
            <a:ext cx="4539727" cy="310358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0203">
            <a:off x="6718380" y="2225302"/>
            <a:ext cx="4539727" cy="298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922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Rezime susreta</a:t>
            </a:r>
          </a:p>
          <a:p>
            <a:r>
              <a:rPr lang="hr-HR" dirty="0" smtClean="0"/>
              <a:t>Zadaci po grupama: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dirty="0" smtClean="0"/>
              <a:t>Kulturno nasljeđe </a:t>
            </a:r>
            <a:r>
              <a:rPr lang="hr-HR" dirty="0" err="1" smtClean="0"/>
              <a:t>Stoca</a:t>
            </a:r>
            <a:endParaRPr lang="hr-HR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hr-HR" dirty="0" smtClean="0"/>
              <a:t>Utisci sa susreta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dirty="0" smtClean="0"/>
              <a:t>Reportaža o susretima s autorima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dirty="0" smtClean="0"/>
              <a:t>O Mak Dizdaru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dirty="0" smtClean="0"/>
              <a:t>Anketa o lektirama</a:t>
            </a:r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Stolac, 13.rujna 2015.</a:t>
            </a: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3464">
            <a:off x="6233845" y="2532194"/>
            <a:ext cx="5124226" cy="341531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257">
            <a:off x="6386844" y="2433363"/>
            <a:ext cx="4818231" cy="321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52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732" y="-1"/>
            <a:ext cx="12869732" cy="6840229"/>
          </a:xfrm>
          <a:prstGeom prst="rect">
            <a:avLst/>
          </a:prstGeom>
        </p:spPr>
      </p:pic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r-HR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>
                <a:solidFill>
                  <a:schemeClr val="bg1"/>
                </a:solidFill>
              </a:rPr>
              <a:t>Razgled </a:t>
            </a:r>
            <a:r>
              <a:rPr lang="hr-HR" dirty="0" err="1">
                <a:solidFill>
                  <a:schemeClr val="bg1"/>
                </a:solidFill>
              </a:rPr>
              <a:t>Radimlja</a:t>
            </a:r>
            <a:r>
              <a:rPr lang="hr-HR" dirty="0">
                <a:solidFill>
                  <a:schemeClr val="bg1"/>
                </a:solidFill>
              </a:rPr>
              <a:t> - stećci </a:t>
            </a:r>
            <a:br>
              <a:rPr lang="hr-HR" dirty="0">
                <a:solidFill>
                  <a:schemeClr val="bg1"/>
                </a:solidFill>
              </a:rPr>
            </a:b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564950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Književni klub u školi</a:t>
            </a:r>
          </a:p>
          <a:p>
            <a:r>
              <a:rPr lang="hr-HR" dirty="0">
                <a:hlinkClick r:id="rId2"/>
              </a:rPr>
              <a:t>http://makdizdar.ba/prilog-jump-out</a:t>
            </a:r>
            <a:r>
              <a:rPr lang="hr-HR" dirty="0" smtClean="0">
                <a:hlinkClick r:id="rId2"/>
              </a:rPr>
              <a:t>/</a:t>
            </a:r>
            <a:endParaRPr lang="hr-HR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hr-HR" dirty="0" smtClean="0"/>
              <a:t>Dojmovi iz </a:t>
            </a:r>
            <a:r>
              <a:rPr lang="hr-HR" dirty="0" err="1" smtClean="0"/>
              <a:t>Stoca</a:t>
            </a:r>
            <a:endParaRPr lang="hr-HR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hr-HR" dirty="0" smtClean="0"/>
              <a:t>Rješavanje zadataka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dirty="0" smtClean="0"/>
              <a:t>Aktivna </a:t>
            </a:r>
            <a:r>
              <a:rPr lang="hr-HR" dirty="0" err="1" smtClean="0"/>
              <a:t>Facebook</a:t>
            </a:r>
            <a:r>
              <a:rPr lang="hr-HR" dirty="0" smtClean="0"/>
              <a:t> grupa ( ankete, </a:t>
            </a:r>
          </a:p>
          <a:p>
            <a:pPr marL="0" indent="0">
              <a:buNone/>
            </a:pPr>
            <a:r>
              <a:rPr lang="hr-HR" dirty="0" smtClean="0"/>
              <a:t>glasovanja, objave, kritike…) </a:t>
            </a:r>
          </a:p>
          <a:p>
            <a:endParaRPr lang="hr-HR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Rujan – listopad 2015.</a:t>
            </a:r>
            <a:endParaRPr lang="hr-HR" dirty="0"/>
          </a:p>
        </p:txBody>
      </p:sp>
      <p:pic>
        <p:nvPicPr>
          <p:cNvPr id="4" name="Slika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569" y="2614108"/>
            <a:ext cx="5646216" cy="352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459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726663" y="5015255"/>
            <a:ext cx="8465337" cy="184274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hr-HR" dirty="0" smtClean="0">
                <a:solidFill>
                  <a:schemeClr val="bg2">
                    <a:lumMod val="50000"/>
                  </a:schemeClr>
                </a:solidFill>
              </a:rPr>
              <a:t>Dva učenika odabrana temeljem najbolje riješenih zadataka</a:t>
            </a:r>
          </a:p>
          <a:p>
            <a:r>
              <a:rPr lang="hr-HR" dirty="0" smtClean="0">
                <a:solidFill>
                  <a:schemeClr val="bg2">
                    <a:lumMod val="50000"/>
                  </a:schemeClr>
                </a:solidFill>
              </a:rPr>
              <a:t>Promocija publikacije o susretima</a:t>
            </a:r>
          </a:p>
          <a:p>
            <a:r>
              <a:rPr lang="hr-HR" dirty="0" smtClean="0">
                <a:solidFill>
                  <a:schemeClr val="bg2">
                    <a:lumMod val="50000"/>
                  </a:schemeClr>
                </a:solidFill>
              </a:rPr>
              <a:t>Razgled Sarajeva</a:t>
            </a:r>
            <a:endParaRPr lang="hr-H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737821" y="176964"/>
            <a:ext cx="6716358" cy="1252728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hr-HR" dirty="0" smtClean="0"/>
              <a:t>Sarajevo</a:t>
            </a:r>
            <a:br>
              <a:rPr lang="hr-HR" dirty="0" smtClean="0"/>
            </a:br>
            <a:r>
              <a:rPr lang="hr-HR" dirty="0" smtClean="0"/>
              <a:t>12.-14.studeni 2015.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325756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526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765176" y="5827656"/>
            <a:ext cx="8187480" cy="949661"/>
          </a:xfrm>
        </p:spPr>
        <p:txBody>
          <a:bodyPr>
            <a:normAutofit fontScale="90000"/>
          </a:bodyPr>
          <a:lstStyle/>
          <a:p>
            <a:r>
              <a:rPr lang="hr-HR" b="1" dirty="0" smtClean="0">
                <a:solidFill>
                  <a:srgbClr val="C00000"/>
                </a:solidFill>
              </a:rPr>
              <a:t>        Doviđenja do sljedećeg susreta</a:t>
            </a:r>
            <a:endParaRPr lang="hr-H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0876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dirty="0"/>
              <a:t>Financira UNICEF </a:t>
            </a:r>
            <a:endParaRPr lang="hr-HR" dirty="0" smtClean="0"/>
          </a:p>
          <a:p>
            <a:pPr marL="0" indent="0">
              <a:buNone/>
            </a:pPr>
            <a:r>
              <a:rPr lang="hr-HR" dirty="0" smtClean="0"/>
              <a:t>Partneri:</a:t>
            </a:r>
          </a:p>
          <a:p>
            <a:r>
              <a:rPr lang="hr-HR" dirty="0" err="1" smtClean="0"/>
              <a:t>CeKaPe</a:t>
            </a:r>
            <a:r>
              <a:rPr lang="hr-HR" dirty="0" smtClean="0"/>
              <a:t> </a:t>
            </a:r>
            <a:r>
              <a:rPr lang="hr-HR" dirty="0"/>
              <a:t>Zagreb</a:t>
            </a:r>
          </a:p>
          <a:p>
            <a:r>
              <a:rPr lang="hr-HR" dirty="0" err="1"/>
              <a:t>Užička</a:t>
            </a:r>
            <a:r>
              <a:rPr lang="hr-HR" dirty="0"/>
              <a:t> književna republika Beograd</a:t>
            </a:r>
          </a:p>
          <a:p>
            <a:pPr marL="0" indent="0">
              <a:buNone/>
            </a:pPr>
            <a:r>
              <a:rPr lang="hr-HR" dirty="0" smtClean="0"/>
              <a:t>Dinamika</a:t>
            </a:r>
          </a:p>
          <a:p>
            <a:pPr marL="0" indent="0">
              <a:buNone/>
            </a:pPr>
            <a:r>
              <a:rPr lang="hr-HR" dirty="0" smtClean="0"/>
              <a:t>* Edukacija za voditelje u Sarajevu</a:t>
            </a:r>
          </a:p>
          <a:p>
            <a:pPr marL="0" indent="0">
              <a:buNone/>
            </a:pPr>
            <a:r>
              <a:rPr lang="hr-HR" dirty="0" smtClean="0"/>
              <a:t>* Osnivanje </a:t>
            </a:r>
            <a:r>
              <a:rPr lang="hr-HR" dirty="0"/>
              <a:t>6 književnih klubova</a:t>
            </a:r>
          </a:p>
          <a:p>
            <a:pPr marL="0" indent="0">
              <a:buNone/>
            </a:pPr>
            <a:r>
              <a:rPr lang="hr-HR" dirty="0" smtClean="0"/>
              <a:t>* Književni susreti u školama</a:t>
            </a:r>
            <a:endParaRPr lang="hr-HR" dirty="0"/>
          </a:p>
          <a:p>
            <a:pPr marL="0" indent="0">
              <a:buNone/>
            </a:pPr>
            <a:r>
              <a:rPr lang="hr-HR" dirty="0" smtClean="0"/>
              <a:t>* Književni </a:t>
            </a:r>
            <a:r>
              <a:rPr lang="hr-HR" dirty="0"/>
              <a:t>susret u </a:t>
            </a:r>
            <a:r>
              <a:rPr lang="hr-HR" dirty="0" err="1"/>
              <a:t>Stocu</a:t>
            </a:r>
            <a:endParaRPr lang="hr-HR" dirty="0"/>
          </a:p>
          <a:p>
            <a:pPr marL="0" indent="0">
              <a:buNone/>
            </a:pPr>
            <a:r>
              <a:rPr lang="hr-HR" dirty="0" smtClean="0"/>
              <a:t>* Promocija publikacije</a:t>
            </a:r>
            <a:r>
              <a:rPr lang="hr-HR" dirty="0" smtClean="0"/>
              <a:t> </a:t>
            </a:r>
            <a:r>
              <a:rPr lang="hr-HR" dirty="0"/>
              <a:t>u Sarajevu</a:t>
            </a:r>
          </a:p>
          <a:p>
            <a:endParaRPr lang="hr-HR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Nositelj Projekta</a:t>
            </a:r>
            <a:br>
              <a:rPr lang="hr-HR" dirty="0"/>
            </a:br>
            <a:r>
              <a:rPr lang="hr-HR" dirty="0"/>
              <a:t>Fondacija Mak Dizdar</a:t>
            </a:r>
          </a:p>
        </p:txBody>
      </p:sp>
    </p:spTree>
    <p:extLst>
      <p:ext uri="{BB962C8B-B14F-4D97-AF65-F5344CB8AC3E}">
        <p14:creationId xmlns:p14="http://schemas.microsoft.com/office/powerpoint/2010/main" val="36641778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Sarajevo 8</a:t>
            </a:r>
            <a:r>
              <a:rPr lang="hr-HR" dirty="0" smtClean="0"/>
              <a:t>. - 10.svibnja </a:t>
            </a:r>
            <a:r>
              <a:rPr lang="hr-HR" dirty="0"/>
              <a:t>2015.</a:t>
            </a:r>
          </a:p>
          <a:p>
            <a:r>
              <a:rPr lang="hr-HR" dirty="0" smtClean="0"/>
              <a:t>Nacionalni koordinatori</a:t>
            </a:r>
          </a:p>
          <a:p>
            <a:r>
              <a:rPr lang="hr-HR" dirty="0"/>
              <a:t>Voditelji </a:t>
            </a:r>
            <a:r>
              <a:rPr lang="hr-HR" dirty="0" smtClean="0"/>
              <a:t>književnih klubova:</a:t>
            </a:r>
          </a:p>
          <a:p>
            <a:pPr marL="0" indent="0">
              <a:buNone/>
            </a:pPr>
            <a:r>
              <a:rPr lang="hr-HR" dirty="0" smtClean="0"/>
              <a:t>Sarajevo</a:t>
            </a:r>
            <a:r>
              <a:rPr lang="hr-HR" dirty="0"/>
              <a:t>, Stolac, Beograd, </a:t>
            </a:r>
            <a:r>
              <a:rPr lang="hr-HR" dirty="0" err="1"/>
              <a:t>Užice</a:t>
            </a:r>
            <a:r>
              <a:rPr lang="hr-HR" dirty="0"/>
              <a:t>, </a:t>
            </a:r>
            <a:endParaRPr lang="hr-HR" dirty="0" smtClean="0"/>
          </a:p>
          <a:p>
            <a:pPr marL="0" indent="0">
              <a:buNone/>
            </a:pPr>
            <a:r>
              <a:rPr lang="hr-HR" dirty="0" smtClean="0"/>
              <a:t>Zagreb </a:t>
            </a:r>
            <a:r>
              <a:rPr lang="hr-HR" dirty="0"/>
              <a:t>i Rijeka</a:t>
            </a:r>
          </a:p>
          <a:p>
            <a:endParaRPr lang="hr-HR" dirty="0"/>
          </a:p>
          <a:p>
            <a:endParaRPr lang="hr-HR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Edukacija za voditelje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849" y="3637249"/>
            <a:ext cx="5966557" cy="285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681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4" y="1398494"/>
            <a:ext cx="8596668" cy="5097309"/>
          </a:xfrm>
        </p:spPr>
        <p:txBody>
          <a:bodyPr>
            <a:normAutofit lnSpcReduction="10000"/>
          </a:bodyPr>
          <a:lstStyle/>
          <a:p>
            <a:endParaRPr lang="hr-HR" dirty="0" smtClean="0"/>
          </a:p>
          <a:p>
            <a:pPr marL="0" indent="0">
              <a:buNone/>
            </a:pPr>
            <a:r>
              <a:rPr lang="hr-HR" dirty="0" smtClean="0"/>
              <a:t>14</a:t>
            </a:r>
            <a:r>
              <a:rPr lang="hr-HR" dirty="0" smtClean="0"/>
              <a:t>. svibnja 2015.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dirty="0" smtClean="0"/>
              <a:t>Upoznavanje članova kluba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dirty="0" smtClean="0"/>
              <a:t>Informacije o projektu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dirty="0" smtClean="0"/>
              <a:t>Ukratko </a:t>
            </a:r>
            <a:r>
              <a:rPr lang="hr-HR" dirty="0" smtClean="0"/>
              <a:t>o Mak Dizdaru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dirty="0" smtClean="0"/>
              <a:t>Informacije o autorici i </a:t>
            </a:r>
            <a:r>
              <a:rPr lang="hr-HR" dirty="0" smtClean="0"/>
              <a:t>knjizi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dirty="0" err="1"/>
              <a:t>Facebook</a:t>
            </a:r>
            <a:r>
              <a:rPr lang="hr-HR" dirty="0"/>
              <a:t> grupa </a:t>
            </a:r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endParaRPr lang="hr-HR" dirty="0" smtClean="0"/>
          </a:p>
          <a:p>
            <a:pPr marL="0" indent="0">
              <a:buNone/>
            </a:pPr>
            <a:r>
              <a:rPr lang="hr-HR" dirty="0" smtClean="0"/>
              <a:t>22. svibnja 2015.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dirty="0" smtClean="0"/>
              <a:t>Analiza zbirke priča „Moramo razgovarati”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dirty="0" smtClean="0"/>
              <a:t>Dogovor o susretu s autoricom</a:t>
            </a:r>
          </a:p>
          <a:p>
            <a:pPr>
              <a:buFont typeface="Wingdings" panose="05000000000000000000" pitchFamily="2" charset="2"/>
              <a:buChar char="§"/>
            </a:pPr>
            <a:endParaRPr lang="hr-HR" dirty="0" smtClean="0"/>
          </a:p>
          <a:p>
            <a:pPr>
              <a:buFont typeface="Wingdings" panose="05000000000000000000" pitchFamily="2" charset="2"/>
              <a:buChar char="§"/>
            </a:pPr>
            <a:endParaRPr lang="hr-HR" dirty="0" smtClean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372093"/>
            <a:ext cx="8596668" cy="908067"/>
          </a:xfrm>
        </p:spPr>
        <p:txBody>
          <a:bodyPr/>
          <a:lstStyle/>
          <a:p>
            <a:r>
              <a:rPr lang="hr-HR" dirty="0" smtClean="0"/>
              <a:t>Književni susreti u školi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900" y="3754419"/>
            <a:ext cx="4098467" cy="293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7573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r-HR" dirty="0" smtClean="0"/>
              <a:t>29.svibnja 2015.</a:t>
            </a:r>
          </a:p>
          <a:p>
            <a:r>
              <a:rPr lang="hr-HR" dirty="0" smtClean="0"/>
              <a:t>Učenici moderatori</a:t>
            </a:r>
          </a:p>
          <a:p>
            <a:r>
              <a:rPr lang="hr-HR" dirty="0" smtClean="0"/>
              <a:t>Razgovor o pričama</a:t>
            </a:r>
          </a:p>
          <a:p>
            <a:r>
              <a:rPr lang="hr-HR" dirty="0" smtClean="0"/>
              <a:t>Dramatizacija priče</a:t>
            </a:r>
          </a:p>
          <a:p>
            <a:r>
              <a:rPr lang="hr-HR" dirty="0" smtClean="0"/>
              <a:t>O životu i radu književnika u Hrvatskoj</a:t>
            </a:r>
          </a:p>
          <a:p>
            <a:r>
              <a:rPr lang="hr-HR" dirty="0" smtClean="0"/>
              <a:t>O lektiri</a:t>
            </a:r>
          </a:p>
          <a:p>
            <a:r>
              <a:rPr lang="hr-HR" dirty="0" smtClean="0"/>
              <a:t>Profesionalni život autorice</a:t>
            </a:r>
          </a:p>
          <a:p>
            <a:r>
              <a:rPr lang="hr-HR" dirty="0" smtClean="0"/>
              <a:t>Iskustva s </a:t>
            </a:r>
            <a:r>
              <a:rPr lang="hr-HR" dirty="0" err="1" smtClean="0"/>
              <a:t>Pričigina</a:t>
            </a:r>
            <a:endParaRPr lang="hr-HR" dirty="0" smtClean="0"/>
          </a:p>
          <a:p>
            <a:r>
              <a:rPr lang="hr-HR" dirty="0" smtClean="0"/>
              <a:t>Izjave za medije</a:t>
            </a:r>
            <a:endParaRPr lang="hr-HR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Književni susret s Tanjom Mravak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3243">
            <a:off x="6723913" y="2982507"/>
            <a:ext cx="4731570" cy="315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066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61016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sp>
        <p:nvSpPr>
          <p:cNvPr id="2" name="Pravokutnik 1">
            <a:hlinkClick r:id="rId2"/>
          </p:cNvPr>
          <p:cNvSpPr/>
          <p:nvPr/>
        </p:nvSpPr>
        <p:spPr>
          <a:xfrm>
            <a:off x="1298716" y="3244334"/>
            <a:ext cx="58228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>
                <a:hlinkClick r:id="rId2"/>
              </a:rPr>
              <a:t>https://www.youtube.com/watch?v=KPmhCSVbRjs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162757" y="3055172"/>
            <a:ext cx="9877777" cy="882128"/>
          </a:xfrm>
        </p:spPr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306785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Dojmovi sa susreta</a:t>
            </a:r>
          </a:p>
          <a:p>
            <a:r>
              <a:rPr lang="hr-HR" dirty="0" smtClean="0"/>
              <a:t>Analiza uspješnosti</a:t>
            </a:r>
          </a:p>
          <a:p>
            <a:r>
              <a:rPr lang="hr-HR" dirty="0" smtClean="0"/>
              <a:t>Odabir 6 predstavnika za susret u </a:t>
            </a:r>
            <a:r>
              <a:rPr lang="hr-HR" dirty="0" err="1" smtClean="0"/>
              <a:t>Stocu</a:t>
            </a:r>
            <a:endParaRPr lang="hr-HR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4.književni susret u školi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214807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098" y="2236631"/>
            <a:ext cx="2967535" cy="4201821"/>
          </a:xfr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Stolac 10.- 13. rujna 2015.</a:t>
            </a: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318" y="2205318"/>
            <a:ext cx="3035236" cy="429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4356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 smtClean="0"/>
              <a:t>9,30 – 13,00 sati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hr-HR" dirty="0" smtClean="0"/>
              <a:t>Hrvatska: Tanja Mravak, Nebojša </a:t>
            </a:r>
            <a:r>
              <a:rPr lang="hr-HR" dirty="0" err="1" smtClean="0"/>
              <a:t>Lujanović</a:t>
            </a:r>
            <a:endParaRPr lang="hr-HR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hr-HR" dirty="0" smtClean="0"/>
              <a:t>BiH: </a:t>
            </a:r>
            <a:r>
              <a:rPr lang="hr-HR" dirty="0" err="1" smtClean="0"/>
              <a:t>Selvedin</a:t>
            </a:r>
            <a:r>
              <a:rPr lang="hr-HR" dirty="0" smtClean="0"/>
              <a:t> </a:t>
            </a:r>
            <a:r>
              <a:rPr lang="hr-HR" dirty="0" err="1" smtClean="0"/>
              <a:t>Avdagić</a:t>
            </a:r>
            <a:r>
              <a:rPr lang="hr-HR" dirty="0" smtClean="0"/>
              <a:t>, </a:t>
            </a:r>
            <a:r>
              <a:rPr lang="hr-HR" dirty="0" err="1" smtClean="0"/>
              <a:t>Almin</a:t>
            </a:r>
            <a:r>
              <a:rPr lang="hr-HR" dirty="0" smtClean="0"/>
              <a:t> </a:t>
            </a:r>
            <a:r>
              <a:rPr lang="hr-HR" dirty="0" err="1" smtClean="0"/>
              <a:t>Kaplan</a:t>
            </a:r>
            <a:endParaRPr lang="hr-HR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hr-HR" dirty="0" smtClean="0"/>
              <a:t>Srbija: Dragana </a:t>
            </a:r>
            <a:r>
              <a:rPr lang="hr-HR" dirty="0" err="1" smtClean="0"/>
              <a:t>Mladenović</a:t>
            </a:r>
            <a:r>
              <a:rPr lang="hr-HR" dirty="0" smtClean="0"/>
              <a:t>, Radmila Lazić</a:t>
            </a:r>
          </a:p>
          <a:p>
            <a:endParaRPr lang="hr-HR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r-HR" dirty="0" smtClean="0"/>
              <a:t>Predstavljanje autora od strane učenika</a:t>
            </a:r>
            <a:br>
              <a:rPr lang="hr-HR" dirty="0" smtClean="0"/>
            </a:br>
            <a:r>
              <a:rPr lang="hr-HR" dirty="0" smtClean="0"/>
              <a:t>11. rujna 2015.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18" y="1624405"/>
            <a:ext cx="4206240" cy="274232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18" y="2713737"/>
            <a:ext cx="4192900" cy="290030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998">
            <a:off x="7191250" y="3338368"/>
            <a:ext cx="4499824" cy="299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944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alni oblik">
  <a:themeElements>
    <a:clrScheme name="Valni oblik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Valni oblik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alni oblik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293</TotalTime>
  <Words>332</Words>
  <Application>Microsoft Office PowerPoint</Application>
  <PresentationFormat>Prilagođeno</PresentationFormat>
  <Paragraphs>88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19</vt:i4>
      </vt:variant>
    </vt:vector>
  </HeadingPairs>
  <TitlesOfParts>
    <vt:vector size="20" baseType="lpstr">
      <vt:lpstr>Valni oblik</vt:lpstr>
      <vt:lpstr>Line Literatura za interkulturalnu edukaciju </vt:lpstr>
      <vt:lpstr>Nositelj Projekta Fondacija Mak Dizdar</vt:lpstr>
      <vt:lpstr>Edukacija za voditelje</vt:lpstr>
      <vt:lpstr>Književni susreti u školi</vt:lpstr>
      <vt:lpstr>Književni susret s Tanjom Mravak</vt:lpstr>
      <vt:lpstr> </vt:lpstr>
      <vt:lpstr>4.književni susret u školi</vt:lpstr>
      <vt:lpstr>Stolac 10.- 13. rujna 2015.</vt:lpstr>
      <vt:lpstr>Predstavljanje autora od strane učenika 11. rujna 2015.</vt:lpstr>
      <vt:lpstr>14,30 – 16,00 Razgled Stoca</vt:lpstr>
      <vt:lpstr> 18,00 – 19,30 Književna radionica </vt:lpstr>
      <vt:lpstr> 21,00 – 23,00 Književno veče </vt:lpstr>
      <vt:lpstr>12. rujna 2015.</vt:lpstr>
      <vt:lpstr>Stolac, 13.rujna 2015.</vt:lpstr>
      <vt:lpstr>Razgled Radimlja - stećci  </vt:lpstr>
      <vt:lpstr>Rujan – listopad 2015.</vt:lpstr>
      <vt:lpstr>Sarajevo 12.-14.studeni 2015.</vt:lpstr>
      <vt:lpstr>PowerPointova prezentacija</vt:lpstr>
      <vt:lpstr>        Doviđenja do sljedećeg susreta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Alen Vidovic</dc:creator>
  <cp:lastModifiedBy>Sandra</cp:lastModifiedBy>
  <cp:revision>32</cp:revision>
  <dcterms:created xsi:type="dcterms:W3CDTF">2016-02-13T22:43:16Z</dcterms:created>
  <dcterms:modified xsi:type="dcterms:W3CDTF">2016-02-15T18:53:56Z</dcterms:modified>
</cp:coreProperties>
</file>