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4" r:id="rId2"/>
    <p:sldId id="340" r:id="rId3"/>
    <p:sldId id="308" r:id="rId4"/>
    <p:sldId id="346" r:id="rId5"/>
    <p:sldId id="313" r:id="rId6"/>
    <p:sldId id="317" r:id="rId7"/>
    <p:sldId id="319" r:id="rId8"/>
    <p:sldId id="315" r:id="rId9"/>
    <p:sldId id="320" r:id="rId10"/>
    <p:sldId id="344" r:id="rId11"/>
    <p:sldId id="316" r:id="rId12"/>
    <p:sldId id="326" r:id="rId13"/>
    <p:sldId id="327" r:id="rId14"/>
    <p:sldId id="335" r:id="rId15"/>
    <p:sldId id="339" r:id="rId16"/>
    <p:sldId id="336" r:id="rId17"/>
  </p:sldIdLst>
  <p:sldSz cx="9144000" cy="6858000" type="screen4x3"/>
  <p:notesSz cx="6735763" cy="986631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ja Tomicic" initials="MT" lastIdx="2" clrIdx="0"/>
  <p:cmAuthor id="1" name="Marta Raljevic" initials="MR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639"/>
    <a:srgbClr val="F2E64C"/>
    <a:srgbClr val="3C50B2"/>
    <a:srgbClr val="F4EA68"/>
    <a:srgbClr val="50C0B5"/>
    <a:srgbClr val="A361A5"/>
    <a:srgbClr val="64C8BE"/>
    <a:srgbClr val="506ED0"/>
    <a:srgbClr val="F4F468"/>
    <a:srgbClr val="F1E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9710" autoAdjust="0"/>
  </p:normalViewPr>
  <p:slideViewPr>
    <p:cSldViewPr>
      <p:cViewPr>
        <p:scale>
          <a:sx n="95" d="100"/>
          <a:sy n="95" d="100"/>
        </p:scale>
        <p:origin x="-19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2A931-36C4-4890-8771-FC642E1B4C3A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9BC0F36-9809-4C17-B695-FD585B01B8B8}">
      <dgm:prSet custT="1"/>
      <dgm:spPr>
        <a:solidFill>
          <a:schemeClr val="accent6"/>
        </a:solidFill>
      </dgm:spPr>
      <dgm:t>
        <a:bodyPr/>
        <a:lstStyle/>
        <a:p>
          <a:pPr algn="just"/>
          <a:r>
            <a:rPr lang="hr-HR" sz="2000" dirty="0" smtClean="0"/>
            <a:t>podizanje svijesti </a:t>
          </a:r>
          <a:r>
            <a:rPr lang="en-GB" sz="2000" dirty="0" smtClean="0"/>
            <a:t>o </a:t>
          </a:r>
          <a:r>
            <a:rPr lang="hr-HR" sz="2000" b="1" u="sng" dirty="0" err="1" smtClean="0"/>
            <a:t>zajedničk</a:t>
          </a:r>
          <a:r>
            <a:rPr lang="en-GB" sz="2000" b="1" u="sng" dirty="0" err="1" smtClean="0"/>
            <a:t>oj</a:t>
          </a:r>
          <a:r>
            <a:rPr lang="hr-HR" sz="2000" b="1" u="sng" dirty="0" smtClean="0"/>
            <a:t> povijesti</a:t>
          </a:r>
          <a:r>
            <a:rPr lang="en-GB" sz="2000" b="1" u="sng" dirty="0" smtClean="0"/>
            <a:t>,</a:t>
          </a:r>
          <a:r>
            <a:rPr lang="hr-HR" sz="2000" b="1" u="sng" dirty="0" smtClean="0"/>
            <a:t> vrijednosti</a:t>
          </a:r>
          <a:r>
            <a:rPr lang="en-GB" sz="2000" b="1" u="sng" dirty="0" smtClean="0"/>
            <a:t>ma</a:t>
          </a:r>
          <a:r>
            <a:rPr lang="hr-HR" sz="2000" b="1" u="sng" dirty="0" smtClean="0"/>
            <a:t> te cilj</a:t>
          </a:r>
          <a:r>
            <a:rPr lang="en-GB" sz="2000" b="1" u="sng" dirty="0" err="1" smtClean="0"/>
            <a:t>ev</a:t>
          </a:r>
          <a:r>
            <a:rPr lang="hr-HR" sz="2000" b="1" u="sng" dirty="0" smtClean="0"/>
            <a:t>a Unije</a:t>
          </a:r>
          <a:endParaRPr lang="pt-PT" sz="2000" b="1" dirty="0">
            <a:latin typeface="Candara" pitchFamily="34" charset="0"/>
          </a:endParaRPr>
        </a:p>
      </dgm:t>
    </dgm:pt>
    <dgm:pt modelId="{83CF951D-AFF1-49C3-9705-A9E86D5F1030}" type="parTrans" cxnId="{D3A5AB8D-A0F6-4F56-BD76-027026E89229}">
      <dgm:prSet/>
      <dgm:spPr/>
      <dgm:t>
        <a:bodyPr/>
        <a:lstStyle/>
        <a:p>
          <a:endParaRPr lang="pt-PT"/>
        </a:p>
      </dgm:t>
    </dgm:pt>
    <dgm:pt modelId="{7428980E-6A05-41BE-9C2E-6DB52C8CCFE1}" type="sibTrans" cxnId="{D3A5AB8D-A0F6-4F56-BD76-027026E89229}">
      <dgm:prSet/>
      <dgm:spPr/>
      <dgm:t>
        <a:bodyPr/>
        <a:lstStyle/>
        <a:p>
          <a:endParaRPr lang="pt-PT"/>
        </a:p>
      </dgm:t>
    </dgm:pt>
    <dgm:pt modelId="{E679A51D-1542-424C-9F4D-D40D02A5C894}">
      <dgm:prSet custT="1"/>
      <dgm:spPr>
        <a:solidFill>
          <a:schemeClr val="accent5"/>
        </a:solidFill>
      </dgm:spPr>
      <dgm:t>
        <a:bodyPr/>
        <a:lstStyle/>
        <a:p>
          <a:pPr algn="just"/>
          <a:r>
            <a:rPr lang="hr-HR" sz="2000" dirty="0" smtClean="0"/>
            <a:t>poticanje </a:t>
          </a:r>
          <a:r>
            <a:rPr lang="hr-HR" sz="2000" b="1" u="sng" dirty="0" smtClean="0"/>
            <a:t>demokratskog i </a:t>
          </a:r>
          <a:r>
            <a:rPr lang="en-GB" sz="2000" b="1" u="sng" dirty="0" err="1" smtClean="0"/>
            <a:t>aktivnog</a:t>
          </a:r>
          <a:r>
            <a:rPr lang="hr-HR" sz="2000" b="1" u="sng" dirty="0" smtClean="0"/>
            <a:t> sudjelovanja</a:t>
          </a:r>
          <a:r>
            <a:rPr lang="en-GB" sz="2000" b="1" u="sng" dirty="0" smtClean="0"/>
            <a:t> </a:t>
          </a:r>
          <a:r>
            <a:rPr lang="en-GB" sz="2000" b="1" u="sng" dirty="0" err="1" smtClean="0"/>
            <a:t>građana</a:t>
          </a:r>
          <a:r>
            <a:rPr lang="en-GB" sz="2000" b="1" u="sng" dirty="0" smtClean="0"/>
            <a:t> u </a:t>
          </a:r>
          <a:r>
            <a:rPr lang="en-GB" sz="2000" b="1" u="sng" dirty="0" err="1" smtClean="0"/>
            <a:t>donošenju</a:t>
          </a:r>
          <a:r>
            <a:rPr lang="en-GB" sz="2000" b="1" u="sng" dirty="0" smtClean="0"/>
            <a:t> I provedbu </a:t>
          </a:r>
          <a:r>
            <a:rPr lang="en-GB" sz="2000" b="1" u="sng" dirty="0" err="1" smtClean="0"/>
            <a:t>politika</a:t>
          </a:r>
          <a:r>
            <a:rPr lang="en-GB" sz="2000" b="1" u="sng" dirty="0" smtClean="0"/>
            <a:t> EU</a:t>
          </a:r>
          <a:endParaRPr lang="pt-PT" sz="2000" b="1" dirty="0">
            <a:latin typeface="Candara" pitchFamily="34" charset="0"/>
          </a:endParaRPr>
        </a:p>
      </dgm:t>
    </dgm:pt>
    <dgm:pt modelId="{4999B6E7-DC16-4D88-887B-CD02CA94ABD9}" type="sibTrans" cxnId="{247701D1-92BB-40DA-BFED-116E5FDE68B8}">
      <dgm:prSet/>
      <dgm:spPr/>
      <dgm:t>
        <a:bodyPr/>
        <a:lstStyle/>
        <a:p>
          <a:endParaRPr lang="pt-PT"/>
        </a:p>
      </dgm:t>
    </dgm:pt>
    <dgm:pt modelId="{6533691E-382E-4AEA-BF36-686568EC17F2}" type="parTrans" cxnId="{247701D1-92BB-40DA-BFED-116E5FDE68B8}">
      <dgm:prSet/>
      <dgm:spPr/>
      <dgm:t>
        <a:bodyPr/>
        <a:lstStyle/>
        <a:p>
          <a:endParaRPr lang="pt-PT"/>
        </a:p>
      </dgm:t>
    </dgm:pt>
    <dgm:pt modelId="{FEFCDBFF-E314-4C78-8E9D-9D9DAA99B19D}" type="pres">
      <dgm:prSet presAssocID="{3D12A931-36C4-4890-8771-FC642E1B4C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7B6C1B8-3EE3-49ED-B0A5-99BAEC5E97FE}" type="pres">
      <dgm:prSet presAssocID="{59BC0F36-9809-4C17-B695-FD585B01B8B8}" presName="parentLin" presStyleCnt="0"/>
      <dgm:spPr/>
      <dgm:t>
        <a:bodyPr/>
        <a:lstStyle/>
        <a:p>
          <a:endParaRPr lang="pt-PT"/>
        </a:p>
      </dgm:t>
    </dgm:pt>
    <dgm:pt modelId="{6B318FED-8D29-4AB6-BA11-05A26E936419}" type="pres">
      <dgm:prSet presAssocID="{59BC0F36-9809-4C17-B695-FD585B01B8B8}" presName="parentLeftMargin" presStyleLbl="node1" presStyleIdx="0" presStyleCnt="2"/>
      <dgm:spPr/>
      <dgm:t>
        <a:bodyPr/>
        <a:lstStyle/>
        <a:p>
          <a:endParaRPr lang="pt-PT"/>
        </a:p>
      </dgm:t>
    </dgm:pt>
    <dgm:pt modelId="{95BCC9EA-6788-44B9-BEA7-DA258E2B4839}" type="pres">
      <dgm:prSet presAssocID="{59BC0F36-9809-4C17-B695-FD585B01B8B8}" presName="parentText" presStyleLbl="node1" presStyleIdx="0" presStyleCnt="2" custScaleX="146873" custLinFactNeighborX="-2780" custLinFactNeighborY="3784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216C7AB-C834-445E-9AF1-561F465B4840}" type="pres">
      <dgm:prSet presAssocID="{59BC0F36-9809-4C17-B695-FD585B01B8B8}" presName="negativeSpace" presStyleCnt="0"/>
      <dgm:spPr/>
      <dgm:t>
        <a:bodyPr/>
        <a:lstStyle/>
        <a:p>
          <a:endParaRPr lang="pt-PT"/>
        </a:p>
      </dgm:t>
    </dgm:pt>
    <dgm:pt modelId="{4D667E61-195A-436A-994F-B7A0BFBF5975}" type="pres">
      <dgm:prSet presAssocID="{59BC0F36-9809-4C17-B695-FD585B01B8B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C80B391-B08D-48C8-B0C5-9FC0BDBB1406}" type="pres">
      <dgm:prSet presAssocID="{7428980E-6A05-41BE-9C2E-6DB52C8CCFE1}" presName="spaceBetweenRectangles" presStyleCnt="0"/>
      <dgm:spPr/>
      <dgm:t>
        <a:bodyPr/>
        <a:lstStyle/>
        <a:p>
          <a:endParaRPr lang="pt-PT"/>
        </a:p>
      </dgm:t>
    </dgm:pt>
    <dgm:pt modelId="{3C1AB00E-34DF-4FD7-91AE-E3EBEB2C4D42}" type="pres">
      <dgm:prSet presAssocID="{E679A51D-1542-424C-9F4D-D40D02A5C894}" presName="parentLin" presStyleCnt="0"/>
      <dgm:spPr/>
      <dgm:t>
        <a:bodyPr/>
        <a:lstStyle/>
        <a:p>
          <a:endParaRPr lang="hr-HR"/>
        </a:p>
      </dgm:t>
    </dgm:pt>
    <dgm:pt modelId="{E74AB092-0D5D-4341-934C-93CFB49BCDB3}" type="pres">
      <dgm:prSet presAssocID="{E679A51D-1542-424C-9F4D-D40D02A5C894}" presName="parentLeftMargin" presStyleLbl="node1" presStyleIdx="0" presStyleCnt="2"/>
      <dgm:spPr/>
      <dgm:t>
        <a:bodyPr/>
        <a:lstStyle/>
        <a:p>
          <a:endParaRPr lang="pt-PT"/>
        </a:p>
      </dgm:t>
    </dgm:pt>
    <dgm:pt modelId="{F850B029-404B-4AC5-BB2A-438257A7D8CC}" type="pres">
      <dgm:prSet presAssocID="{E679A51D-1542-424C-9F4D-D40D02A5C894}" presName="parentText" presStyleLbl="node1" presStyleIdx="1" presStyleCnt="2" custScaleX="142857" custLinFactNeighborX="7719" custLinFactNeighborY="1590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DEA4113-D71F-438B-8515-C42BF99E89AC}" type="pres">
      <dgm:prSet presAssocID="{E679A51D-1542-424C-9F4D-D40D02A5C894}" presName="negativeSpace" presStyleCnt="0"/>
      <dgm:spPr/>
      <dgm:t>
        <a:bodyPr/>
        <a:lstStyle/>
        <a:p>
          <a:endParaRPr lang="hr-HR"/>
        </a:p>
      </dgm:t>
    </dgm:pt>
    <dgm:pt modelId="{A849C526-9F1B-4BC5-8587-256FEA00DD30}" type="pres">
      <dgm:prSet presAssocID="{E679A51D-1542-424C-9F4D-D40D02A5C89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47701D1-92BB-40DA-BFED-116E5FDE68B8}" srcId="{3D12A931-36C4-4890-8771-FC642E1B4C3A}" destId="{E679A51D-1542-424C-9F4D-D40D02A5C894}" srcOrd="1" destOrd="0" parTransId="{6533691E-382E-4AEA-BF36-686568EC17F2}" sibTransId="{4999B6E7-DC16-4D88-887B-CD02CA94ABD9}"/>
    <dgm:cxn modelId="{DB4A3D02-2E59-4853-BFE5-FBF47D3D9363}" type="presOf" srcId="{59BC0F36-9809-4C17-B695-FD585B01B8B8}" destId="{6B318FED-8D29-4AB6-BA11-05A26E936419}" srcOrd="0" destOrd="0" presId="urn:microsoft.com/office/officeart/2005/8/layout/list1"/>
    <dgm:cxn modelId="{D3A5AB8D-A0F6-4F56-BD76-027026E89229}" srcId="{3D12A931-36C4-4890-8771-FC642E1B4C3A}" destId="{59BC0F36-9809-4C17-B695-FD585B01B8B8}" srcOrd="0" destOrd="0" parTransId="{83CF951D-AFF1-49C3-9705-A9E86D5F1030}" sibTransId="{7428980E-6A05-41BE-9C2E-6DB52C8CCFE1}"/>
    <dgm:cxn modelId="{E48B0891-EBB0-46F7-AEC4-F6A00232FB12}" type="presOf" srcId="{59BC0F36-9809-4C17-B695-FD585B01B8B8}" destId="{95BCC9EA-6788-44B9-BEA7-DA258E2B4839}" srcOrd="1" destOrd="0" presId="urn:microsoft.com/office/officeart/2005/8/layout/list1"/>
    <dgm:cxn modelId="{FD193CB1-2E86-475E-9B4B-7D55A7475193}" type="presOf" srcId="{E679A51D-1542-424C-9F4D-D40D02A5C894}" destId="{F850B029-404B-4AC5-BB2A-438257A7D8CC}" srcOrd="1" destOrd="0" presId="urn:microsoft.com/office/officeart/2005/8/layout/list1"/>
    <dgm:cxn modelId="{AE791F0B-05AF-4F87-8F1F-71A65B051296}" type="presOf" srcId="{3D12A931-36C4-4890-8771-FC642E1B4C3A}" destId="{FEFCDBFF-E314-4C78-8E9D-9D9DAA99B19D}" srcOrd="0" destOrd="0" presId="urn:microsoft.com/office/officeart/2005/8/layout/list1"/>
    <dgm:cxn modelId="{0E6E5028-6A31-4E99-97F9-25A14EA5D132}" type="presOf" srcId="{E679A51D-1542-424C-9F4D-D40D02A5C894}" destId="{E74AB092-0D5D-4341-934C-93CFB49BCDB3}" srcOrd="0" destOrd="0" presId="urn:microsoft.com/office/officeart/2005/8/layout/list1"/>
    <dgm:cxn modelId="{23E7C579-0ED1-4207-AC4E-51CD42F65D4B}" type="presParOf" srcId="{FEFCDBFF-E314-4C78-8E9D-9D9DAA99B19D}" destId="{17B6C1B8-3EE3-49ED-B0A5-99BAEC5E97FE}" srcOrd="0" destOrd="0" presId="urn:microsoft.com/office/officeart/2005/8/layout/list1"/>
    <dgm:cxn modelId="{36636FC7-0990-493E-AFD1-00AFAC6F3878}" type="presParOf" srcId="{17B6C1B8-3EE3-49ED-B0A5-99BAEC5E97FE}" destId="{6B318FED-8D29-4AB6-BA11-05A26E936419}" srcOrd="0" destOrd="0" presId="urn:microsoft.com/office/officeart/2005/8/layout/list1"/>
    <dgm:cxn modelId="{529BB805-C219-4181-A57F-1793628FE998}" type="presParOf" srcId="{17B6C1B8-3EE3-49ED-B0A5-99BAEC5E97FE}" destId="{95BCC9EA-6788-44B9-BEA7-DA258E2B4839}" srcOrd="1" destOrd="0" presId="urn:microsoft.com/office/officeart/2005/8/layout/list1"/>
    <dgm:cxn modelId="{94B88E11-F823-498F-B5D1-E018B77808D5}" type="presParOf" srcId="{FEFCDBFF-E314-4C78-8E9D-9D9DAA99B19D}" destId="{2216C7AB-C834-445E-9AF1-561F465B4840}" srcOrd="1" destOrd="0" presId="urn:microsoft.com/office/officeart/2005/8/layout/list1"/>
    <dgm:cxn modelId="{6DA0399F-C2BB-421F-924B-D3F7DD86A683}" type="presParOf" srcId="{FEFCDBFF-E314-4C78-8E9D-9D9DAA99B19D}" destId="{4D667E61-195A-436A-994F-B7A0BFBF5975}" srcOrd="2" destOrd="0" presId="urn:microsoft.com/office/officeart/2005/8/layout/list1"/>
    <dgm:cxn modelId="{720F07E9-158B-4B80-A5BA-D8FAFDA28841}" type="presParOf" srcId="{FEFCDBFF-E314-4C78-8E9D-9D9DAA99B19D}" destId="{DC80B391-B08D-48C8-B0C5-9FC0BDBB1406}" srcOrd="3" destOrd="0" presId="urn:microsoft.com/office/officeart/2005/8/layout/list1"/>
    <dgm:cxn modelId="{5A056F02-3DF2-4B7A-A987-B610FC906AD3}" type="presParOf" srcId="{FEFCDBFF-E314-4C78-8E9D-9D9DAA99B19D}" destId="{3C1AB00E-34DF-4FD7-91AE-E3EBEB2C4D42}" srcOrd="4" destOrd="0" presId="urn:microsoft.com/office/officeart/2005/8/layout/list1"/>
    <dgm:cxn modelId="{1BFC5DFF-13BA-4799-A0CD-F242EDD8FF2E}" type="presParOf" srcId="{3C1AB00E-34DF-4FD7-91AE-E3EBEB2C4D42}" destId="{E74AB092-0D5D-4341-934C-93CFB49BCDB3}" srcOrd="0" destOrd="0" presId="urn:microsoft.com/office/officeart/2005/8/layout/list1"/>
    <dgm:cxn modelId="{C226F6D4-C581-4E90-8C24-2840C911B6DB}" type="presParOf" srcId="{3C1AB00E-34DF-4FD7-91AE-E3EBEB2C4D42}" destId="{F850B029-404B-4AC5-BB2A-438257A7D8CC}" srcOrd="1" destOrd="0" presId="urn:microsoft.com/office/officeart/2005/8/layout/list1"/>
    <dgm:cxn modelId="{7C848075-8F25-4228-8848-522C59755C56}" type="presParOf" srcId="{FEFCDBFF-E314-4C78-8E9D-9D9DAA99B19D}" destId="{3DEA4113-D71F-438B-8515-C42BF99E89AC}" srcOrd="5" destOrd="0" presId="urn:microsoft.com/office/officeart/2005/8/layout/list1"/>
    <dgm:cxn modelId="{AB33BA3D-CB58-4A97-90C8-09AFBC33675D}" type="presParOf" srcId="{FEFCDBFF-E314-4C78-8E9D-9D9DAA99B19D}" destId="{A849C526-9F1B-4BC5-8587-256FEA00DD3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A3C7D0-5AE8-4597-9D26-31F5C0D23728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hr-HR"/>
        </a:p>
      </dgm:t>
    </dgm:pt>
    <dgm:pt modelId="{CEDE9856-0779-41A0-BB5C-0E2939C79B1A}">
      <dgm:prSet phldrT="[Text]" custT="1"/>
      <dgm:spPr/>
      <dgm:t>
        <a:bodyPr/>
        <a:lstStyle/>
        <a:p>
          <a:r>
            <a:rPr lang="hr-HR" sz="2400" dirty="0" smtClean="0"/>
            <a:t>Cjelina 2: Demokratsko angažiranje i građansko sudjelovanje</a:t>
          </a:r>
          <a:endParaRPr lang="hr-HR" sz="2400" dirty="0"/>
        </a:p>
      </dgm:t>
    </dgm:pt>
    <dgm:pt modelId="{6678B693-2015-4DC8-8495-3219F9E40D19}" type="parTrans" cxnId="{B56A848E-EFC6-472D-A440-913BDF1B6E80}">
      <dgm:prSet/>
      <dgm:spPr/>
      <dgm:t>
        <a:bodyPr/>
        <a:lstStyle/>
        <a:p>
          <a:endParaRPr lang="hr-HR"/>
        </a:p>
      </dgm:t>
    </dgm:pt>
    <dgm:pt modelId="{8E443EEC-5161-4E03-83C6-35F65BE11D07}" type="sibTrans" cxnId="{B56A848E-EFC6-472D-A440-913BDF1B6E80}">
      <dgm:prSet/>
      <dgm:spPr/>
      <dgm:t>
        <a:bodyPr/>
        <a:lstStyle/>
        <a:p>
          <a:endParaRPr lang="hr-HR"/>
        </a:p>
      </dgm:t>
    </dgm:pt>
    <dgm:pt modelId="{80B19A51-77C0-4EBD-B079-A94CAA246119}">
      <dgm:prSet phldrT="[Text]" custT="1"/>
      <dgm:spPr/>
      <dgm:t>
        <a:bodyPr/>
        <a:lstStyle/>
        <a:p>
          <a:endParaRPr lang="hr-HR" sz="2000" dirty="0" smtClean="0"/>
        </a:p>
        <a:p>
          <a:endParaRPr lang="hr-HR" sz="2000" dirty="0" smtClean="0"/>
        </a:p>
        <a:p>
          <a:r>
            <a:rPr lang="hr-HR" sz="2000" dirty="0" smtClean="0"/>
            <a:t>Mjera 2.3. Projekti civilnog društva</a:t>
          </a:r>
        </a:p>
        <a:p>
          <a:endParaRPr lang="hr-HR" sz="2000" dirty="0" smtClean="0"/>
        </a:p>
        <a:p>
          <a:endParaRPr lang="hr-HR" sz="2000" dirty="0"/>
        </a:p>
      </dgm:t>
    </dgm:pt>
    <dgm:pt modelId="{528EDA71-50D6-4898-BBA2-DDFBA0AF7FF7}" type="parTrans" cxnId="{033912F9-7138-41E8-803C-7E7537CE7CAC}">
      <dgm:prSet/>
      <dgm:spPr/>
      <dgm:t>
        <a:bodyPr/>
        <a:lstStyle/>
        <a:p>
          <a:endParaRPr lang="hr-HR"/>
        </a:p>
      </dgm:t>
    </dgm:pt>
    <dgm:pt modelId="{3DD36A04-0B7D-4796-BDE3-DA382A7214C1}" type="sibTrans" cxnId="{033912F9-7138-41E8-803C-7E7537CE7CAC}">
      <dgm:prSet/>
      <dgm:spPr/>
      <dgm:t>
        <a:bodyPr/>
        <a:lstStyle/>
        <a:p>
          <a:endParaRPr lang="hr-HR"/>
        </a:p>
      </dgm:t>
    </dgm:pt>
    <dgm:pt modelId="{B969219A-9AE3-46E7-A067-3578C8A37BB3}">
      <dgm:prSet phldrT="[Text]" custT="1"/>
      <dgm:spPr/>
      <dgm:t>
        <a:bodyPr/>
        <a:lstStyle/>
        <a:p>
          <a:pPr algn="ctr"/>
          <a:endParaRPr lang="hr-HR" sz="2000" dirty="0" smtClean="0"/>
        </a:p>
        <a:p>
          <a:pPr algn="ctr"/>
          <a:r>
            <a:rPr lang="hr-HR" sz="2000" dirty="0" smtClean="0"/>
            <a:t>Mjera 2.2. Umrežavanje gradova</a:t>
          </a:r>
        </a:p>
        <a:p>
          <a:pPr algn="ctr"/>
          <a:endParaRPr lang="hr-HR" sz="1400" dirty="0"/>
        </a:p>
      </dgm:t>
    </dgm:pt>
    <dgm:pt modelId="{1D3F06A7-8306-4253-9624-D9ABC43B0559}" type="parTrans" cxnId="{AD4D77ED-79F3-4C81-967E-D6654125DE5D}">
      <dgm:prSet/>
      <dgm:spPr/>
      <dgm:t>
        <a:bodyPr/>
        <a:lstStyle/>
        <a:p>
          <a:endParaRPr lang="hr-HR"/>
        </a:p>
      </dgm:t>
    </dgm:pt>
    <dgm:pt modelId="{8C8508E6-9CF7-4D52-A408-7607E64BF822}" type="sibTrans" cxnId="{AD4D77ED-79F3-4C81-967E-D6654125DE5D}">
      <dgm:prSet/>
      <dgm:spPr/>
      <dgm:t>
        <a:bodyPr/>
        <a:lstStyle/>
        <a:p>
          <a:endParaRPr lang="hr-HR"/>
        </a:p>
      </dgm:t>
    </dgm:pt>
    <dgm:pt modelId="{FC58F921-BBF1-406B-915F-6E2D556A05A1}">
      <dgm:prSet phldrT="[Text]" custT="1"/>
      <dgm:spPr/>
      <dgm:t>
        <a:bodyPr/>
        <a:lstStyle/>
        <a:p>
          <a:r>
            <a:rPr lang="hr-HR" sz="2000" dirty="0" smtClean="0"/>
            <a:t>Mjera 2.1 Bratimljenje gradova</a:t>
          </a:r>
          <a:endParaRPr lang="hr-HR" sz="2000" dirty="0"/>
        </a:p>
      </dgm:t>
    </dgm:pt>
    <dgm:pt modelId="{154CC6A6-0442-42A7-ADDC-511B1F7FC53B}" type="parTrans" cxnId="{168E2110-2353-401E-946D-C7677A8B3DB1}">
      <dgm:prSet/>
      <dgm:spPr/>
      <dgm:t>
        <a:bodyPr/>
        <a:lstStyle/>
        <a:p>
          <a:endParaRPr lang="hr-HR"/>
        </a:p>
      </dgm:t>
    </dgm:pt>
    <dgm:pt modelId="{46F635F5-F3F1-4453-96CB-8666306C94FB}" type="sibTrans" cxnId="{168E2110-2353-401E-946D-C7677A8B3DB1}">
      <dgm:prSet/>
      <dgm:spPr/>
      <dgm:t>
        <a:bodyPr/>
        <a:lstStyle/>
        <a:p>
          <a:endParaRPr lang="hr-HR"/>
        </a:p>
      </dgm:t>
    </dgm:pt>
    <dgm:pt modelId="{6C507A5B-2682-4AD1-A9CE-B133B54DEC66}" type="pres">
      <dgm:prSet presAssocID="{16A3C7D0-5AE8-4597-9D26-31F5C0D237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05DF8F76-425F-42CB-8AE2-88D4B443348B}" type="pres">
      <dgm:prSet presAssocID="{CEDE9856-0779-41A0-BB5C-0E2939C79B1A}" presName="singleCycle" presStyleCnt="0"/>
      <dgm:spPr/>
      <dgm:t>
        <a:bodyPr/>
        <a:lstStyle/>
        <a:p>
          <a:endParaRPr lang="hr-HR"/>
        </a:p>
      </dgm:t>
    </dgm:pt>
    <dgm:pt modelId="{B1DB3A13-D447-45E0-A081-9D8E28CA7088}" type="pres">
      <dgm:prSet presAssocID="{CEDE9856-0779-41A0-BB5C-0E2939C79B1A}" presName="singleCenter" presStyleLbl="node1" presStyleIdx="0" presStyleCnt="4" custScaleX="175137" custScaleY="146907" custLinFactNeighborX="-1006" custLinFactNeighborY="-10022">
        <dgm:presLayoutVars>
          <dgm:chMax val="7"/>
          <dgm:chPref val="7"/>
        </dgm:presLayoutVars>
      </dgm:prSet>
      <dgm:spPr/>
      <dgm:t>
        <a:bodyPr/>
        <a:lstStyle/>
        <a:p>
          <a:endParaRPr lang="hr-HR"/>
        </a:p>
      </dgm:t>
    </dgm:pt>
    <dgm:pt modelId="{0E3E7728-1E2F-4015-A5C4-CB9EFA3772CD}" type="pres">
      <dgm:prSet presAssocID="{528EDA71-50D6-4898-BBA2-DDFBA0AF7FF7}" presName="Name56" presStyleLbl="parChTrans1D2" presStyleIdx="0" presStyleCnt="3"/>
      <dgm:spPr/>
      <dgm:t>
        <a:bodyPr/>
        <a:lstStyle/>
        <a:p>
          <a:endParaRPr lang="hr-HR"/>
        </a:p>
      </dgm:t>
    </dgm:pt>
    <dgm:pt modelId="{2ACEE95F-412D-44EB-851E-2B9B662EADF6}" type="pres">
      <dgm:prSet presAssocID="{80B19A51-77C0-4EBD-B079-A94CAA246119}" presName="text0" presStyleLbl="node1" presStyleIdx="1" presStyleCnt="4" custScaleX="242504" custScaleY="112969" custRadScaleRad="102238" custRadScaleInc="-573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BBE047-7191-4E7F-87DF-1F309A236BBA}" type="pres">
      <dgm:prSet presAssocID="{1D3F06A7-8306-4253-9624-D9ABC43B0559}" presName="Name56" presStyleLbl="parChTrans1D2" presStyleIdx="1" presStyleCnt="3"/>
      <dgm:spPr/>
      <dgm:t>
        <a:bodyPr/>
        <a:lstStyle/>
        <a:p>
          <a:endParaRPr lang="hr-HR"/>
        </a:p>
      </dgm:t>
    </dgm:pt>
    <dgm:pt modelId="{03CB1BA1-1CEC-4902-AE33-A3DB0946E522}" type="pres">
      <dgm:prSet presAssocID="{B969219A-9AE3-46E7-A067-3578C8A37BB3}" presName="text0" presStyleLbl="node1" presStyleIdx="2" presStyleCnt="4" custScaleX="225784" custScaleY="128878" custRadScaleRad="113033" custRadScaleInc="-1202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80A5C0-BA5F-49F5-80B8-8234B84AA232}" type="pres">
      <dgm:prSet presAssocID="{154CC6A6-0442-42A7-ADDC-511B1F7FC53B}" presName="Name56" presStyleLbl="parChTrans1D2" presStyleIdx="2" presStyleCnt="3"/>
      <dgm:spPr/>
      <dgm:t>
        <a:bodyPr/>
        <a:lstStyle/>
        <a:p>
          <a:endParaRPr lang="hr-HR"/>
        </a:p>
      </dgm:t>
    </dgm:pt>
    <dgm:pt modelId="{F903DBD8-20CF-46AD-A759-2EAE1ECEBEEC}" type="pres">
      <dgm:prSet presAssocID="{FC58F921-BBF1-406B-915F-6E2D556A05A1}" presName="text0" presStyleLbl="node1" presStyleIdx="3" presStyleCnt="4" custScaleX="219075" custScaleY="121991" custRadScaleRad="122316" custRadScaleInc="1494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0E325E3-BD4A-4156-A263-D1420BC27850}" type="presOf" srcId="{16A3C7D0-5AE8-4597-9D26-31F5C0D23728}" destId="{6C507A5B-2682-4AD1-A9CE-B133B54DEC66}" srcOrd="0" destOrd="0" presId="urn:microsoft.com/office/officeart/2008/layout/RadialCluster"/>
    <dgm:cxn modelId="{C386B103-6B3B-4F00-837F-275B3D4C9B1E}" type="presOf" srcId="{CEDE9856-0779-41A0-BB5C-0E2939C79B1A}" destId="{B1DB3A13-D447-45E0-A081-9D8E28CA7088}" srcOrd="0" destOrd="0" presId="urn:microsoft.com/office/officeart/2008/layout/RadialCluster"/>
    <dgm:cxn modelId="{720A7A00-F05A-48AB-895C-BC875B55AEC4}" type="presOf" srcId="{B969219A-9AE3-46E7-A067-3578C8A37BB3}" destId="{03CB1BA1-1CEC-4902-AE33-A3DB0946E522}" srcOrd="0" destOrd="0" presId="urn:microsoft.com/office/officeart/2008/layout/RadialCluster"/>
    <dgm:cxn modelId="{C2599CDD-9FF4-4461-8119-DD23F390DC88}" type="presOf" srcId="{1D3F06A7-8306-4253-9624-D9ABC43B0559}" destId="{16BBE047-7191-4E7F-87DF-1F309A236BBA}" srcOrd="0" destOrd="0" presId="urn:microsoft.com/office/officeart/2008/layout/RadialCluster"/>
    <dgm:cxn modelId="{B56A848E-EFC6-472D-A440-913BDF1B6E80}" srcId="{16A3C7D0-5AE8-4597-9D26-31F5C0D23728}" destId="{CEDE9856-0779-41A0-BB5C-0E2939C79B1A}" srcOrd="0" destOrd="0" parTransId="{6678B693-2015-4DC8-8495-3219F9E40D19}" sibTransId="{8E443EEC-5161-4E03-83C6-35F65BE11D07}"/>
    <dgm:cxn modelId="{BCDD4F3F-4FED-45F4-BD1E-0A94671DE4C2}" type="presOf" srcId="{FC58F921-BBF1-406B-915F-6E2D556A05A1}" destId="{F903DBD8-20CF-46AD-A759-2EAE1ECEBEEC}" srcOrd="0" destOrd="0" presId="urn:microsoft.com/office/officeart/2008/layout/RadialCluster"/>
    <dgm:cxn modelId="{CBCDD42E-B79F-40E1-A715-B307A82FD8CB}" type="presOf" srcId="{528EDA71-50D6-4898-BBA2-DDFBA0AF7FF7}" destId="{0E3E7728-1E2F-4015-A5C4-CB9EFA3772CD}" srcOrd="0" destOrd="0" presId="urn:microsoft.com/office/officeart/2008/layout/RadialCluster"/>
    <dgm:cxn modelId="{D100F656-A862-4A2B-82F7-35E5403964DB}" type="presOf" srcId="{80B19A51-77C0-4EBD-B079-A94CAA246119}" destId="{2ACEE95F-412D-44EB-851E-2B9B662EADF6}" srcOrd="0" destOrd="0" presId="urn:microsoft.com/office/officeart/2008/layout/RadialCluster"/>
    <dgm:cxn modelId="{033912F9-7138-41E8-803C-7E7537CE7CAC}" srcId="{CEDE9856-0779-41A0-BB5C-0E2939C79B1A}" destId="{80B19A51-77C0-4EBD-B079-A94CAA246119}" srcOrd="0" destOrd="0" parTransId="{528EDA71-50D6-4898-BBA2-DDFBA0AF7FF7}" sibTransId="{3DD36A04-0B7D-4796-BDE3-DA382A7214C1}"/>
    <dgm:cxn modelId="{426D3F4D-782A-4329-9CB6-CE1F63E0E8F4}" type="presOf" srcId="{154CC6A6-0442-42A7-ADDC-511B1F7FC53B}" destId="{4F80A5C0-BA5F-49F5-80B8-8234B84AA232}" srcOrd="0" destOrd="0" presId="urn:microsoft.com/office/officeart/2008/layout/RadialCluster"/>
    <dgm:cxn modelId="{AD4D77ED-79F3-4C81-967E-D6654125DE5D}" srcId="{CEDE9856-0779-41A0-BB5C-0E2939C79B1A}" destId="{B969219A-9AE3-46E7-A067-3578C8A37BB3}" srcOrd="1" destOrd="0" parTransId="{1D3F06A7-8306-4253-9624-D9ABC43B0559}" sibTransId="{8C8508E6-9CF7-4D52-A408-7607E64BF822}"/>
    <dgm:cxn modelId="{168E2110-2353-401E-946D-C7677A8B3DB1}" srcId="{CEDE9856-0779-41A0-BB5C-0E2939C79B1A}" destId="{FC58F921-BBF1-406B-915F-6E2D556A05A1}" srcOrd="2" destOrd="0" parTransId="{154CC6A6-0442-42A7-ADDC-511B1F7FC53B}" sibTransId="{46F635F5-F3F1-4453-96CB-8666306C94FB}"/>
    <dgm:cxn modelId="{EE5F23A1-10C3-4C40-B288-D06DE333DBD2}" type="presParOf" srcId="{6C507A5B-2682-4AD1-A9CE-B133B54DEC66}" destId="{05DF8F76-425F-42CB-8AE2-88D4B443348B}" srcOrd="0" destOrd="0" presId="urn:microsoft.com/office/officeart/2008/layout/RadialCluster"/>
    <dgm:cxn modelId="{9B4476EC-E73F-4C20-9FEE-970158385FB4}" type="presParOf" srcId="{05DF8F76-425F-42CB-8AE2-88D4B443348B}" destId="{B1DB3A13-D447-45E0-A081-9D8E28CA7088}" srcOrd="0" destOrd="0" presId="urn:microsoft.com/office/officeart/2008/layout/RadialCluster"/>
    <dgm:cxn modelId="{C8C90A8B-7AB5-48A4-A550-10F17EC1C93D}" type="presParOf" srcId="{05DF8F76-425F-42CB-8AE2-88D4B443348B}" destId="{0E3E7728-1E2F-4015-A5C4-CB9EFA3772CD}" srcOrd="1" destOrd="0" presId="urn:microsoft.com/office/officeart/2008/layout/RadialCluster"/>
    <dgm:cxn modelId="{EE54770B-5524-411F-BB17-A97A9C14D0C7}" type="presParOf" srcId="{05DF8F76-425F-42CB-8AE2-88D4B443348B}" destId="{2ACEE95F-412D-44EB-851E-2B9B662EADF6}" srcOrd="2" destOrd="0" presId="urn:microsoft.com/office/officeart/2008/layout/RadialCluster"/>
    <dgm:cxn modelId="{A52033DC-02EA-425C-A6CE-CC6D7761A1F8}" type="presParOf" srcId="{05DF8F76-425F-42CB-8AE2-88D4B443348B}" destId="{16BBE047-7191-4E7F-87DF-1F309A236BBA}" srcOrd="3" destOrd="0" presId="urn:microsoft.com/office/officeart/2008/layout/RadialCluster"/>
    <dgm:cxn modelId="{015953E7-57D2-469C-8771-8C148789F14B}" type="presParOf" srcId="{05DF8F76-425F-42CB-8AE2-88D4B443348B}" destId="{03CB1BA1-1CEC-4902-AE33-A3DB0946E522}" srcOrd="4" destOrd="0" presId="urn:microsoft.com/office/officeart/2008/layout/RadialCluster"/>
    <dgm:cxn modelId="{C0979854-866A-47E0-8419-08111FE36317}" type="presParOf" srcId="{05DF8F76-425F-42CB-8AE2-88D4B443348B}" destId="{4F80A5C0-BA5F-49F5-80B8-8234B84AA232}" srcOrd="5" destOrd="0" presId="urn:microsoft.com/office/officeart/2008/layout/RadialCluster"/>
    <dgm:cxn modelId="{2B25E4D9-BE92-4335-9587-609DEBC94215}" type="presParOf" srcId="{05DF8F76-425F-42CB-8AE2-88D4B443348B}" destId="{F903DBD8-20CF-46AD-A759-2EAE1ECEBEE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5B9785-9F29-4D26-A754-03E701C2FEA7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hr-HR"/>
        </a:p>
      </dgm:t>
    </dgm:pt>
    <dgm:pt modelId="{43BD00C9-B7E3-4844-96FD-ECE5FDAB914E}">
      <dgm:prSet phldrT="[Text]" custT="1"/>
      <dgm:spPr/>
      <dgm:t>
        <a:bodyPr/>
        <a:lstStyle/>
        <a:p>
          <a:r>
            <a:rPr lang="hr-HR" sz="2400" dirty="0" smtClean="0"/>
            <a:t>Cjelina 1: Europsko sjećanje</a:t>
          </a:r>
        </a:p>
      </dgm:t>
    </dgm:pt>
    <dgm:pt modelId="{06F2AF78-0F07-4304-954A-12A9CF76F330}" type="parTrans" cxnId="{54481321-E104-4B71-8121-6954CA9EA35D}">
      <dgm:prSet/>
      <dgm:spPr/>
      <dgm:t>
        <a:bodyPr/>
        <a:lstStyle/>
        <a:p>
          <a:endParaRPr lang="hr-HR"/>
        </a:p>
      </dgm:t>
    </dgm:pt>
    <dgm:pt modelId="{2700DEF0-3B4B-4679-A6A0-167E62D9B569}" type="sibTrans" cxnId="{54481321-E104-4B71-8121-6954CA9EA35D}">
      <dgm:prSet/>
      <dgm:spPr/>
      <dgm:t>
        <a:bodyPr/>
        <a:lstStyle/>
        <a:p>
          <a:endParaRPr lang="hr-HR"/>
        </a:p>
      </dgm:t>
    </dgm:pt>
    <dgm:pt modelId="{C83D2201-0149-4183-852B-D323ABE32ADD}" type="pres">
      <dgm:prSet presAssocID="{545B9785-9F29-4D26-A754-03E701C2FEA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B54EC4C2-A40D-42E1-AA1A-152311844758}" type="pres">
      <dgm:prSet presAssocID="{43BD00C9-B7E3-4844-96FD-ECE5FDAB914E}" presName="singleCycle" presStyleCnt="0"/>
      <dgm:spPr/>
    </dgm:pt>
    <dgm:pt modelId="{49B2AF49-FCD3-4430-9F7A-0B1C73B1221F}" type="pres">
      <dgm:prSet presAssocID="{43BD00C9-B7E3-4844-96FD-ECE5FDAB914E}" presName="singleCenter" presStyleLbl="node1" presStyleIdx="0" presStyleCnt="1" custScaleX="118319" custScaleY="100000" custLinFactNeighborX="3707" custLinFactNeighborY="1854">
        <dgm:presLayoutVars>
          <dgm:chMax val="7"/>
          <dgm:chPref val="7"/>
        </dgm:presLayoutVars>
      </dgm:prSet>
      <dgm:spPr/>
      <dgm:t>
        <a:bodyPr/>
        <a:lstStyle/>
        <a:p>
          <a:endParaRPr lang="hr-HR"/>
        </a:p>
      </dgm:t>
    </dgm:pt>
  </dgm:ptLst>
  <dgm:cxnLst>
    <dgm:cxn modelId="{54481321-E104-4B71-8121-6954CA9EA35D}" srcId="{545B9785-9F29-4D26-A754-03E701C2FEA7}" destId="{43BD00C9-B7E3-4844-96FD-ECE5FDAB914E}" srcOrd="0" destOrd="0" parTransId="{06F2AF78-0F07-4304-954A-12A9CF76F330}" sibTransId="{2700DEF0-3B4B-4679-A6A0-167E62D9B569}"/>
    <dgm:cxn modelId="{39D6D321-4BCA-4153-A64C-AAA6618564E9}" type="presOf" srcId="{545B9785-9F29-4D26-A754-03E701C2FEA7}" destId="{C83D2201-0149-4183-852B-D323ABE32ADD}" srcOrd="0" destOrd="0" presId="urn:microsoft.com/office/officeart/2008/layout/RadialCluster"/>
    <dgm:cxn modelId="{9ADCB9F6-C292-473B-A963-A3BF5BD46082}" type="presOf" srcId="{43BD00C9-B7E3-4844-96FD-ECE5FDAB914E}" destId="{49B2AF49-FCD3-4430-9F7A-0B1C73B1221F}" srcOrd="0" destOrd="0" presId="urn:microsoft.com/office/officeart/2008/layout/RadialCluster"/>
    <dgm:cxn modelId="{962C4318-7C8C-4C57-B7A1-8AC2C543463C}" type="presParOf" srcId="{C83D2201-0149-4183-852B-D323ABE32ADD}" destId="{B54EC4C2-A40D-42E1-AA1A-152311844758}" srcOrd="0" destOrd="0" presId="urn:microsoft.com/office/officeart/2008/layout/RadialCluster"/>
    <dgm:cxn modelId="{F9259358-E426-40BB-82D7-A76666891113}" type="presParOf" srcId="{B54EC4C2-A40D-42E1-AA1A-152311844758}" destId="{49B2AF49-FCD3-4430-9F7A-0B1C73B1221F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67E61-195A-436A-994F-B7A0BFBF5975}">
      <dsp:nvSpPr>
        <dsp:cNvPr id="0" name=""/>
        <dsp:cNvSpPr/>
      </dsp:nvSpPr>
      <dsp:spPr>
        <a:xfrm>
          <a:off x="0" y="787643"/>
          <a:ext cx="82296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BCC9EA-6788-44B9-BEA7-DA258E2B4839}">
      <dsp:nvSpPr>
        <dsp:cNvPr id="0" name=""/>
        <dsp:cNvSpPr/>
      </dsp:nvSpPr>
      <dsp:spPr>
        <a:xfrm>
          <a:off x="370740" y="604663"/>
          <a:ext cx="7841244" cy="1505520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podizanje svijesti </a:t>
          </a:r>
          <a:r>
            <a:rPr lang="en-GB" sz="2000" kern="1200" dirty="0" smtClean="0"/>
            <a:t>o </a:t>
          </a:r>
          <a:r>
            <a:rPr lang="hr-HR" sz="2000" b="1" u="sng" kern="1200" dirty="0" err="1" smtClean="0"/>
            <a:t>zajedničk</a:t>
          </a:r>
          <a:r>
            <a:rPr lang="en-GB" sz="2000" b="1" u="sng" kern="1200" dirty="0" err="1" smtClean="0"/>
            <a:t>oj</a:t>
          </a:r>
          <a:r>
            <a:rPr lang="hr-HR" sz="2000" b="1" u="sng" kern="1200" dirty="0" smtClean="0"/>
            <a:t> povijesti</a:t>
          </a:r>
          <a:r>
            <a:rPr lang="en-GB" sz="2000" b="1" u="sng" kern="1200" dirty="0" smtClean="0"/>
            <a:t>,</a:t>
          </a:r>
          <a:r>
            <a:rPr lang="hr-HR" sz="2000" b="1" u="sng" kern="1200" dirty="0" smtClean="0"/>
            <a:t> vrijednosti</a:t>
          </a:r>
          <a:r>
            <a:rPr lang="en-GB" sz="2000" b="1" u="sng" kern="1200" dirty="0" smtClean="0"/>
            <a:t>ma</a:t>
          </a:r>
          <a:r>
            <a:rPr lang="hr-HR" sz="2000" b="1" u="sng" kern="1200" dirty="0" smtClean="0"/>
            <a:t> te cilj</a:t>
          </a:r>
          <a:r>
            <a:rPr lang="en-GB" sz="2000" b="1" u="sng" kern="1200" dirty="0" err="1" smtClean="0"/>
            <a:t>ev</a:t>
          </a:r>
          <a:r>
            <a:rPr lang="hr-HR" sz="2000" b="1" u="sng" kern="1200" dirty="0" smtClean="0"/>
            <a:t>a Unije</a:t>
          </a:r>
          <a:endParaRPr lang="pt-PT" sz="2000" b="1" kern="1200" dirty="0">
            <a:latin typeface="Candara" pitchFamily="34" charset="0"/>
          </a:endParaRPr>
        </a:p>
      </dsp:txBody>
      <dsp:txXfrm>
        <a:off x="444233" y="678156"/>
        <a:ext cx="7694258" cy="1358534"/>
      </dsp:txXfrm>
    </dsp:sp>
    <dsp:sp modelId="{A849C526-9F1B-4BC5-8587-256FEA00DD30}">
      <dsp:nvSpPr>
        <dsp:cNvPr id="0" name=""/>
        <dsp:cNvSpPr/>
      </dsp:nvSpPr>
      <dsp:spPr>
        <a:xfrm>
          <a:off x="0" y="3101004"/>
          <a:ext cx="82296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50B029-404B-4AC5-BB2A-438257A7D8CC}">
      <dsp:nvSpPr>
        <dsp:cNvPr id="0" name=""/>
        <dsp:cNvSpPr/>
      </dsp:nvSpPr>
      <dsp:spPr>
        <a:xfrm>
          <a:off x="393807" y="2587666"/>
          <a:ext cx="7835792" cy="1505520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poticanje </a:t>
          </a:r>
          <a:r>
            <a:rPr lang="hr-HR" sz="2000" b="1" u="sng" kern="1200" dirty="0" smtClean="0"/>
            <a:t>demokratskog i </a:t>
          </a:r>
          <a:r>
            <a:rPr lang="en-GB" sz="2000" b="1" u="sng" kern="1200" dirty="0" err="1" smtClean="0"/>
            <a:t>aktivnog</a:t>
          </a:r>
          <a:r>
            <a:rPr lang="hr-HR" sz="2000" b="1" u="sng" kern="1200" dirty="0" smtClean="0"/>
            <a:t> sudjelovanja</a:t>
          </a:r>
          <a:r>
            <a:rPr lang="en-GB" sz="2000" b="1" u="sng" kern="1200" dirty="0" smtClean="0"/>
            <a:t> </a:t>
          </a:r>
          <a:r>
            <a:rPr lang="en-GB" sz="2000" b="1" u="sng" kern="1200" dirty="0" err="1" smtClean="0"/>
            <a:t>građana</a:t>
          </a:r>
          <a:r>
            <a:rPr lang="en-GB" sz="2000" b="1" u="sng" kern="1200" dirty="0" smtClean="0"/>
            <a:t> u </a:t>
          </a:r>
          <a:r>
            <a:rPr lang="en-GB" sz="2000" b="1" u="sng" kern="1200" dirty="0" err="1" smtClean="0"/>
            <a:t>donošenju</a:t>
          </a:r>
          <a:r>
            <a:rPr lang="en-GB" sz="2000" b="1" u="sng" kern="1200" dirty="0" smtClean="0"/>
            <a:t> I provedbu </a:t>
          </a:r>
          <a:r>
            <a:rPr lang="en-GB" sz="2000" b="1" u="sng" kern="1200" dirty="0" err="1" smtClean="0"/>
            <a:t>politika</a:t>
          </a:r>
          <a:r>
            <a:rPr lang="en-GB" sz="2000" b="1" u="sng" kern="1200" dirty="0" smtClean="0"/>
            <a:t> EU</a:t>
          </a:r>
          <a:endParaRPr lang="pt-PT" sz="2000" b="1" kern="1200" dirty="0">
            <a:latin typeface="Candara" pitchFamily="34" charset="0"/>
          </a:endParaRPr>
        </a:p>
      </dsp:txBody>
      <dsp:txXfrm>
        <a:off x="467300" y="2661159"/>
        <a:ext cx="7688806" cy="1358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B3A13-D447-45E0-A081-9D8E28CA7088}">
      <dsp:nvSpPr>
        <dsp:cNvPr id="0" name=""/>
        <dsp:cNvSpPr/>
      </dsp:nvSpPr>
      <dsp:spPr>
        <a:xfrm>
          <a:off x="1836259" y="1251129"/>
          <a:ext cx="2232193" cy="18723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Cjelina 2: Demokratsko angažiranje i građansko sudjelovanje</a:t>
          </a:r>
          <a:endParaRPr lang="hr-HR" sz="2400" kern="1200" dirty="0"/>
        </a:p>
      </dsp:txBody>
      <dsp:txXfrm>
        <a:off x="1927662" y="1342532"/>
        <a:ext cx="2049387" cy="1689584"/>
      </dsp:txXfrm>
    </dsp:sp>
    <dsp:sp modelId="{0E3E7728-1E2F-4015-A5C4-CB9EFA3772CD}">
      <dsp:nvSpPr>
        <dsp:cNvPr id="0" name=""/>
        <dsp:cNvSpPr/>
      </dsp:nvSpPr>
      <dsp:spPr>
        <a:xfrm rot="16027346">
          <a:off x="2806748" y="1157409"/>
          <a:ext cx="1876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677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EE95F-412D-44EB-851E-2B9B662EADF6}">
      <dsp:nvSpPr>
        <dsp:cNvPr id="0" name=""/>
        <dsp:cNvSpPr/>
      </dsp:nvSpPr>
      <dsp:spPr>
        <a:xfrm>
          <a:off x="1836208" y="98997"/>
          <a:ext cx="2070845" cy="9646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Mjera 2.3. Projekti civilnog društva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 dirty="0"/>
        </a:p>
      </dsp:txBody>
      <dsp:txXfrm>
        <a:off x="1883300" y="146089"/>
        <a:ext cx="1976661" cy="870506"/>
      </dsp:txXfrm>
    </dsp:sp>
    <dsp:sp modelId="{16BBE047-7191-4E7F-87DF-1F309A236BBA}">
      <dsp:nvSpPr>
        <dsp:cNvPr id="0" name=""/>
        <dsp:cNvSpPr/>
      </dsp:nvSpPr>
      <dsp:spPr>
        <a:xfrm rot="1859956">
          <a:off x="4064437" y="2872406"/>
          <a:ext cx="562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237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B1BA1-1CEC-4902-AE33-A3DB0946E522}">
      <dsp:nvSpPr>
        <dsp:cNvPr id="0" name=""/>
        <dsp:cNvSpPr/>
      </dsp:nvSpPr>
      <dsp:spPr>
        <a:xfrm>
          <a:off x="4068459" y="2886888"/>
          <a:ext cx="1928066" cy="11005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Mjera 2.2. Umrežavanje gradova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 dirty="0"/>
        </a:p>
      </dsp:txBody>
      <dsp:txXfrm>
        <a:off x="4122183" y="2940612"/>
        <a:ext cx="1820618" cy="993096"/>
      </dsp:txXfrm>
    </dsp:sp>
    <dsp:sp modelId="{4F80A5C0-BA5F-49F5-80B8-8234B84AA232}">
      <dsp:nvSpPr>
        <dsp:cNvPr id="0" name=""/>
        <dsp:cNvSpPr/>
      </dsp:nvSpPr>
      <dsp:spPr>
        <a:xfrm rot="8889940">
          <a:off x="1768855" y="2899483"/>
          <a:ext cx="728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886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3DBD8-20CF-46AD-A759-2EAE1ECEBEEC}">
      <dsp:nvSpPr>
        <dsp:cNvPr id="0" name=""/>
        <dsp:cNvSpPr/>
      </dsp:nvSpPr>
      <dsp:spPr>
        <a:xfrm>
          <a:off x="0" y="2918705"/>
          <a:ext cx="1870775" cy="104173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Mjera 2.1 Bratimljenje gradova</a:t>
          </a:r>
          <a:endParaRPr lang="hr-HR" sz="2000" kern="1200" dirty="0"/>
        </a:p>
      </dsp:txBody>
      <dsp:txXfrm>
        <a:off x="50853" y="2969558"/>
        <a:ext cx="1769069" cy="940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2AF49-FCD3-4430-9F7A-0B1C73B1221F}">
      <dsp:nvSpPr>
        <dsp:cNvPr id="0" name=""/>
        <dsp:cNvSpPr/>
      </dsp:nvSpPr>
      <dsp:spPr>
        <a:xfrm>
          <a:off x="147895" y="0"/>
          <a:ext cx="2300376" cy="1944216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Cjelina 1: Europsko sjećanje</a:t>
          </a:r>
        </a:p>
      </dsp:txBody>
      <dsp:txXfrm>
        <a:off x="242804" y="94909"/>
        <a:ext cx="2110558" cy="1754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A6904929-28EC-4CBA-AE7D-27EA97D8807B}" type="datetimeFigureOut">
              <a:rPr lang="hr-BA" smtClean="0"/>
              <a:pPr/>
              <a:t>16.2.2016.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4361A0A0-3902-4F11-963A-B3FB62C21DE2}" type="slidenum">
              <a:rPr lang="hr-BA" smtClean="0"/>
              <a:pPr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351373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E374DDB7-A96F-4C3E-A90D-DC7131533A25}" type="datetimeFigureOut">
              <a:rPr lang="hr-HR" smtClean="0"/>
              <a:pPr/>
              <a:t>16.2.2016.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8F765D79-1DA3-4C45-BD49-DF4C70BD0E8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357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5D79-1DA3-4C45-BD49-DF4C70BD0E80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412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81" indent="-170181">
              <a:buFontTx/>
              <a:buChar char="-"/>
            </a:pPr>
            <a:r>
              <a:rPr lang="hr-HR" dirty="0" smtClean="0"/>
              <a:t>Rokovi su navedeni u Programskom vodiču, a sve promjene na stranicama EACEA – </a:t>
            </a:r>
            <a:r>
              <a:rPr lang="hr-HR" dirty="0" err="1" smtClean="0"/>
              <a:t>EfC</a:t>
            </a:r>
            <a:r>
              <a:rPr lang="hr-HR" dirty="0" smtClean="0"/>
              <a:t> i u Programskom vodiču.</a:t>
            </a:r>
            <a:endParaRPr lang="en-GB" dirty="0" smtClean="0"/>
          </a:p>
          <a:p>
            <a:pPr marL="170181" indent="-170181">
              <a:buFontTx/>
              <a:buChar char="-"/>
            </a:pPr>
            <a:r>
              <a:rPr lang="hr-HR" b="1" dirty="0" smtClean="0"/>
              <a:t>Bratimljenje</a:t>
            </a:r>
            <a:r>
              <a:rPr lang="hr-HR" dirty="0" smtClean="0"/>
              <a:t> se odnosi na općine koje su potpisale ili se spremaju potpisati ugovore o bratimljenju te na općine koje imaju drugačije oblike partnerstva koja potiču njihovu suradnju i kulturne veze</a:t>
            </a:r>
            <a:r>
              <a:rPr lang="en-GB" baseline="0" dirty="0" smtClean="0"/>
              <a:t>:</a:t>
            </a:r>
          </a:p>
          <a:p>
            <a:r>
              <a:rPr lang="en-GB" baseline="0" dirty="0" err="1" smtClean="0"/>
              <a:t>Broj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partnera</a:t>
            </a:r>
            <a:r>
              <a:rPr lang="en-GB" baseline="0" dirty="0" smtClean="0"/>
              <a:t>: Projekt </a:t>
            </a:r>
            <a:r>
              <a:rPr lang="en-GB" baseline="0" dirty="0" err="1" smtClean="0"/>
              <a:t>mora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uključivati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općine</a:t>
            </a:r>
            <a:r>
              <a:rPr lang="en-GB" baseline="0" dirty="0" smtClean="0"/>
              <a:t>/</a:t>
            </a:r>
            <a:r>
              <a:rPr lang="en-GB" baseline="0" dirty="0" err="1" smtClean="0"/>
              <a:t>organizacije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najmanje</a:t>
            </a:r>
            <a:r>
              <a:rPr lang="en-GB" baseline="0" dirty="0" smtClean="0"/>
              <a:t> 2 </a:t>
            </a:r>
            <a:r>
              <a:rPr lang="en-GB" baseline="0" dirty="0" err="1" smtClean="0"/>
              <a:t>prihvatljive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zemlje</a:t>
            </a:r>
            <a:r>
              <a:rPr lang="en-GB" baseline="0" dirty="0" smtClean="0"/>
              <a:t>, od </a:t>
            </a:r>
            <a:r>
              <a:rPr lang="en-GB" baseline="0" dirty="0" err="1" smtClean="0"/>
              <a:t>kojih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najmanje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jedna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treba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država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članica</a:t>
            </a:r>
            <a:r>
              <a:rPr lang="en-GB" baseline="0" dirty="0" smtClean="0"/>
              <a:t> EU-a; </a:t>
            </a:r>
            <a:r>
              <a:rPr lang="en-GB" baseline="0" dirty="0" err="1" smtClean="0"/>
              <a:t>Iznos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potpore</a:t>
            </a:r>
            <a:r>
              <a:rPr lang="en-GB" baseline="0" dirty="0" smtClean="0"/>
              <a:t>/</a:t>
            </a:r>
            <a:r>
              <a:rPr lang="en-GB" baseline="0" dirty="0" err="1" smtClean="0"/>
              <a:t>bespovratnih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sredstava</a:t>
            </a:r>
            <a:r>
              <a:rPr lang="en-GB" baseline="0" dirty="0" smtClean="0"/>
              <a:t>: do 25.000 EUR; </a:t>
            </a:r>
            <a:r>
              <a:rPr lang="en-GB" baseline="0" dirty="0" err="1" smtClean="0"/>
              <a:t>trajanje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projekta</a:t>
            </a:r>
            <a:r>
              <a:rPr lang="en-GB" baseline="0" dirty="0" smtClean="0"/>
              <a:t>: do 21 </a:t>
            </a:r>
            <a:r>
              <a:rPr lang="en-GB" baseline="0" dirty="0" err="1" smtClean="0"/>
              <a:t>dan</a:t>
            </a:r>
            <a:r>
              <a:rPr lang="en-GB" baseline="0" dirty="0" smtClean="0"/>
              <a:t> </a:t>
            </a:r>
          </a:p>
          <a:p>
            <a:pPr marL="170181" indent="-170181">
              <a:buFontTx/>
              <a:buChar char="-"/>
            </a:pPr>
            <a:r>
              <a:rPr lang="en-GB" baseline="0" dirty="0" smtClean="0"/>
              <a:t>Od </a:t>
            </a:r>
            <a:r>
              <a:rPr lang="en-GB" b="1" baseline="0" dirty="0" err="1" smtClean="0"/>
              <a:t>umrežavanja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gradova</a:t>
            </a:r>
            <a:r>
              <a:rPr lang="en-GB" b="1" baseline="0" dirty="0" smtClean="0"/>
              <a:t> </a:t>
            </a:r>
            <a:r>
              <a:rPr lang="en-GB" baseline="0" dirty="0" err="1" smtClean="0"/>
              <a:t>očekuje</a:t>
            </a:r>
            <a:r>
              <a:rPr lang="en-GB" baseline="0" dirty="0" smtClean="0"/>
              <a:t> se da: </a:t>
            </a:r>
          </a:p>
          <a:p>
            <a:pPr marL="170181" indent="-170181">
              <a:buFontTx/>
              <a:buChar char="-"/>
            </a:pPr>
            <a:r>
              <a:rPr lang="en-GB" baseline="0" dirty="0" err="1" smtClean="0"/>
              <a:t>Uključe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aktivnosti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vezanih</a:t>
            </a:r>
            <a:r>
              <a:rPr lang="en-GB" baseline="0" dirty="0" smtClean="0"/>
              <a:t> za </a:t>
            </a:r>
            <a:r>
              <a:rPr lang="en-GB" baseline="0" dirty="0" err="1" smtClean="0"/>
              <a:t>teme</a:t>
            </a:r>
            <a:r>
              <a:rPr lang="en-GB" baseline="0" dirty="0" smtClean="0"/>
              <a:t> od </a:t>
            </a:r>
            <a:r>
              <a:rPr lang="en-GB" baseline="0" dirty="0" err="1" smtClean="0"/>
              <a:t>zajedničkog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interesa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koje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treba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riješiti</a:t>
            </a:r>
            <a:r>
              <a:rPr lang="en-GB" baseline="0" dirty="0" smtClean="0"/>
              <a:t> u </a:t>
            </a:r>
            <a:r>
              <a:rPr lang="en-GB" baseline="0" dirty="0" err="1" smtClean="0"/>
              <a:t>kontekstu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ciljeva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Programa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godišnjih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prioriteta</a:t>
            </a:r>
            <a:r>
              <a:rPr lang="en-GB" baseline="0" dirty="0" smtClean="0"/>
              <a:t>)</a:t>
            </a:r>
          </a:p>
          <a:p>
            <a:pPr marL="170181" indent="-170181">
              <a:buFontTx/>
              <a:buChar char="-"/>
            </a:pPr>
            <a:r>
              <a:rPr lang="en-GB" baseline="0" dirty="0" err="1" smtClean="0"/>
              <a:t>Definiraju</a:t>
            </a:r>
            <a:r>
              <a:rPr lang="en-GB" baseline="0" dirty="0" smtClean="0"/>
              <a:t> i </a:t>
            </a:r>
            <a:r>
              <a:rPr lang="en-GB" baseline="0" dirty="0" err="1" smtClean="0"/>
              <a:t>uključe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ciljnu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skupinu</a:t>
            </a:r>
            <a:r>
              <a:rPr lang="en-GB" baseline="0" dirty="0" smtClean="0"/>
              <a:t> za </a:t>
            </a:r>
            <a:r>
              <a:rPr lang="en-GB" baseline="0" dirty="0" err="1" smtClean="0"/>
              <a:t>koju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odabrane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relevantne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lokalna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zajednica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stručnjaci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lokalne</a:t>
            </a:r>
            <a:r>
              <a:rPr lang="en-GB" baseline="0" dirty="0" smtClean="0"/>
              <a:t> udruge) </a:t>
            </a:r>
          </a:p>
          <a:p>
            <a:pPr marL="170181" indent="-170181">
              <a:buFontTx/>
              <a:buChar char="-"/>
            </a:pPr>
            <a:r>
              <a:rPr lang="en-GB" baseline="0" dirty="0" err="1" smtClean="0"/>
              <a:t>Posluži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temelj</a:t>
            </a:r>
            <a:r>
              <a:rPr lang="en-GB" baseline="0" dirty="0" smtClean="0"/>
              <a:t> za </a:t>
            </a:r>
            <a:r>
              <a:rPr lang="en-GB" baseline="0" dirty="0" err="1" smtClean="0"/>
              <a:t>buduće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inicijative</a:t>
            </a:r>
            <a:r>
              <a:rPr lang="en-GB" baseline="0" dirty="0" smtClean="0"/>
              <a:t> i </a:t>
            </a:r>
            <a:r>
              <a:rPr lang="en-GB" baseline="0" dirty="0" err="1" smtClean="0"/>
              <a:t>projekte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među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umreženim</a:t>
            </a:r>
            <a:r>
              <a:rPr lang="en-GB" baseline="0" dirty="0" smtClean="0"/>
              <a:t>) </a:t>
            </a:r>
            <a:r>
              <a:rPr lang="en-GB" baseline="0" dirty="0" err="1" smtClean="0"/>
              <a:t>gradovima</a:t>
            </a:r>
            <a:endParaRPr lang="en-GB" baseline="0" dirty="0" smtClean="0"/>
          </a:p>
          <a:p>
            <a:pPr marL="170181" indent="-170181">
              <a:buFontTx/>
              <a:buChar char="-"/>
            </a:pPr>
            <a:r>
              <a:rPr lang="en-GB" baseline="0" dirty="0" smtClean="0"/>
              <a:t>Projekt </a:t>
            </a:r>
            <a:r>
              <a:rPr lang="en-GB" baseline="0" dirty="0" err="1" smtClean="0"/>
              <a:t>treba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uključivati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općine</a:t>
            </a:r>
            <a:r>
              <a:rPr lang="en-GB" baseline="0" dirty="0" smtClean="0"/>
              <a:t>/</a:t>
            </a:r>
            <a:r>
              <a:rPr lang="en-GB" baseline="0" dirty="0" err="1" smtClean="0"/>
              <a:t>regije</a:t>
            </a:r>
            <a:r>
              <a:rPr lang="en-GB" baseline="0" dirty="0" smtClean="0"/>
              <a:t>/</a:t>
            </a:r>
            <a:r>
              <a:rPr lang="en-GB" baseline="0" dirty="0" err="1" smtClean="0"/>
              <a:t>organizacije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najmanje</a:t>
            </a:r>
            <a:r>
              <a:rPr lang="en-GB" baseline="0" dirty="0" smtClean="0"/>
              <a:t> 4 </a:t>
            </a:r>
            <a:r>
              <a:rPr lang="en-GB" baseline="0" dirty="0" err="1" smtClean="0"/>
              <a:t>zemlje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sudionice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Programa</a:t>
            </a:r>
            <a:r>
              <a:rPr lang="en-GB" baseline="0" dirty="0" smtClean="0"/>
              <a:t> od </a:t>
            </a:r>
            <a:r>
              <a:rPr lang="en-GB" baseline="0" dirty="0" err="1" smtClean="0"/>
              <a:t>kojih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najmanje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jedna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država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članica</a:t>
            </a:r>
            <a:r>
              <a:rPr lang="en-GB" baseline="0" dirty="0" smtClean="0"/>
              <a:t> EU-a; </a:t>
            </a:r>
            <a:r>
              <a:rPr lang="en-GB" baseline="0" dirty="0" err="1" smtClean="0"/>
              <a:t>Iznos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potpore</a:t>
            </a:r>
            <a:r>
              <a:rPr lang="en-GB" baseline="0" dirty="0" smtClean="0"/>
              <a:t>: do 150.000 EUR; </a:t>
            </a:r>
            <a:r>
              <a:rPr lang="en-GB" baseline="0" dirty="0" err="1" smtClean="0"/>
              <a:t>Trajanje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provedbe</a:t>
            </a:r>
            <a:r>
              <a:rPr lang="en-GB" baseline="0" dirty="0" smtClean="0"/>
              <a:t>: do 24 </a:t>
            </a:r>
            <a:r>
              <a:rPr lang="en-GB" baseline="0" dirty="0" err="1" smtClean="0"/>
              <a:t>mjeseca</a:t>
            </a:r>
            <a:endParaRPr lang="en-GB" baseline="0" dirty="0" smtClean="0"/>
          </a:p>
          <a:p>
            <a:pPr marL="170181" indent="-170181">
              <a:buFontTx/>
              <a:buChar char="-"/>
            </a:pPr>
            <a:endParaRPr lang="en-GB" baseline="0" dirty="0" smtClean="0"/>
          </a:p>
          <a:p>
            <a:pPr marL="170181" indent="-170181">
              <a:buFontTx/>
              <a:buChar char="-"/>
            </a:pPr>
            <a:endParaRPr lang="hr-HR" dirty="0" smtClean="0"/>
          </a:p>
          <a:p>
            <a:pPr marL="170181" indent="-170181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5D79-1DA3-4C45-BD49-DF4C70BD0E80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9787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633">
              <a:defRPr/>
            </a:pPr>
            <a:r>
              <a:rPr lang="hr-HR" i="1" dirty="0">
                <a:solidFill>
                  <a:srgbClr val="FF0000"/>
                </a:solidFill>
              </a:rPr>
              <a:t>- </a:t>
            </a:r>
            <a:r>
              <a:rPr lang="hr-HR" dirty="0">
                <a:solidFill>
                  <a:srgbClr val="FF0000"/>
                </a:solidFill>
              </a:rPr>
              <a:t>aktivnosti direktno povezane s EU politikama, kao i sa godišnjim prioritetima Programa</a:t>
            </a:r>
          </a:p>
          <a:p>
            <a:pPr defTabSz="907633">
              <a:defRPr/>
            </a:pPr>
            <a:r>
              <a:rPr lang="hr-HR" i="0" dirty="0" smtClean="0"/>
              <a:t>Mjera ima za cilj potporu projektima koji promiču transnacionalna partnerstva i mreže koje </a:t>
            </a:r>
            <a:r>
              <a:rPr lang="hr-HR" i="0" u="sng" dirty="0" smtClean="0"/>
              <a:t>izravno uključuju velik broj građana da konkretno sudjeluju u oblikovanju politika Unije.</a:t>
            </a:r>
          </a:p>
          <a:p>
            <a:pPr defTabSz="907633">
              <a:defRPr/>
            </a:pPr>
            <a:r>
              <a:rPr lang="hr-HR" i="0" u="none" dirty="0" smtClean="0"/>
              <a:t>Promišljanje, rasprave, konkretna rješenja. Potrebno poznavanje procesa donošenja politika te osigurati stvaran doprinos unutar tog procesa. </a:t>
            </a:r>
          </a:p>
          <a:p>
            <a:r>
              <a:rPr lang="hr-HR" dirty="0"/>
              <a:t>Projekt civilnog društva mora uključiti </a:t>
            </a:r>
            <a:r>
              <a:rPr lang="hr-HR" u="sng" dirty="0"/>
              <a:t>najmanje dvije od sljedeće tri vrste aktivnosti</a:t>
            </a:r>
            <a:r>
              <a:rPr lang="hr-HR" dirty="0"/>
              <a:t>:</a:t>
            </a:r>
          </a:p>
          <a:p>
            <a:r>
              <a:rPr lang="hr-HR" dirty="0"/>
              <a:t> </a:t>
            </a:r>
            <a:r>
              <a:rPr lang="hr-HR" b="1" dirty="0"/>
              <a:t>promicanje društvenog angažiranja i solidarnosti</a:t>
            </a:r>
            <a:r>
              <a:rPr lang="hr-HR" dirty="0"/>
              <a:t>: aktivnosti koje mogu promicati raspravu/kampanje/akcije o temama od zajedničkog interesa u širem okviru prava i odgovornosti građana Unije i uspostavljanja veze s europskim političkim programom i oblikovanjem politike;</a:t>
            </a:r>
          </a:p>
          <a:p>
            <a:pPr lvl="0"/>
            <a:r>
              <a:rPr lang="hr-HR" b="1" dirty="0"/>
              <a:t>prikupljanje mišljenja</a:t>
            </a:r>
            <a:r>
              <a:rPr lang="hr-HR" dirty="0"/>
              <a:t>: aktivnosti koje imaju za cilj prikupljanje pojedinačnih mišljenja građana o posebnom pitanju koje će se utvrđivati svake godine, dajući prednost pristupu „odozdo prema gore” (uključujući uporabu društvenih mreža, </a:t>
            </a:r>
            <a:r>
              <a:rPr lang="hr-HR" dirty="0" err="1"/>
              <a:t>webinare</a:t>
            </a:r>
            <a:r>
              <a:rPr lang="hr-HR" dirty="0"/>
              <a:t> itd.) te medijsku pismenost; </a:t>
            </a:r>
          </a:p>
          <a:p>
            <a:pPr lvl="0"/>
            <a:r>
              <a:rPr lang="hr-HR" b="1" dirty="0"/>
              <a:t>volontiranje</a:t>
            </a:r>
            <a:r>
              <a:rPr lang="hr-HR" dirty="0"/>
              <a:t>: aktivnosti koje promiču solidarnost među građanima Unije i šire.</a:t>
            </a:r>
          </a:p>
          <a:p>
            <a:pPr defTabSz="907633">
              <a:defRPr/>
            </a:pPr>
            <a:endParaRPr lang="fr-BE" i="0" u="none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5D79-1DA3-4C45-BD49-DF4C70BD0E80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435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hr-HR" dirty="0"/>
              <a:t>Program Unije (centralizirani tip programa) – ostali Programi: Kreativna Europa, Obzor 2020, Erasmus+, LIFE, Program zdravlje za rast, Program za zaštitu potrošača, Program pravosuđe, Program za zapošljavanje i socijalne inovacije </a:t>
            </a:r>
          </a:p>
          <a:p>
            <a:pPr algn="just"/>
            <a:endParaRPr lang="hr-HR" dirty="0"/>
          </a:p>
          <a:p>
            <a:pPr algn="just">
              <a:buFont typeface="Arial" pitchFamily="34" charset="0"/>
              <a:buChar char="•"/>
            </a:pPr>
            <a:r>
              <a:rPr lang="hr-HR" dirty="0"/>
              <a:t> Policy odgovornost – Komisija </a:t>
            </a:r>
            <a:r>
              <a:rPr lang="hr-HR" b="1" dirty="0"/>
              <a:t>Opća uprava za migracije i unutarnje poslove </a:t>
            </a:r>
            <a:r>
              <a:rPr lang="hr-HR" dirty="0"/>
              <a:t>(do sada je bila Opća uprava za komunikacije; definira ciljeve, strategije, prioritete i upravlja proračunom, evaluacija Programa)</a:t>
            </a:r>
          </a:p>
          <a:p>
            <a:pPr algn="just" defTabSz="907633">
              <a:buFont typeface="Arial" pitchFamily="34" charset="0"/>
              <a:buChar char="•"/>
              <a:defRPr/>
            </a:pPr>
            <a:r>
              <a:rPr lang="hr-HR" dirty="0"/>
              <a:t> Provedba – </a:t>
            </a:r>
            <a:r>
              <a:rPr lang="hr-HR" b="1" dirty="0"/>
              <a:t>Izvršna agencija za obrazovne, audio-vizualne i kulturne politike</a:t>
            </a:r>
            <a:r>
              <a:rPr lang="hr-HR" dirty="0"/>
              <a:t> (EACEA) u Bruxellesu – raspisivanje natječaja, odabir projekata, Grant Decision/Agreement, financijsko upravljanje, praćenje projekata, komunikacija s korisnicima, OTSC-ovi</a:t>
            </a:r>
          </a:p>
          <a:p>
            <a:pPr algn="just" defTabSz="907633">
              <a:buFont typeface="Arial" pitchFamily="34" charset="0"/>
              <a:buChar char="•"/>
              <a:defRPr/>
            </a:pPr>
            <a:r>
              <a:rPr lang="hr-HR" dirty="0"/>
              <a:t> Ured za udruge Vlade RH imenovan je </a:t>
            </a:r>
            <a:r>
              <a:rPr lang="hr-HR" b="1" dirty="0"/>
              <a:t>Kontakt točkom</a:t>
            </a:r>
            <a:r>
              <a:rPr lang="hr-HR" dirty="0"/>
              <a:t> za program Europa za građane u Hrvatskoj od 2007. godine </a:t>
            </a:r>
          </a:p>
          <a:p>
            <a:pPr algn="just" defTabSz="907633">
              <a:buFont typeface="Arial" pitchFamily="34" charset="0"/>
              <a:buChar char="•"/>
              <a:defRPr/>
            </a:pPr>
            <a:r>
              <a:rPr lang="hr-HR" dirty="0"/>
              <a:t> </a:t>
            </a:r>
            <a:r>
              <a:rPr lang="hr-HR" b="1" dirty="0"/>
              <a:t>Korisnici</a:t>
            </a:r>
            <a:r>
              <a:rPr lang="hr-HR" dirty="0"/>
              <a:t>: neprofitne organizacije + JLPSi</a:t>
            </a:r>
          </a:p>
          <a:p>
            <a:pPr algn="just" defTabSz="907633">
              <a:defRPr/>
            </a:pPr>
            <a:endParaRPr lang="hr-HR" dirty="0"/>
          </a:p>
          <a:p>
            <a:r>
              <a:rPr lang="hr-HR" dirty="0" smtClean="0"/>
              <a:t>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5D79-1DA3-4C45-BD49-DF4C70BD0E80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9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633">
              <a:defRPr/>
            </a:pPr>
            <a:r>
              <a:rPr lang="hr-HR" dirty="0" smtClean="0"/>
              <a:t>-</a:t>
            </a:r>
            <a:r>
              <a:rPr lang="hr-HR" baseline="0" dirty="0" smtClean="0"/>
              <a:t> </a:t>
            </a:r>
            <a:r>
              <a:rPr lang="hr-HR" dirty="0" smtClean="0"/>
              <a:t>EFTA:  Lihtenštajn, Norveška, Island i Švicarska</a:t>
            </a:r>
          </a:p>
          <a:p>
            <a:pPr marL="170181" indent="-170181" defTabSz="907633">
              <a:buFontTx/>
              <a:buChar char="-"/>
              <a:defRPr/>
            </a:pPr>
            <a:r>
              <a:rPr lang="hr-HR" dirty="0" smtClean="0"/>
              <a:t>Srbija,</a:t>
            </a:r>
            <a:r>
              <a:rPr lang="hr-HR" baseline="0" dirty="0" smtClean="0"/>
              <a:t> </a:t>
            </a:r>
            <a:r>
              <a:rPr lang="hr-HR" dirty="0" smtClean="0"/>
              <a:t>Crna Gora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Albanija</a:t>
            </a:r>
            <a:r>
              <a:rPr lang="en-GB" baseline="0" dirty="0" smtClean="0"/>
              <a:t>,</a:t>
            </a:r>
            <a:r>
              <a:rPr lang="hr-HR" dirty="0" smtClean="0"/>
              <a:t> Makedonija potpisale su nove Memorandume, </a:t>
            </a:r>
          </a:p>
          <a:p>
            <a:pPr marL="170181" indent="-170181" defTabSz="907633">
              <a:buFontTx/>
              <a:buChar char="-"/>
              <a:defRPr/>
            </a:pPr>
            <a:r>
              <a:rPr lang="hr-HR" dirty="0" smtClean="0"/>
              <a:t>BiH </a:t>
            </a:r>
            <a:r>
              <a:rPr lang="hr-HR" baseline="0" dirty="0" smtClean="0"/>
              <a:t> još ni</a:t>
            </a:r>
            <a:r>
              <a:rPr lang="en-GB" baseline="0" dirty="0" smtClean="0"/>
              <a:t>je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potpisal</a:t>
            </a:r>
            <a:r>
              <a:rPr lang="en-GB" baseline="0" dirty="0" smtClean="0"/>
              <a:t>a</a:t>
            </a:r>
            <a:r>
              <a:rPr lang="hr-HR" baseline="0" dirty="0" smtClean="0"/>
              <a:t> Memorandume</a:t>
            </a:r>
          </a:p>
          <a:p>
            <a:pPr marL="170181" indent="-170181" defTabSz="907633">
              <a:buFontTx/>
              <a:buChar char="-"/>
              <a:defRPr/>
            </a:pPr>
            <a:r>
              <a:rPr lang="hr-BA" dirty="0"/>
              <a:t> </a:t>
            </a:r>
            <a:r>
              <a:rPr lang="hr-BA" b="1" dirty="0"/>
              <a:t>NAPOMENE*:</a:t>
            </a:r>
            <a:endParaRPr lang="hr-BA" dirty="0"/>
          </a:p>
          <a:p>
            <a:r>
              <a:rPr lang="hr-BA" dirty="0"/>
              <a:t>- Ukoliko, prije potpisivanja Memoranduma o razumijevanju, jedna od ovih zemalja prijavi projekt kao nositelj, odluka o eventualnom financiranju donijeti će se tek nakon potpisivanja Memoranduma.</a:t>
            </a:r>
          </a:p>
          <a:p>
            <a:r>
              <a:rPr lang="hr-BA" dirty="0"/>
              <a:t>- Ukoliko ove zemlje sudjeluju kao partneri na projektu, njihovo sudjelovanje će se uzeti u obzir kod završne isplate samo pod uvjetom da su potpisani Memorandumi o razumijevanju. Prijavitelji koji namjeravaju uključiti organizacije iz ovih zemalja kao partnere, moraju biti u skladu s kriterijima prihvatljivosti vezanima uz broj partnera u slučaju da se Memorandumi ne potpišu. 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5D79-1DA3-4C45-BD49-DF4C70BD0E80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5825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- svake godine se objavljuju </a:t>
            </a:r>
            <a:r>
              <a:rPr lang="hr-HR" b="1" dirty="0" smtClean="0"/>
              <a:t>novi godišnji prioriteti</a:t>
            </a:r>
          </a:p>
          <a:p>
            <a:pPr>
              <a:buFontTx/>
              <a:buChar char="-"/>
            </a:pPr>
            <a:r>
              <a:rPr lang="hr-HR" dirty="0" smtClean="0"/>
              <a:t> u periodu 2014 – 2020 poseban je naglasak na europskom građanstvu</a:t>
            </a:r>
            <a:r>
              <a:rPr lang="hr-HR" baseline="0" dirty="0"/>
              <a:t> </a:t>
            </a:r>
            <a:r>
              <a:rPr lang="hr-HR" baseline="0" dirty="0" smtClean="0"/>
              <a:t>i promicanju tolerancije</a:t>
            </a: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5D79-1DA3-4C45-BD49-DF4C70BD0E80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8441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633">
              <a:defRPr/>
            </a:pPr>
            <a:r>
              <a:rPr lang="hr-HR" dirty="0" smtClean="0"/>
              <a:t>- Povezati cjeline sa specifičnim</a:t>
            </a:r>
            <a:r>
              <a:rPr lang="hr-HR" baseline="0" dirty="0" smtClean="0"/>
              <a:t> i općim ciljevima te prioritetima, koji se definiraju zasebno za svaku godinu</a:t>
            </a:r>
          </a:p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5D79-1DA3-4C45-BD49-DF4C70BD0E80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3956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633">
              <a:buFontTx/>
              <a:buChar char="-"/>
              <a:defRPr/>
            </a:pPr>
            <a:r>
              <a:rPr lang="hr-HR" dirty="0" smtClean="0"/>
              <a:t> p</a:t>
            </a:r>
            <a:r>
              <a:rPr lang="vi-VN" dirty="0" smtClean="0"/>
              <a:t>rojekt</a:t>
            </a:r>
            <a:r>
              <a:rPr lang="hr-HR" dirty="0" smtClean="0"/>
              <a:t>n</a:t>
            </a:r>
            <a:r>
              <a:rPr lang="vi-VN" dirty="0" smtClean="0"/>
              <a:t>e potpore</a:t>
            </a:r>
            <a:r>
              <a:rPr lang="hr-HR" baseline="0" dirty="0" smtClean="0"/>
              <a:t> za aktivnosti kojima se promišlja o europskoj kulturnoj raznovrsnosti i zajedničkim vrijednostima u najširem smislu</a:t>
            </a:r>
          </a:p>
          <a:p>
            <a:pPr defTabSz="907633">
              <a:buFontTx/>
              <a:buChar char="-"/>
              <a:defRPr/>
            </a:pPr>
            <a:r>
              <a:rPr lang="hr-HR" baseline="0" dirty="0" smtClean="0"/>
              <a:t> aktivnosti koje potiču snošljivost, uzajamno razumijevanje, međukulturni dijalog i pomirenje kao način nadilaženja prošlosti i izgradnje budućnosti</a:t>
            </a:r>
          </a:p>
          <a:p>
            <a:pPr defTabSz="907633">
              <a:buFontTx/>
              <a:buChar char="-"/>
              <a:defRPr/>
            </a:pPr>
            <a:r>
              <a:rPr lang="hr-HR" baseline="0" dirty="0" smtClean="0"/>
              <a:t> promišljanja o uzrocima totalitarnih režima (nacizam, fašizam, staljinizam, totalitarne komunističke režime)</a:t>
            </a:r>
            <a:endParaRPr lang="hr-HR" dirty="0" smtClean="0"/>
          </a:p>
          <a:p>
            <a:pPr defTabSz="907633">
              <a:buFontTx/>
              <a:buChar char="-"/>
              <a:defRPr/>
            </a:pPr>
            <a:r>
              <a:rPr lang="hr-HR" dirty="0" smtClean="0"/>
              <a:t> </a:t>
            </a:r>
            <a:r>
              <a:rPr lang="hr-HR" b="1" dirty="0" smtClean="0"/>
              <a:t>mogu se provoditi u bilo kojoj prihvatljivoj zemlji (EU + potencijalne kandidatkinje)</a:t>
            </a:r>
          </a:p>
          <a:p>
            <a:pPr defTabSz="907633">
              <a:buFontTx/>
              <a:buChar char="-"/>
              <a:defRPr/>
            </a:pPr>
            <a:r>
              <a:rPr lang="hr-HR" baseline="0" dirty="0" smtClean="0"/>
              <a:t> </a:t>
            </a:r>
            <a:r>
              <a:rPr lang="hr-HR" b="1" baseline="0" dirty="0" smtClean="0"/>
              <a:t>HLADNI RAT (trajanje: 1945.-1991.) </a:t>
            </a:r>
            <a:r>
              <a:rPr lang="hr-HR" baseline="0" dirty="0" smtClean="0"/>
              <a:t>= ekonomski i politički sukob (utrka u naoružanju, odlazak u Svemir) Zapada (SAD) i Istoka (SSSR); ipak, dogodio se i određeni napredak u kulturi i sportu; Pokret nesvrstanih; Gorbačov daje ostavku = kraj Hladnog rata i komunizma u Europi;</a:t>
            </a:r>
          </a:p>
          <a:p>
            <a:pPr defTabSz="907633">
              <a:buFontTx/>
              <a:buChar char="-"/>
              <a:defRPr/>
            </a:pPr>
            <a:r>
              <a:rPr lang="hr-HR" baseline="0" dirty="0" smtClean="0"/>
              <a:t> </a:t>
            </a:r>
            <a:r>
              <a:rPr lang="hr-HR" b="1" baseline="0" dirty="0" smtClean="0"/>
              <a:t>SCHUMANOVA DEKLARACIJA  (9. svibnja 1950.)</a:t>
            </a:r>
            <a:r>
              <a:rPr lang="hr-HR" baseline="0" dirty="0" smtClean="0"/>
              <a:t> = Robert </a:t>
            </a:r>
            <a:r>
              <a:rPr lang="hr-HR" baseline="0" dirty="0" err="1" smtClean="0"/>
              <a:t>Schuman</a:t>
            </a:r>
            <a:r>
              <a:rPr lang="hr-HR" baseline="0" dirty="0" smtClean="0"/>
              <a:t> = prijedlog za stvaranje Europske zajednice za ugljen i čelik (francuska, Zapadna Njemačka, Italija, Nizozemska, Belgija, </a:t>
            </a:r>
            <a:r>
              <a:rPr lang="hr-HR" baseline="0" dirty="0" err="1" smtClean="0"/>
              <a:t>Lux</a:t>
            </a:r>
            <a:r>
              <a:rPr lang="hr-HR" baseline="0" dirty="0" smtClean="0"/>
              <a:t>) = gospodarsko udruživanje = jedan od temelja EU-a (kasnije osnovani europska ekonomska zajednica, EUROATOM)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5D79-1DA3-4C45-BD49-DF4C70BD0E80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9292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Projekt mora započeti u relevantnom razdoblju prihvatljivosti (vidi Raspored rokova).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5D79-1DA3-4C45-BD49-DF4C70BD0E80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8743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aseline="0" dirty="0" smtClean="0"/>
              <a:t>- Prijave trebaju biti podnesene prije 12:00 h (CET) završnog datuma za (podnošenje) zahtjeva.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5D79-1DA3-4C45-BD49-DF4C70BD0E80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1547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633">
              <a:defRPr/>
            </a:pPr>
            <a:r>
              <a:rPr lang="hr-HR" dirty="0" smtClean="0"/>
              <a:t>- prioritet će imati projekti koji se bave sudjelovanjem građana u demokratskom životu EU, od lokalne demokracije do osnaživanja građana da sudjeluju u EU politikama/donošenju odluka na EU razini.</a:t>
            </a:r>
          </a:p>
          <a:p>
            <a:r>
              <a:rPr lang="hr-HR" dirty="0"/>
              <a:t>- osobiti fokus na politike Unije i sudjelovanje u procesu donošenja odluka u EU </a:t>
            </a:r>
          </a:p>
          <a:p>
            <a:r>
              <a:rPr lang="hr-HR" dirty="0"/>
              <a:t>- aktivnosti i inicijative koje razvijaju mogućnosti uzajamnog razumijevanja, međukulturalnog učenja, društvenog angažmana i volontiranja na EU razini</a:t>
            </a:r>
          </a:p>
          <a:p>
            <a:pPr marL="170181" indent="-170181">
              <a:buFontTx/>
              <a:buChar char="-"/>
            </a:pPr>
            <a:r>
              <a:rPr lang="hr-HR" dirty="0"/>
              <a:t>Dosadašnja postignuća EU-a – prava građana, mobilnost građana, pomaci u unaprjeđenju zakonodavnog okvira u različitim područjima, razvoj i implementacija inovacija, položaj žena na tržištu rada, uspostava jedinstvenog tržišta, klima i okoliš, međusobna povezanost, prava azilanata i mnogi dr.</a:t>
            </a:r>
          </a:p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5D79-1DA3-4C45-BD49-DF4C70BD0E80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5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4980-1BC3-4339-B2B9-97776A4E5037}" type="datetimeFigureOut">
              <a:rPr lang="hr-HR" smtClean="0"/>
              <a:pPr/>
              <a:t>16.2.2016.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4ED-574E-4D7C-854E-7FA4757C57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92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4980-1BC3-4339-B2B9-97776A4E5037}" type="datetimeFigureOut">
              <a:rPr lang="hr-HR" smtClean="0"/>
              <a:pPr/>
              <a:t>16.2.2016.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4ED-574E-4D7C-854E-7FA4757C57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252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4980-1BC3-4339-B2B9-97776A4E5037}" type="datetimeFigureOut">
              <a:rPr lang="hr-HR" smtClean="0"/>
              <a:pPr/>
              <a:t>16.2.2016.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4ED-574E-4D7C-854E-7FA4757C57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15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4980-1BC3-4339-B2B9-97776A4E5037}" type="datetimeFigureOut">
              <a:rPr lang="hr-HR" smtClean="0"/>
              <a:pPr/>
              <a:t>16.2.2016.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4ED-574E-4D7C-854E-7FA4757C57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16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4980-1BC3-4339-B2B9-97776A4E5037}" type="datetimeFigureOut">
              <a:rPr lang="hr-HR" smtClean="0"/>
              <a:pPr/>
              <a:t>16.2.2016.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4ED-574E-4D7C-854E-7FA4757C57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001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4980-1BC3-4339-B2B9-97776A4E5037}" type="datetimeFigureOut">
              <a:rPr lang="hr-HR" smtClean="0"/>
              <a:pPr/>
              <a:t>16.2.2016.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4ED-574E-4D7C-854E-7FA4757C57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746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4980-1BC3-4339-B2B9-97776A4E5037}" type="datetimeFigureOut">
              <a:rPr lang="hr-HR" smtClean="0"/>
              <a:pPr/>
              <a:t>16.2.2016.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4ED-574E-4D7C-854E-7FA4757C57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148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4980-1BC3-4339-B2B9-97776A4E5037}" type="datetimeFigureOut">
              <a:rPr lang="hr-HR" smtClean="0"/>
              <a:pPr/>
              <a:t>16.2.2016.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4ED-574E-4D7C-854E-7FA4757C57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435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4980-1BC3-4339-B2B9-97776A4E5037}" type="datetimeFigureOut">
              <a:rPr lang="hr-HR" smtClean="0"/>
              <a:pPr/>
              <a:t>16.2.2016.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4ED-574E-4D7C-854E-7FA4757C57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451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4980-1BC3-4339-B2B9-97776A4E5037}" type="datetimeFigureOut">
              <a:rPr lang="hr-HR" smtClean="0"/>
              <a:pPr/>
              <a:t>16.2.2016.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4ED-574E-4D7C-854E-7FA4757C57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467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4980-1BC3-4339-B2B9-97776A4E5037}" type="datetimeFigureOut">
              <a:rPr lang="hr-HR" smtClean="0"/>
              <a:pPr/>
              <a:t>16.2.2016.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4ED-574E-4D7C-854E-7FA4757C57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559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24980-1BC3-4339-B2B9-97776A4E5037}" type="datetimeFigureOut">
              <a:rPr lang="hr-HR" smtClean="0"/>
              <a:pPr/>
              <a:t>16.2.2016.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204ED-574E-4D7C-854E-7FA4757C57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497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acea.ec.europa.eu/europe-for-citizens_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acea.ec.europa.eu/sites/eacea-site/files/proposal-submission-user-guide_citizenship-2014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acea.ec.europa.eu/citizenship/documents/publications/EC3112681ENC.pdf" TargetMode="External"/><Relationship Id="rId5" Type="http://schemas.openxmlformats.org/officeDocument/2006/relationships/hyperlink" Target="http://ec.europa.eu/citizenship/index_en.htm" TargetMode="External"/><Relationship Id="rId4" Type="http://schemas.openxmlformats.org/officeDocument/2006/relationships/hyperlink" Target="https://eacea.ec.europa.eu/sites/eacea-site/files/faq-europe-for-citizens-v2.pdf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uzuvrh.hr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europazagradane@uzuvrh.h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19-22-1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" y="632626"/>
            <a:ext cx="8332401" cy="323055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27584" y="3851243"/>
            <a:ext cx="7772400" cy="218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lt-LT" sz="4000" b="1" dirty="0" smtClean="0">
                <a:solidFill>
                  <a:srgbClr val="3C50B2"/>
                </a:solidFill>
              </a:rPr>
              <a:t>Program Europa</a:t>
            </a:r>
            <a:r>
              <a:rPr lang="fr-BE" altLang="lt-LT" sz="4000" b="1" dirty="0" smtClean="0">
                <a:solidFill>
                  <a:srgbClr val="3C50B2"/>
                </a:solidFill>
              </a:rPr>
              <a:t> </a:t>
            </a:r>
            <a:r>
              <a:rPr lang="hr-HR" altLang="lt-LT" sz="4000" b="1" dirty="0" smtClean="0">
                <a:solidFill>
                  <a:srgbClr val="3C50B2"/>
                </a:solidFill>
              </a:rPr>
              <a:t>za</a:t>
            </a:r>
            <a:r>
              <a:rPr lang="fr-BE" altLang="lt-LT" sz="4000" b="1" dirty="0" smtClean="0">
                <a:solidFill>
                  <a:srgbClr val="3C50B2"/>
                </a:solidFill>
              </a:rPr>
              <a:t> </a:t>
            </a:r>
            <a:r>
              <a:rPr lang="hr-HR" altLang="lt-LT" sz="4000" b="1" dirty="0" smtClean="0">
                <a:solidFill>
                  <a:srgbClr val="3C50B2"/>
                </a:solidFill>
              </a:rPr>
              <a:t>građane</a:t>
            </a:r>
            <a:r>
              <a:rPr lang="de-DE" altLang="lt-LT" sz="4000" b="1" dirty="0" smtClean="0">
                <a:solidFill>
                  <a:srgbClr val="3C50B2"/>
                </a:solidFill>
              </a:rPr>
              <a:t/>
            </a:r>
            <a:br>
              <a:rPr lang="de-DE" altLang="lt-LT" sz="4000" b="1" dirty="0" smtClean="0">
                <a:solidFill>
                  <a:srgbClr val="3C50B2"/>
                </a:solidFill>
              </a:rPr>
            </a:br>
            <a:r>
              <a:rPr lang="de-DE" altLang="lt-LT" sz="4000" b="1" dirty="0" smtClean="0">
                <a:solidFill>
                  <a:srgbClr val="3C50B2"/>
                </a:solidFill>
              </a:rPr>
              <a:t>2014</a:t>
            </a:r>
            <a:r>
              <a:rPr lang="hr-HR" altLang="lt-LT" sz="4000" b="1" dirty="0" smtClean="0">
                <a:solidFill>
                  <a:srgbClr val="3C50B2"/>
                </a:solidFill>
              </a:rPr>
              <a:t>. </a:t>
            </a:r>
            <a:r>
              <a:rPr lang="de-DE" altLang="lt-LT" sz="4000" b="1" dirty="0" smtClean="0">
                <a:solidFill>
                  <a:srgbClr val="3C50B2"/>
                </a:solidFill>
              </a:rPr>
              <a:t>-</a:t>
            </a:r>
            <a:r>
              <a:rPr lang="hr-HR" altLang="lt-LT" sz="4000" b="1" dirty="0" smtClean="0">
                <a:solidFill>
                  <a:srgbClr val="3C50B2"/>
                </a:solidFill>
              </a:rPr>
              <a:t> </a:t>
            </a:r>
            <a:r>
              <a:rPr lang="de-DE" altLang="lt-LT" sz="4000" b="1" dirty="0" smtClean="0">
                <a:solidFill>
                  <a:srgbClr val="3C50B2"/>
                </a:solidFill>
              </a:rPr>
              <a:t>2020</a:t>
            </a:r>
            <a:r>
              <a:rPr lang="hr-HR" altLang="lt-LT" sz="4000" b="1" dirty="0" smtClean="0">
                <a:solidFill>
                  <a:srgbClr val="3C50B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800" b="1" dirty="0" smtClean="0">
                <a:solidFill>
                  <a:srgbClr val="3C50B2"/>
                </a:solidFill>
              </a:rPr>
              <a:t>Pula</a:t>
            </a:r>
            <a:r>
              <a:rPr lang="hr-HR" sz="2800" b="1" dirty="0" smtClean="0">
                <a:solidFill>
                  <a:srgbClr val="3C50B2"/>
                </a:solidFill>
              </a:rPr>
              <a:t>, </a:t>
            </a:r>
            <a:r>
              <a:rPr lang="en-GB" sz="2800" b="1" dirty="0" smtClean="0">
                <a:solidFill>
                  <a:srgbClr val="3C50B2"/>
                </a:solidFill>
              </a:rPr>
              <a:t>26</a:t>
            </a:r>
            <a:r>
              <a:rPr lang="hr-HR" sz="2800" b="1" dirty="0" smtClean="0">
                <a:solidFill>
                  <a:srgbClr val="3C50B2"/>
                </a:solidFill>
              </a:rPr>
              <a:t>. </a:t>
            </a:r>
            <a:r>
              <a:rPr lang="en-GB" sz="2800" b="1" dirty="0" err="1" smtClean="0">
                <a:solidFill>
                  <a:srgbClr val="3C50B2"/>
                </a:solidFill>
              </a:rPr>
              <a:t>ožujka</a:t>
            </a:r>
            <a:r>
              <a:rPr lang="hr-HR" sz="2800" b="1" dirty="0" smtClean="0">
                <a:solidFill>
                  <a:srgbClr val="3C50B2"/>
                </a:solidFill>
              </a:rPr>
              <a:t> 2015.</a:t>
            </a:r>
            <a:endParaRPr lang="hr-HR" sz="2800" b="1" dirty="0">
              <a:solidFill>
                <a:srgbClr val="3C50B2"/>
              </a:solidFill>
            </a:endParaRPr>
          </a:p>
        </p:txBody>
      </p:sp>
      <p:pic>
        <p:nvPicPr>
          <p:cNvPr id="7" name="Picture 6" descr="vlad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4688"/>
            <a:ext cx="1514965" cy="521371"/>
          </a:xfrm>
          <a:prstGeom prst="rect">
            <a:avLst/>
          </a:prstGeom>
        </p:spPr>
      </p:pic>
      <p:pic>
        <p:nvPicPr>
          <p:cNvPr id="8" name="Picture 7" descr="eu za gradan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10" y="6151346"/>
            <a:ext cx="1427033" cy="408057"/>
          </a:xfrm>
          <a:prstGeom prst="rect">
            <a:avLst/>
          </a:prstGeom>
        </p:spPr>
      </p:pic>
      <p:pic>
        <p:nvPicPr>
          <p:cNvPr id="9" name="Picture 8" descr="kontakt tocka eu za gradan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45" y="330478"/>
            <a:ext cx="921298" cy="87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44824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0638" algn="just">
              <a:buFont typeface="Arial" charset="0"/>
              <a:buNone/>
            </a:pPr>
            <a:r>
              <a:rPr lang="hr-HR" sz="2800" b="1" u="sng" dirty="0" smtClean="0">
                <a:solidFill>
                  <a:srgbClr val="3C50B2"/>
                </a:solidFill>
              </a:rPr>
              <a:t>Prioriteti za 2015.godinu:</a:t>
            </a:r>
          </a:p>
          <a:p>
            <a:pPr marL="0" indent="20638" algn="just"/>
            <a:r>
              <a:rPr lang="hr-HR" sz="2800" dirty="0" smtClean="0">
                <a:solidFill>
                  <a:srgbClr val="3C50B2"/>
                </a:solidFill>
              </a:rPr>
              <a:t> </a:t>
            </a:r>
            <a:r>
              <a:rPr lang="hr-HR" sz="2800" b="1" dirty="0">
                <a:solidFill>
                  <a:srgbClr val="3C50B2"/>
                </a:solidFill>
              </a:rPr>
              <a:t>europsko građanstvo </a:t>
            </a:r>
          </a:p>
          <a:p>
            <a:pPr marL="0" indent="20638" algn="just"/>
            <a:r>
              <a:rPr lang="hr-HR" sz="2800" dirty="0">
                <a:solidFill>
                  <a:srgbClr val="3C50B2"/>
                </a:solidFill>
              </a:rPr>
              <a:t> rasprave o </a:t>
            </a:r>
            <a:r>
              <a:rPr lang="hr-HR" sz="2800" b="1" dirty="0">
                <a:solidFill>
                  <a:srgbClr val="3C50B2"/>
                </a:solidFill>
              </a:rPr>
              <a:t>budućnosti Europe </a:t>
            </a:r>
            <a:r>
              <a:rPr lang="hr-HR" sz="2800" dirty="0">
                <a:solidFill>
                  <a:srgbClr val="3C50B2"/>
                </a:solidFill>
              </a:rPr>
              <a:t>– kakvu Europu njeni građani žele – pritom poticati/osmisliti nove oblike sudjelovanja građana te jačati postojeće</a:t>
            </a:r>
          </a:p>
          <a:p>
            <a:pPr marL="0" indent="20638" algn="just"/>
            <a:r>
              <a:rPr lang="hr-HR" sz="2800" dirty="0">
                <a:solidFill>
                  <a:srgbClr val="3C50B2"/>
                </a:solidFill>
              </a:rPr>
              <a:t> rasprave organizirati oko </a:t>
            </a:r>
            <a:r>
              <a:rPr lang="hr-HR" sz="2800" b="1" dirty="0">
                <a:solidFill>
                  <a:srgbClr val="3C50B2"/>
                </a:solidFill>
              </a:rPr>
              <a:t>dosadašnjih postignuća EU-a</a:t>
            </a:r>
          </a:p>
          <a:p>
            <a:pPr marL="0" indent="20638" algn="just"/>
            <a:r>
              <a:rPr lang="hr-HR" sz="2800" dirty="0" smtClean="0">
                <a:solidFill>
                  <a:srgbClr val="3C50B2"/>
                </a:solidFill>
              </a:rPr>
              <a:t>promocija </a:t>
            </a:r>
            <a:r>
              <a:rPr lang="hr-HR" sz="2800" b="1" dirty="0" smtClean="0">
                <a:solidFill>
                  <a:srgbClr val="3C50B2"/>
                </a:solidFill>
              </a:rPr>
              <a:t>tolerancije</a:t>
            </a:r>
          </a:p>
          <a:p>
            <a:pPr marL="0" indent="20638" algn="just"/>
            <a:r>
              <a:rPr lang="hr-HR" sz="2800" dirty="0">
                <a:solidFill>
                  <a:srgbClr val="3C50B2"/>
                </a:solidFill>
              </a:rPr>
              <a:t> </a:t>
            </a:r>
            <a:r>
              <a:rPr lang="hr-HR" sz="2800" b="1" dirty="0" smtClean="0">
                <a:solidFill>
                  <a:srgbClr val="3C50B2"/>
                </a:solidFill>
              </a:rPr>
              <a:t>Europska godina razvoja </a:t>
            </a:r>
            <a:r>
              <a:rPr lang="hr-HR" sz="2800" dirty="0" smtClean="0">
                <a:solidFill>
                  <a:srgbClr val="3C50B2"/>
                </a:solidFill>
              </a:rPr>
              <a:t>(razvojna pomoć, međunarodno volontiranje)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3568" y="404664"/>
            <a:ext cx="7704856" cy="115212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dirty="0" smtClean="0"/>
              <a:t>Cjelina 2: Demokratsko angažiranje i građansko sudjelovanje</a:t>
            </a:r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val="36585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260649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hr-HR" sz="2400" b="1" smtClean="0"/>
              <a:t>Cjelina 2. Demokratsko angažiranje i građansko sudjelovanje</a:t>
            </a:r>
          </a:p>
          <a:p>
            <a:pPr>
              <a:buFont typeface="Arial" panose="020B0604020202020204" pitchFamily="34" charset="0"/>
              <a:buNone/>
            </a:pPr>
            <a:endParaRPr lang="hr-HR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052154"/>
              </p:ext>
            </p:extLst>
          </p:nvPr>
        </p:nvGraphicFramePr>
        <p:xfrm>
          <a:off x="179512" y="1052736"/>
          <a:ext cx="8784975" cy="4740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76264"/>
                <a:gridCol w="4104455"/>
              </a:tblGrid>
              <a:tr h="568837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Mjera</a:t>
                      </a:r>
                      <a:endParaRPr lang="hr-HR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Rok</a:t>
                      </a:r>
                      <a:r>
                        <a:rPr lang="hr-HR" sz="1600" baseline="0" dirty="0" smtClean="0"/>
                        <a:t> za podnošenje</a:t>
                      </a:r>
                      <a:endParaRPr lang="hr-HR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Razdoblje prihvatljivosti: Projekti moraju započeti između </a:t>
                      </a:r>
                      <a:endParaRPr lang="hr-HR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60363">
                <a:tc gridSpan="3">
                  <a:txBody>
                    <a:bodyPr/>
                    <a:lstStyle/>
                    <a:p>
                      <a:r>
                        <a:rPr lang="hr-HR" sz="1600" b="1" dirty="0" smtClean="0"/>
                        <a:t>Bratimljenje gradova</a:t>
                      </a:r>
                      <a:endParaRPr lang="hr-HR" sz="16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644693"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hr-HR" sz="1600" b="1" dirty="0" smtClean="0">
                          <a:solidFill>
                            <a:schemeClr val="tx1"/>
                          </a:solidFill>
                        </a:rPr>
                        <a:t>. ožujka </a:t>
                      </a:r>
                      <a:r>
                        <a:rPr lang="hr-HR" sz="1600" b="1" baseline="0" dirty="0" smtClean="0">
                          <a:solidFill>
                            <a:schemeClr val="tx1"/>
                          </a:solidFill>
                        </a:rPr>
                        <a:t>2015. </a:t>
                      </a:r>
                      <a:endParaRPr lang="hr-H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srpnja u godini kada je rok i 31. ožujka u godini nakon isteka roka</a:t>
                      </a:r>
                      <a:endParaRPr lang="hr-HR" sz="16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28433"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r-HR" sz="1600" b="1" dirty="0" smtClean="0"/>
                        <a:t>1. rujna 2015. </a:t>
                      </a:r>
                    </a:p>
                    <a:p>
                      <a:pPr marL="0" indent="0">
                        <a:buNone/>
                      </a:pPr>
                      <a:endParaRPr lang="hr-HR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siječanj i 1. rujna u godini nakon isteka roka</a:t>
                      </a:r>
                      <a:endParaRPr lang="hr-HR" sz="16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0363">
                <a:tc gridSpan="3">
                  <a:txBody>
                    <a:bodyPr/>
                    <a:lstStyle/>
                    <a:p>
                      <a:r>
                        <a:rPr lang="hr-HR" sz="1600" b="1" dirty="0" smtClean="0"/>
                        <a:t>Umrežavanje gradova</a:t>
                      </a:r>
                      <a:endParaRPr lang="hr-HR" sz="16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667388"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hr-HR" sz="1600" b="1" dirty="0" smtClean="0">
                          <a:solidFill>
                            <a:schemeClr val="tx1"/>
                          </a:solidFill>
                        </a:rPr>
                        <a:t>. ožujka 2015. </a:t>
                      </a:r>
                    </a:p>
                    <a:p>
                      <a:pPr marL="0" indent="0">
                        <a:buNone/>
                      </a:pPr>
                      <a:endParaRPr lang="hr-HR" sz="16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6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1. srpnja i 31. prosinca u godini kada je rok</a:t>
                      </a:r>
                      <a:endParaRPr lang="hr-HR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64508"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b="1" dirty="0" smtClean="0"/>
                        <a:t>1. rujna 2015. </a:t>
                      </a:r>
                      <a:endParaRPr lang="hr-HR" sz="16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6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1. siječnja i 30. svibnja u godini nakon isteka roka</a:t>
                      </a:r>
                      <a:endParaRPr lang="hr-H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9530">
                <a:tc gridSpan="3">
                  <a:txBody>
                    <a:bodyPr/>
                    <a:lstStyle/>
                    <a:p>
                      <a:r>
                        <a:rPr lang="hr-HR" sz="1600" b="1" dirty="0" smtClean="0"/>
                        <a:t>Projekti</a:t>
                      </a:r>
                      <a:r>
                        <a:rPr lang="hr-HR" sz="1600" b="1" baseline="0" dirty="0" smtClean="0"/>
                        <a:t> civilnog društva</a:t>
                      </a:r>
                      <a:endParaRPr lang="hr-HR" sz="16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600824"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hr-HR" sz="1600" b="1" baseline="0" dirty="0" smtClean="0">
                          <a:solidFill>
                            <a:schemeClr val="tx1"/>
                          </a:solidFill>
                        </a:rPr>
                        <a:t>. ožujka 2015. </a:t>
                      </a:r>
                      <a:endParaRPr lang="hr-HR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6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 1. kolovoza u godini kada je rok i 31. siječnja u godini nakon isteka roka</a:t>
                      </a:r>
                      <a:endParaRPr lang="hr-HR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4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22438"/>
            <a:ext cx="8229600" cy="4556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hr-HR" b="1" dirty="0" smtClean="0">
                <a:solidFill>
                  <a:srgbClr val="3C50B2"/>
                </a:solidFill>
              </a:rPr>
              <a:t>Mjera 2.3. Projekti civilnog društva</a:t>
            </a:r>
            <a:endParaRPr lang="fr-BE" b="1" dirty="0" smtClean="0">
              <a:solidFill>
                <a:srgbClr val="3C50B2"/>
              </a:solidFill>
            </a:endParaRPr>
          </a:p>
          <a:p>
            <a:pPr marL="0" indent="0">
              <a:buNone/>
            </a:pPr>
            <a:r>
              <a:rPr lang="fr-BE" sz="2800" dirty="0" smtClean="0">
                <a:solidFill>
                  <a:srgbClr val="3C50B2"/>
                </a:solidFill>
              </a:rPr>
              <a:t>AKTIVNOSTI:</a:t>
            </a:r>
          </a:p>
          <a:p>
            <a:pPr algn="just"/>
            <a:r>
              <a:rPr lang="hr-HR" sz="2800" dirty="0" smtClean="0">
                <a:solidFill>
                  <a:srgbClr val="3C50B2"/>
                </a:solidFill>
              </a:rPr>
              <a:t>okupljanje građana kroz aktivnosti koje su izravno povezane s politikama EU-a s ciljem pružanja prilike da konkretno sudjeluju u oblikovanju politika EU-a u područjima povezanima s ciljevima Programa</a:t>
            </a:r>
            <a:endParaRPr lang="en-GB" sz="2800" dirty="0" smtClean="0">
              <a:solidFill>
                <a:srgbClr val="3C50B2"/>
              </a:solidFill>
            </a:endParaRPr>
          </a:p>
          <a:p>
            <a:pPr algn="just"/>
            <a:r>
              <a:rPr lang="pt-BR" sz="2800" dirty="0">
                <a:solidFill>
                  <a:srgbClr val="3C50B2"/>
                </a:solidFill>
              </a:rPr>
              <a:t>promicanje društvenog angažiranja i </a:t>
            </a:r>
            <a:r>
              <a:rPr lang="pt-BR" sz="2800" dirty="0" smtClean="0">
                <a:solidFill>
                  <a:srgbClr val="3C50B2"/>
                </a:solidFill>
              </a:rPr>
              <a:t>solidarnosti</a:t>
            </a:r>
          </a:p>
          <a:p>
            <a:pPr algn="just"/>
            <a:r>
              <a:rPr lang="hr-HR" sz="2800" dirty="0">
                <a:solidFill>
                  <a:srgbClr val="3C50B2"/>
                </a:solidFill>
              </a:rPr>
              <a:t>prikupljanje </a:t>
            </a:r>
            <a:r>
              <a:rPr lang="hr-HR" sz="2800" dirty="0" smtClean="0">
                <a:solidFill>
                  <a:srgbClr val="3C50B2"/>
                </a:solidFill>
              </a:rPr>
              <a:t>mišljenja</a:t>
            </a:r>
            <a:r>
              <a:rPr lang="en-GB" sz="2800" dirty="0" smtClean="0">
                <a:solidFill>
                  <a:srgbClr val="3C50B2"/>
                </a:solidFill>
              </a:rPr>
              <a:t> </a:t>
            </a:r>
            <a:r>
              <a:rPr lang="en-GB" sz="2800" dirty="0" err="1" smtClean="0">
                <a:solidFill>
                  <a:srgbClr val="3C50B2"/>
                </a:solidFill>
              </a:rPr>
              <a:t>građana</a:t>
            </a:r>
            <a:r>
              <a:rPr lang="en-GB" sz="2800" dirty="0" smtClean="0">
                <a:solidFill>
                  <a:srgbClr val="3C50B2"/>
                </a:solidFill>
              </a:rPr>
              <a:t> (</a:t>
            </a:r>
            <a:r>
              <a:rPr lang="en-GB" sz="2800" dirty="0" err="1" smtClean="0">
                <a:solidFill>
                  <a:srgbClr val="3C50B2"/>
                </a:solidFill>
              </a:rPr>
              <a:t>istraživanja</a:t>
            </a:r>
            <a:r>
              <a:rPr lang="en-GB" sz="2800" dirty="0" smtClean="0">
                <a:solidFill>
                  <a:srgbClr val="3C50B2"/>
                </a:solidFill>
              </a:rPr>
              <a:t>)</a:t>
            </a:r>
          </a:p>
          <a:p>
            <a:pPr algn="just"/>
            <a:r>
              <a:rPr lang="hr-HR" sz="2800" dirty="0">
                <a:solidFill>
                  <a:srgbClr val="3C50B2"/>
                </a:solidFill>
              </a:rPr>
              <a:t>volontiranje</a:t>
            </a:r>
            <a:endParaRPr lang="hr-HR" sz="2800" dirty="0" smtClean="0">
              <a:solidFill>
                <a:srgbClr val="3C50B2"/>
              </a:solidFill>
            </a:endParaRPr>
          </a:p>
          <a:p>
            <a:pPr marL="0" indent="0" algn="just">
              <a:buNone/>
            </a:pPr>
            <a:endParaRPr lang="en-GB" sz="2800" dirty="0" smtClean="0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ound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000" smtClean="0"/>
              <a:t>Cjelina 2: Demokratsko angažiranje i građansko sudjelovanje</a:t>
            </a:r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val="39937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0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1412776"/>
            <a:ext cx="843528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336699"/>
              </a:buClr>
              <a:buFont typeface="Arial" panose="020B0604020202020204" pitchFamily="34" charset="0"/>
              <a:buNone/>
            </a:pPr>
            <a:r>
              <a:rPr lang="hr-HR" sz="2400" b="1" dirty="0" smtClean="0">
                <a:solidFill>
                  <a:srgbClr val="3C50B2"/>
                </a:solidFill>
              </a:rPr>
              <a:t>Mjera 2.3. Projekti civilnog društva</a:t>
            </a:r>
            <a:endParaRPr lang="fr-BE" sz="2400" b="1" dirty="0" smtClean="0">
              <a:solidFill>
                <a:srgbClr val="3C50B2"/>
              </a:solidFill>
            </a:endParaRPr>
          </a:p>
          <a:p>
            <a:pPr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rgbClr val="3C50B2"/>
                </a:solidFill>
              </a:rPr>
              <a:t>Prijavitelji:</a:t>
            </a:r>
            <a:endParaRPr lang="fr-BE" sz="2400" b="1" dirty="0" smtClean="0">
              <a:solidFill>
                <a:srgbClr val="3C50B2"/>
              </a:solidFill>
            </a:endParaRPr>
          </a:p>
          <a:p>
            <a:pPr>
              <a:buClr>
                <a:srgbClr val="336699"/>
              </a:buClr>
            </a:pPr>
            <a:r>
              <a:rPr lang="hr-HR" sz="2400" dirty="0" smtClean="0">
                <a:solidFill>
                  <a:srgbClr val="3C50B2"/>
                </a:solidFill>
              </a:rPr>
              <a:t>neprofitne organizacije, uključujući organizacije civilnoga društva, obrazovne, kulturne ili istraživačke institucije</a:t>
            </a:r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rgbClr val="3C50B2"/>
                </a:solidFill>
              </a:rPr>
              <a:t>Partneri:</a:t>
            </a:r>
          </a:p>
          <a:p>
            <a:pPr>
              <a:buClr>
                <a:srgbClr val="336699"/>
              </a:buClr>
            </a:pPr>
            <a:r>
              <a:rPr lang="hr-HR" sz="2400" dirty="0" smtClean="0">
                <a:solidFill>
                  <a:srgbClr val="3C50B2"/>
                </a:solidFill>
              </a:rPr>
              <a:t>gore navedeno + lokalna/regionalna samouprava</a:t>
            </a:r>
            <a:endParaRPr lang="en-GB" sz="2400" dirty="0" smtClean="0">
              <a:solidFill>
                <a:srgbClr val="3C50B2"/>
              </a:solidFill>
            </a:endParaRPr>
          </a:p>
          <a:p>
            <a:pPr>
              <a:buClr>
                <a:srgbClr val="336699"/>
              </a:buClr>
            </a:pPr>
            <a:r>
              <a:rPr lang="hr-HR" sz="2400" dirty="0" smtClean="0">
                <a:solidFill>
                  <a:srgbClr val="3C50B2"/>
                </a:solidFill>
              </a:rPr>
              <a:t>Projekt mora uključivati organizacije iz </a:t>
            </a:r>
            <a:r>
              <a:rPr lang="hr-HR" sz="2400" b="1" dirty="0" smtClean="0">
                <a:solidFill>
                  <a:srgbClr val="3C50B2"/>
                </a:solidFill>
              </a:rPr>
              <a:t>najmanje 3 prihvatljive zemlje</a:t>
            </a:r>
            <a:r>
              <a:rPr lang="hr-HR" sz="2400" dirty="0" smtClean="0">
                <a:solidFill>
                  <a:srgbClr val="3C50B2"/>
                </a:solidFill>
              </a:rPr>
              <a:t> od kojih barem jedna mora biti država članica EU </a:t>
            </a:r>
          </a:p>
          <a:p>
            <a:pPr>
              <a:buClr>
                <a:srgbClr val="336699"/>
              </a:buClr>
            </a:pPr>
            <a:endParaRPr lang="hr-HR" sz="2400" dirty="0" smtClean="0">
              <a:solidFill>
                <a:srgbClr val="3C50B2"/>
              </a:solidFill>
            </a:endParaRPr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rgbClr val="3C50B2"/>
                </a:solidFill>
              </a:rPr>
              <a:t>Iznos potpore/bespovratnih sredstava: </a:t>
            </a:r>
            <a:r>
              <a:rPr lang="hr-HR" sz="2400" dirty="0" smtClean="0">
                <a:solidFill>
                  <a:srgbClr val="3C50B2"/>
                </a:solidFill>
              </a:rPr>
              <a:t>do </a:t>
            </a:r>
            <a:r>
              <a:rPr lang="fr-BE" sz="2400" dirty="0" smtClean="0">
                <a:solidFill>
                  <a:srgbClr val="3C50B2"/>
                </a:solidFill>
              </a:rPr>
              <a:t>150.000 EUR</a:t>
            </a:r>
            <a:endParaRPr lang="hr-HR" sz="2400" dirty="0">
              <a:solidFill>
                <a:srgbClr val="3C50B2"/>
              </a:solidFill>
            </a:endParaRPr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rgbClr val="3C50B2"/>
                </a:solidFill>
              </a:rPr>
              <a:t>Trajanje provedbe: </a:t>
            </a:r>
            <a:r>
              <a:rPr lang="hr-HR" sz="2400" dirty="0" smtClean="0">
                <a:solidFill>
                  <a:srgbClr val="3C50B2"/>
                </a:solidFill>
              </a:rPr>
              <a:t>do</a:t>
            </a:r>
            <a:r>
              <a:rPr lang="hr-HR" sz="2400" b="1" dirty="0" smtClean="0">
                <a:solidFill>
                  <a:srgbClr val="3C50B2"/>
                </a:solidFill>
              </a:rPr>
              <a:t> </a:t>
            </a:r>
            <a:r>
              <a:rPr lang="fr-BE" sz="2400" dirty="0" smtClean="0">
                <a:solidFill>
                  <a:srgbClr val="3C50B2"/>
                </a:solidFill>
              </a:rPr>
              <a:t>18</a:t>
            </a:r>
            <a:r>
              <a:rPr lang="hr-HR" sz="2400" dirty="0" smtClean="0">
                <a:solidFill>
                  <a:srgbClr val="3C50B2"/>
                </a:solidFill>
              </a:rPr>
              <a:t> mjeseci</a:t>
            </a:r>
            <a:endParaRPr lang="hr-HR" sz="2400" dirty="0">
              <a:solidFill>
                <a:srgbClr val="3C50B2"/>
              </a:solidFill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95288" y="274638"/>
            <a:ext cx="8291512" cy="1143000"/>
          </a:xfrm>
          <a:prstGeom prst="round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000" smtClean="0"/>
              <a:t>Cjelina 2: Demokratsko angažiranje i građansko sudjelovanje</a:t>
            </a:r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val="34378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b="1" dirty="0" smtClean="0">
                <a:solidFill>
                  <a:srgbClr val="3C50B2"/>
                </a:solidFill>
              </a:rPr>
              <a:t>Izvršna agencija za obrazovanje, audiovizualnu djelatnost i kulturu</a:t>
            </a:r>
            <a:r>
              <a:rPr lang="hr-HR" sz="3600" dirty="0" smtClean="0">
                <a:solidFill>
                  <a:srgbClr val="002060"/>
                </a:solidFill>
              </a:rPr>
              <a:t/>
            </a:r>
            <a:br>
              <a:rPr lang="hr-HR" sz="3600" dirty="0" smtClean="0">
                <a:solidFill>
                  <a:srgbClr val="002060"/>
                </a:solidFill>
              </a:rPr>
            </a:br>
            <a:endParaRPr lang="hr-HR" sz="3600" dirty="0">
              <a:solidFill>
                <a:srgbClr val="00206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hr-HR" sz="2800" dirty="0" smtClean="0">
                <a:hlinkClick r:id="rId3"/>
              </a:rPr>
              <a:t>http://eacea.ec.europa.eu/</a:t>
            </a:r>
            <a:r>
              <a:rPr lang="hr-HR" sz="2800" dirty="0" err="1" smtClean="0">
                <a:hlinkClick r:id="rId3"/>
              </a:rPr>
              <a:t>europe</a:t>
            </a:r>
            <a:r>
              <a:rPr lang="hr-HR" sz="2800" dirty="0" smtClean="0">
                <a:hlinkClick r:id="rId3"/>
              </a:rPr>
              <a:t>-for-</a:t>
            </a:r>
            <a:r>
              <a:rPr lang="hr-HR" sz="2800" dirty="0" err="1" smtClean="0">
                <a:hlinkClick r:id="rId3"/>
              </a:rPr>
              <a:t>citizens</a:t>
            </a:r>
            <a:r>
              <a:rPr lang="hr-HR" sz="2800" dirty="0" smtClean="0">
                <a:hlinkClick r:id="rId3"/>
              </a:rPr>
              <a:t>_</a:t>
            </a:r>
            <a:r>
              <a:rPr lang="hr-HR" sz="2800" dirty="0" err="1" smtClean="0">
                <a:hlinkClick r:id="rId3"/>
              </a:rPr>
              <a:t>en</a:t>
            </a:r>
            <a:endParaRPr lang="hr-HR" sz="2800" dirty="0" smtClean="0"/>
          </a:p>
          <a:p>
            <a:pPr>
              <a:buFont typeface="Arial" panose="020B0604020202020204" pitchFamily="34" charset="0"/>
              <a:buNone/>
            </a:pPr>
            <a:endParaRPr lang="hr-HR" dirty="0"/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7647" y="2420888"/>
            <a:ext cx="522870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57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" y="-2863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 smtClean="0">
                <a:solidFill>
                  <a:srgbClr val="3C50B2"/>
                </a:solidFill>
              </a:rPr>
              <a:t>Dodatne informacije</a:t>
            </a:r>
            <a:endParaRPr lang="hr-HR" sz="3600" dirty="0">
              <a:solidFill>
                <a:srgbClr val="3C50B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265896"/>
            <a:ext cx="8371656" cy="5043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Priručnik za prijavu u portal za korisnike, registraciju organizacije, izradu i podnošenje e-obrasca</a:t>
            </a:r>
          </a:p>
          <a:p>
            <a:pPr>
              <a:buNone/>
            </a:pPr>
            <a:r>
              <a:rPr lang="hr-HR" sz="2400" dirty="0">
                <a:hlinkClick r:id="rId3"/>
              </a:rPr>
              <a:t>https://</a:t>
            </a:r>
            <a:r>
              <a:rPr lang="hr-HR" sz="2400" dirty="0" smtClean="0">
                <a:hlinkClick r:id="rId3"/>
              </a:rPr>
              <a:t>eacea.ec.europa.eu/sites/eacea-site/files/proposal-submission-user-guide_citizenship-2014.pdf</a:t>
            </a:r>
            <a:endParaRPr lang="hr-H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Često postavljena pitanja</a:t>
            </a:r>
          </a:p>
          <a:p>
            <a:pPr marL="0" indent="0">
              <a:buNone/>
            </a:pPr>
            <a:r>
              <a:rPr lang="hr-HR" sz="2400" dirty="0">
                <a:hlinkClick r:id="rId4"/>
              </a:rPr>
              <a:t>https://</a:t>
            </a:r>
            <a:r>
              <a:rPr lang="hr-HR" sz="2400" dirty="0" smtClean="0">
                <a:hlinkClick r:id="rId4"/>
              </a:rPr>
              <a:t>eacea.ec.europa.eu/sites/eacea-site/files/faq-europe-for-citizens-v2.pdf</a:t>
            </a:r>
            <a:r>
              <a:rPr lang="hr-HR" sz="24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Portal s korisnim informacijama o EU građanstvu</a:t>
            </a:r>
          </a:p>
          <a:p>
            <a:pPr marL="0" indent="0">
              <a:buNone/>
            </a:pPr>
            <a:r>
              <a:rPr lang="hr-HR" sz="2400" dirty="0">
                <a:hlinkClick r:id="rId5"/>
              </a:rPr>
              <a:t>http://</a:t>
            </a:r>
            <a:r>
              <a:rPr lang="hr-HR" sz="2400" dirty="0" smtClean="0">
                <a:hlinkClick r:id="rId5"/>
              </a:rPr>
              <a:t>ec.europa.eu/</a:t>
            </a:r>
            <a:r>
              <a:rPr lang="hr-HR" sz="2400" dirty="0" err="1" smtClean="0">
                <a:hlinkClick r:id="rId5"/>
              </a:rPr>
              <a:t>citizenship</a:t>
            </a:r>
            <a:r>
              <a:rPr lang="hr-HR" sz="2400" dirty="0" smtClean="0">
                <a:hlinkClick r:id="rId5"/>
              </a:rPr>
              <a:t>/</a:t>
            </a:r>
            <a:r>
              <a:rPr lang="hr-HR" sz="2400" dirty="0" err="1" smtClean="0">
                <a:hlinkClick r:id="rId5"/>
              </a:rPr>
              <a:t>index</a:t>
            </a:r>
            <a:r>
              <a:rPr lang="hr-HR" sz="2400" dirty="0" smtClean="0">
                <a:hlinkClick r:id="rId5"/>
              </a:rPr>
              <a:t>_</a:t>
            </a:r>
            <a:r>
              <a:rPr lang="hr-HR" sz="2400" dirty="0" err="1" smtClean="0">
                <a:hlinkClick r:id="rId5"/>
              </a:rPr>
              <a:t>en.htm</a:t>
            </a:r>
            <a:r>
              <a:rPr lang="hr-HR" sz="24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Brošura o uspješno provedenim projektima </a:t>
            </a:r>
          </a:p>
          <a:p>
            <a:pPr marL="0" indent="0">
              <a:buNone/>
            </a:pPr>
            <a:r>
              <a:rPr lang="hr-HR" sz="2400" dirty="0">
                <a:hlinkClick r:id="rId6"/>
              </a:rPr>
              <a:t>http://</a:t>
            </a:r>
            <a:r>
              <a:rPr lang="hr-HR" sz="2400" dirty="0" smtClean="0">
                <a:hlinkClick r:id="rId6"/>
              </a:rPr>
              <a:t>eacea.ec.europa.eu/</a:t>
            </a:r>
            <a:r>
              <a:rPr lang="hr-HR" sz="2400" dirty="0" err="1" smtClean="0">
                <a:hlinkClick r:id="rId6"/>
              </a:rPr>
              <a:t>citizenship</a:t>
            </a:r>
            <a:r>
              <a:rPr lang="hr-HR" sz="2400" dirty="0" smtClean="0">
                <a:hlinkClick r:id="rId6"/>
              </a:rPr>
              <a:t>/</a:t>
            </a:r>
            <a:r>
              <a:rPr lang="hr-HR" sz="2400" dirty="0" err="1" smtClean="0">
                <a:hlinkClick r:id="rId6"/>
              </a:rPr>
              <a:t>documents</a:t>
            </a:r>
            <a:r>
              <a:rPr lang="hr-HR" sz="2400" dirty="0" smtClean="0">
                <a:hlinkClick r:id="rId6"/>
              </a:rPr>
              <a:t>/</a:t>
            </a:r>
            <a:r>
              <a:rPr lang="hr-HR" sz="2400" dirty="0" err="1" smtClean="0">
                <a:hlinkClick r:id="rId6"/>
              </a:rPr>
              <a:t>publications</a:t>
            </a:r>
            <a:r>
              <a:rPr lang="hr-HR" sz="2400" dirty="0" smtClean="0">
                <a:hlinkClick r:id="rId6"/>
              </a:rPr>
              <a:t>/EC3112681ENC.pdf</a:t>
            </a:r>
            <a:r>
              <a:rPr lang="hr-HR" sz="2400" dirty="0" smtClean="0"/>
              <a:t> </a:t>
            </a:r>
          </a:p>
          <a:p>
            <a:pPr>
              <a:buNone/>
            </a:pP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26801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1700808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800" b="1" dirty="0" smtClean="0">
                <a:solidFill>
                  <a:srgbClr val="3C50B2"/>
                </a:solidFill>
              </a:rPr>
              <a:t>Hvala na pažnji</a:t>
            </a:r>
            <a:endParaRPr lang="hr-HR" sz="4800" b="1" dirty="0">
              <a:solidFill>
                <a:srgbClr val="3C50B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051" y="3278291"/>
            <a:ext cx="7848872" cy="115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b="1" dirty="0" smtClean="0"/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b="1" dirty="0" smtClean="0"/>
              <a:t>Ured Vlade RH za udruge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dirty="0" smtClean="0"/>
              <a:t>mrežna stranica: </a:t>
            </a:r>
            <a:r>
              <a:rPr lang="hr-HR" dirty="0" smtClean="0">
                <a:hlinkClick r:id="rId3"/>
              </a:rPr>
              <a:t>www.uzuvrh.hr</a:t>
            </a:r>
            <a:r>
              <a:rPr lang="hr-HR" dirty="0" smtClean="0"/>
              <a:t> 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dirty="0" smtClean="0"/>
              <a:t>adresa e-pošte: </a:t>
            </a:r>
            <a:r>
              <a:rPr lang="hr-HR" dirty="0" smtClean="0">
                <a:hlinkClick r:id="rId4"/>
              </a:rPr>
              <a:t>europazagradane@</a:t>
            </a:r>
            <a:r>
              <a:rPr lang="hr-HR" dirty="0" err="1" smtClean="0">
                <a:hlinkClick r:id="rId4"/>
              </a:rPr>
              <a:t>uzuvrh.hr</a:t>
            </a:r>
            <a:r>
              <a:rPr lang="hr-HR" dirty="0" smtClean="0"/>
              <a:t> </a:t>
            </a:r>
          </a:p>
          <a:p>
            <a:endParaRPr lang="hr-HR" dirty="0"/>
          </a:p>
        </p:txBody>
      </p:sp>
      <p:pic>
        <p:nvPicPr>
          <p:cNvPr id="8" name="Picture 7" descr="vlad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20688"/>
            <a:ext cx="1514965" cy="521371"/>
          </a:xfrm>
          <a:prstGeom prst="rect">
            <a:avLst/>
          </a:prstGeom>
        </p:spPr>
      </p:pic>
      <p:pic>
        <p:nvPicPr>
          <p:cNvPr id="9" name="Picture 8" descr="eu za gradan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1427033" cy="408057"/>
          </a:xfrm>
          <a:prstGeom prst="rect">
            <a:avLst/>
          </a:prstGeom>
        </p:spPr>
      </p:pic>
      <p:pic>
        <p:nvPicPr>
          <p:cNvPr id="10" name="Picture 9" descr="kontakt tocka eu za gradan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921298" cy="874312"/>
          </a:xfrm>
          <a:prstGeom prst="rect">
            <a:avLst/>
          </a:prstGeom>
        </p:spPr>
      </p:pic>
      <p:pic>
        <p:nvPicPr>
          <p:cNvPr id="12" name="Picture 11" descr="19-22-2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74" y="5176499"/>
            <a:ext cx="2128323" cy="105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19-22-2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20072" y="388751"/>
            <a:ext cx="3312368" cy="3095392"/>
          </a:xfrm>
          <a:prstGeom prst="ellipse">
            <a:avLst/>
          </a:prstGeom>
          <a:solidFill>
            <a:srgbClr val="50C0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3C50B2"/>
                </a:solidFill>
              </a:rPr>
              <a:t>EUROPSKA KOMISIJA – strateški okvir, ciljevi, proračun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755576" y="0"/>
            <a:ext cx="5072574" cy="3960439"/>
          </a:xfrm>
          <a:prstGeom prst="star5">
            <a:avLst>
              <a:gd name="adj" fmla="val 21924"/>
              <a:gd name="hf" fmla="val 105146"/>
              <a:gd name="vf" fmla="val 110557"/>
            </a:avLst>
          </a:prstGeom>
          <a:solidFill>
            <a:srgbClr val="39B1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/>
              <a:t>IZVRŠNA AGENCIJA (EACEA) </a:t>
            </a:r>
            <a:r>
              <a:rPr lang="hr-HR" sz="2000" b="1" dirty="0"/>
              <a:t>– </a:t>
            </a:r>
            <a:r>
              <a:rPr lang="hr-HR" sz="2000" b="1" dirty="0" smtClean="0"/>
              <a:t>objava natječaja</a:t>
            </a:r>
            <a:r>
              <a:rPr lang="hr-HR" sz="2000" b="1" dirty="0"/>
              <a:t>, praćenje projekata</a:t>
            </a:r>
          </a:p>
        </p:txBody>
      </p:sp>
      <p:sp>
        <p:nvSpPr>
          <p:cNvPr id="15" name="Oval 14"/>
          <p:cNvSpPr/>
          <p:nvPr/>
        </p:nvSpPr>
        <p:spPr>
          <a:xfrm>
            <a:off x="4211960" y="3212976"/>
            <a:ext cx="3744416" cy="32403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rgbClr val="3C50B2"/>
                </a:solidFill>
              </a:rPr>
              <a:t>URED ZA UDRUGE VLADE RH – informiranje i pomoć pri izradi projektne prijave</a:t>
            </a:r>
            <a:endParaRPr lang="hr-HR" sz="2000" b="1" dirty="0">
              <a:solidFill>
                <a:srgbClr val="3C50B2"/>
              </a:solidFill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0" y="2781880"/>
            <a:ext cx="4896544" cy="4076120"/>
          </a:xfrm>
          <a:prstGeom prst="star5">
            <a:avLst>
              <a:gd name="adj" fmla="val 21897"/>
              <a:gd name="hf" fmla="val 105146"/>
              <a:gd name="vf" fmla="val 110557"/>
            </a:avLst>
          </a:prstGeom>
          <a:solidFill>
            <a:srgbClr val="F4EA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rgbClr val="3C50B2"/>
                </a:solidFill>
              </a:rPr>
              <a:t>KORISNICI -  </a:t>
            </a:r>
            <a:r>
              <a:rPr lang="hr-HR" sz="2000" b="1" dirty="0" smtClean="0">
                <a:solidFill>
                  <a:srgbClr val="3C50B2"/>
                </a:solidFill>
              </a:rPr>
              <a:t>neprofitne organizacije i JLPSi</a:t>
            </a:r>
          </a:p>
          <a:p>
            <a:pPr algn="ctr"/>
            <a:r>
              <a:rPr lang="hr-HR" sz="2000" b="1" dirty="0" smtClean="0">
                <a:solidFill>
                  <a:srgbClr val="3C50B2"/>
                </a:solidFill>
              </a:rPr>
              <a:t>- prijava i provedba </a:t>
            </a:r>
            <a:r>
              <a:rPr lang="hr-HR" sz="2000" b="1" dirty="0">
                <a:solidFill>
                  <a:srgbClr val="3C50B2"/>
                </a:solidFill>
              </a:rPr>
              <a:t>projekata</a:t>
            </a:r>
          </a:p>
        </p:txBody>
      </p:sp>
    </p:spTree>
    <p:extLst>
      <p:ext uri="{BB962C8B-B14F-4D97-AF65-F5344CB8AC3E}">
        <p14:creationId xmlns:p14="http://schemas.microsoft.com/office/powerpoint/2010/main" val="359088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24" y="14336"/>
            <a:ext cx="9360024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404664"/>
            <a:ext cx="8229600" cy="101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lt-LT" sz="4000" b="1" dirty="0" smtClean="0">
                <a:solidFill>
                  <a:srgbClr val="3C50B2"/>
                </a:solidFill>
              </a:rPr>
              <a:t>Zemlje sudionice</a:t>
            </a:r>
            <a:endParaRPr lang="hr-HR" sz="4000" b="1" dirty="0">
              <a:solidFill>
                <a:srgbClr val="3C50B2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67544" y="1441302"/>
            <a:ext cx="8229600" cy="43296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dirty="0" smtClean="0">
                <a:solidFill>
                  <a:srgbClr val="3C50B2"/>
                </a:solidFill>
              </a:rPr>
              <a:t>28</a:t>
            </a:r>
            <a:r>
              <a:rPr lang="hr-HR" sz="2800" dirty="0" smtClean="0">
                <a:solidFill>
                  <a:srgbClr val="3C50B2"/>
                </a:solidFill>
              </a:rPr>
              <a:t> zemalja članica EU-a</a:t>
            </a:r>
          </a:p>
          <a:p>
            <a:pPr marL="0" indent="0">
              <a:buNone/>
            </a:pPr>
            <a:endParaRPr lang="fr-BE" sz="2800" dirty="0" smtClean="0">
              <a:solidFill>
                <a:srgbClr val="3C50B2"/>
              </a:solidFill>
            </a:endParaRPr>
          </a:p>
          <a:p>
            <a:r>
              <a:rPr lang="hr-HR" sz="2800" dirty="0" smtClean="0">
                <a:solidFill>
                  <a:srgbClr val="3C50B2"/>
                </a:solidFill>
              </a:rPr>
              <a:t>druge zemlje sudionice</a:t>
            </a:r>
            <a:r>
              <a:rPr lang="fr-BE" sz="2800" dirty="0" smtClean="0">
                <a:solidFill>
                  <a:srgbClr val="3C50B2"/>
                </a:solidFill>
              </a:rPr>
              <a:t>: </a:t>
            </a:r>
          </a:p>
          <a:p>
            <a:pPr lvl="1">
              <a:buFontTx/>
              <a:buChar char="-"/>
            </a:pPr>
            <a:r>
              <a:rPr lang="fr-BE" dirty="0" smtClean="0">
                <a:solidFill>
                  <a:srgbClr val="3C50B2"/>
                </a:solidFill>
              </a:rPr>
              <a:t>EFTA</a:t>
            </a:r>
            <a:r>
              <a:rPr lang="hr-HR" dirty="0" smtClean="0">
                <a:solidFill>
                  <a:srgbClr val="3C50B2"/>
                </a:solidFill>
              </a:rPr>
              <a:t>/Europska slobodna trgovinska zona</a:t>
            </a:r>
            <a:r>
              <a:rPr lang="en-GB" dirty="0">
                <a:solidFill>
                  <a:srgbClr val="3C50B2"/>
                </a:solidFill>
              </a:rPr>
              <a:t> - </a:t>
            </a:r>
            <a:r>
              <a:rPr lang="en-GB" dirty="0" err="1">
                <a:solidFill>
                  <a:srgbClr val="3C50B2"/>
                </a:solidFill>
              </a:rPr>
              <a:t>Lihtenštajn</a:t>
            </a:r>
            <a:r>
              <a:rPr lang="en-GB" dirty="0">
                <a:solidFill>
                  <a:srgbClr val="3C50B2"/>
                </a:solidFill>
              </a:rPr>
              <a:t>, </a:t>
            </a:r>
            <a:r>
              <a:rPr lang="en-GB" dirty="0" err="1">
                <a:solidFill>
                  <a:srgbClr val="3C50B2"/>
                </a:solidFill>
              </a:rPr>
              <a:t>Norveška</a:t>
            </a:r>
            <a:r>
              <a:rPr lang="en-GB" dirty="0">
                <a:solidFill>
                  <a:srgbClr val="3C50B2"/>
                </a:solidFill>
              </a:rPr>
              <a:t>, Island i </a:t>
            </a:r>
            <a:r>
              <a:rPr lang="en-GB" dirty="0" err="1" smtClean="0">
                <a:solidFill>
                  <a:srgbClr val="3C50B2"/>
                </a:solidFill>
              </a:rPr>
              <a:t>Švicarska</a:t>
            </a:r>
            <a:endParaRPr lang="en-GB" dirty="0" smtClean="0">
              <a:solidFill>
                <a:srgbClr val="3C50B2"/>
              </a:solidFill>
            </a:endParaRPr>
          </a:p>
          <a:p>
            <a:pPr lvl="1">
              <a:buFontTx/>
              <a:buChar char="-"/>
            </a:pPr>
            <a:r>
              <a:rPr lang="en-GB" dirty="0" err="1">
                <a:solidFill>
                  <a:srgbClr val="3C50B2"/>
                </a:solidFill>
              </a:rPr>
              <a:t>zemlje</a:t>
            </a:r>
            <a:r>
              <a:rPr lang="en-GB" dirty="0">
                <a:solidFill>
                  <a:srgbClr val="3C50B2"/>
                </a:solidFill>
              </a:rPr>
              <a:t> </a:t>
            </a:r>
            <a:r>
              <a:rPr lang="en-GB" dirty="0" err="1">
                <a:solidFill>
                  <a:srgbClr val="3C50B2"/>
                </a:solidFill>
              </a:rPr>
              <a:t>pristupnice</a:t>
            </a:r>
            <a:r>
              <a:rPr lang="en-GB" dirty="0">
                <a:solidFill>
                  <a:srgbClr val="3C50B2"/>
                </a:solidFill>
              </a:rPr>
              <a:t> i </a:t>
            </a:r>
            <a:r>
              <a:rPr lang="en-GB" dirty="0" err="1">
                <a:solidFill>
                  <a:srgbClr val="3C50B2"/>
                </a:solidFill>
              </a:rPr>
              <a:t>kandidatkinje</a:t>
            </a:r>
            <a:r>
              <a:rPr lang="en-GB" dirty="0">
                <a:solidFill>
                  <a:srgbClr val="3C50B2"/>
                </a:solidFill>
              </a:rPr>
              <a:t> </a:t>
            </a:r>
          </a:p>
          <a:p>
            <a:pPr lvl="1">
              <a:buFontTx/>
              <a:buChar char="-"/>
            </a:pPr>
            <a:endParaRPr lang="fr-BE" dirty="0" smtClean="0">
              <a:solidFill>
                <a:srgbClr val="3C50B2"/>
              </a:solidFill>
            </a:endParaRPr>
          </a:p>
          <a:p>
            <a:pPr marL="1081088">
              <a:buFontTx/>
              <a:buNone/>
            </a:pPr>
            <a:r>
              <a:rPr lang="fr-BE" sz="2800" dirty="0" smtClean="0"/>
              <a:t>  	</a:t>
            </a:r>
            <a:r>
              <a:rPr lang="fr-BE" sz="2800" dirty="0" smtClean="0">
                <a:solidFill>
                  <a:schemeClr val="accent5">
                    <a:lumMod val="75000"/>
                  </a:schemeClr>
                </a:solidFill>
              </a:rPr>
              <a:t>=&gt; </a:t>
            </a:r>
            <a:r>
              <a:rPr lang="hr-HR" sz="2800" dirty="0" smtClean="0">
                <a:solidFill>
                  <a:schemeClr val="accent5">
                    <a:lumMod val="75000"/>
                  </a:schemeClr>
                </a:solidFill>
              </a:rPr>
              <a:t>“Memorandum o razumijevanju” s EK</a:t>
            </a:r>
          </a:p>
          <a:p>
            <a:pPr marL="1081088">
              <a:buFontTx/>
              <a:buChar char="-"/>
            </a:pPr>
            <a:r>
              <a:rPr lang="hr-HR" sz="2800" dirty="0" smtClean="0">
                <a:solidFill>
                  <a:schemeClr val="accent5">
                    <a:lumMod val="75000"/>
                  </a:schemeClr>
                </a:solidFill>
              </a:rPr>
              <a:t>Srbija, Crna Gora, Makedonija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GB" sz="2800" dirty="0" err="1" smtClean="0">
                <a:solidFill>
                  <a:schemeClr val="accent5">
                    <a:lumMod val="75000"/>
                  </a:schemeClr>
                </a:solidFill>
              </a:rPr>
              <a:t>Albanija</a:t>
            </a:r>
            <a:r>
              <a:rPr lang="hr-HR" sz="2800" dirty="0" smtClean="0">
                <a:solidFill>
                  <a:schemeClr val="accent5">
                    <a:lumMod val="75000"/>
                  </a:schemeClr>
                </a:solidFill>
              </a:rPr>
              <a:t>  - potpisale</a:t>
            </a:r>
          </a:p>
          <a:p>
            <a:pPr marL="1081088">
              <a:buFontTx/>
              <a:buChar char="-"/>
            </a:pPr>
            <a:r>
              <a:rPr lang="hr-HR" sz="2800" dirty="0" smtClean="0">
                <a:solidFill>
                  <a:schemeClr val="accent5">
                    <a:lumMod val="75000"/>
                  </a:schemeClr>
                </a:solidFill>
              </a:rPr>
              <a:t>BiH – u procesu potpisivanja</a:t>
            </a:r>
          </a:p>
          <a:p>
            <a:pPr marL="1081088">
              <a:buFontTx/>
              <a:buNone/>
            </a:pPr>
            <a:endParaRPr lang="hr-HR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57188"/>
            <a:r>
              <a:rPr lang="hr-HR" sz="2800" dirty="0" smtClean="0">
                <a:solidFill>
                  <a:srgbClr val="3C50B2"/>
                </a:solidFill>
              </a:rPr>
              <a:t>Zemlje bez kontakt točke (V.B., Luxemburg, Portugal)</a:t>
            </a:r>
            <a:endParaRPr lang="fr-BE" sz="2800" dirty="0" smtClean="0">
              <a:solidFill>
                <a:srgbClr val="3C50B2"/>
              </a:solidFill>
            </a:endParaRPr>
          </a:p>
          <a:p>
            <a:endParaRPr lang="hr-HR" dirty="0"/>
          </a:p>
        </p:txBody>
      </p:sp>
      <p:pic>
        <p:nvPicPr>
          <p:cNvPr id="9" name="Picture 8" descr="19-22-1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" y="5517232"/>
            <a:ext cx="4339771" cy="138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3C50B2"/>
                </a:solidFill>
                <a:latin typeface="+mn-lt"/>
              </a:rPr>
              <a:t>C</a:t>
            </a:r>
            <a:r>
              <a:rPr lang="hr-HR" sz="3600" b="1" dirty="0" err="1" smtClean="0">
                <a:solidFill>
                  <a:srgbClr val="3C50B2"/>
                </a:solidFill>
                <a:latin typeface="+mn-lt"/>
              </a:rPr>
              <a:t>iljevi</a:t>
            </a:r>
            <a:r>
              <a:rPr lang="hr-HR" sz="3600" b="1" dirty="0" smtClean="0">
                <a:solidFill>
                  <a:srgbClr val="3C50B2"/>
                </a:solidFill>
                <a:latin typeface="+mn-lt"/>
              </a:rPr>
              <a:t> programa</a:t>
            </a:r>
            <a:r>
              <a:rPr lang="hr-HR" sz="3600" b="1" dirty="0" smtClean="0">
                <a:solidFill>
                  <a:srgbClr val="506ED0"/>
                </a:solidFill>
                <a:latin typeface="+mn-lt"/>
              </a:rPr>
              <a:t>:</a:t>
            </a:r>
            <a:endParaRPr lang="hr-HR" sz="3600" b="1" dirty="0">
              <a:solidFill>
                <a:srgbClr val="506ED0"/>
              </a:solidFill>
              <a:latin typeface="+mn-lt"/>
            </a:endParaRPr>
          </a:p>
        </p:txBody>
      </p:sp>
      <p:graphicFrame>
        <p:nvGraphicFramePr>
          <p:cNvPr id="6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564634"/>
              </p:ext>
            </p:extLst>
          </p:nvPr>
        </p:nvGraphicFramePr>
        <p:xfrm>
          <a:off x="457200" y="1600201"/>
          <a:ext cx="8229600" cy="44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299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lt-LT" sz="3600" b="1" dirty="0" smtClean="0"/>
              <a:t/>
            </a:r>
            <a:br>
              <a:rPr lang="hr-HR" altLang="lt-LT" sz="3600" b="1" dirty="0" smtClean="0"/>
            </a:br>
            <a:r>
              <a:rPr lang="hr-HR" altLang="lt-LT" sz="3600" b="1" dirty="0" smtClean="0">
                <a:solidFill>
                  <a:srgbClr val="3C50B2"/>
                </a:solidFill>
              </a:rPr>
              <a:t>Struktura programa </a:t>
            </a:r>
            <a:r>
              <a:rPr lang="en-GB" altLang="lt-LT" sz="3600" b="1" dirty="0" smtClean="0">
                <a:solidFill>
                  <a:srgbClr val="3C50B2"/>
                </a:solidFill>
              </a:rPr>
              <a:t>2014-2020</a:t>
            </a:r>
            <a:r>
              <a:rPr lang="hr-HR" altLang="lt-LT" sz="3600" b="1" dirty="0" smtClean="0">
                <a:solidFill>
                  <a:srgbClr val="3C50B2"/>
                </a:solidFill>
              </a:rPr>
              <a:t> </a:t>
            </a:r>
            <a:r>
              <a:rPr lang="hr-HR" altLang="lt-LT" sz="3000" b="1" dirty="0" smtClean="0"/>
              <a:t/>
            </a:r>
            <a:br>
              <a:rPr lang="hr-HR" altLang="lt-LT" sz="3000" b="1" dirty="0" smtClean="0"/>
            </a:br>
            <a:endParaRPr lang="hr-HR" sz="30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82536040"/>
              </p:ext>
            </p:extLst>
          </p:nvPr>
        </p:nvGraphicFramePr>
        <p:xfrm>
          <a:off x="2843808" y="1844824"/>
          <a:ext cx="601216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23665620"/>
              </p:ext>
            </p:extLst>
          </p:nvPr>
        </p:nvGraphicFramePr>
        <p:xfrm>
          <a:off x="681632" y="1556792"/>
          <a:ext cx="244827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40891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28801"/>
            <a:ext cx="82296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36699"/>
              </a:buClr>
              <a:buFont typeface="Arial" panose="020B0604020202020204" pitchFamily="34" charset="0"/>
              <a:buNone/>
            </a:pPr>
            <a:r>
              <a:rPr lang="hr-HR" sz="2400" b="1" u="sng" dirty="0" smtClean="0">
                <a:solidFill>
                  <a:srgbClr val="3C50B2"/>
                </a:solidFill>
                <a:cs typeface="Arial" pitchFamily="34" charset="0"/>
              </a:rPr>
              <a:t>Prioriteti</a:t>
            </a:r>
            <a:r>
              <a:rPr lang="hr-HR" sz="2400" b="1" dirty="0" smtClean="0">
                <a:solidFill>
                  <a:srgbClr val="3C50B2"/>
                </a:solidFill>
                <a:cs typeface="Arial" pitchFamily="34" charset="0"/>
              </a:rPr>
              <a:t>:</a:t>
            </a:r>
          </a:p>
          <a:p>
            <a:pPr>
              <a:buClr>
                <a:srgbClr val="336699"/>
              </a:buClr>
            </a:pPr>
            <a:r>
              <a:rPr lang="hr-HR" sz="2400" dirty="0" smtClean="0">
                <a:solidFill>
                  <a:srgbClr val="3C50B2"/>
                </a:solidFill>
                <a:cs typeface="Arial" pitchFamily="34" charset="0"/>
              </a:rPr>
              <a:t>uzroci totalitarnih režima u suvremenoj europskoj povijesti, odavanje počasti žrtvama,</a:t>
            </a:r>
          </a:p>
          <a:p>
            <a:pPr>
              <a:buClr>
                <a:srgbClr val="336699"/>
              </a:buClr>
            </a:pPr>
            <a:r>
              <a:rPr lang="hr-HR" sz="2400" dirty="0" smtClean="0">
                <a:solidFill>
                  <a:srgbClr val="3C50B2"/>
                </a:solidFill>
                <a:cs typeface="Arial" pitchFamily="34" charset="0"/>
              </a:rPr>
              <a:t>drugi prijelomni trenuci koji su odredili europsku povijest.</a:t>
            </a:r>
          </a:p>
          <a:p>
            <a:pPr marL="0" indent="0">
              <a:buClr>
                <a:srgbClr val="336699"/>
              </a:buClr>
              <a:buFont typeface="Arial" panose="020B0604020202020204" pitchFamily="34" charset="0"/>
              <a:buNone/>
            </a:pPr>
            <a:endParaRPr lang="hr-HR" sz="1200" b="1" dirty="0" smtClean="0">
              <a:solidFill>
                <a:srgbClr val="3C50B2"/>
              </a:solidFill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hr-HR" sz="2400" b="1" u="sng" dirty="0" smtClean="0">
                <a:solidFill>
                  <a:srgbClr val="3C50B2"/>
                </a:solidFill>
              </a:rPr>
              <a:t>Prioriteti za 2015. godinu</a:t>
            </a:r>
            <a:r>
              <a:rPr lang="hr-HR" sz="2400" b="1" dirty="0" smtClean="0">
                <a:solidFill>
                  <a:srgbClr val="3C50B2"/>
                </a:solidFill>
              </a:rPr>
              <a:t>: </a:t>
            </a:r>
          </a:p>
          <a:p>
            <a:pPr algn="just">
              <a:buClr>
                <a:srgbClr val="336699"/>
              </a:buClr>
            </a:pPr>
            <a:r>
              <a:rPr lang="hr-HR" sz="2400" b="1" dirty="0" smtClean="0">
                <a:solidFill>
                  <a:srgbClr val="3C50B2"/>
                </a:solidFill>
                <a:cs typeface="Arial" pitchFamily="34" charset="0"/>
              </a:rPr>
              <a:t>70. obljetnica završetka II. Svjetskog rata </a:t>
            </a:r>
            <a:endParaRPr lang="en-GB" sz="2400" b="1" dirty="0" smtClean="0">
              <a:solidFill>
                <a:srgbClr val="3C50B2"/>
              </a:solidFill>
              <a:cs typeface="Arial" pitchFamily="34" charset="0"/>
            </a:endParaRPr>
          </a:p>
          <a:p>
            <a:pPr algn="just">
              <a:buClr>
                <a:srgbClr val="336699"/>
              </a:buClr>
            </a:pPr>
            <a:r>
              <a:rPr lang="hr-HR" sz="2400" b="1" dirty="0" smtClean="0">
                <a:solidFill>
                  <a:srgbClr val="3C50B2"/>
                </a:solidFill>
                <a:cs typeface="Arial" pitchFamily="34" charset="0"/>
              </a:rPr>
              <a:t>Posljedice II. Svjetskog rata na poslijeratnu arhitekturu </a:t>
            </a:r>
            <a:r>
              <a:rPr lang="hr-HR" sz="2400" b="1" dirty="0">
                <a:solidFill>
                  <a:srgbClr val="3C50B2"/>
                </a:solidFill>
                <a:cs typeface="Arial" pitchFamily="34" charset="0"/>
              </a:rPr>
              <a:t>E</a:t>
            </a:r>
            <a:r>
              <a:rPr lang="hr-HR" sz="2400" b="1" dirty="0" smtClean="0">
                <a:solidFill>
                  <a:srgbClr val="3C50B2"/>
                </a:solidFill>
                <a:cs typeface="Arial" pitchFamily="34" charset="0"/>
              </a:rPr>
              <a:t>urope</a:t>
            </a:r>
            <a:r>
              <a:rPr lang="hr-HR" sz="2400" dirty="0" smtClean="0">
                <a:solidFill>
                  <a:srgbClr val="3C50B2"/>
                </a:solidFill>
                <a:cs typeface="Arial" pitchFamily="34" charset="0"/>
              </a:rPr>
              <a:t>:</a:t>
            </a:r>
            <a:endParaRPr lang="en-GB" sz="2400" dirty="0" smtClean="0"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Clr>
                <a:srgbClr val="336699"/>
              </a:buClr>
              <a:buFont typeface="Wingdings" pitchFamily="2" charset="2"/>
              <a:buChar char="Ø"/>
            </a:pPr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7584" y="404664"/>
            <a:ext cx="7344816" cy="93610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dirty="0" smtClean="0"/>
              <a:t>Cjelina 1: Europsko sjećanje</a:t>
            </a:r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val="1310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00807"/>
            <a:ext cx="8229600" cy="4607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hr-HR" sz="2000" b="1" dirty="0" smtClean="0">
                <a:solidFill>
                  <a:srgbClr val="3C50B2"/>
                </a:solidFill>
              </a:rPr>
              <a:t>Prijavitelj i partneri</a:t>
            </a:r>
            <a:endParaRPr lang="en-GB" sz="2000" b="1" dirty="0" smtClean="0">
              <a:solidFill>
                <a:srgbClr val="3C50B2"/>
              </a:solidFill>
            </a:endParaRPr>
          </a:p>
          <a:p>
            <a:pPr algn="just">
              <a:lnSpc>
                <a:spcPct val="110000"/>
              </a:lnSpc>
              <a:buClr>
                <a:srgbClr val="336699"/>
              </a:buClr>
            </a:pPr>
            <a:r>
              <a:rPr lang="hr-HR" sz="2000" dirty="0" smtClean="0">
                <a:solidFill>
                  <a:srgbClr val="3C50B2"/>
                </a:solidFill>
              </a:rPr>
              <a:t>Javna lokalna/regionalna uprava ili neprofitne organizacije, uključujući organizacije civilnog društva</a:t>
            </a:r>
            <a:r>
              <a:rPr lang="en-GB" sz="2000" dirty="0" smtClean="0">
                <a:solidFill>
                  <a:srgbClr val="3C50B2"/>
                </a:solidFill>
              </a:rPr>
              <a:t> -</a:t>
            </a:r>
            <a:r>
              <a:rPr lang="hr-HR" sz="2000" dirty="0" smtClean="0">
                <a:solidFill>
                  <a:srgbClr val="3C50B2"/>
                </a:solidFill>
              </a:rPr>
              <a:t>organizacije koje promiču kulturne sadržaje, organizacije mladih, obrazovne i istraživačke organizacije, udruženja bratimljenih gradova.</a:t>
            </a:r>
          </a:p>
          <a:p>
            <a:pPr marL="0" indent="0" algn="just">
              <a:lnSpc>
                <a:spcPct val="150000"/>
              </a:lnSpc>
              <a:buClr>
                <a:srgbClr val="336699"/>
              </a:buClr>
              <a:buNone/>
            </a:pPr>
            <a:endParaRPr lang="hr-HR" sz="2000" dirty="0" smtClean="0">
              <a:solidFill>
                <a:srgbClr val="3C50B2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hr-HR" sz="2000" dirty="0" smtClean="0">
                <a:solidFill>
                  <a:srgbClr val="3C50B2"/>
                </a:solidFill>
              </a:rPr>
              <a:t>   </a:t>
            </a:r>
            <a:r>
              <a:rPr lang="hr-HR" sz="2000" b="1" dirty="0" smtClean="0">
                <a:solidFill>
                  <a:srgbClr val="3C50B2"/>
                </a:solidFill>
              </a:rPr>
              <a:t>Broj partnera</a:t>
            </a:r>
            <a:r>
              <a:rPr lang="hr-HR" sz="2000" dirty="0" smtClean="0">
                <a:solidFill>
                  <a:srgbClr val="3C50B2"/>
                </a:solidFill>
              </a:rPr>
              <a:t>: </a:t>
            </a:r>
            <a:endParaRPr lang="en-GB" sz="2000" dirty="0" smtClean="0">
              <a:solidFill>
                <a:srgbClr val="3C50B2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336699"/>
              </a:buClr>
              <a:buNone/>
            </a:pPr>
            <a:r>
              <a:rPr lang="hr-HR" sz="2000" dirty="0" smtClean="0">
                <a:solidFill>
                  <a:srgbClr val="3C50B2"/>
                </a:solidFill>
              </a:rPr>
              <a:t>Projekt mora uključivati organizacije iz </a:t>
            </a:r>
            <a:r>
              <a:rPr lang="hr-HR" sz="2000" b="1" dirty="0" smtClean="0">
                <a:solidFill>
                  <a:srgbClr val="3C50B2"/>
                </a:solidFill>
              </a:rPr>
              <a:t>barem jedne</a:t>
            </a:r>
            <a:r>
              <a:rPr lang="en-GB" sz="2000" b="1" dirty="0" smtClean="0">
                <a:solidFill>
                  <a:srgbClr val="3C50B2"/>
                </a:solidFill>
              </a:rPr>
              <a:t> </a:t>
            </a:r>
            <a:r>
              <a:rPr lang="hr-HR" sz="2000" b="1" dirty="0" smtClean="0">
                <a:solidFill>
                  <a:srgbClr val="3C50B2"/>
                </a:solidFill>
              </a:rPr>
              <a:t>države članice</a:t>
            </a:r>
            <a:r>
              <a:rPr lang="hr-HR" sz="2000" dirty="0" smtClean="0">
                <a:solidFill>
                  <a:srgbClr val="3C50B2"/>
                </a:solidFill>
              </a:rPr>
              <a:t>. </a:t>
            </a:r>
            <a:endParaRPr lang="en-GB" sz="2000" dirty="0" smtClean="0">
              <a:solidFill>
                <a:srgbClr val="3C50B2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336699"/>
              </a:buClr>
              <a:buNone/>
            </a:pPr>
            <a:r>
              <a:rPr lang="hr-HR" sz="2000" u="sng" dirty="0" smtClean="0">
                <a:solidFill>
                  <a:srgbClr val="3C50B2"/>
                </a:solidFill>
              </a:rPr>
              <a:t>Prednost imaju transnacionalni projekti.</a:t>
            </a:r>
          </a:p>
          <a:p>
            <a:pPr marL="0" indent="0" algn="just">
              <a:spcBef>
                <a:spcPts val="0"/>
              </a:spcBef>
              <a:buClr>
                <a:srgbClr val="336699"/>
              </a:buClr>
              <a:buNone/>
            </a:pPr>
            <a:endParaRPr lang="en-GB" sz="2000" u="sng" dirty="0" smtClean="0">
              <a:solidFill>
                <a:srgbClr val="3C50B2"/>
              </a:solidFill>
            </a:endParaRPr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hr-HR" sz="2000" b="1" dirty="0" smtClean="0">
                <a:solidFill>
                  <a:srgbClr val="3C50B2"/>
                </a:solidFill>
              </a:rPr>
              <a:t>Iznos potpore/bespovratnih sredstava:</a:t>
            </a:r>
            <a:r>
              <a:rPr lang="hr-HR" sz="2000" dirty="0" smtClean="0">
                <a:solidFill>
                  <a:srgbClr val="3C50B2"/>
                </a:solidFill>
              </a:rPr>
              <a:t>  do </a:t>
            </a:r>
            <a:r>
              <a:rPr lang="fr-BE" sz="2000" dirty="0" smtClean="0">
                <a:solidFill>
                  <a:srgbClr val="3C50B2"/>
                </a:solidFill>
              </a:rPr>
              <a:t>100.000 EUR </a:t>
            </a:r>
          </a:p>
          <a:p>
            <a:pPr algn="just"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hr-HR" sz="2000" b="1" dirty="0" smtClean="0">
                <a:solidFill>
                  <a:srgbClr val="3C50B2"/>
                </a:solidFill>
              </a:rPr>
              <a:t>Trajanje projekta: </a:t>
            </a:r>
            <a:r>
              <a:rPr lang="hr-HR" sz="2000" dirty="0" smtClean="0">
                <a:solidFill>
                  <a:srgbClr val="3C50B2"/>
                </a:solidFill>
              </a:rPr>
              <a:t> do </a:t>
            </a:r>
            <a:r>
              <a:rPr lang="fr-BE" sz="2000" dirty="0" smtClean="0">
                <a:solidFill>
                  <a:srgbClr val="3C50B2"/>
                </a:solidFill>
              </a:rPr>
              <a:t>18 </a:t>
            </a:r>
            <a:r>
              <a:rPr lang="hr-HR" sz="2000" dirty="0" smtClean="0">
                <a:solidFill>
                  <a:srgbClr val="3C50B2"/>
                </a:solidFill>
              </a:rPr>
              <a:t>mjeseci</a:t>
            </a:r>
            <a:endParaRPr lang="fr-BE" sz="2000" dirty="0" smtClean="0">
              <a:solidFill>
                <a:srgbClr val="3C50B2"/>
              </a:solidFill>
            </a:endParaRPr>
          </a:p>
          <a:p>
            <a:endParaRPr lang="hr-HR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827584" y="404664"/>
            <a:ext cx="7344816" cy="93610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dirty="0" smtClean="0"/>
              <a:t>Cjelina 1: Europsko sjećanje</a:t>
            </a:r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val="18864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620688"/>
            <a:ext cx="8229600" cy="122413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lt-LT" sz="3600" b="1" dirty="0" smtClean="0">
                <a:solidFill>
                  <a:srgbClr val="3C50B2"/>
                </a:solidFill>
              </a:rPr>
              <a:t>Rokovi za podnošenje projektnih prijedloga</a:t>
            </a:r>
            <a:r>
              <a:rPr lang="en-GB" altLang="lt-LT" sz="3600" b="1" dirty="0" smtClean="0">
                <a:solidFill>
                  <a:srgbClr val="3C50B2"/>
                </a:solidFill>
              </a:rPr>
              <a:t> 2014 - 2020</a:t>
            </a:r>
            <a:endParaRPr lang="hr-HR" sz="3600" b="1" dirty="0">
              <a:solidFill>
                <a:srgbClr val="3C50B2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916832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hr-HR" sz="2400" b="1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hr-HR" sz="2400" b="1" dirty="0" smtClean="0"/>
              <a:t>Cjelina 1. Europsko sjećanje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801505"/>
              </p:ext>
            </p:extLst>
          </p:nvPr>
        </p:nvGraphicFramePr>
        <p:xfrm>
          <a:off x="899592" y="3429000"/>
          <a:ext cx="7344816" cy="140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658872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Rok za podnošenje </a:t>
                      </a:r>
                      <a:r>
                        <a:rPr lang="hr-H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zahtjeva 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Razdoblje prihvatljivosti: </a:t>
                      </a:r>
                    </a:p>
                    <a:p>
                      <a:r>
                        <a:rPr lang="hr-H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Projekti moraju započeti između </a:t>
                      </a:r>
                      <a:endParaRPr lang="hr-H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74178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hr-HR" b="1" dirty="0" smtClean="0">
                          <a:solidFill>
                            <a:schemeClr val="tx1"/>
                          </a:solidFill>
                        </a:rPr>
                        <a:t>. ožujka</a:t>
                      </a:r>
                      <a:endParaRPr lang="hr-HR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1. kolovoza u godini kada je rok i 31. siječnja u godini nakon isteka roka</a:t>
                      </a:r>
                      <a:endParaRPr lang="hr-H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4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060847"/>
            <a:ext cx="8229600" cy="4247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0638">
              <a:buFont typeface="Arial" charset="0"/>
              <a:buNone/>
            </a:pPr>
            <a:r>
              <a:rPr lang="hr-HR" sz="2800" b="1" u="sng" dirty="0" smtClean="0">
                <a:solidFill>
                  <a:srgbClr val="3C50B2"/>
                </a:solidFill>
              </a:rPr>
              <a:t>Prioriteti</a:t>
            </a:r>
            <a:r>
              <a:rPr lang="hr-HR" sz="2800" b="1" dirty="0" smtClean="0">
                <a:solidFill>
                  <a:srgbClr val="3C50B2"/>
                </a:solidFill>
              </a:rPr>
              <a:t>:</a:t>
            </a:r>
          </a:p>
          <a:p>
            <a:pPr marL="0" indent="20638" algn="just"/>
            <a:r>
              <a:rPr lang="hr-HR" sz="2800" dirty="0" smtClean="0">
                <a:solidFill>
                  <a:srgbClr val="3C50B2"/>
                </a:solidFill>
              </a:rPr>
              <a:t>  sudjelovanje građana u demokratskom životu EU-a, odnosno u procesu donošenja odluka i oblikovanja politika na razini EU-a</a:t>
            </a:r>
          </a:p>
          <a:p>
            <a:pPr marL="0" indent="20638" algn="just"/>
            <a:r>
              <a:rPr lang="hr-HR" sz="2800" dirty="0">
                <a:solidFill>
                  <a:srgbClr val="3C50B2"/>
                </a:solidFill>
              </a:rPr>
              <a:t> </a:t>
            </a:r>
            <a:r>
              <a:rPr lang="hr-HR" sz="2800" dirty="0" smtClean="0">
                <a:solidFill>
                  <a:srgbClr val="3C50B2"/>
                </a:solidFill>
              </a:rPr>
              <a:t>međusobno razumijevanje</a:t>
            </a:r>
            <a:r>
              <a:rPr lang="en-GB" sz="2800" dirty="0" smtClean="0">
                <a:solidFill>
                  <a:srgbClr val="3C50B2"/>
                </a:solidFill>
              </a:rPr>
              <a:t> i </a:t>
            </a:r>
            <a:r>
              <a:rPr lang="en-GB" sz="2800" dirty="0" err="1" smtClean="0">
                <a:solidFill>
                  <a:srgbClr val="3C50B2"/>
                </a:solidFill>
              </a:rPr>
              <a:t>suradnja</a:t>
            </a:r>
            <a:r>
              <a:rPr lang="en-GB" sz="2800" dirty="0">
                <a:solidFill>
                  <a:srgbClr val="3C50B2"/>
                </a:solidFill>
              </a:rPr>
              <a:t> </a:t>
            </a:r>
            <a:r>
              <a:rPr lang="hr-HR" sz="2800" dirty="0" smtClean="0">
                <a:solidFill>
                  <a:srgbClr val="3C50B2"/>
                </a:solidFill>
              </a:rPr>
              <a:t>na razini EU-a</a:t>
            </a:r>
            <a:r>
              <a:rPr lang="en-GB" sz="2800" dirty="0">
                <a:solidFill>
                  <a:srgbClr val="3C50B2"/>
                </a:solidFill>
              </a:rPr>
              <a:t>, </a:t>
            </a:r>
            <a:r>
              <a:rPr lang="en-GB" sz="2800" dirty="0" err="1">
                <a:solidFill>
                  <a:srgbClr val="3C50B2"/>
                </a:solidFill>
              </a:rPr>
              <a:t>volontiranje</a:t>
            </a:r>
            <a:endParaRPr lang="hr-HR" sz="2800" dirty="0" smtClean="0">
              <a:solidFill>
                <a:srgbClr val="3C50B2"/>
              </a:solidFill>
            </a:endParaRPr>
          </a:p>
          <a:p>
            <a:pPr marL="0" indent="0" algn="just">
              <a:buNone/>
            </a:pPr>
            <a:endParaRPr lang="hr-HR" sz="28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683568" y="404664"/>
            <a:ext cx="7704856" cy="115212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dirty="0" smtClean="0"/>
              <a:t>Cjelina 2: Demokratsko angažiranje i građansko sudjelovanje</a:t>
            </a:r>
            <a:endParaRPr lang="hr-HR" sz="3000" dirty="0"/>
          </a:p>
        </p:txBody>
      </p:sp>
      <p:pic>
        <p:nvPicPr>
          <p:cNvPr id="7" name="Picture 6" descr="19-22-1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4208"/>
            <a:ext cx="4182899" cy="141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4690</TotalTime>
  <Words>1481</Words>
  <Application>Microsoft Office PowerPoint</Application>
  <PresentationFormat>Prikaz na zaslonu (4:3)</PresentationFormat>
  <Paragraphs>177</Paragraphs>
  <Slides>16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UZUVRH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Vesna Lendic Kasalo</dc:creator>
  <cp:lastModifiedBy>Upraviteljica</cp:lastModifiedBy>
  <cp:revision>555</cp:revision>
  <cp:lastPrinted>2015-03-24T11:02:04Z</cp:lastPrinted>
  <dcterms:created xsi:type="dcterms:W3CDTF">2014-01-30T10:45:20Z</dcterms:created>
  <dcterms:modified xsi:type="dcterms:W3CDTF">2016-02-16T17:56:22Z</dcterms:modified>
</cp:coreProperties>
</file>