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347" r:id="rId2"/>
    <p:sldId id="436" r:id="rId3"/>
    <p:sldId id="409" r:id="rId4"/>
    <p:sldId id="437" r:id="rId5"/>
    <p:sldId id="438" r:id="rId6"/>
    <p:sldId id="439" r:id="rId7"/>
    <p:sldId id="424" r:id="rId8"/>
    <p:sldId id="427" r:id="rId9"/>
    <p:sldId id="425" r:id="rId10"/>
    <p:sldId id="426" r:id="rId11"/>
    <p:sldId id="431" r:id="rId12"/>
    <p:sldId id="430" r:id="rId13"/>
    <p:sldId id="429" r:id="rId14"/>
    <p:sldId id="428" r:id="rId15"/>
    <p:sldId id="433" r:id="rId16"/>
    <p:sldId id="432" r:id="rId17"/>
    <p:sldId id="434" r:id="rId18"/>
    <p:sldId id="435" r:id="rId19"/>
    <p:sldId id="420" r:id="rId20"/>
  </p:sldIdLst>
  <p:sldSz cx="9144000" cy="6858000" type="screen4x3"/>
  <p:notesSz cx="6638925" cy="97345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33CCFF"/>
    <a:srgbClr val="99FFCC"/>
    <a:srgbClr val="F052D2"/>
    <a:srgbClr val="F88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Tamni stil 1 - Isticanj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60788" y="0"/>
            <a:ext cx="287655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7D97197-2585-480E-AF45-1B1B35606080}" type="datetimeFigureOut">
              <a:rPr lang="hr-HR"/>
              <a:pPr>
                <a:defRPr/>
              </a:pPr>
              <a:t>19.2.2016.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247188"/>
            <a:ext cx="2878138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www.civilnodrustvo-istra.hr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60788" y="9247188"/>
            <a:ext cx="287655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A0F57B7-E125-40B9-890C-78C6B510169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19397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65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0788" y="0"/>
            <a:ext cx="28765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9B0CA9A-B82B-4C7E-B99D-4531E3389020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730250"/>
            <a:ext cx="486410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3575" y="4624388"/>
            <a:ext cx="5311775" cy="4379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45600"/>
            <a:ext cx="28765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www.civilnodrustvo-istra.hr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0788" y="9245600"/>
            <a:ext cx="2876550" cy="487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6DDAFB-57F1-4CDD-938B-91CFBAE57C7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204748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138" y="6165850"/>
            <a:ext cx="677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8964-F941-41C7-B1AB-119AFA3AE14A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4BFFDF-8F9B-47D5-B98E-FEDC57AE0FB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47960268"/>
      </p:ext>
    </p:extLst>
  </p:cSld>
  <p:clrMapOvr>
    <a:masterClrMapping/>
  </p:clrMapOvr>
  <p:transition advClick="0" advTm="5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EA641-61EC-471C-B934-703E8667E21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B1D8-7734-47C5-B4B3-9B3951255F14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08800"/>
      </p:ext>
    </p:extLst>
  </p:cSld>
  <p:clrMapOvr>
    <a:masterClrMapping/>
  </p:clrMapOvr>
  <p:transition advClick="0" advTm="5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077F-E811-4A23-B74D-500E94B23E6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0E8C-5260-4D41-86CD-DCEAE967FC3B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60407"/>
      </p:ext>
    </p:extLst>
  </p:cSld>
  <p:clrMapOvr>
    <a:masterClrMapping/>
  </p:clrMapOvr>
  <p:transition advClick="0" advTm="5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788" y="6165850"/>
            <a:ext cx="6842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65104"/>
          </a:xfrm>
        </p:spPr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  <a:lvl2pPr>
              <a:defRPr>
                <a:solidFill>
                  <a:schemeClr val="tx1">
                    <a:lumMod val="1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420B-F03E-4CD9-86DD-56A2397FAD4D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34C8BF-6ED1-43C7-8154-3F1AFD76E49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61512080"/>
      </p:ext>
    </p:extLst>
  </p:cSld>
  <p:clrMapOvr>
    <a:masterClrMapping/>
  </p:clrMapOvr>
  <p:transition advClick="0" advTm="5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54A52-D51C-47F9-8D78-EBE03576F40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F2333-CAF6-4815-9707-63FAB1338AEF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28562"/>
      </p:ext>
    </p:extLst>
  </p:cSld>
  <p:clrMapOvr>
    <a:masterClrMapping/>
  </p:clrMapOvr>
  <p:transition advClick="0" advTm="5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9042B-D269-47CF-A3C4-B23E6F07A53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0846-867D-472D-9740-C8F3F00A696C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0554"/>
      </p:ext>
    </p:extLst>
  </p:cSld>
  <p:clrMapOvr>
    <a:masterClrMapping/>
  </p:clrMapOvr>
  <p:transition advClick="0" advTm="5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6C1C2-FDE3-42EA-A4C4-FC3595B9252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11CE2-FF2A-4352-B07F-3452283C790D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11153"/>
      </p:ext>
    </p:extLst>
  </p:cSld>
  <p:clrMapOvr>
    <a:masterClrMapping/>
  </p:clrMapOvr>
  <p:transition advClick="0" advTm="5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45DB3-634B-4AD1-896B-071F33364B8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DE6B-5305-4744-9EE0-43CF47D9BBFD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2433"/>
      </p:ext>
    </p:extLst>
  </p:cSld>
  <p:clrMapOvr>
    <a:masterClrMapping/>
  </p:clrMapOvr>
  <p:transition advClick="0" advTm="5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5707-2543-4605-8F57-B054228E4FD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D252-4EA7-46A8-8D77-D7553A563833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23417"/>
      </p:ext>
    </p:extLst>
  </p:cSld>
  <p:clrMapOvr>
    <a:masterClrMapping/>
  </p:clrMapOvr>
  <p:transition advClick="0" advTm="5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CFE2-C04E-4073-93E1-2A7CB0D355A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1135-F524-4D42-B999-3815A231FDCA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86259"/>
      </p:ext>
    </p:extLst>
  </p:cSld>
  <p:clrMapOvr>
    <a:masterClrMapping/>
  </p:clrMapOvr>
  <p:transition advClick="0" advTm="5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45ACC-394E-4AC9-85E7-AE5F417D42F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B7A8-A76B-4027-B6BE-662C81A36DCE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30734"/>
      </p:ext>
    </p:extLst>
  </p:cSld>
  <p:clrMapOvr>
    <a:masterClrMapping/>
  </p:clrMapOvr>
  <p:transition advClick="0" advTm="5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F7403A-D549-4541-A69F-7FB9BEBF1C3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96100A-B1FE-46ED-858F-44F95E350CB0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ransition advClick="0" advTm="50"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AC81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7D8F8C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D06B2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zaklada@civilnodrustvo-istra.hr" TargetMode="External"/><Relationship Id="rId2" Type="http://schemas.openxmlformats.org/officeDocument/2006/relationships/hyperlink" Target="http://www.civilnodrustvo-istra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750" y="2276475"/>
            <a:ext cx="7920038" cy="2960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en-US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hr-HR" altLang="en-US" sz="36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MALI PROJEKTI   I  GRAĐANSKE AKCIJE</a:t>
            </a:r>
            <a: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en-US" sz="4000" b="1" smtClean="0">
                <a:solidFill>
                  <a:srgbClr val="6A6A6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NATJEČAJI KREIRANI U SVRHU RAZVOJA LOKALNE ZAJEDNICE</a:t>
            </a:r>
            <a:endParaRPr lang="en-US" altLang="en-US" sz="4000" b="1" smtClean="0">
              <a:solidFill>
                <a:srgbClr val="6A6A6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188" y="5300663"/>
            <a:ext cx="7172325" cy="122396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Zaklada za poticanje partnerstva i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razvoja civilnog društva</a:t>
            </a:r>
            <a:endParaRPr 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80975"/>
            <a:ext cx="2378075" cy="19446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0975"/>
            <a:ext cx="3240087" cy="19446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lika 3" descr="autizam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lika 3" descr="babin p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1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lika 5" descr="feniks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459788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lika 3" descr="igrališ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8459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3" descr="igrališ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845978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3" descr="kr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Rezervirano mjesto sadržaja 3" descr="pan vrtov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501063" cy="6858000"/>
          </a:xfrm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642911" y="285728"/>
            <a:ext cx="735811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Promotrili ste probleme </a:t>
            </a:r>
          </a:p>
          <a:p>
            <a:pPr eaLnBrk="1" hangingPunct="1">
              <a:defRPr/>
            </a:pPr>
            <a:r>
              <a:rPr lang="hr-H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u svojoj lokalnoj zajednici….</a:t>
            </a:r>
          </a:p>
          <a:p>
            <a:pPr eaLnBrk="1" hangingPunct="1">
              <a:defRPr/>
            </a:pPr>
            <a:endParaRPr lang="hr-H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328469" y="2967335"/>
            <a:ext cx="522598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hr-H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Pokrenuli ideju….</a:t>
            </a:r>
          </a:p>
          <a:p>
            <a:pPr algn="ctr" eaLnBrk="1" hangingPunct="1">
              <a:defRPr/>
            </a:pPr>
            <a:endParaRPr lang="hr-H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642910" y="4286256"/>
            <a:ext cx="6172621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hr-H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Sad je vrijeme za realizaciju…</a:t>
            </a:r>
          </a:p>
        </p:txBody>
      </p:sp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lika 4" descr="3..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8429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1" y="3857628"/>
            <a:ext cx="842965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hr-H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Kad se vrijedne ruke slože…</a:t>
            </a:r>
          </a:p>
          <a:p>
            <a:pPr algn="ctr" eaLnBrk="1" hangingPunct="1">
              <a:defRPr/>
            </a:pPr>
            <a:r>
              <a:rPr lang="hr-H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Sve je moguće!</a:t>
            </a:r>
          </a:p>
        </p:txBody>
      </p:sp>
      <p:pic>
        <p:nvPicPr>
          <p:cNvPr id="23556" name="Slika 4" descr="1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5184775"/>
            <a:ext cx="181768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Kontakt podaci	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413125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b="1" dirty="0" smtClean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b="1" dirty="0" smtClean="0"/>
              <a:t>ZAKLADA ZA POTICANJE PARTNERSTVA I RAZVOJA CIVILNOG DRUŠTVA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 smtClean="0"/>
              <a:t>Riva 8, 52 100 PULA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 smtClean="0"/>
              <a:t>Tel. 052/212 – 938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 err="1" smtClean="0">
                <a:hlinkClick r:id="rId2"/>
              </a:rPr>
              <a:t>www.civilnodrustvo</a:t>
            </a:r>
            <a:r>
              <a:rPr lang="hr-HR" dirty="0" smtClean="0">
                <a:hlinkClick r:id="rId2"/>
              </a:rPr>
              <a:t>-</a:t>
            </a:r>
            <a:r>
              <a:rPr lang="hr-HR" dirty="0" err="1" smtClean="0">
                <a:hlinkClick r:id="rId2"/>
              </a:rPr>
              <a:t>istra.hr</a:t>
            </a:r>
            <a:endParaRPr lang="hr-HR" dirty="0" smtClean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 smtClean="0">
                <a:hlinkClick r:id="rId3"/>
              </a:rPr>
              <a:t>zaklada@</a:t>
            </a:r>
            <a:r>
              <a:rPr lang="hr-HR" dirty="0" err="1" smtClean="0">
                <a:hlinkClick r:id="rId3"/>
              </a:rPr>
              <a:t>civilnodrustvo</a:t>
            </a:r>
            <a:r>
              <a:rPr lang="hr-HR" dirty="0" smtClean="0">
                <a:hlinkClick r:id="rId3"/>
              </a:rPr>
              <a:t>-</a:t>
            </a:r>
            <a:r>
              <a:rPr lang="hr-HR" dirty="0" err="1" smtClean="0">
                <a:hlinkClick r:id="rId3"/>
              </a:rPr>
              <a:t>istra.hr</a:t>
            </a:r>
            <a:r>
              <a:rPr lang="hr-HR" dirty="0" smtClean="0"/>
              <a:t> </a:t>
            </a:r>
            <a:endParaRPr lang="hr-HR" dirty="0"/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214686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Što su:</a:t>
            </a:r>
            <a:endParaRPr lang="hr-H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975"/>
            <a:ext cx="7620000" cy="4968875"/>
          </a:xfrm>
        </p:spPr>
        <p:txBody>
          <a:bodyPr/>
          <a:lstStyle/>
          <a:p>
            <a:pPr>
              <a:defRPr/>
            </a:pPr>
            <a:r>
              <a:rPr lang="hr-HR" altLang="en-US" sz="1800" b="1" smtClean="0">
                <a:solidFill>
                  <a:srgbClr val="007AAD"/>
                </a:solidFill>
              </a:rPr>
              <a:t>MALI PROJEKTI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hr-HR" altLang="en-US" sz="1800" smtClean="0">
                <a:solidFill>
                  <a:srgbClr val="181818"/>
                </a:solidFill>
              </a:rPr>
              <a:t>Raspisuju se iz Fonda gradova i općina za udruge, ustanove i mjesne odbore čije je sjedište u gradovima i općinama članovima Fonda na teritoriju Istarske županije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hr-HR" altLang="en-US" sz="1800" smtClean="0">
              <a:solidFill>
                <a:srgbClr val="181818"/>
              </a:solidFill>
            </a:endParaRPr>
          </a:p>
          <a:p>
            <a:pPr>
              <a:defRPr/>
            </a:pPr>
            <a:r>
              <a:rPr lang="hr-HR" altLang="en-US" sz="1800" b="1" smtClean="0">
                <a:solidFill>
                  <a:srgbClr val="007AAD"/>
                </a:solidFill>
              </a:rPr>
              <a:t>GRAĐANSKE AKCIJE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hr-HR" altLang="en-US" sz="1800" smtClean="0">
                <a:solidFill>
                  <a:srgbClr val="181818"/>
                </a:solidFill>
              </a:rPr>
              <a:t>Raspisuju se za udruge, ustanove i zaklade na teritoriju na kojem je nadležna Zaklada odnosno Istarskoj, Primorsko- goranskoj, Karlovačkoj, Sisačko- moslavačkoj i Krapinsko- zagorskoj županiji temeljem </a:t>
            </a:r>
            <a:r>
              <a:rPr lang="hr-HR" altLang="sr-Latn-RS" sz="1800" smtClean="0">
                <a:solidFill>
                  <a:srgbClr val="18181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Sporazuma o partnerstvu u provedbi proširenog Decentraliziranog modela financiranja razvoja civilnoga društva u RH</a:t>
            </a:r>
            <a:r>
              <a:rPr lang="hr-HR" altLang="sr-Latn-RS" sz="1800" smtClean="0">
                <a:solidFill>
                  <a:srgbClr val="181818"/>
                </a:solidFill>
              </a:rPr>
              <a:t> potpisanim sa Nacionalnom zakladom za razvoj civilnoga društva</a:t>
            </a:r>
          </a:p>
          <a:p>
            <a:pPr>
              <a:defRPr/>
            </a:pPr>
            <a:endParaRPr lang="hr-HR" altLang="en-US" sz="1800" smtClean="0">
              <a:solidFill>
                <a:srgbClr val="181818"/>
              </a:solidFill>
            </a:endParaRPr>
          </a:p>
          <a:p>
            <a:pPr>
              <a:defRPr/>
            </a:pPr>
            <a:endParaRPr lang="hr-HR" altLang="en-US" sz="1800" smtClean="0">
              <a:solidFill>
                <a:srgbClr val="181818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hr-HR" altLang="en-US" sz="1800" b="1" smtClean="0">
                <a:solidFill>
                  <a:srgbClr val="649B1B"/>
                </a:solidFill>
              </a:rPr>
              <a:t>Cilj oba natječaja je rješavanje konkretnih problema u lokalnoj zajednici, poticanje građana na aktivizam i volontiranje te suradnja javnog, privatnog i civilnog sektora.</a:t>
            </a:r>
          </a:p>
        </p:txBody>
      </p:sp>
      <p:pic>
        <p:nvPicPr>
          <p:cNvPr id="7172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50018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2162175"/>
            <a:ext cx="1397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altLang="sr-Latn-RS" dirty="0" smtClean="0">
                <a:solidFill>
                  <a:srgbClr val="436712"/>
                </a:solidFill>
              </a:rPr>
              <a:t>Info </a:t>
            </a:r>
            <a:r>
              <a:rPr lang="hr-HR" altLang="sr-Latn-RS" sz="4000" dirty="0" smtClean="0">
                <a:solidFill>
                  <a:schemeClr val="accent1">
                    <a:lumMod val="75000"/>
                  </a:schemeClr>
                </a:solidFill>
              </a:rPr>
              <a:t>o natječajima u brojkama</a:t>
            </a:r>
            <a:endParaRPr lang="hr-HR" altLang="sr-Latn-R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/>
        </p:nvGraphicFramePr>
        <p:xfrm>
          <a:off x="539750" y="1557338"/>
          <a:ext cx="7704138" cy="4751387"/>
        </p:xfrm>
        <a:graphic>
          <a:graphicData uri="http://schemas.openxmlformats.org/drawingml/2006/table">
            <a:tbl>
              <a:tblPr/>
              <a:tblGrid>
                <a:gridCol w="2473325"/>
                <a:gridCol w="2614613"/>
                <a:gridCol w="2616200"/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MALI PROJEKTI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GRAĐANSKE AKCIJE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DATUM OBJAVE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31.08.2015. godine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15.09.2015. godine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OBJAVA REZULTATA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Prosinac 2015.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Prosinac 2015.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DODIJELJENO FINANCIJSKIH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POTPORA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110.770,00 kn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183.993,20 kn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VISINA POJEDINAČNE PODRŠKE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Do 10.000,00 kn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Do 13.000,00 kn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833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ODOBRENO POTPORA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TRAJANJE AKCIJE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Do 6 mjeseci u razdoblju od 01.01. do 01.07.2016.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FAC810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7D8F8C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06B20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Do 3 mjeseca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 razdoblju od 01.01. do 30.06.2016.</a:t>
                      </a:r>
                    </a:p>
                  </a:txBody>
                  <a:tcPr marL="91425" marR="91425" marT="45722" marB="457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219" name="Slika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92D050"/>
                </a:solidFill>
              </a:rPr>
              <a:t>Financirati će se ukupno 27 projekata/akcija…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24425"/>
          </a:xfrm>
        </p:spPr>
        <p:txBody>
          <a:bodyPr/>
          <a:lstStyle/>
          <a:p>
            <a:pPr algn="just"/>
            <a:r>
              <a:rPr lang="hr-HR" altLang="en-US" sz="2000" smtClean="0">
                <a:solidFill>
                  <a:srgbClr val="181818"/>
                </a:solidFill>
              </a:rPr>
              <a:t>1 Projekt prevencije nasilja na Internetu</a:t>
            </a:r>
          </a:p>
          <a:p>
            <a:pPr algn="just"/>
            <a:r>
              <a:rPr lang="hr-HR" altLang="en-US" sz="2000" smtClean="0">
                <a:solidFill>
                  <a:srgbClr val="181818"/>
                </a:solidFill>
              </a:rPr>
              <a:t>1 Edukativni projekt o šivanju kao tradicijskom elementu</a:t>
            </a:r>
          </a:p>
          <a:p>
            <a:pPr algn="just"/>
            <a:r>
              <a:rPr lang="hr-HR" altLang="en-US" sz="2000" smtClean="0">
                <a:solidFill>
                  <a:srgbClr val="181818"/>
                </a:solidFill>
              </a:rPr>
              <a:t>3 Edukativna projekta za djecu i mlade</a:t>
            </a:r>
          </a:p>
          <a:p>
            <a:pPr algn="just"/>
            <a:r>
              <a:rPr lang="hr-HR" altLang="en-US" sz="2000" smtClean="0">
                <a:solidFill>
                  <a:srgbClr val="181818"/>
                </a:solidFill>
              </a:rPr>
              <a:t>3 Ekološka projekta i projekta izgradnje EKO vrtova</a:t>
            </a:r>
          </a:p>
          <a:p>
            <a:pPr algn="just"/>
            <a:r>
              <a:rPr lang="hr-HR" altLang="en-US" sz="2000" smtClean="0">
                <a:solidFill>
                  <a:srgbClr val="181818"/>
                </a:solidFill>
              </a:rPr>
              <a:t>3  Projekta obnove i edukacije rudnika i močvarnih područja</a:t>
            </a:r>
          </a:p>
          <a:p>
            <a:pPr algn="just"/>
            <a:r>
              <a:rPr lang="hr-HR" altLang="en-US" sz="2000" smtClean="0">
                <a:solidFill>
                  <a:srgbClr val="181818"/>
                </a:solidFill>
              </a:rPr>
              <a:t>4 Projekta integracije osoba s invaliditetom u društvo</a:t>
            </a:r>
          </a:p>
          <a:p>
            <a:pPr algn="just"/>
            <a:r>
              <a:rPr lang="hr-HR" altLang="en-US" sz="2000" smtClean="0">
                <a:solidFill>
                  <a:srgbClr val="181818"/>
                </a:solidFill>
              </a:rPr>
              <a:t>4 projekta kreiranja prostora za sport i zabavu djece u slobodno vrijeme</a:t>
            </a:r>
          </a:p>
          <a:p>
            <a:pPr algn="just"/>
            <a:r>
              <a:rPr lang="hr-HR" altLang="en-US" sz="2000" smtClean="0">
                <a:solidFill>
                  <a:srgbClr val="181818"/>
                </a:solidFill>
              </a:rPr>
              <a:t>4 projekta uređenja javnih prostorija koje služe široj lokalnoj zajednici i osjetljivim skupinama</a:t>
            </a:r>
          </a:p>
          <a:p>
            <a:pPr algn="just"/>
            <a:r>
              <a:rPr lang="hr-HR" altLang="en-US" sz="2000" smtClean="0">
                <a:solidFill>
                  <a:srgbClr val="181818"/>
                </a:solidFill>
              </a:rPr>
              <a:t>4 zdravstveno-preventivna projekta te projekta namijenjena stanovništvu starije životne dobi</a:t>
            </a:r>
          </a:p>
          <a:p>
            <a:endParaRPr lang="hr-HR" altLang="en-US" smtClean="0">
              <a:solidFill>
                <a:srgbClr val="181818"/>
              </a:solidFill>
            </a:endParaRPr>
          </a:p>
          <a:p>
            <a:endParaRPr lang="hr-HR" altLang="en-US" smtClean="0">
              <a:solidFill>
                <a:srgbClr val="181818"/>
              </a:solidFill>
            </a:endParaRPr>
          </a:p>
        </p:txBody>
      </p:sp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rgbClr val="92D050"/>
                </a:solidFill>
              </a:rPr>
              <a:t>U čemu će sudjelovati će </a:t>
            </a:r>
            <a:br>
              <a:rPr lang="hr-HR" b="1" dirty="0" smtClean="0">
                <a:solidFill>
                  <a:srgbClr val="92D050"/>
                </a:solidFill>
              </a:rPr>
            </a:br>
            <a:r>
              <a:rPr lang="hr-HR" b="1" dirty="0" smtClean="0">
                <a:solidFill>
                  <a:srgbClr val="92D050"/>
                </a:solidFill>
              </a:rPr>
              <a:t>491 volonter…</a:t>
            </a:r>
            <a:endParaRPr lang="hr-HR" b="1" dirty="0">
              <a:solidFill>
                <a:srgbClr val="92D050"/>
              </a:solidFill>
            </a:endParaRP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65650"/>
          </a:xfrm>
        </p:spPr>
        <p:txBody>
          <a:bodyPr/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hr-HR" altLang="en-US" sz="2400" smtClean="0">
                <a:solidFill>
                  <a:srgbClr val="007AAD"/>
                </a:solidFill>
              </a:rPr>
              <a:t>…Koji će odraditi minimalno 2870 volonterskih sati…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hr-HR" altLang="en-US" sz="2400" smtClean="0">
              <a:solidFill>
                <a:srgbClr val="007AAD"/>
              </a:solidFill>
            </a:endParaRPr>
          </a:p>
          <a:p>
            <a:pPr marL="114300" indent="0" algn="r">
              <a:buFont typeface="Arial" panose="020B0604020202020204" pitchFamily="34" charset="0"/>
              <a:buNone/>
            </a:pPr>
            <a:r>
              <a:rPr lang="hr-HR" altLang="en-US" sz="2400" smtClean="0">
                <a:solidFill>
                  <a:srgbClr val="007AAD"/>
                </a:solidFill>
              </a:rPr>
              <a:t>…te donijeti ogromne nematerijalne koristi svojoj lokalnoj zajednici potičući suradnju, zajedništvo i zbližavanje…</a:t>
            </a:r>
          </a:p>
          <a:p>
            <a:pPr marL="114300" indent="0" algn="r">
              <a:buFont typeface="Arial" panose="020B0604020202020204" pitchFamily="34" charset="0"/>
              <a:buNone/>
            </a:pPr>
            <a:endParaRPr lang="hr-HR" altLang="en-US" sz="2400" smtClean="0">
              <a:solidFill>
                <a:srgbClr val="007AAD"/>
              </a:solidFill>
            </a:endParaRPr>
          </a:p>
          <a:p>
            <a:pPr marL="114300" indent="0" algn="r">
              <a:buFont typeface="Arial" panose="020B0604020202020204" pitchFamily="34" charset="0"/>
              <a:buNone/>
            </a:pPr>
            <a:endParaRPr lang="hr-HR" altLang="en-US" smtClean="0">
              <a:solidFill>
                <a:srgbClr val="181818"/>
              </a:solidFill>
            </a:endParaRPr>
          </a:p>
          <a:p>
            <a:pPr marL="114300" indent="0" algn="ctr">
              <a:buFont typeface="Arial" panose="020B0604020202020204" pitchFamily="34" charset="0"/>
              <a:buNone/>
            </a:pPr>
            <a:r>
              <a:rPr lang="hr-HR" altLang="en-US" b="1" smtClean="0">
                <a:solidFill>
                  <a:srgbClr val="6A6A6A"/>
                </a:solidFill>
              </a:rPr>
              <a:t>Osim toga, koristi od projekata i akcija imati će: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hr-HR" altLang="en-US" b="1" smtClean="0">
              <a:solidFill>
                <a:srgbClr val="92D050"/>
              </a:solidFill>
            </a:endParaRPr>
          </a:p>
          <a:p>
            <a:pPr marL="114300" indent="0" algn="ctr">
              <a:buFont typeface="Wingdings" panose="05000000000000000000" pitchFamily="2" charset="2"/>
              <a:buChar char="ü"/>
            </a:pPr>
            <a:r>
              <a:rPr lang="hr-HR" altLang="en-US" b="1" smtClean="0">
                <a:solidFill>
                  <a:srgbClr val="92D050"/>
                </a:solidFill>
              </a:rPr>
              <a:t>Više od 2700 izravnih korisnika</a:t>
            </a:r>
          </a:p>
          <a:p>
            <a:pPr marL="114300" indent="0" algn="ctr">
              <a:buFont typeface="Wingdings" panose="05000000000000000000" pitchFamily="2" charset="2"/>
              <a:buChar char="ü"/>
            </a:pPr>
            <a:r>
              <a:rPr lang="hr-HR" altLang="en-US" b="1" smtClean="0">
                <a:solidFill>
                  <a:srgbClr val="92D050"/>
                </a:solidFill>
              </a:rPr>
              <a:t>Više od 12 000 građana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hr-HR" altLang="en-US" smtClean="0">
              <a:solidFill>
                <a:srgbClr val="181818"/>
              </a:solidFill>
            </a:endParaRPr>
          </a:p>
          <a:p>
            <a:pPr marL="114300" indent="0">
              <a:buFont typeface="Arial" panose="020B0604020202020204" pitchFamily="34" charset="0"/>
              <a:buNone/>
            </a:pPr>
            <a:endParaRPr lang="hr-HR" altLang="en-US" smtClean="0">
              <a:solidFill>
                <a:srgbClr val="181818"/>
              </a:solidFill>
            </a:endParaRPr>
          </a:p>
        </p:txBody>
      </p:sp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1075"/>
            <a:ext cx="7786688" cy="5184775"/>
          </a:xfrm>
        </p:spPr>
        <p:txBody>
          <a:bodyPr/>
          <a:lstStyle/>
          <a:p>
            <a:pPr marL="114300" indent="0">
              <a:buFont typeface="Arial" charset="0"/>
              <a:buNone/>
              <a:defRPr/>
            </a:pPr>
            <a:endParaRPr lang="hr-HR" sz="5400" dirty="0" smtClean="0"/>
          </a:p>
          <a:p>
            <a:pPr marL="114300" indent="0" algn="ctr">
              <a:buFont typeface="Arial" charset="0"/>
              <a:buNone/>
              <a:defRPr/>
            </a:pPr>
            <a:r>
              <a:rPr lang="hr-HR" sz="5400" b="1" dirty="0" smtClean="0">
                <a:solidFill>
                  <a:srgbClr val="92D050"/>
                </a:solidFill>
              </a:rPr>
              <a:t>Što je do sada učinjeno za naše lokalne zajednice?</a:t>
            </a:r>
            <a:endParaRPr lang="hr-HR" sz="5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Click="0" advTm="5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lika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1700"/>
            <a:ext cx="84645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lika 3" descr="alfa albon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3" descr="alfredo štiglić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01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3">
      <a:dk1>
        <a:srgbClr val="F2F2F2"/>
      </a:dk1>
      <a:lt1>
        <a:srgbClr val="FFFFFF"/>
      </a:lt1>
      <a:dk2>
        <a:srgbClr val="C9C9C9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388</Words>
  <Application>Microsoft Office PowerPoint</Application>
  <PresentationFormat>Prikaz na zaslonu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Adjacency</vt:lpstr>
      <vt:lpstr>    MALI PROJEKTI   I  GRAĐANSKE AKCIJE  NATJEČAJI KREIRANI U SVRHU RAZVOJA LOKALNE ZAJEDNICE</vt:lpstr>
      <vt:lpstr>Što su:</vt:lpstr>
      <vt:lpstr>Info o natječajima u brojkama</vt:lpstr>
      <vt:lpstr>Financirati će se ukupno 27 projekata/akcija…</vt:lpstr>
      <vt:lpstr>U čemu će sudjelovati će  491 volonter…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Kontakt podaci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Adela Granić</cp:lastModifiedBy>
  <cp:revision>307</cp:revision>
  <cp:lastPrinted>2014-03-28T14:02:53Z</cp:lastPrinted>
  <dcterms:created xsi:type="dcterms:W3CDTF">2014-03-05T12:20:52Z</dcterms:created>
  <dcterms:modified xsi:type="dcterms:W3CDTF">2016-02-19T08:05:57Z</dcterms:modified>
</cp:coreProperties>
</file>