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handoutMasterIdLst>
    <p:handoutMasterId r:id="rId38"/>
  </p:handoutMasterIdLst>
  <p:sldIdLst>
    <p:sldId id="347" r:id="rId2"/>
    <p:sldId id="339" r:id="rId3"/>
    <p:sldId id="342" r:id="rId4"/>
    <p:sldId id="340" r:id="rId5"/>
    <p:sldId id="299" r:id="rId6"/>
    <p:sldId id="348" r:id="rId7"/>
    <p:sldId id="296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60" r:id="rId19"/>
    <p:sldId id="359" r:id="rId20"/>
    <p:sldId id="366" r:id="rId21"/>
    <p:sldId id="367" r:id="rId22"/>
    <p:sldId id="362" r:id="rId23"/>
    <p:sldId id="368" r:id="rId24"/>
    <p:sldId id="361" r:id="rId25"/>
    <p:sldId id="370" r:id="rId26"/>
    <p:sldId id="371" r:id="rId27"/>
    <p:sldId id="372" r:id="rId28"/>
    <p:sldId id="373" r:id="rId29"/>
    <p:sldId id="375" r:id="rId30"/>
    <p:sldId id="376" r:id="rId31"/>
    <p:sldId id="377" r:id="rId32"/>
    <p:sldId id="378" r:id="rId33"/>
    <p:sldId id="381" r:id="rId34"/>
    <p:sldId id="382" r:id="rId35"/>
    <p:sldId id="383" r:id="rId36"/>
  </p:sldIdLst>
  <p:sldSz cx="9144000" cy="6858000" type="screen4x3"/>
  <p:notesSz cx="6638925" cy="97345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6">
          <p15:clr>
            <a:srgbClr val="A4A3A4"/>
          </p15:clr>
        </p15:guide>
        <p15:guide id="2" pos="20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52D2"/>
    <a:srgbClr val="F88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Tamni stil 1 - Isticanj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Srednji stil 4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6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4020" y="-84"/>
      </p:cViewPr>
      <p:guideLst>
        <p:guide orient="horz" pos="3066"/>
        <p:guide pos="20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8138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760788" y="0"/>
            <a:ext cx="287655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F88B667-1B2E-46B6-9E1C-FA0C4367F20D}" type="datetimeFigureOut">
              <a:rPr lang="hr-HR"/>
              <a:pPr>
                <a:defRPr/>
              </a:pPr>
              <a:t>19.2.2016.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247188"/>
            <a:ext cx="2878138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r>
              <a:rPr lang="hr-HR"/>
              <a:t>www.civilnodrustvo-istra.hr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760788" y="9247188"/>
            <a:ext cx="287655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49AB41-F071-4D68-B13F-69C89AF54B0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922371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65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0788" y="0"/>
            <a:ext cx="28765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B00D2F9-5E8E-4AA6-9378-6BBBE155084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3575" y="4624388"/>
            <a:ext cx="5311775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45600"/>
            <a:ext cx="28765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www.civilnodrustvo-istra.hr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0788" y="9245600"/>
            <a:ext cx="2876550" cy="4873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55344D-7E41-4537-9857-1D57FBE6279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7060115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480B89-54AD-4A5C-BC34-923930CA28AF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902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2618DE-CF74-4654-8A09-1EB89B668FE6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185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43012" name="Rezervirano mjesto podnožja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sr-Latn-RS" smtClean="0">
                <a:cs typeface="Arial" panose="020B0604020202020204" pitchFamily="34" charset="0"/>
              </a:rPr>
              <a:t>www.civilnodrustvo-istra.hr</a:t>
            </a:r>
          </a:p>
        </p:txBody>
      </p:sp>
      <p:sp>
        <p:nvSpPr>
          <p:cNvPr id="43013" name="Rezervirano mjesto broja slajda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E54109-9B82-4586-9285-9E50B1588B80}" type="slidenum">
              <a:rPr lang="en-US" altLang="sr-Latn-RS"/>
              <a:pPr eaLnBrk="1" hangingPunct="1">
                <a:spcBef>
                  <a:spcPct val="0"/>
                </a:spcBef>
              </a:pPr>
              <a:t>31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0915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8"/>
          <p:cNvGrpSpPr>
            <a:grpSpLocks/>
          </p:cNvGrpSpPr>
          <p:nvPr userDrawn="1"/>
        </p:nvGrpSpPr>
        <p:grpSpPr bwMode="auto">
          <a:xfrm>
            <a:off x="1335088" y="6015038"/>
            <a:ext cx="6018212" cy="727075"/>
            <a:chOff x="353920" y="6038292"/>
            <a:chExt cx="6018305" cy="726604"/>
          </a:xfrm>
        </p:grpSpPr>
        <p:pic>
          <p:nvPicPr>
            <p:cNvPr id="5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975" y="6126163"/>
              <a:ext cx="576263" cy="550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4663" y="6169025"/>
              <a:ext cx="6397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3325" y="6146800"/>
              <a:ext cx="1584325" cy="5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5600" y="6116638"/>
              <a:ext cx="936625" cy="569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C:\Users\HGPC\Desktop\Info-dani-2015-facebook-cover.jp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920" y="6038292"/>
              <a:ext cx="1962984" cy="726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779E9-F012-4D5F-ACFA-1D6D272C961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70D3C-A5CC-45FD-AE28-2CF6F39B1DB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1220856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14C36F-EF74-4CD0-AB38-37A508728977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EF84-913A-4150-AFF1-761E3BDB1DDA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6770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9DB22-46CA-4F04-940E-F0868DC6EC1B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8C2E-FA67-4A59-A217-129E80A9A4AC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1686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8"/>
          <p:cNvGrpSpPr>
            <a:grpSpLocks/>
          </p:cNvGrpSpPr>
          <p:nvPr userDrawn="1"/>
        </p:nvGrpSpPr>
        <p:grpSpPr bwMode="auto">
          <a:xfrm>
            <a:off x="1476375" y="6197600"/>
            <a:ext cx="5459413" cy="557213"/>
            <a:chOff x="971600" y="6197600"/>
            <a:chExt cx="5460352" cy="557212"/>
          </a:xfrm>
        </p:grpSpPr>
        <p:pic>
          <p:nvPicPr>
            <p:cNvPr id="5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875" y="6210300"/>
              <a:ext cx="555625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6450" y="6242050"/>
              <a:ext cx="557213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4325" y="6262688"/>
              <a:ext cx="1328738" cy="427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6289" y="6210300"/>
              <a:ext cx="855663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C:\Users\HGPC\Desktop\Info-dani-2015-facebook-cover.jp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6197600"/>
              <a:ext cx="1505357" cy="55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104"/>
          </a:xfrm>
        </p:spPr>
        <p:txBody>
          <a:bodyPr/>
          <a:lstStyle>
            <a:lvl1pPr>
              <a:defRPr>
                <a:solidFill>
                  <a:schemeClr val="tx1">
                    <a:lumMod val="10000"/>
                  </a:schemeClr>
                </a:solidFill>
              </a:defRPr>
            </a:lvl1pPr>
            <a:lvl2pPr>
              <a:defRPr>
                <a:solidFill>
                  <a:schemeClr val="tx1">
                    <a:lumMod val="10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0208-6EB5-452B-A039-105EE0945C4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5333D-D7CB-4386-A973-2B9A63321E7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960833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52845A-67DB-489F-9C85-4703899DB3CE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33C20-D0E1-45F5-AC29-4802001347B3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535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E621C-8EEE-45A6-A381-CBB49C609EC2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CB5AE-8649-4435-978A-89D5C6DB479F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3781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46126-530B-4147-A944-8DACA198A9F0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1E7E6-A773-4F5E-BCB7-139C878A9899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2716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66316-339B-4915-A2FC-F335DA495458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6CAE-3A7B-4CBF-AB00-8ABA08B7B4AF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0236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092FD-63C3-4AA9-824A-36663F73BEC0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6040B-FB21-4D7C-AE7A-44ADB9A1308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2059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2A162B-E54E-48DD-9EC9-19B2783270FA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ABAF-93C7-401D-99FF-116D1CED7346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6070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AAB14-6BAF-4BE5-8FC7-262935082792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59024-536F-47C8-A8A3-747C26072FDB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4783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FEA6FF41-A2F0-4359-BD74-B9CD4D30BF66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9E3CB6-8F6B-44F8-B590-ED666ECC877A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 spd="slow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AC81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7D8F8C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D06B2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lada.civilnodrustvo-istra.hr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natjecajpp-1@civilnodrustvo-istra.h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zaklada@civilnodrustvo-istra.hr" TargetMode="External"/><Relationship Id="rId2" Type="http://schemas.openxmlformats.org/officeDocument/2006/relationships/hyperlink" Target="http://www.civilnodrustvo-istra.hr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vilnodrustvo-istra.hr/" TargetMode="External"/><Relationship Id="rId2" Type="http://schemas.openxmlformats.org/officeDocument/2006/relationships/hyperlink" Target="http://www.mspm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aklada-slagalica.hr/" TargetMode="External"/><Relationship Id="rId5" Type="http://schemas.openxmlformats.org/officeDocument/2006/relationships/hyperlink" Target="http://www.zaklada-dadic.hr/" TargetMode="External"/><Relationship Id="rId4" Type="http://schemas.openxmlformats.org/officeDocument/2006/relationships/hyperlink" Target="http://www.zamah.hr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ctrTitle"/>
          </p:nvPr>
        </p:nvSpPr>
        <p:spPr>
          <a:xfrm>
            <a:off x="684213" y="2781300"/>
            <a:ext cx="7543800" cy="10699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hr-HR" altLang="en-US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Prezentacija natječaja</a:t>
            </a:r>
            <a:endParaRPr lang="en-US" altLang="en-US" sz="60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Tko se ne može prijaviti?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5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r>
              <a:rPr lang="hr-HR" altLang="en-US" sz="1600" smtClean="0">
                <a:solidFill>
                  <a:srgbClr val="181818"/>
                </a:solidFill>
              </a:rPr>
              <a:t>udruge koje se financiraju po posebnim propisima (</a:t>
            </a:r>
            <a:r>
              <a:rPr lang="hr-HR" altLang="en-US" sz="1600" i="1" smtClean="0">
                <a:solidFill>
                  <a:srgbClr val="181818"/>
                </a:solidFill>
              </a:rPr>
              <a:t>npr. Zakon o sportu, Zakon o Studentskom zboru, Zakon o Hrvatskom Crvenom križu, Zakon o lovstvu, Zakon o vatrogastvu, Zakon o vjerskim zajednicama itd.)</a:t>
            </a:r>
            <a:endParaRPr lang="hr-HR" altLang="en-US" sz="1600" smtClean="0">
              <a:solidFill>
                <a:srgbClr val="181818"/>
              </a:solidFill>
            </a:endParaRPr>
          </a:p>
          <a:p>
            <a:r>
              <a:rPr lang="hr-HR" altLang="en-US" sz="1600" smtClean="0">
                <a:solidFill>
                  <a:srgbClr val="181818"/>
                </a:solidFill>
              </a:rPr>
              <a:t>ogranci, podružnice i slični ustrojstveni oblici udruga koji nisu registrirani sukladno Zakonu o udrugama kao pravne osobe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udruge koje nisu upisane u RNO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udruge čiji rad/djelatnost nije vezana uz prioritetna područja  definirana Pozivom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udruge koje su nenamjenski trošile prethodno dodijeljena sredstva iz javnih izvora 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udruge koje su u stečaju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udruge koje nisu ispunile obveze vezane uz plaćanje doprinosa i/ili poreza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programske aktivnosti koje spadaju u djelatnost državne uprave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strukovne udruge koje su osnovane s isključivim ciljem promicanja i zaštite zajedničkih interesa svojih članova, odnosno određene profesije, osim u području socijalne skrbi; </a:t>
            </a:r>
          </a:p>
          <a:p>
            <a:r>
              <a:rPr lang="hr-HR" altLang="en-US" sz="1600" smtClean="0">
                <a:solidFill>
                  <a:srgbClr val="181818"/>
                </a:solidFill>
              </a:rPr>
              <a:t>vjerske zajednice</a:t>
            </a:r>
          </a:p>
          <a:p>
            <a:pPr>
              <a:buFont typeface="Arial" panose="020B0604020202020204" pitchFamily="34" charset="0"/>
              <a:buNone/>
            </a:pPr>
            <a:endParaRPr lang="hr-HR" altLang="en-US" sz="1400" smtClean="0">
              <a:solidFill>
                <a:srgbClr val="181818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Partnerstvo na projektu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vi-V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PROJEKTE LOKALNIH VOLONTERSKIH CENTARA:</a:t>
            </a:r>
          </a:p>
          <a:p>
            <a:pPr>
              <a:buFont typeface="Arial" charset="0"/>
              <a:buChar char="•"/>
              <a:defRPr/>
            </a:pPr>
            <a:endParaRPr lang="hr-HR" sz="900" dirty="0" smtClean="0"/>
          </a:p>
          <a:p>
            <a:pPr>
              <a:buFont typeface="Arial" charset="0"/>
              <a:buChar char="•"/>
              <a:defRPr/>
            </a:pPr>
            <a:r>
              <a:rPr lang="vi-VN" sz="1800" b="1" dirty="0" smtClean="0">
                <a:latin typeface="Calibri" panose="020F0502020204030204" pitchFamily="34" charset="0"/>
              </a:rPr>
              <a:t>obvezna</a:t>
            </a:r>
            <a:r>
              <a:rPr lang="vi-VN" sz="1800" dirty="0" smtClean="0">
                <a:latin typeface="Calibri" panose="020F0502020204030204" pitchFamily="34" charset="0"/>
              </a:rPr>
              <a:t> s </a:t>
            </a:r>
            <a:r>
              <a:rPr lang="vi-VN" sz="1800" b="1" dirty="0">
                <a:latin typeface="Calibri" panose="020F0502020204030204" pitchFamily="34" charset="0"/>
              </a:rPr>
              <a:t>najmanje jednom </a:t>
            </a:r>
            <a:r>
              <a:rPr lang="hr-HR" sz="1800" b="1" dirty="0" smtClean="0"/>
              <a:t>JLS</a:t>
            </a:r>
            <a:r>
              <a:rPr lang="vi-VN" sz="1800" b="1" dirty="0" smtClean="0">
                <a:latin typeface="Calibri" panose="020F0502020204030204" pitchFamily="34" charset="0"/>
              </a:rPr>
              <a:t>(općina/grad</a:t>
            </a:r>
            <a:r>
              <a:rPr lang="vi-VN" sz="1800" b="1" dirty="0">
                <a:latin typeface="Calibri" panose="020F0502020204030204" pitchFamily="34" charset="0"/>
              </a:rPr>
              <a:t>)</a:t>
            </a:r>
            <a:r>
              <a:rPr lang="vi-VN" sz="1800" dirty="0">
                <a:latin typeface="Calibri" panose="020F0502020204030204" pitchFamily="34" charset="0"/>
              </a:rPr>
              <a:t>, </a:t>
            </a:r>
            <a:endParaRPr lang="hr-HR" sz="1800" dirty="0" smtClean="0"/>
          </a:p>
          <a:p>
            <a:pPr>
              <a:buFont typeface="Arial" charset="0"/>
              <a:buChar char="•"/>
              <a:defRPr/>
            </a:pPr>
            <a:r>
              <a:rPr lang="hr-HR" sz="1800" dirty="0" smtClean="0"/>
              <a:t>u</a:t>
            </a:r>
            <a:r>
              <a:rPr lang="vi-VN" sz="1800" dirty="0" smtClean="0">
                <a:latin typeface="Calibri" panose="020F0502020204030204" pitchFamily="34" charset="0"/>
              </a:rPr>
              <a:t>koliko </a:t>
            </a:r>
            <a:r>
              <a:rPr lang="vi-VN" sz="1800" dirty="0">
                <a:latin typeface="Calibri" panose="020F0502020204030204" pitchFamily="34" charset="0"/>
              </a:rPr>
              <a:t>se prijavljuju </a:t>
            </a:r>
            <a:r>
              <a:rPr lang="vi-VN" sz="1800" dirty="0" smtClean="0">
                <a:latin typeface="Calibri" panose="020F0502020204030204" pitchFamily="34" charset="0"/>
              </a:rPr>
              <a:t>na </a:t>
            </a:r>
            <a:r>
              <a:rPr lang="vi-VN" sz="1800" dirty="0">
                <a:latin typeface="Calibri" panose="020F0502020204030204" pitchFamily="34" charset="0"/>
              </a:rPr>
              <a:t>području više </a:t>
            </a:r>
            <a:r>
              <a:rPr lang="hr-HR" sz="1800" dirty="0" smtClean="0"/>
              <a:t>JLS </a:t>
            </a:r>
            <a:r>
              <a:rPr lang="vi-VN" sz="1800" dirty="0" smtClean="0">
                <a:latin typeface="Calibri" panose="020F0502020204030204" pitchFamily="34" charset="0"/>
              </a:rPr>
              <a:t>obvezna sa </a:t>
            </a:r>
            <a:r>
              <a:rPr lang="vi-VN" sz="1800" dirty="0">
                <a:latin typeface="Calibri" panose="020F0502020204030204" pitchFamily="34" charset="0"/>
              </a:rPr>
              <a:t>svim </a:t>
            </a:r>
            <a:r>
              <a:rPr lang="hr-HR" sz="1800" dirty="0" smtClean="0"/>
              <a:t>JLS </a:t>
            </a:r>
            <a:r>
              <a:rPr lang="vi-VN" sz="1800" dirty="0" smtClean="0">
                <a:latin typeface="Calibri" panose="020F0502020204030204" pitchFamily="34" charset="0"/>
              </a:rPr>
              <a:t>na </a:t>
            </a:r>
            <a:r>
              <a:rPr lang="vi-VN" sz="1800" dirty="0">
                <a:latin typeface="Calibri" panose="020F0502020204030204" pitchFamily="34" charset="0"/>
              </a:rPr>
              <a:t>čijem će se </a:t>
            </a:r>
            <a:r>
              <a:rPr lang="hr-HR" sz="1800" dirty="0" smtClean="0"/>
              <a:t>području</a:t>
            </a:r>
            <a:r>
              <a:rPr lang="vi-VN" sz="1800" dirty="0" smtClean="0">
                <a:latin typeface="Calibri" panose="020F0502020204030204" pitchFamily="34" charset="0"/>
              </a:rPr>
              <a:t> </a:t>
            </a:r>
            <a:r>
              <a:rPr lang="vi-VN" sz="1800" dirty="0">
                <a:latin typeface="Calibri" panose="020F0502020204030204" pitchFamily="34" charset="0"/>
              </a:rPr>
              <a:t>program </a:t>
            </a:r>
            <a:r>
              <a:rPr lang="vi-VN" sz="1800" dirty="0" smtClean="0">
                <a:latin typeface="Calibri" panose="020F0502020204030204" pitchFamily="34" charset="0"/>
              </a:rPr>
              <a:t>provoditi</a:t>
            </a:r>
            <a:r>
              <a:rPr lang="hr-HR" sz="1800" dirty="0"/>
              <a:t>,</a:t>
            </a:r>
            <a:endParaRPr lang="hr-HR" sz="1800" dirty="0" smtClean="0"/>
          </a:p>
          <a:p>
            <a:pPr>
              <a:buFont typeface="Arial" charset="0"/>
              <a:buChar char="•"/>
              <a:defRPr/>
            </a:pPr>
            <a:r>
              <a:rPr lang="hr-HR" sz="1800" dirty="0" smtClean="0"/>
              <a:t>u</a:t>
            </a:r>
            <a:r>
              <a:rPr lang="vi-VN" sz="1800" dirty="0" smtClean="0">
                <a:latin typeface="Calibri" panose="020F0502020204030204" pitchFamily="34" charset="0"/>
              </a:rPr>
              <a:t> </a:t>
            </a:r>
            <a:r>
              <a:rPr lang="vi-VN" sz="1800" dirty="0">
                <a:latin typeface="Calibri" panose="020F0502020204030204" pitchFamily="34" charset="0"/>
              </a:rPr>
              <a:t>organizaciji i provedbi aktivnosti volonterske pomoći u učenju (instrukcija), obvezno je partnerstvo s nadležnim centrom za socijalnu skrb i školom/školama koje pohađaju učenici kojima se pruža volonterska pomoć u učenju (instrukcije</a:t>
            </a:r>
            <a:r>
              <a:rPr lang="vi-VN" sz="1800" dirty="0" smtClean="0">
                <a:latin typeface="Calibri" panose="020F0502020204030204" pitchFamily="34" charset="0"/>
              </a:rPr>
              <a:t>),</a:t>
            </a:r>
            <a:endParaRPr lang="hr-HR" sz="1800" dirty="0" smtClean="0"/>
          </a:p>
          <a:p>
            <a:pPr>
              <a:buFont typeface="Arial" charset="0"/>
              <a:buChar char="•"/>
              <a:defRPr/>
            </a:pPr>
            <a:endParaRPr lang="hr-HR" sz="1700" dirty="0" smtClean="0"/>
          </a:p>
          <a:p>
            <a:pPr>
              <a:buFont typeface="Arial" charset="0"/>
              <a:buChar char="•"/>
              <a:defRPr/>
            </a:pPr>
            <a:r>
              <a:rPr lang="hr-HR" sz="1800" b="1" dirty="0" smtClean="0"/>
              <a:t>Partnerstvo je potrebno dokazati </a:t>
            </a:r>
            <a:r>
              <a:rPr lang="vi-VN" sz="1800" b="1" dirty="0" smtClean="0">
                <a:latin typeface="Calibri" panose="020F0502020204030204" pitchFamily="34" charset="0"/>
              </a:rPr>
              <a:t>Izjavom </a:t>
            </a:r>
            <a:r>
              <a:rPr lang="vi-VN" sz="1800" b="1" dirty="0">
                <a:latin typeface="Calibri" panose="020F0502020204030204" pitchFamily="34" charset="0"/>
              </a:rPr>
              <a:t>o </a:t>
            </a:r>
            <a:r>
              <a:rPr lang="vi-VN" sz="1800" b="1" dirty="0" smtClean="0">
                <a:latin typeface="Calibri" panose="020F0502020204030204" pitchFamily="34" charset="0"/>
              </a:rPr>
              <a:t>partnerstvu </a:t>
            </a:r>
            <a:r>
              <a:rPr lang="hr-HR" sz="1800" dirty="0" smtClean="0"/>
              <a:t>(dio natječajne dokumentacije)</a:t>
            </a:r>
            <a:endParaRPr lang="hr-HR" sz="1800" dirty="0"/>
          </a:p>
          <a:p>
            <a:pPr>
              <a:buFont typeface="Arial" charset="0"/>
              <a:buChar char="•"/>
              <a:defRPr/>
            </a:pPr>
            <a:endParaRPr lang="vi-VN" sz="1200" b="1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hr-HR" sz="1800" dirty="0" smtClean="0"/>
              <a:t>P</a:t>
            </a:r>
            <a:r>
              <a:rPr lang="vi-VN" sz="1800" dirty="0" smtClean="0">
                <a:latin typeface="Calibri" panose="020F0502020204030204" pitchFamily="34" charset="0"/>
              </a:rPr>
              <a:t>oželjna </a:t>
            </a:r>
            <a:r>
              <a:rPr lang="vi-VN" sz="1800" dirty="0">
                <a:latin typeface="Calibri" panose="020F0502020204030204" pitchFamily="34" charset="0"/>
              </a:rPr>
              <a:t>je suradnja i s drugim javnim ustanovama i organizacijama civilnog društva</a:t>
            </a:r>
            <a:r>
              <a:rPr lang="vi-VN" sz="1800" dirty="0" smtClean="0">
                <a:latin typeface="Calibri" panose="020F0502020204030204" pitchFamily="34" charset="0"/>
              </a:rPr>
              <a:t>.</a:t>
            </a:r>
            <a:endParaRPr lang="vi-VN" sz="1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288" y="404813"/>
            <a:ext cx="7777162" cy="55451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sz="2000" b="1" dirty="0" smtClean="0"/>
              <a:t>PRIHVATLJIVI PARTNERI</a:t>
            </a:r>
            <a:r>
              <a:rPr lang="hr-HR" sz="2000" dirty="0" smtClean="0"/>
              <a:t>: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err="1" smtClean="0"/>
              <a:t>OCDi</a:t>
            </a:r>
            <a:r>
              <a:rPr lang="hr-HR" sz="1800" dirty="0" smtClean="0"/>
              <a:t>(domaće </a:t>
            </a:r>
            <a:r>
              <a:rPr lang="hr-HR" sz="1800" dirty="0"/>
              <a:t>i strane na koje se primjenjuju uvjeti prihvatljivosti kao za prijavitelja) 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strukovne </a:t>
            </a:r>
            <a:r>
              <a:rPr lang="hr-HR" sz="1800" dirty="0"/>
              <a:t>udruge iz područja socijalne skrbi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Škole, fakulteti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CZS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JLP(R)S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ostale </a:t>
            </a:r>
            <a:r>
              <a:rPr lang="hr-HR" sz="1800" dirty="0"/>
              <a:t>javne institucije </a:t>
            </a:r>
          </a:p>
          <a:p>
            <a:pPr>
              <a:buFont typeface="Arial" charset="0"/>
              <a:buChar char="•"/>
              <a:defRPr/>
            </a:pPr>
            <a:endParaRPr lang="hr-HR" sz="1600" dirty="0"/>
          </a:p>
          <a:p>
            <a:pPr>
              <a:buFont typeface="Arial" charset="0"/>
              <a:buChar char="•"/>
              <a:defRPr/>
            </a:pPr>
            <a:r>
              <a:rPr lang="hr-HR" sz="2000" b="1" dirty="0" smtClean="0"/>
              <a:t>NEPRIHVATLJIVI PARTNERI: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političke stranke</a:t>
            </a:r>
            <a:endParaRPr lang="hr-HR" sz="1800" dirty="0"/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vjerske zajednice</a:t>
            </a:r>
            <a:endParaRPr lang="hr-HR" sz="1800" dirty="0"/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središnja tijela </a:t>
            </a:r>
            <a:r>
              <a:rPr lang="hr-HR" sz="1800" dirty="0"/>
              <a:t>državne uprave i </a:t>
            </a:r>
            <a:r>
              <a:rPr lang="hr-HR" sz="1800" dirty="0" smtClean="0"/>
              <a:t>Vladini uredi.</a:t>
            </a:r>
            <a:endParaRPr lang="hr-HR" sz="1800" dirty="0"/>
          </a:p>
          <a:p>
            <a:pPr>
              <a:buFont typeface="Arial" charset="0"/>
              <a:buChar char="•"/>
              <a:defRPr/>
            </a:pPr>
            <a:endParaRPr lang="hr-HR" sz="1700" dirty="0" smtClean="0"/>
          </a:p>
          <a:p>
            <a:pPr>
              <a:buFont typeface="Arial" charset="0"/>
              <a:buChar char="•"/>
              <a:defRPr/>
            </a:pPr>
            <a:r>
              <a:rPr lang="hr-HR" sz="1700" b="1" dirty="0" smtClean="0"/>
              <a:t>SURADNICI</a:t>
            </a:r>
            <a:r>
              <a:rPr lang="hr-HR" sz="1700" dirty="0" smtClean="0"/>
              <a:t> mogu </a:t>
            </a:r>
            <a:r>
              <a:rPr lang="hr-HR" sz="1700" dirty="0"/>
              <a:t>imati aktivnu ulogu u projektu, ali ne mogu primiti sredstva iz proračuna projekta, osim za dnevnice i putne troškove svojih djelatnika za sudjelovanje u aktivnostima projekta. </a:t>
            </a:r>
          </a:p>
          <a:p>
            <a:pPr>
              <a:buFont typeface="Arial" charset="0"/>
              <a:buChar char="•"/>
              <a:defRPr/>
            </a:pPr>
            <a:endParaRPr lang="hr-HR" sz="17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Prihvatljive aktivnosti za Lokalne volonterske centre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773238"/>
            <a:ext cx="7620000" cy="456406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vi-VN" sz="1700" dirty="0" smtClean="0">
                <a:latin typeface="Calibri" panose="020F0502020204030204" pitchFamily="34" charset="0"/>
              </a:rPr>
              <a:t>Izobrazb</a:t>
            </a:r>
            <a:r>
              <a:rPr lang="hr-HR" sz="1700" dirty="0" smtClean="0"/>
              <a:t>a </a:t>
            </a:r>
            <a:r>
              <a:rPr lang="vi-VN" sz="1700" dirty="0" smtClean="0">
                <a:latin typeface="Calibri" panose="020F0502020204030204" pitchFamily="34" charset="0"/>
              </a:rPr>
              <a:t>građana</a:t>
            </a:r>
            <a:r>
              <a:rPr lang="vi-VN" sz="1700" dirty="0">
                <a:latin typeface="Calibri" panose="020F0502020204030204" pitchFamily="34" charset="0"/>
              </a:rPr>
              <a:t>, volontera i organizatora volontiranja na temu volonterskog menadžmenta i osposobljavanja za koordinatora volontera</a:t>
            </a:r>
          </a:p>
          <a:p>
            <a:pPr>
              <a:buFont typeface="Arial" charset="0"/>
              <a:buChar char="•"/>
              <a:defRPr/>
            </a:pPr>
            <a:r>
              <a:rPr lang="vi-VN" sz="1700" dirty="0" smtClean="0">
                <a:latin typeface="Calibri" panose="020F0502020204030204" pitchFamily="34" charset="0"/>
              </a:rPr>
              <a:t>osposobljavanje </a:t>
            </a:r>
            <a:r>
              <a:rPr lang="vi-VN" sz="1700" dirty="0">
                <a:latin typeface="Calibri" panose="020F0502020204030204" pitchFamily="34" charset="0"/>
              </a:rPr>
              <a:t>organizatora volontiranja za izdavanje potvrda o kompetencijama stečenima volontiranjem i promociju potvrde</a:t>
            </a:r>
          </a:p>
          <a:p>
            <a:pPr>
              <a:buFont typeface="Arial" charset="0"/>
              <a:buChar char="•"/>
              <a:defRPr/>
            </a:pPr>
            <a:r>
              <a:rPr lang="vi-VN" sz="1700" dirty="0" smtClean="0">
                <a:latin typeface="Calibri" panose="020F0502020204030204" pitchFamily="34" charset="0"/>
              </a:rPr>
              <a:t>organizacij</a:t>
            </a:r>
            <a:r>
              <a:rPr lang="hr-HR" sz="1700" dirty="0" smtClean="0"/>
              <a:t>a</a:t>
            </a:r>
            <a:r>
              <a:rPr lang="vi-VN" sz="1700" dirty="0" smtClean="0">
                <a:latin typeface="Calibri" panose="020F0502020204030204" pitchFamily="34" charset="0"/>
              </a:rPr>
              <a:t> </a:t>
            </a:r>
            <a:r>
              <a:rPr lang="vi-VN" sz="1700" dirty="0">
                <a:latin typeface="Calibri" panose="020F0502020204030204" pitchFamily="34" charset="0"/>
              </a:rPr>
              <a:t>volonterske pomoći u učenju (instrukcija) djeci iz socijalno i materijalno ugroženih obitelji </a:t>
            </a:r>
          </a:p>
          <a:p>
            <a:pPr>
              <a:buFont typeface="Arial" charset="0"/>
              <a:buChar char="•"/>
              <a:defRPr/>
            </a:pPr>
            <a:r>
              <a:rPr lang="vi-VN" sz="1700" dirty="0" smtClean="0">
                <a:latin typeface="Calibri" panose="020F0502020204030204" pitchFamily="34" charset="0"/>
              </a:rPr>
              <a:t>organizacij</a:t>
            </a:r>
            <a:r>
              <a:rPr lang="hr-HR" sz="1700" dirty="0" smtClean="0"/>
              <a:t>a</a:t>
            </a:r>
            <a:r>
              <a:rPr lang="vi-VN" sz="1700" dirty="0" smtClean="0">
                <a:latin typeface="Calibri" panose="020F0502020204030204" pitchFamily="34" charset="0"/>
              </a:rPr>
              <a:t> </a:t>
            </a:r>
            <a:r>
              <a:rPr lang="vi-VN" sz="1700" dirty="0">
                <a:latin typeface="Calibri" panose="020F0502020204030204" pitchFamily="34" charset="0"/>
              </a:rPr>
              <a:t>volonterskih programa za studente i učenike srednjih škola (</a:t>
            </a:r>
            <a:r>
              <a:rPr lang="vi-VN" sz="1700" dirty="0" smtClean="0">
                <a:latin typeface="Calibri" panose="020F0502020204030204" pitchFamily="34" charset="0"/>
              </a:rPr>
              <a:t>ukoliko nema </a:t>
            </a:r>
            <a:r>
              <a:rPr lang="vi-VN" sz="1700" dirty="0">
                <a:latin typeface="Calibri" panose="020F0502020204030204" pitchFamily="34" charset="0"/>
              </a:rPr>
              <a:t>ni jedne srednje škole, onda </a:t>
            </a:r>
            <a:r>
              <a:rPr lang="vi-VN" sz="1700" dirty="0" smtClean="0">
                <a:latin typeface="Calibri" panose="020F0502020204030204" pitchFamily="34" charset="0"/>
              </a:rPr>
              <a:t>osnovnih </a:t>
            </a:r>
            <a:r>
              <a:rPr lang="vi-VN" sz="1700" dirty="0">
                <a:latin typeface="Calibri" panose="020F0502020204030204" pitchFamily="34" charset="0"/>
              </a:rPr>
              <a:t>škola) tijekom školskih praznika u županijama koje pokrivaju lokalni volonterski centri</a:t>
            </a:r>
          </a:p>
          <a:p>
            <a:pPr>
              <a:buFont typeface="Arial" charset="0"/>
              <a:buChar char="•"/>
              <a:defRPr/>
            </a:pPr>
            <a:r>
              <a:rPr lang="vi-VN" sz="1700" dirty="0" smtClean="0">
                <a:latin typeface="Calibri" panose="020F0502020204030204" pitchFamily="34" charset="0"/>
              </a:rPr>
              <a:t>promocij</a:t>
            </a:r>
            <a:r>
              <a:rPr lang="hr-HR" sz="1700" dirty="0" smtClean="0"/>
              <a:t>a</a:t>
            </a:r>
            <a:r>
              <a:rPr lang="vi-VN" sz="1700" dirty="0" smtClean="0">
                <a:latin typeface="Calibri" panose="020F0502020204030204" pitchFamily="34" charset="0"/>
              </a:rPr>
              <a:t> </a:t>
            </a:r>
            <a:r>
              <a:rPr lang="vi-VN" sz="1700" dirty="0">
                <a:latin typeface="Calibri" panose="020F0502020204030204" pitchFamily="34" charset="0"/>
              </a:rPr>
              <a:t>prakse i vrijednosti volontiranja - provođenje volonterskih akcija, kampanja, dodjela nagrada za najbolje volontere te  širenje informacija o dobrobiti volonterskog rada</a:t>
            </a:r>
          </a:p>
          <a:p>
            <a:pPr>
              <a:buFont typeface="Arial" charset="0"/>
              <a:buChar char="•"/>
              <a:defRPr/>
            </a:pPr>
            <a:r>
              <a:rPr lang="vi-VN" sz="1700" dirty="0" smtClean="0">
                <a:latin typeface="Calibri" panose="020F0502020204030204" pitchFamily="34" charset="0"/>
              </a:rPr>
              <a:t>razmjen</a:t>
            </a:r>
            <a:r>
              <a:rPr lang="hr-HR" sz="1700" dirty="0" smtClean="0"/>
              <a:t>a</a:t>
            </a:r>
            <a:r>
              <a:rPr lang="vi-VN" sz="1700" dirty="0" smtClean="0">
                <a:latin typeface="Calibri" panose="020F0502020204030204" pitchFamily="34" charset="0"/>
              </a:rPr>
              <a:t> </a:t>
            </a:r>
            <a:r>
              <a:rPr lang="vi-VN" sz="1700" dirty="0">
                <a:latin typeface="Calibri" panose="020F0502020204030204" pitchFamily="34" charset="0"/>
              </a:rPr>
              <a:t>informacija o ponudi i potražnji volonterskog rada - osnivanje baze podataka volontera i organizatora volontiranja</a:t>
            </a:r>
          </a:p>
          <a:p>
            <a:pPr>
              <a:buFont typeface="Arial" charset="0"/>
              <a:buChar char="•"/>
              <a:defRPr/>
            </a:pPr>
            <a:endParaRPr lang="hr-HR" sz="17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Obvezni dokumenti i obrasci za prijavu 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za LVC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700213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A1</a:t>
            </a:r>
            <a:r>
              <a:rPr lang="hr-HR" sz="1600" dirty="0" smtClean="0"/>
              <a:t>: </a:t>
            </a:r>
            <a:r>
              <a:rPr lang="vi-VN" sz="1600" dirty="0" smtClean="0">
                <a:latin typeface="Calibri" panose="020F0502020204030204" pitchFamily="34" charset="0"/>
              </a:rPr>
              <a:t>potpisan </a:t>
            </a:r>
            <a:r>
              <a:rPr lang="vi-VN" sz="1600" dirty="0">
                <a:latin typeface="Calibri" panose="020F0502020204030204" pitchFamily="34" charset="0"/>
              </a:rPr>
              <a:t>i ovjeren </a:t>
            </a:r>
            <a:r>
              <a:rPr lang="vi-VN" sz="1600" b="1" dirty="0">
                <a:latin typeface="Calibri" panose="020F0502020204030204" pitchFamily="34" charset="0"/>
              </a:rPr>
              <a:t>Opisni Obrazac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A2</a:t>
            </a:r>
            <a:r>
              <a:rPr lang="hr-HR" sz="1600" dirty="0" smtClean="0"/>
              <a:t>: </a:t>
            </a:r>
            <a:r>
              <a:rPr lang="vi-VN" sz="1600" dirty="0" smtClean="0">
                <a:latin typeface="Calibri" panose="020F0502020204030204" pitchFamily="34" charset="0"/>
              </a:rPr>
              <a:t>potpisan </a:t>
            </a:r>
            <a:r>
              <a:rPr lang="vi-VN" sz="1600" dirty="0">
                <a:latin typeface="Calibri" panose="020F0502020204030204" pitchFamily="34" charset="0"/>
              </a:rPr>
              <a:t>i ovjeren </a:t>
            </a:r>
            <a:r>
              <a:rPr lang="vi-VN" sz="1600" b="1" dirty="0">
                <a:latin typeface="Calibri" panose="020F0502020204030204" pitchFamily="34" charset="0"/>
              </a:rPr>
              <a:t>Obrazac Proračuna 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A3</a:t>
            </a:r>
            <a:r>
              <a:rPr lang="hr-HR" sz="1600" dirty="0" smtClean="0"/>
              <a:t>: </a:t>
            </a:r>
            <a:r>
              <a:rPr lang="vi-VN" sz="1600" dirty="0" smtClean="0">
                <a:latin typeface="Calibri" panose="020F0502020204030204" pitchFamily="34" charset="0"/>
              </a:rPr>
              <a:t>potpisan </a:t>
            </a:r>
            <a:r>
              <a:rPr lang="vi-VN" sz="1600" dirty="0">
                <a:latin typeface="Calibri" panose="020F0502020204030204" pitchFamily="34" charset="0"/>
              </a:rPr>
              <a:t>i ovjeren Obrazac </a:t>
            </a:r>
            <a:r>
              <a:rPr lang="vi-VN" sz="1600" b="1" dirty="0">
                <a:latin typeface="Calibri" panose="020F0502020204030204" pitchFamily="34" charset="0"/>
              </a:rPr>
              <a:t>Izjave o partnerstvu </a:t>
            </a:r>
            <a:r>
              <a:rPr lang="vi-VN" sz="1600" dirty="0">
                <a:latin typeface="Calibri" panose="020F0502020204030204" pitchFamily="34" charset="0"/>
              </a:rPr>
              <a:t>(priložiti onoliko obrazaca koliko ima partnera na projektu/programu);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A4</a:t>
            </a:r>
            <a:r>
              <a:rPr lang="hr-HR" sz="1600" dirty="0" smtClean="0"/>
              <a:t>:  </a:t>
            </a:r>
            <a:r>
              <a:rPr lang="vi-VN" sz="1600" dirty="0" smtClean="0">
                <a:latin typeface="Calibri" panose="020F0502020204030204" pitchFamily="34" charset="0"/>
              </a:rPr>
              <a:t>potpisan </a:t>
            </a:r>
            <a:r>
              <a:rPr lang="vi-VN" sz="1600" dirty="0">
                <a:latin typeface="Calibri" panose="020F0502020204030204" pitchFamily="34" charset="0"/>
              </a:rPr>
              <a:t>Obrazac </a:t>
            </a:r>
            <a:r>
              <a:rPr lang="vi-VN" sz="1600" b="1" dirty="0">
                <a:latin typeface="Calibri" panose="020F0502020204030204" pitchFamily="34" charset="0"/>
              </a:rPr>
              <a:t>Životopisa voditelja/ice projekta</a:t>
            </a:r>
            <a:r>
              <a:rPr lang="vi-VN" sz="1600" dirty="0">
                <a:latin typeface="Calibri" panose="020F0502020204030204" pitchFamily="34" charset="0"/>
              </a:rPr>
              <a:t> (s datumom i potpisom voditeljice/a projekta/programa) ;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A5</a:t>
            </a:r>
            <a:r>
              <a:rPr lang="hr-HR" sz="1600" dirty="0" smtClean="0"/>
              <a:t>: </a:t>
            </a:r>
            <a:r>
              <a:rPr lang="vi-VN" sz="1600" dirty="0" smtClean="0">
                <a:latin typeface="Calibri" panose="020F0502020204030204" pitchFamily="34" charset="0"/>
              </a:rPr>
              <a:t>potpisana </a:t>
            </a:r>
            <a:r>
              <a:rPr lang="vi-VN" sz="1600" dirty="0">
                <a:latin typeface="Calibri" panose="020F0502020204030204" pitchFamily="34" charset="0"/>
              </a:rPr>
              <a:t>i ovjerena </a:t>
            </a:r>
            <a:r>
              <a:rPr lang="vi-VN" sz="1600" b="1" dirty="0">
                <a:latin typeface="Calibri" panose="020F0502020204030204" pitchFamily="34" charset="0"/>
              </a:rPr>
              <a:t>Izjava o financiranim projektima udruge </a:t>
            </a:r>
            <a:r>
              <a:rPr lang="vi-VN" sz="1600" dirty="0">
                <a:latin typeface="Calibri" panose="020F0502020204030204" pitchFamily="34" charset="0"/>
              </a:rPr>
              <a:t>(iz sredstava Državnog proračuna i proračuna </a:t>
            </a:r>
            <a:r>
              <a:rPr lang="hr-HR" sz="1600" dirty="0" smtClean="0"/>
              <a:t>JLP(R)S</a:t>
            </a:r>
            <a:r>
              <a:rPr lang="vi-VN" sz="1600" dirty="0" smtClean="0">
                <a:latin typeface="Calibri" panose="020F0502020204030204" pitchFamily="34" charset="0"/>
              </a:rPr>
              <a:t> </a:t>
            </a:r>
            <a:r>
              <a:rPr lang="vi-VN" sz="1600" dirty="0">
                <a:latin typeface="Calibri" panose="020F0502020204030204" pitchFamily="34" charset="0"/>
              </a:rPr>
              <a:t>u 2013. i 2014. godini i/ili sredstava iz dijela prihoda od igara na sreću u 2013. i 2014. godini. Izjava se dostavlja i ukoliko udruzi nisu bili sufinancirani projekti/programi);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A6</a:t>
            </a:r>
            <a:r>
              <a:rPr lang="hr-HR" sz="1600" dirty="0" smtClean="0"/>
              <a:t>: </a:t>
            </a:r>
            <a:r>
              <a:rPr lang="vi-VN" sz="1600" dirty="0" smtClean="0">
                <a:latin typeface="Calibri" panose="020F0502020204030204" pitchFamily="34" charset="0"/>
              </a:rPr>
              <a:t>potpisan </a:t>
            </a:r>
            <a:r>
              <a:rPr lang="vi-VN" sz="1600" dirty="0">
                <a:latin typeface="Calibri" panose="020F0502020204030204" pitchFamily="34" charset="0"/>
              </a:rPr>
              <a:t>i ovjeren </a:t>
            </a:r>
            <a:r>
              <a:rPr lang="vi-VN" sz="1600" b="1" dirty="0">
                <a:latin typeface="Calibri" panose="020F0502020204030204" pitchFamily="34" charset="0"/>
              </a:rPr>
              <a:t>Obrazac Popis članova/članica tijela upravljanja udruge </a:t>
            </a:r>
            <a:r>
              <a:rPr lang="vi-VN" sz="1600" dirty="0">
                <a:latin typeface="Calibri" panose="020F0502020204030204" pitchFamily="34" charset="0"/>
              </a:rPr>
              <a:t>(sukladno Statutu udruge);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Obrazac A7</a:t>
            </a:r>
            <a:r>
              <a:rPr lang="hr-HR" sz="1600" dirty="0" smtClean="0"/>
              <a:t>: </a:t>
            </a:r>
            <a:r>
              <a:rPr lang="vi-VN" sz="1600" dirty="0" smtClean="0">
                <a:latin typeface="Calibri" panose="020F0502020204030204" pitchFamily="34" charset="0"/>
              </a:rPr>
              <a:t>potpisan </a:t>
            </a:r>
            <a:r>
              <a:rPr lang="vi-VN" sz="1600" dirty="0">
                <a:latin typeface="Calibri" panose="020F0502020204030204" pitchFamily="34" charset="0"/>
              </a:rPr>
              <a:t>i ovjeren </a:t>
            </a:r>
            <a:r>
              <a:rPr lang="vi-VN" sz="1600" b="1" dirty="0">
                <a:latin typeface="Calibri" panose="020F0502020204030204" pitchFamily="34" charset="0"/>
              </a:rPr>
              <a:t>Obrazac Popis zaposlenih osoba u udruzi prema zanimanju i zvanju </a:t>
            </a:r>
            <a:r>
              <a:rPr lang="vi-VN" sz="1600" dirty="0">
                <a:latin typeface="Calibri" panose="020F0502020204030204" pitchFamily="34" charset="0"/>
              </a:rPr>
              <a:t>(ukoliko ne postoje zaposleni/e priložiti izjavu da udruga nema zaposlenih osoba);</a:t>
            </a:r>
          </a:p>
          <a:p>
            <a:pPr>
              <a:buFont typeface="Arial" charset="0"/>
              <a:buChar char="•"/>
              <a:defRPr/>
            </a:pPr>
            <a:endParaRPr lang="hr-HR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620713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vi-VN" sz="1400" dirty="0">
                <a:latin typeface="Calibri" panose="020F0502020204030204" pitchFamily="34" charset="0"/>
              </a:rPr>
              <a:t>Obrazac A8</a:t>
            </a:r>
            <a:r>
              <a:rPr lang="hr-HR" sz="1400" dirty="0"/>
              <a:t>: </a:t>
            </a:r>
            <a:r>
              <a:rPr lang="vi-VN" sz="1400" dirty="0">
                <a:latin typeface="Calibri" panose="020F0502020204030204" pitchFamily="34" charset="0"/>
              </a:rPr>
              <a:t>potpisan i ovjeren </a:t>
            </a:r>
            <a:r>
              <a:rPr lang="vi-VN" sz="1400" b="1" dirty="0">
                <a:latin typeface="Calibri" panose="020F0502020204030204" pitchFamily="34" charset="0"/>
              </a:rPr>
              <a:t>Obrazac Popis osoba za koje se traži sufinanciranje plaća </a:t>
            </a:r>
            <a:r>
              <a:rPr lang="vi-VN" sz="1400" dirty="0">
                <a:latin typeface="Calibri" panose="020F0502020204030204" pitchFamily="34" charset="0"/>
              </a:rPr>
              <a:t>(s naznačenim bruto iznosom plaća i postotkom sredstava koja se traže od ministarstva nadležnog za prioritetno područje - ukoliko se ne traži sufinanciranje plaća priložiti odgovarajuću izjavu</a:t>
            </a:r>
            <a:r>
              <a:rPr lang="vi-VN" sz="1400" dirty="0" smtClean="0">
                <a:latin typeface="Calibri" panose="020F0502020204030204" pitchFamily="34" charset="0"/>
              </a:rPr>
              <a:t>);</a:t>
            </a:r>
            <a:endParaRPr lang="hr-HR" sz="1400" dirty="0" smtClean="0"/>
          </a:p>
          <a:p>
            <a:pPr>
              <a:buFont typeface="Arial" charset="0"/>
              <a:buChar char="•"/>
              <a:defRPr/>
            </a:pPr>
            <a:r>
              <a:rPr lang="vi-VN" sz="1400" dirty="0" smtClean="0">
                <a:latin typeface="Calibri" panose="020F0502020204030204" pitchFamily="34" charset="0"/>
              </a:rPr>
              <a:t>Obrazac </a:t>
            </a:r>
            <a:r>
              <a:rPr lang="vi-VN" sz="1400" dirty="0">
                <a:latin typeface="Calibri" panose="020F0502020204030204" pitchFamily="34" charset="0"/>
              </a:rPr>
              <a:t>A9: </a:t>
            </a:r>
            <a:r>
              <a:rPr lang="vi-VN" sz="1400" b="1" dirty="0">
                <a:latin typeface="Calibri" panose="020F0502020204030204" pitchFamily="34" charset="0"/>
              </a:rPr>
              <a:t>Kontrolna lista;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>
                <a:latin typeface="Calibri" panose="020F0502020204030204" pitchFamily="34" charset="0"/>
              </a:rPr>
              <a:t>Izvadak iz Registra udruga </a:t>
            </a:r>
            <a:r>
              <a:rPr lang="hr-HR" sz="1400" dirty="0" smtClean="0"/>
              <a:t>RH </a:t>
            </a:r>
            <a:r>
              <a:rPr lang="vi-VN" sz="1400" dirty="0" smtClean="0">
                <a:latin typeface="Calibri" panose="020F0502020204030204" pitchFamily="34" charset="0"/>
              </a:rPr>
              <a:t>(ili </a:t>
            </a:r>
            <a:r>
              <a:rPr lang="vi-VN" sz="1400" dirty="0">
                <a:latin typeface="Calibri" panose="020F0502020204030204" pitchFamily="34" charset="0"/>
              </a:rPr>
              <a:t>njegova preslika) ne stariji od 3 mjeseca od dana prijave na Poziv kao dokaz o registraciji za: </a:t>
            </a:r>
            <a:endParaRPr lang="hr-HR" sz="1400" dirty="0" smtClean="0"/>
          </a:p>
          <a:p>
            <a:pPr lvl="1">
              <a:buFont typeface="Arial" charset="0"/>
              <a:buChar char="•"/>
              <a:defRPr/>
            </a:pPr>
            <a:r>
              <a:rPr lang="vi-VN" sz="1400" dirty="0" smtClean="0">
                <a:latin typeface="Calibri" panose="020F0502020204030204" pitchFamily="34" charset="0"/>
              </a:rPr>
              <a:t>1</a:t>
            </a:r>
            <a:r>
              <a:rPr lang="vi-VN" sz="1400" dirty="0">
                <a:latin typeface="Calibri" panose="020F0502020204030204" pitchFamily="34" charset="0"/>
              </a:rPr>
              <a:t>. prijavitelja projekta/programa i </a:t>
            </a:r>
            <a:endParaRPr lang="hr-HR" sz="1400" dirty="0" smtClean="0"/>
          </a:p>
          <a:p>
            <a:pPr lvl="1">
              <a:buFont typeface="Arial" charset="0"/>
              <a:buChar char="•"/>
              <a:defRPr/>
            </a:pPr>
            <a:r>
              <a:rPr lang="vi-VN" sz="1400" dirty="0" smtClean="0">
                <a:latin typeface="Calibri" panose="020F0502020204030204" pitchFamily="34" charset="0"/>
              </a:rPr>
              <a:t>2</a:t>
            </a:r>
            <a:r>
              <a:rPr lang="vi-VN" sz="1400" dirty="0">
                <a:latin typeface="Calibri" panose="020F0502020204030204" pitchFamily="34" charset="0"/>
              </a:rPr>
              <a:t>. partnera u projektu/programu (ukoliko je projekt/program prijavljen u partnerstvu s udrugom);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>
                <a:latin typeface="Calibri" panose="020F0502020204030204" pitchFamily="34" charset="0"/>
              </a:rPr>
              <a:t>preslika ovjerenog Statuta udruge;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>
                <a:latin typeface="Calibri" panose="020F0502020204030204" pitchFamily="34" charset="0"/>
              </a:rPr>
              <a:t>Preslika godišnjeg financijskog izvješća o poslovanju za 2014. godinu</a:t>
            </a:r>
            <a:r>
              <a:rPr lang="vi-VN" sz="1400" dirty="0">
                <a:latin typeface="Calibri" panose="020F0502020204030204" pitchFamily="34" charset="0"/>
              </a:rPr>
              <a:t>. Za obveznike jednostavnog knjigovodstva: Odluka o nesastavljanju financijskog izvješća za 2014. godinu usvojena od upravljačkog tijela podnositelja prijave te presliku Knjige primitaka i izdataka za 2014. godinu; 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>
                <a:latin typeface="Calibri" panose="020F0502020204030204" pitchFamily="34" charset="0"/>
              </a:rPr>
              <a:t>Dokument kojim se dokazuje pravna osobnost </a:t>
            </a:r>
            <a:r>
              <a:rPr lang="vi-VN" sz="1400" b="1" dirty="0" smtClean="0">
                <a:latin typeface="Calibri" panose="020F0502020204030204" pitchFamily="34" charset="0"/>
              </a:rPr>
              <a:t>partnera,</a:t>
            </a:r>
            <a:endParaRPr lang="hr-HR" sz="1400" b="1" dirty="0" smtClean="0"/>
          </a:p>
          <a:p>
            <a:pPr>
              <a:buFont typeface="Arial" charset="0"/>
              <a:buChar char="•"/>
              <a:defRPr/>
            </a:pPr>
            <a:r>
              <a:rPr lang="vi-VN" sz="1400" b="1" dirty="0" smtClean="0">
                <a:latin typeface="Calibri" panose="020F0502020204030204" pitchFamily="34" charset="0"/>
              </a:rPr>
              <a:t>Izvješće </a:t>
            </a:r>
            <a:r>
              <a:rPr lang="vi-VN" sz="1400" b="1" dirty="0">
                <a:latin typeface="Calibri" panose="020F0502020204030204" pitchFamily="34" charset="0"/>
              </a:rPr>
              <a:t>o obavljenim uslugama ili aktivnostima organizatora volontiranja u 2014. godini </a:t>
            </a:r>
            <a:r>
              <a:rPr lang="vi-VN" sz="1400" dirty="0">
                <a:latin typeface="Calibri" panose="020F0502020204030204" pitchFamily="34" charset="0"/>
              </a:rPr>
              <a:t>podneseno nadležnom Ministarstvu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>
                <a:latin typeface="Calibri" panose="020F0502020204030204" pitchFamily="34" charset="0"/>
              </a:rPr>
              <a:t>Izjava o namjeri zapošljavanja najmanje jedne mlade nezaposlene osob</a:t>
            </a:r>
            <a:r>
              <a:rPr lang="vi-VN" sz="1400" dirty="0">
                <a:latin typeface="Calibri" panose="020F0502020204030204" pitchFamily="34" charset="0"/>
              </a:rPr>
              <a:t>e (do 30 godina) odgovarajuće struke i/ili volonterskog iskustva u određenom području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>
                <a:latin typeface="Calibri" panose="020F0502020204030204" pitchFamily="34" charset="0"/>
              </a:rPr>
              <a:t>Popis dostavljene dokumentacije s potpisom ovlaštene osobe i pečatom udrug</a:t>
            </a:r>
            <a:r>
              <a:rPr lang="vi-VN" sz="1400" dirty="0">
                <a:latin typeface="Calibri" panose="020F0502020204030204" pitchFamily="34" charset="0"/>
              </a:rPr>
              <a:t>e (u okviru opisnog obrasca za prijavu projekta).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 smtClean="0">
                <a:latin typeface="Calibri" panose="020F0502020204030204" pitchFamily="34" charset="0"/>
              </a:rPr>
              <a:t>Elektronička </a:t>
            </a:r>
            <a:r>
              <a:rPr lang="vi-VN" sz="1400" b="1" dirty="0">
                <a:latin typeface="Calibri" panose="020F0502020204030204" pitchFamily="34" charset="0"/>
              </a:rPr>
              <a:t>verzija cjelokupne natječajne dokumentacije na CD-u</a:t>
            </a:r>
          </a:p>
          <a:p>
            <a:pPr>
              <a:buFont typeface="Arial" charset="0"/>
              <a:buChar char="•"/>
              <a:defRPr/>
            </a:pPr>
            <a:endParaRPr lang="hr-HR" sz="1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Odabir projekata 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 rtlCol="0">
            <a:normAutofit/>
          </a:bodyPr>
          <a:lstStyle/>
          <a:p>
            <a:pPr marL="5715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b="1" dirty="0" smtClean="0"/>
              <a:t>Komisijsko otvaranje prijava </a:t>
            </a:r>
          </a:p>
          <a:p>
            <a:pPr marL="868363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dirty="0" smtClean="0"/>
              <a:t>ZA LVC - REGIONALNE ZAKLADE (prema odredbama točka 3.1. Uputa za prijavu)</a:t>
            </a:r>
          </a:p>
          <a:p>
            <a:pPr marL="868363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dirty="0" smtClean="0"/>
              <a:t>ZA RVC - MSPM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dirty="0" smtClean="0"/>
          </a:p>
          <a:p>
            <a:pPr marL="57150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hr-HR" b="1" dirty="0" smtClean="0"/>
              <a:t>Procjena</a:t>
            </a:r>
            <a:r>
              <a:rPr lang="hr-HR" dirty="0" smtClean="0"/>
              <a:t> 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accent1"/>
              </a:buClr>
              <a:defRPr/>
            </a:pPr>
            <a:r>
              <a:rPr lang="hr-HR" dirty="0" smtClean="0"/>
              <a:t> Vrši Odbori za procjenu koje imenuje nadležno Ministarstvo za svako prioritetno područje (3 člana)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accent1"/>
              </a:buClr>
              <a:defRPr/>
            </a:pPr>
            <a:r>
              <a:rPr lang="hr-HR" dirty="0" smtClean="0"/>
              <a:t>U sustavu Potpora Plus prema Obrascu za procjenu kvalitete/vrijednosti projekta (Obrazac B)</a:t>
            </a:r>
          </a:p>
          <a:p>
            <a:pPr marL="640080" lvl="1" eaLnBrk="1" fontAlgn="auto" hangingPunct="1">
              <a:spcAft>
                <a:spcPts val="0"/>
              </a:spcAft>
              <a:buClr>
                <a:schemeClr val="accent1"/>
              </a:buClr>
              <a:defRPr/>
            </a:pPr>
            <a:r>
              <a:rPr lang="hr-HR" dirty="0" smtClean="0"/>
              <a:t>Sastavlja se Privremena i Rezervna lista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zervirano mjesto sadržaja 2"/>
          <p:cNvSpPr>
            <a:spLocks noGrp="1"/>
          </p:cNvSpPr>
          <p:nvPr>
            <p:ph idx="1"/>
          </p:nvPr>
        </p:nvSpPr>
        <p:spPr>
          <a:xfrm>
            <a:off x="468313" y="404813"/>
            <a:ext cx="7559675" cy="5545137"/>
          </a:xfrm>
        </p:spPr>
        <p:txBody>
          <a:bodyPr/>
          <a:lstStyle/>
          <a:p>
            <a:pPr marL="571500" indent="-457200" eaLnBrk="1" hangingPunct="1">
              <a:lnSpc>
                <a:spcPct val="80000"/>
              </a:lnSpc>
              <a:buFont typeface="Cambria" panose="02040503050406030204" pitchFamily="18" charset="0"/>
              <a:buAutoNum type="arabicPeriod" startAt="3"/>
            </a:pPr>
            <a:r>
              <a:rPr lang="hr-HR" altLang="en-US" sz="1900" b="1" smtClean="0">
                <a:solidFill>
                  <a:srgbClr val="181818"/>
                </a:solidFill>
              </a:rPr>
              <a:t>Dostava dodatne dokumentacije </a:t>
            </a:r>
            <a:r>
              <a:rPr lang="hr-HR" altLang="en-US" sz="1700" smtClean="0">
                <a:solidFill>
                  <a:srgbClr val="181818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hr-HR" altLang="en-US" sz="1700" smtClean="0">
                <a:solidFill>
                  <a:srgbClr val="181818"/>
                </a:solidFill>
              </a:rPr>
              <a:t>Traži se od organizacija koje se nalaze na Privremenoj listi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hr-HR" altLang="en-US" sz="1700" smtClean="0">
                <a:solidFill>
                  <a:srgbClr val="181818"/>
                </a:solidFill>
              </a:rPr>
              <a:t>Obavijest se šalje na e-mail adresu Udruge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hr-HR" altLang="en-US" sz="1700" smtClean="0">
                <a:solidFill>
                  <a:srgbClr val="181818"/>
                </a:solidFill>
              </a:rPr>
              <a:t>Rok za dostavu - 7 dana od primitka obavijesti: </a:t>
            </a:r>
          </a:p>
          <a:p>
            <a:pPr lvl="2">
              <a:lnSpc>
                <a:spcPct val="80000"/>
              </a:lnSpc>
            </a:pPr>
            <a:r>
              <a:rPr lang="hr-HR" altLang="en-US" sz="1500" smtClean="0">
                <a:solidFill>
                  <a:srgbClr val="181818"/>
                </a:solidFill>
              </a:rPr>
              <a:t>Uvjerenje o nevođenju kaznenog postupka protiv odgovorne osobe u udruzi prijavitelja i voditelja projekta ne stariji od 3 mjeseca</a:t>
            </a:r>
            <a:endParaRPr lang="hr-HR" altLang="en-US" sz="1900" smtClean="0">
              <a:solidFill>
                <a:srgbClr val="181818"/>
              </a:solidFill>
            </a:endParaRPr>
          </a:p>
          <a:p>
            <a:pPr lvl="2">
              <a:lnSpc>
                <a:spcPct val="80000"/>
              </a:lnSpc>
            </a:pPr>
            <a:r>
              <a:rPr lang="hr-HR" altLang="en-US" sz="1500" smtClean="0">
                <a:solidFill>
                  <a:srgbClr val="181818"/>
                </a:solidFill>
              </a:rPr>
              <a:t>izvornici dokumentacije na uvid (</a:t>
            </a:r>
            <a:r>
              <a:rPr lang="hr-HR" altLang="en-US" sz="1500" i="1" smtClean="0">
                <a:solidFill>
                  <a:srgbClr val="181818"/>
                </a:solidFill>
              </a:rPr>
              <a:t>u slučaju svih dokumenata koji su prilikom prijave dostavljeni u preslikama</a:t>
            </a:r>
            <a:r>
              <a:rPr lang="hr-HR" altLang="en-US" sz="1500" smtClean="0">
                <a:solidFill>
                  <a:srgbClr val="181818"/>
                </a:solidFill>
              </a:rPr>
              <a:t>)</a:t>
            </a:r>
            <a:endParaRPr lang="hr-HR" altLang="en-US" sz="1900" smtClean="0">
              <a:solidFill>
                <a:srgbClr val="181818"/>
              </a:solidFill>
            </a:endParaRPr>
          </a:p>
          <a:p>
            <a:pPr lvl="2">
              <a:lnSpc>
                <a:spcPct val="80000"/>
              </a:lnSpc>
            </a:pPr>
            <a:r>
              <a:rPr lang="hr-HR" altLang="en-US" sz="1500" smtClean="0">
                <a:solidFill>
                  <a:srgbClr val="181818"/>
                </a:solidFill>
              </a:rPr>
              <a:t>potvrda izdana od strane Porezne uprave da su podmireni svi doprinosi i plaćen porezi</a:t>
            </a:r>
            <a:endParaRPr lang="hr-HR" altLang="en-US" sz="1900" smtClean="0">
              <a:solidFill>
                <a:srgbClr val="181818"/>
              </a:solidFill>
            </a:endParaRPr>
          </a:p>
          <a:p>
            <a:pPr lvl="2">
              <a:lnSpc>
                <a:spcPct val="80000"/>
              </a:lnSpc>
            </a:pPr>
            <a:r>
              <a:rPr lang="hr-HR" altLang="en-US" sz="1500" smtClean="0">
                <a:solidFill>
                  <a:srgbClr val="181818"/>
                </a:solidFill>
              </a:rPr>
              <a:t>solemnizirana bjanko zadužnica (</a:t>
            </a:r>
            <a:r>
              <a:rPr lang="hr-HR" altLang="en-US" sz="1500" i="1" smtClean="0">
                <a:solidFill>
                  <a:srgbClr val="181818"/>
                </a:solidFill>
              </a:rPr>
              <a:t>trošak solemnizacije je prihvatljiv trošak projekta</a:t>
            </a:r>
            <a:r>
              <a:rPr lang="hr-HR" altLang="en-US" sz="1500" smtClean="0">
                <a:solidFill>
                  <a:srgbClr val="181818"/>
                </a:solidFill>
              </a:rPr>
              <a:t>), koja se ako ne bude realizirana vraća korisniku nakon odobrenja konačnog izvještaja o provedbi projekta</a:t>
            </a:r>
          </a:p>
          <a:p>
            <a:pPr lvl="2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altLang="en-US" sz="1900" smtClean="0">
              <a:solidFill>
                <a:srgbClr val="181818"/>
              </a:solidFill>
            </a:endParaRPr>
          </a:p>
          <a:p>
            <a:pPr marL="571500" indent="-457200" eaLnBrk="1" hangingPunct="1">
              <a:lnSpc>
                <a:spcPct val="80000"/>
              </a:lnSpc>
              <a:buClr>
                <a:srgbClr val="86CE24"/>
              </a:buClr>
              <a:buFont typeface="Cambria" panose="02040503050406030204" pitchFamily="18" charset="0"/>
              <a:buAutoNum type="arabicPeriod" startAt="4"/>
            </a:pPr>
            <a:r>
              <a:rPr lang="hr-HR" altLang="en-US" sz="1900" b="1" smtClean="0">
                <a:solidFill>
                  <a:srgbClr val="181818"/>
                </a:solidFill>
              </a:rPr>
              <a:t>Odluka o dodjeli financijskih sredstava</a:t>
            </a:r>
          </a:p>
          <a:p>
            <a:pPr lvl="1" eaLnBrk="1" hangingPunct="1">
              <a:lnSpc>
                <a:spcPct val="80000"/>
              </a:lnSpc>
              <a:buClr>
                <a:srgbClr val="86CE24"/>
              </a:buClr>
            </a:pPr>
            <a:r>
              <a:rPr lang="hr-HR" altLang="en-US" sz="1500" smtClean="0">
                <a:solidFill>
                  <a:srgbClr val="181818"/>
                </a:solidFill>
              </a:rPr>
              <a:t>Odbor za procjenu provjerava dodatnu dokumentaciju i predlaže nadležnim ministarstvima konačnu listu odabranih projekata </a:t>
            </a:r>
          </a:p>
          <a:p>
            <a:pPr lvl="1" eaLnBrk="1" hangingPunct="1">
              <a:lnSpc>
                <a:spcPct val="80000"/>
              </a:lnSpc>
              <a:buClr>
                <a:srgbClr val="86CE24"/>
              </a:buClr>
            </a:pPr>
            <a:r>
              <a:rPr lang="hr-HR" altLang="en-US" sz="1500" smtClean="0">
                <a:solidFill>
                  <a:srgbClr val="181818"/>
                </a:solidFill>
              </a:rPr>
              <a:t>Ministarstvo donosi Odluku o raspodjeli sredstava</a:t>
            </a:r>
          </a:p>
          <a:p>
            <a:pPr lvl="1" eaLnBrk="1" hangingPunct="1">
              <a:lnSpc>
                <a:spcPct val="80000"/>
              </a:lnSpc>
              <a:buClr>
                <a:srgbClr val="86CE24"/>
              </a:buClr>
            </a:pPr>
            <a:r>
              <a:rPr lang="hr-HR" altLang="en-US" sz="1500" smtClean="0">
                <a:solidFill>
                  <a:srgbClr val="181818"/>
                </a:solidFill>
              </a:rPr>
              <a:t>Objaviti će se na web stranicama nadležnih ministarstava i regionalnih zaklada</a:t>
            </a:r>
          </a:p>
          <a:p>
            <a:pPr lvl="1" eaLnBrk="1" hangingPunct="1">
              <a:lnSpc>
                <a:spcPct val="80000"/>
              </a:lnSpc>
              <a:buClr>
                <a:srgbClr val="86CE24"/>
              </a:buClr>
            </a:pPr>
            <a:endParaRPr lang="hr-HR" altLang="en-US" sz="1400" smtClean="0">
              <a:solidFill>
                <a:srgbClr val="181818"/>
              </a:solidFill>
            </a:endParaRPr>
          </a:p>
          <a:p>
            <a:pPr marL="571500" indent="-457200" eaLnBrk="1" hangingPunct="1">
              <a:lnSpc>
                <a:spcPct val="80000"/>
              </a:lnSpc>
              <a:buClr>
                <a:srgbClr val="86CE24"/>
              </a:buClr>
              <a:buFont typeface="Cambria" panose="02040503050406030204" pitchFamily="18" charset="0"/>
              <a:buAutoNum type="arabicPeriod" startAt="5"/>
            </a:pPr>
            <a:r>
              <a:rPr lang="hr-HR" altLang="en-US" sz="1900" b="1" smtClean="0">
                <a:solidFill>
                  <a:srgbClr val="181818"/>
                </a:solidFill>
              </a:rPr>
              <a:t>Ugovaranje</a:t>
            </a:r>
          </a:p>
          <a:p>
            <a:pPr lvl="1" eaLnBrk="1" hangingPunct="1">
              <a:lnSpc>
                <a:spcPct val="80000"/>
              </a:lnSpc>
              <a:buClr>
                <a:srgbClr val="86CE24"/>
              </a:buClr>
            </a:pPr>
            <a:r>
              <a:rPr lang="hr-HR" altLang="en-US" sz="1500" smtClean="0">
                <a:solidFill>
                  <a:srgbClr val="181818"/>
                </a:solidFill>
              </a:rPr>
              <a:t>U roku od 30 dana od donošenja Odluke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Promicanje i zaštita prava djece i podrška obitelji</a:t>
            </a:r>
            <a:endParaRPr lang="en-US" altLang="en-US" sz="40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25000"/>
                  </a:schemeClr>
                </a:solidFill>
              </a:rPr>
              <a:t>Ministarstvo socijalne politike i mladih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Osnovne informacije o natječaju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vi-VN" sz="2000" dirty="0" smtClean="0">
                <a:latin typeface="Calibri" panose="020F0502020204030204" pitchFamily="34" charset="0"/>
              </a:rPr>
              <a:t>OPĆI CILJ NATJEČAJA:</a:t>
            </a:r>
            <a:r>
              <a:rPr lang="hr-HR" sz="2000" dirty="0" smtClean="0"/>
              <a:t> </a:t>
            </a:r>
            <a:r>
              <a:rPr lang="vi-VN" sz="2000" b="1" dirty="0" smtClean="0">
                <a:latin typeface="Calibri" panose="020F0502020204030204" pitchFamily="34" charset="0"/>
              </a:rPr>
              <a:t>Unapređenje </a:t>
            </a:r>
            <a:r>
              <a:rPr lang="vi-VN" sz="2000" b="1" dirty="0">
                <a:latin typeface="Calibri" panose="020F0502020204030204" pitchFamily="34" charset="0"/>
              </a:rPr>
              <a:t>i zaštita prava djece, podrška obitelji i posvojiteljima </a:t>
            </a:r>
            <a:endParaRPr lang="hr-HR" sz="2000" b="1" dirty="0" smtClean="0"/>
          </a:p>
          <a:p>
            <a:pPr>
              <a:buFont typeface="Arial" charset="0"/>
              <a:buChar char="•"/>
              <a:defRPr/>
            </a:pPr>
            <a:endParaRPr lang="hr-HR" sz="2000" b="1" dirty="0"/>
          </a:p>
          <a:p>
            <a:pPr>
              <a:buFont typeface="Arial" charset="0"/>
              <a:buChar char="•"/>
              <a:defRPr/>
            </a:pPr>
            <a:r>
              <a:rPr lang="vi-VN" sz="2000" dirty="0">
                <a:latin typeface="Calibri" panose="020F0502020204030204" pitchFamily="34" charset="0"/>
              </a:rPr>
              <a:t>Predviđeno trajanje</a:t>
            </a:r>
            <a:r>
              <a:rPr lang="hr-HR" sz="2000" dirty="0"/>
              <a:t> projekta </a:t>
            </a:r>
            <a:r>
              <a:rPr lang="vi-VN" sz="2000" dirty="0">
                <a:latin typeface="Calibri" panose="020F0502020204030204" pitchFamily="34" charset="0"/>
              </a:rPr>
              <a:t>– do 12 mjeseci </a:t>
            </a:r>
          </a:p>
          <a:p>
            <a:pPr>
              <a:buFont typeface="Arial" charset="0"/>
              <a:buChar char="•"/>
              <a:defRPr/>
            </a:pPr>
            <a:r>
              <a:rPr lang="hr-HR" sz="2000" dirty="0"/>
              <a:t>Datum raspisivanja natječaja: </a:t>
            </a:r>
            <a:r>
              <a:rPr lang="hr-HR" sz="2000" b="1" dirty="0"/>
              <a:t>ožujak 2015. </a:t>
            </a:r>
            <a:endParaRPr lang="hr-HR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Rok za dostavu prijava</a:t>
            </a:r>
            <a:r>
              <a:rPr lang="pl-PL" sz="2000" b="1" dirty="0"/>
              <a:t>: travanj 2015. </a:t>
            </a:r>
            <a:r>
              <a:rPr lang="pl-PL" sz="2000" dirty="0"/>
              <a:t>(45 dana) </a:t>
            </a:r>
          </a:p>
          <a:p>
            <a:pPr>
              <a:buFont typeface="Arial" charset="0"/>
              <a:buChar char="•"/>
              <a:defRPr/>
            </a:pPr>
            <a:endParaRPr lang="hr-HR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UKUPNO PLANIRANA VRIJEDNOST NATJEČAJA: </a:t>
            </a:r>
            <a:r>
              <a:rPr lang="pl-PL" sz="2000" b="1" dirty="0"/>
              <a:t>2.500.000,00kn </a:t>
            </a:r>
            <a:endParaRPr lang="pl-PL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minimalni iznos po pojedinom projektu - </a:t>
            </a:r>
            <a:r>
              <a:rPr lang="pl-PL" sz="2000" b="1" dirty="0"/>
              <a:t>30.000,00 kn </a:t>
            </a:r>
            <a:endParaRPr lang="pl-PL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maksimalni iznos po pojedinom projektu - </a:t>
            </a:r>
            <a:r>
              <a:rPr lang="pl-PL" sz="2000" b="1" dirty="0"/>
              <a:t>150.000,00 kn </a:t>
            </a:r>
            <a:endParaRPr lang="pl-PL" sz="2000" dirty="0"/>
          </a:p>
          <a:p>
            <a:pPr>
              <a:buFont typeface="Arial" charset="0"/>
              <a:buChar char="•"/>
              <a:defRPr/>
            </a:pPr>
            <a:endParaRPr lang="pl-PL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udruga može zatražiti do 100% iznosa za financiranje projekta </a:t>
            </a:r>
          </a:p>
          <a:p>
            <a:pPr>
              <a:buFont typeface="Arial" charset="0"/>
              <a:buChar char="•"/>
              <a:defRPr/>
            </a:pPr>
            <a:endParaRPr lang="vi-VN" sz="20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hr-HR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O Zakladi…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hr-HR" sz="1900" dirty="0" smtClean="0"/>
              <a:t>Zaklada </a:t>
            </a:r>
            <a:r>
              <a:rPr lang="vi-VN" sz="1900" dirty="0" smtClean="0">
                <a:latin typeface="Calibri" panose="020F0502020204030204" pitchFamily="34" charset="0"/>
              </a:rPr>
              <a:t>je </a:t>
            </a:r>
            <a:r>
              <a:rPr lang="vi-VN" sz="1900" dirty="0">
                <a:latin typeface="Calibri" panose="020F0502020204030204" pitchFamily="34" charset="0"/>
              </a:rPr>
              <a:t>neprofitna organizacija koja potiče međunarodnu i međusektorsku suradnju i umrežavanje te razvija svijest o filantropskim i demokratskim vrijednostima, a sve u cilju razvoja lokalne zajednice po mjeri svakog </a:t>
            </a:r>
            <a:r>
              <a:rPr lang="vi-VN" sz="1900" dirty="0" smtClean="0">
                <a:latin typeface="Calibri" panose="020F0502020204030204" pitchFamily="34" charset="0"/>
              </a:rPr>
              <a:t>građana</a:t>
            </a:r>
            <a:endParaRPr lang="hr-HR" sz="1900" dirty="0" smtClean="0"/>
          </a:p>
          <a:p>
            <a:pPr>
              <a:buFont typeface="Arial" charset="0"/>
              <a:buChar char="•"/>
              <a:defRPr/>
            </a:pPr>
            <a:r>
              <a:rPr lang="hr-HR" sz="1900" dirty="0"/>
              <a:t>o</a:t>
            </a:r>
            <a:r>
              <a:rPr lang="vi-VN" sz="1900" dirty="0" smtClean="0">
                <a:latin typeface="Calibri" panose="020F0502020204030204" pitchFamily="34" charset="0"/>
              </a:rPr>
              <a:t>snovana </a:t>
            </a:r>
            <a:r>
              <a:rPr lang="vi-VN" sz="1900" dirty="0">
                <a:latin typeface="Calibri" panose="020F0502020204030204" pitchFamily="34" charset="0"/>
              </a:rPr>
              <a:t>je 2006. godine od strane Istarske </a:t>
            </a:r>
            <a:r>
              <a:rPr lang="vi-VN" sz="1900" dirty="0" smtClean="0">
                <a:latin typeface="Calibri" panose="020F0502020204030204" pitchFamily="34" charset="0"/>
              </a:rPr>
              <a:t>županije</a:t>
            </a:r>
            <a:endParaRPr lang="vi-VN" sz="1900" dirty="0">
              <a:latin typeface="Calibri" panose="020F0502020204030204" pitchFamily="34" charset="0"/>
            </a:endParaRPr>
          </a:p>
          <a:p>
            <a:pPr marL="114300" indent="0">
              <a:buFont typeface="Arial" charset="0"/>
              <a:buNone/>
              <a:defRPr/>
            </a:pPr>
            <a:endParaRPr lang="vi-VN" sz="21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vi-VN" sz="2100" dirty="0">
                <a:latin typeface="Calibri" panose="020F0502020204030204" pitchFamily="34" charset="0"/>
              </a:rPr>
              <a:t>ŠTO RADIMO?</a:t>
            </a:r>
          </a:p>
          <a:p>
            <a:pPr lvl="1"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pružamo informacije o civilnom društvu</a:t>
            </a:r>
            <a:endParaRPr lang="hr-HR" sz="1600" dirty="0" smtClean="0"/>
          </a:p>
          <a:p>
            <a:pPr lvl="1"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raspisujemo natječaje i tako financiramo projekte i </a:t>
            </a:r>
            <a:r>
              <a:rPr lang="hr-HR" sz="1600" dirty="0" smtClean="0"/>
              <a:t>akcije</a:t>
            </a:r>
            <a:r>
              <a:rPr lang="vi-VN" sz="1600" dirty="0" smtClean="0">
                <a:latin typeface="Calibri" panose="020F0502020204030204" pitchFamily="34" charset="0"/>
              </a:rPr>
              <a:t> organizacija civilnog društva</a:t>
            </a:r>
            <a:endParaRPr lang="hr-HR" sz="1600" dirty="0" smtClean="0"/>
          </a:p>
          <a:p>
            <a:pPr lvl="1"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organiziramo radionice, okrugle stolove, predavanja i </a:t>
            </a:r>
            <a:r>
              <a:rPr lang="hr-HR" sz="1600" dirty="0" smtClean="0"/>
              <a:t>druge </a:t>
            </a:r>
            <a:r>
              <a:rPr lang="vi-VN" sz="1600" dirty="0" smtClean="0">
                <a:latin typeface="Calibri" panose="020F0502020204030204" pitchFamily="34" charset="0"/>
              </a:rPr>
              <a:t>edukacijske aktivnosti</a:t>
            </a:r>
          </a:p>
          <a:p>
            <a:pPr lvl="1"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sudjelujemo na raznim događanjima gdje osluškujemo potrebe  lokalne zajednice. </a:t>
            </a:r>
            <a:endParaRPr lang="hr-HR" sz="1600" dirty="0" smtClean="0"/>
          </a:p>
          <a:p>
            <a:pPr lvl="1"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pišemo i provodimo europske projekte čime omogućujemo prijenos znanja i iskustava na lokalnu razinu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Prijava na natječaj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dirty="0" smtClean="0"/>
              <a:t>projektna </a:t>
            </a:r>
            <a:r>
              <a:rPr lang="hr-HR" dirty="0"/>
              <a:t>prijava se dostavlja onoj </a:t>
            </a:r>
            <a:r>
              <a:rPr lang="hr-HR" b="1" dirty="0" smtClean="0"/>
              <a:t>Regionalnoj </a:t>
            </a:r>
            <a:r>
              <a:rPr lang="hr-HR" b="1" dirty="0"/>
              <a:t>zakladi </a:t>
            </a:r>
            <a:r>
              <a:rPr lang="hr-HR" dirty="0"/>
              <a:t>koja pokriva područje na kojem se provodi većina projektnih aktivnosti </a:t>
            </a:r>
          </a:p>
          <a:p>
            <a:pPr>
              <a:buFont typeface="Arial" charset="0"/>
              <a:buChar char="•"/>
              <a:defRPr/>
            </a:pPr>
            <a:endParaRPr lang="hr-HR" dirty="0"/>
          </a:p>
          <a:p>
            <a:pPr>
              <a:buFont typeface="Arial" charset="0"/>
              <a:buChar char="•"/>
              <a:defRPr/>
            </a:pPr>
            <a:r>
              <a:rPr lang="hr-HR" dirty="0" smtClean="0"/>
              <a:t>projektnu </a:t>
            </a:r>
            <a:r>
              <a:rPr lang="hr-HR" dirty="0"/>
              <a:t>prijavu nije potrebno dostavljati nadležnom </a:t>
            </a:r>
            <a:r>
              <a:rPr lang="hr-HR" dirty="0" smtClean="0"/>
              <a:t>Ministarstvu </a:t>
            </a:r>
            <a:endParaRPr lang="hr-HR" dirty="0"/>
          </a:p>
          <a:p>
            <a:pPr>
              <a:buFont typeface="Arial" charset="0"/>
              <a:buChar char="•"/>
              <a:defRPr/>
            </a:pPr>
            <a:endParaRPr lang="hr-HR" dirty="0" smtClean="0"/>
          </a:p>
          <a:p>
            <a:pPr>
              <a:buFont typeface="Arial" charset="0"/>
              <a:buChar char="•"/>
              <a:defRPr/>
            </a:pPr>
            <a:r>
              <a:rPr lang="hr-HR" dirty="0" smtClean="0"/>
              <a:t>Natječajna dokumentacija će biti dostupna </a:t>
            </a:r>
            <a:r>
              <a:rPr lang="hr-HR" dirty="0"/>
              <a:t>na mrežnim stranicama nadležnih ministarstava te </a:t>
            </a:r>
            <a:r>
              <a:rPr lang="hr-HR" dirty="0" smtClean="0"/>
              <a:t>Regionalnih </a:t>
            </a:r>
            <a:r>
              <a:rPr lang="hr-HR" dirty="0"/>
              <a:t>zaklada </a:t>
            </a:r>
          </a:p>
          <a:p>
            <a:pPr>
              <a:buFont typeface="Arial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Projekti usmjereni mladima</a:t>
            </a:r>
            <a:endParaRPr lang="en-US" altLang="en-US" sz="40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25000"/>
                  </a:schemeClr>
                </a:solidFill>
              </a:rPr>
              <a:t>Ministarstvo socijalne politike i mladih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>
              <a:defRPr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Osnovne informacije o natječaju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dirty="0" smtClean="0"/>
              <a:t>Pruža se </a:t>
            </a:r>
            <a:r>
              <a:rPr lang="hr-HR" dirty="0"/>
              <a:t>dodatni poticaj organizacijama civilnog društva i jedinicama lokalne samouprave za stvaranje uvjeta koji će doprinijeti zadovoljavanju potreba mladih, te podizanju kvalitete njihova života </a:t>
            </a:r>
            <a:endParaRPr lang="hr-HR" dirty="0" smtClean="0"/>
          </a:p>
          <a:p>
            <a:pPr>
              <a:buFont typeface="Arial" charset="0"/>
              <a:buChar char="•"/>
              <a:defRPr/>
            </a:pPr>
            <a:endParaRPr lang="hr-HR" dirty="0"/>
          </a:p>
          <a:p>
            <a:pPr>
              <a:buFont typeface="Arial" charset="0"/>
              <a:buChar char="•"/>
              <a:defRPr/>
            </a:pPr>
            <a:r>
              <a:rPr lang="hr-HR" dirty="0" smtClean="0"/>
              <a:t>Datum </a:t>
            </a:r>
            <a:r>
              <a:rPr lang="hr-HR" dirty="0"/>
              <a:t>raspisivanja natječaja: ožujak 2015. </a:t>
            </a:r>
            <a:r>
              <a:rPr lang="hr-HR" dirty="0" smtClean="0"/>
              <a:t>godine</a:t>
            </a:r>
            <a:endParaRPr lang="hr-HR" dirty="0"/>
          </a:p>
          <a:p>
            <a:pPr>
              <a:buFont typeface="Arial" charset="0"/>
              <a:buChar char="•"/>
              <a:defRPr/>
            </a:pPr>
            <a:r>
              <a:rPr lang="hr-HR" dirty="0" smtClean="0"/>
              <a:t>Ukupno </a:t>
            </a:r>
            <a:r>
              <a:rPr lang="hr-HR" dirty="0"/>
              <a:t>planirana vrijednost </a:t>
            </a:r>
            <a:r>
              <a:rPr lang="hr-HR" dirty="0" err="1"/>
              <a:t>cca</a:t>
            </a:r>
            <a:r>
              <a:rPr lang="hr-HR" dirty="0"/>
              <a:t> 7.000.000,00 kn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Prevencija nasilja nad djecom i mladima</a:t>
            </a:r>
            <a:endParaRPr lang="en-US" altLang="en-US" sz="40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25000"/>
                  </a:schemeClr>
                </a:solidFill>
              </a:rPr>
              <a:t>Ministarstvo socijalne politike i mladih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/>
          <a:lstStyle/>
          <a:p>
            <a:pPr>
              <a:defRPr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Osnovne informacije o natječaju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sz="2000" b="1" dirty="0" smtClean="0"/>
              <a:t>OPĆI CILJ NATJEČAJA</a:t>
            </a:r>
            <a:r>
              <a:rPr lang="hr-HR" sz="2000" dirty="0" smtClean="0"/>
              <a:t>: </a:t>
            </a:r>
            <a:r>
              <a:rPr lang="hr-HR" sz="2000" dirty="0"/>
              <a:t>smanjenje svih pojavnih oblika nasilja nad djecom i mladima </a:t>
            </a:r>
          </a:p>
          <a:p>
            <a:pPr>
              <a:buFont typeface="Arial" charset="0"/>
              <a:buChar char="•"/>
              <a:defRPr/>
            </a:pPr>
            <a:endParaRPr lang="hr-HR" sz="1100" dirty="0"/>
          </a:p>
          <a:p>
            <a:pPr>
              <a:buFont typeface="Arial" charset="0"/>
              <a:buChar char="•"/>
              <a:defRPr/>
            </a:pPr>
            <a:r>
              <a:rPr lang="vi-VN" sz="2000" dirty="0" smtClean="0">
                <a:latin typeface="Calibri" panose="020F0502020204030204" pitchFamily="34" charset="0"/>
              </a:rPr>
              <a:t>Predviđeno </a:t>
            </a:r>
            <a:r>
              <a:rPr lang="vi-VN" sz="2000" dirty="0">
                <a:latin typeface="Calibri" panose="020F0502020204030204" pitchFamily="34" charset="0"/>
              </a:rPr>
              <a:t>trajanje – do 12 mjeseci </a:t>
            </a:r>
          </a:p>
          <a:p>
            <a:pPr>
              <a:buFont typeface="Arial" charset="0"/>
              <a:buChar char="•"/>
              <a:defRPr/>
            </a:pPr>
            <a:r>
              <a:rPr lang="hr-HR" sz="2000" dirty="0" smtClean="0"/>
              <a:t>Datum </a:t>
            </a:r>
            <a:r>
              <a:rPr lang="hr-HR" sz="2000" dirty="0"/>
              <a:t>raspisivanja natječaja: </a:t>
            </a:r>
            <a:r>
              <a:rPr lang="hr-HR" sz="2000" b="1" dirty="0"/>
              <a:t>ožujak 2015. </a:t>
            </a:r>
            <a:endParaRPr lang="hr-HR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 smtClean="0"/>
              <a:t>Rok </a:t>
            </a:r>
            <a:r>
              <a:rPr lang="pl-PL" sz="2000" dirty="0"/>
              <a:t>za dostavu prijava</a:t>
            </a:r>
            <a:r>
              <a:rPr lang="pl-PL" sz="2000" b="1" dirty="0"/>
              <a:t>: travanj 2015. </a:t>
            </a:r>
            <a:r>
              <a:rPr lang="pl-PL" sz="2000" dirty="0"/>
              <a:t>(45 dana) </a:t>
            </a:r>
          </a:p>
          <a:p>
            <a:pPr>
              <a:buFont typeface="Arial" charset="0"/>
              <a:buChar char="•"/>
              <a:defRPr/>
            </a:pPr>
            <a:endParaRPr lang="hr-HR" sz="1050" dirty="0" smtClean="0"/>
          </a:p>
          <a:p>
            <a:pPr>
              <a:buFont typeface="Arial" charset="0"/>
              <a:buChar char="•"/>
              <a:defRPr/>
            </a:pPr>
            <a:r>
              <a:rPr lang="hr-HR" sz="2000" dirty="0" smtClean="0"/>
              <a:t>ukupno </a:t>
            </a:r>
            <a:r>
              <a:rPr lang="hr-HR" sz="2000" dirty="0"/>
              <a:t>planirana vrijednost </a:t>
            </a:r>
            <a:r>
              <a:rPr lang="hr-HR" sz="2000" b="1" dirty="0"/>
              <a:t>3.000.000,00kn </a:t>
            </a:r>
            <a:endParaRPr lang="hr-HR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Minimalni iznos po pojedinom projektu - </a:t>
            </a:r>
            <a:r>
              <a:rPr lang="pl-PL" sz="2000" b="1" dirty="0"/>
              <a:t>50.000,00 kn </a:t>
            </a:r>
            <a:endParaRPr lang="pl-PL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Maksimalni iznos po pojedinom projektu - </a:t>
            </a:r>
            <a:r>
              <a:rPr lang="pl-PL" sz="2000" b="1" dirty="0"/>
              <a:t>150.000,00 kn </a:t>
            </a:r>
            <a:endParaRPr lang="pl-PL" sz="2000" dirty="0"/>
          </a:p>
          <a:p>
            <a:pPr>
              <a:buFont typeface="Arial" charset="0"/>
              <a:buChar char="•"/>
              <a:defRPr/>
            </a:pPr>
            <a:r>
              <a:rPr lang="pl-PL" sz="2000" dirty="0"/>
              <a:t>Udruga može zatražiti do 100% iznosa za financiranje projekta </a:t>
            </a:r>
          </a:p>
          <a:p>
            <a:pPr marL="114300" indent="0">
              <a:buFont typeface="Arial" charset="0"/>
              <a:buNone/>
              <a:defRPr/>
            </a:pPr>
            <a:endParaRPr lang="hr-HR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r-HR" altLang="en-US" sz="4000" smtClean="0">
                <a:solidFill>
                  <a:srgbClr val="649B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Natječaj za građanske akcije</a:t>
            </a:r>
            <a:br>
              <a:rPr lang="hr-HR" altLang="en-US" sz="4000" smtClean="0">
                <a:solidFill>
                  <a:srgbClr val="649B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r-HR" altLang="en-US" sz="4000" smtClean="0">
                <a:solidFill>
                  <a:srgbClr val="649B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„Naš doprinos zajednici”</a:t>
            </a:r>
            <a:br>
              <a:rPr lang="hr-HR" altLang="en-US" sz="4000" smtClean="0">
                <a:solidFill>
                  <a:srgbClr val="649B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r-HR" altLang="en-US" sz="4000" smtClean="0">
                <a:solidFill>
                  <a:srgbClr val="649B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15.4.-15.5.2015.</a:t>
            </a:r>
            <a:endParaRPr lang="en-US" altLang="en-US" sz="4000" smtClean="0">
              <a:solidFill>
                <a:srgbClr val="649B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25000"/>
                  </a:schemeClr>
                </a:solidFill>
              </a:rPr>
              <a:t>Zaklada za poticanje partnerstva i razvoja civilnog društva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r-HR" altLang="sr-Latn-RS" sz="4000" smtClean="0">
                <a:solidFill>
                  <a:srgbClr val="649B1B"/>
                </a:solidFill>
              </a:rPr>
              <a:t>Info o natječaju za građanske akcije</a:t>
            </a:r>
            <a:r>
              <a:rPr lang="hr-HR" altLang="sr-Latn-RS" smtClean="0">
                <a:solidFill>
                  <a:srgbClr val="649B1B"/>
                </a:solidFill>
              </a:rPr>
              <a:t>	</a:t>
            </a:r>
          </a:p>
        </p:txBody>
      </p:sp>
      <p:graphicFrame>
        <p:nvGraphicFramePr>
          <p:cNvPr id="5" name="Content Placeholder 1"/>
          <p:cNvGraphicFramePr>
            <a:graphicFrameLocks/>
          </p:cNvGraphicFramePr>
          <p:nvPr/>
        </p:nvGraphicFramePr>
        <p:xfrm>
          <a:off x="539750" y="1484313"/>
          <a:ext cx="7488238" cy="4487862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957435"/>
                <a:gridCol w="2265402"/>
                <a:gridCol w="2265402"/>
              </a:tblGrid>
              <a:tr h="414055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DATUM</a:t>
                      </a:r>
                      <a:r>
                        <a:rPr lang="hr-HR" sz="1600" b="1" i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OBJAVE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15.04.2015. godine</a:t>
                      </a:r>
                      <a:endParaRPr lang="en-US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15.09.</a:t>
                      </a:r>
                      <a:r>
                        <a:rPr lang="hr-HR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2015. godine</a:t>
                      </a:r>
                      <a:endParaRPr lang="hr-HR" sz="16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</a:tr>
              <a:tr h="414055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ROK PRIJAVE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15.05.2015. godine</a:t>
                      </a:r>
                      <a:endParaRPr lang="en-US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15.10.2015. godine</a:t>
                      </a:r>
                      <a:endParaRPr lang="hr-HR" sz="16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</a:tr>
              <a:tr h="414055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OBJAVA REZULTATA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Lipanj 2015. godine</a:t>
                      </a:r>
                      <a:endParaRPr lang="en-US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Prosinac</a:t>
                      </a:r>
                      <a:r>
                        <a:rPr lang="hr-HR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 2015.</a:t>
                      </a:r>
                      <a:endParaRPr lang="hr-HR" sz="16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</a:tr>
              <a:tr h="714669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UKUPAN</a:t>
                      </a:r>
                      <a:r>
                        <a:rPr lang="hr-HR" sz="1600" b="1" i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IZNOS SREDSTAVA ZA PODRŠKE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 Kn 195.000,00</a:t>
                      </a:r>
                      <a:endParaRPr lang="hr-HR" sz="16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 Kn 195.000,00</a:t>
                      </a:r>
                    </a:p>
                  </a:txBody>
                  <a:tcPr marL="91420" marR="91420" marT="45732" marB="45732" anchor="ctr"/>
                </a:tc>
              </a:tr>
              <a:tr h="414055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VISINA POJEDINAČNE PODRŠKE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do Kn 13.000,00</a:t>
                      </a:r>
                      <a:endParaRPr lang="hr-HR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 hMerge="1">
                  <a:txBody>
                    <a:bodyPr/>
                    <a:lstStyle/>
                    <a:p>
                      <a:pPr algn="l"/>
                      <a:endParaRPr lang="hr-HR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25" marR="91425" marT="45725" marB="45725" anchor="ctr"/>
                </a:tc>
              </a:tr>
              <a:tr h="714669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BROJ POTPORA KOJE ĆE SE ODOBRITI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r-HR" sz="1600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 15</a:t>
                      </a:r>
                      <a:endParaRPr lang="en-US" sz="1600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 15</a:t>
                      </a:r>
                      <a:endParaRPr lang="hr-HR" sz="16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</a:tr>
              <a:tr h="823091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TRAJANJE AKCIJE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 3 mjeseca </a:t>
                      </a:r>
                    </a:p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u razdoblju</a:t>
                      </a:r>
                      <a:r>
                        <a:rPr lang="hr-HR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 01.07. – 31.12.2015.</a:t>
                      </a:r>
                      <a:endParaRPr lang="hr-HR" sz="1600" dirty="0" smtClean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 3 mjeseca </a:t>
                      </a:r>
                    </a:p>
                    <a:p>
                      <a:pPr algn="l"/>
                      <a:r>
                        <a:rPr lang="hr-HR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u razdoblju</a:t>
                      </a:r>
                      <a:r>
                        <a:rPr lang="hr-HR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 1.01.-30.06.2016.</a:t>
                      </a:r>
                      <a:endParaRPr lang="hr-HR" sz="16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</a:tr>
              <a:tr h="579215">
                <a:tc>
                  <a:txBody>
                    <a:bodyPr/>
                    <a:lstStyle/>
                    <a:p>
                      <a:pPr algn="l"/>
                      <a:r>
                        <a:rPr lang="hr-HR" sz="1600" b="1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PRAVO</a:t>
                      </a:r>
                      <a:r>
                        <a:rPr lang="hr-HR" sz="1600" b="1" i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PRIJAVE</a:t>
                      </a:r>
                      <a:endParaRPr lang="hr-HR" sz="1600" b="1" i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20" marR="91420" marT="45732" marB="45732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vi-VN" sz="1600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udruge, zaklade i ustanove (škole, vrtići, domovi umirovljenika i drugi) registrirane u RH</a:t>
                      </a:r>
                    </a:p>
                  </a:txBody>
                  <a:tcPr marL="91420" marR="91420" marT="45732" marB="45732" anchor="ctr"/>
                </a:tc>
                <a:tc hMerge="1">
                  <a:txBody>
                    <a:bodyPr/>
                    <a:lstStyle/>
                    <a:p>
                      <a:endParaRPr lang="vi-VN" sz="1400" kern="1200" dirty="0" smtClean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5" marR="91425" marT="45725" marB="457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Tko se ne može prijaviti?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7921625" cy="4751387"/>
          </a:xfrm>
        </p:spPr>
        <p:txBody>
          <a:bodyPr/>
          <a:lstStyle/>
          <a:p>
            <a:r>
              <a:rPr lang="hr-HR" altLang="sr-Latn-RS" sz="1500" smtClean="0">
                <a:solidFill>
                  <a:srgbClr val="181818"/>
                </a:solidFill>
              </a:rPr>
              <a:t>udruge koje nisu upisane u RNO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organizacije koje u provođenju akcija ili drugih projekata financiranih od strane Nacionalne zaklade u 2014. godini nisu ispunile svoje ugovorne obveze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organizacije koje nemaju sjedište u županijama obuhvaćenih ovim natječajem </a:t>
            </a: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organizacije koje provode građansku akciju izvan svog sjedišta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privatne ustanove (osim onih osnovanih od strane OCDa) i javne zaklade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mjesni odbori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udruge koje se financiraju po posebnim propisima (kao npr. DVD, </a:t>
            </a:r>
            <a:r>
              <a:rPr lang="en-US" altLang="sr-Latn-RS" sz="1500" smtClean="0">
                <a:solidFill>
                  <a:srgbClr val="181818"/>
                </a:solidFill>
              </a:rPr>
              <a:t>sportske organizacije</a:t>
            </a:r>
            <a:r>
              <a:rPr lang="hr-HR" altLang="sr-Latn-RS" sz="1500" smtClean="0">
                <a:solidFill>
                  <a:srgbClr val="181818"/>
                </a:solidFill>
              </a:rPr>
              <a:t>, </a:t>
            </a:r>
            <a:r>
              <a:rPr lang="en-US" altLang="sr-Latn-RS" sz="1500" smtClean="0">
                <a:solidFill>
                  <a:srgbClr val="181818"/>
                </a:solidFill>
              </a:rPr>
              <a:t>dru</a:t>
            </a:r>
            <a:r>
              <a:rPr lang="hr-HR" altLang="sr-Latn-RS" sz="1500" smtClean="0">
                <a:solidFill>
                  <a:srgbClr val="181818"/>
                </a:solidFill>
              </a:rPr>
              <a:t>š</a:t>
            </a:r>
            <a:r>
              <a:rPr lang="en-US" altLang="sr-Latn-RS" sz="1500" smtClean="0">
                <a:solidFill>
                  <a:srgbClr val="181818"/>
                </a:solidFill>
              </a:rPr>
              <a:t>tva </a:t>
            </a:r>
            <a:r>
              <a:rPr lang="hr-HR" altLang="sr-Latn-RS" sz="1500" smtClean="0">
                <a:solidFill>
                  <a:srgbClr val="181818"/>
                </a:solidFill>
              </a:rPr>
              <a:t>HCK, </a:t>
            </a:r>
            <a:r>
              <a:rPr lang="en-US" altLang="sr-Latn-RS" sz="1500" smtClean="0">
                <a:solidFill>
                  <a:srgbClr val="181818"/>
                </a:solidFill>
              </a:rPr>
              <a:t>udruge u tehni</a:t>
            </a:r>
            <a:r>
              <a:rPr lang="hr-HR" altLang="sr-Latn-RS" sz="1500" smtClean="0">
                <a:solidFill>
                  <a:srgbClr val="181818"/>
                </a:solidFill>
              </a:rPr>
              <a:t>č</a:t>
            </a:r>
            <a:r>
              <a:rPr lang="en-US" altLang="sr-Latn-RS" sz="1500" smtClean="0">
                <a:solidFill>
                  <a:srgbClr val="181818"/>
                </a:solidFill>
              </a:rPr>
              <a:t>koj kulturi</a:t>
            </a:r>
            <a:r>
              <a:rPr lang="hr-HR" altLang="sr-Latn-RS" sz="1500" smtClean="0">
                <a:solidFill>
                  <a:srgbClr val="181818"/>
                </a:solidFill>
              </a:rPr>
              <a:t>, </a:t>
            </a:r>
            <a:r>
              <a:rPr lang="en-US" altLang="sr-Latn-RS" sz="1500" smtClean="0">
                <a:solidFill>
                  <a:srgbClr val="181818"/>
                </a:solidFill>
              </a:rPr>
              <a:t>vjerske zajednice i dr</a:t>
            </a:r>
            <a:r>
              <a:rPr lang="hr-HR" altLang="sr-Latn-RS" sz="1500" smtClean="0">
                <a:solidFill>
                  <a:srgbClr val="181818"/>
                </a:solidFill>
              </a:rPr>
              <a:t>.)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organizacije s kojima je NZ potpisala Sporazum o partnerstvu na provođenju Programa regionalnog razvoja </a:t>
            </a: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organizacije kojima je odobrena financijska podrška za građansku akciju u istoj kalendarskoj godini, odnosno na prethodnom natječaju (u rujnu 2014.)</a:t>
            </a:r>
            <a:endParaRPr lang="en-US" altLang="sr-Latn-RS" sz="1500" smtClean="0">
              <a:solidFill>
                <a:srgbClr val="181818"/>
              </a:solidFill>
            </a:endParaRPr>
          </a:p>
          <a:p>
            <a:r>
              <a:rPr lang="hr-HR" altLang="sr-Latn-RS" sz="1500" smtClean="0">
                <a:solidFill>
                  <a:srgbClr val="181818"/>
                </a:solidFill>
              </a:rPr>
              <a:t>organizacije koje nisu podmirile svoje zakonske obveze po osnovi javnih davanja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vi-VN" dirty="0" smtClean="0">
                <a:latin typeface="Calibri" panose="020F0502020204030204" pitchFamily="34" charset="0"/>
              </a:rPr>
              <a:t>Jednokratna </a:t>
            </a:r>
            <a:r>
              <a:rPr lang="vi-VN" dirty="0">
                <a:latin typeface="Calibri" panose="020F0502020204030204" pitchFamily="34" charset="0"/>
              </a:rPr>
              <a:t>akcija pokrenuta od strane skupine građana koji na prepoznati problem u zajednici odgovaraju volonterskim radom u cilju poboljšanja kvalitete života u lokalnoj </a:t>
            </a:r>
            <a:r>
              <a:rPr lang="vi-VN" dirty="0" smtClean="0">
                <a:latin typeface="Calibri" panose="020F0502020204030204" pitchFamily="34" charset="0"/>
              </a:rPr>
              <a:t>zajednici</a:t>
            </a:r>
            <a:r>
              <a:rPr lang="hr-HR" dirty="0" smtClean="0"/>
              <a:t>: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 smtClean="0"/>
              <a:t>Poticanje razvoja lokalne zajednice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 smtClean="0"/>
              <a:t>Rješavanje konkretnog problema 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 smtClean="0"/>
              <a:t>Poticanje dobrovoljnog/volonterskog rada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 smtClean="0"/>
              <a:t>Korištenje potencijala lokalnog, javnog i profitnog sektora</a:t>
            </a:r>
          </a:p>
          <a:p>
            <a:pPr>
              <a:buFont typeface="Arial" charset="0"/>
              <a:buChar char="•"/>
              <a:defRPr/>
            </a:pPr>
            <a:endParaRPr lang="vi-VN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vi-VN" dirty="0">
                <a:latin typeface="Calibri" panose="020F0502020204030204" pitchFamily="34" charset="0"/>
              </a:rPr>
              <a:t>Maksimalno trajanje akcije – 3 </a:t>
            </a:r>
            <a:r>
              <a:rPr lang="vi-VN" dirty="0" smtClean="0">
                <a:latin typeface="Calibri" panose="020F0502020204030204" pitchFamily="34" charset="0"/>
              </a:rPr>
              <a:t>mjeseca</a:t>
            </a:r>
            <a:r>
              <a:rPr lang="hr-HR" dirty="0" smtClean="0"/>
              <a:t> (</a:t>
            </a:r>
            <a:r>
              <a:rPr lang="hr-HR" dirty="0"/>
              <a:t>od </a:t>
            </a:r>
            <a:r>
              <a:rPr lang="hr-HR" dirty="0" smtClean="0"/>
              <a:t>1.7.-31.12.2015.)</a:t>
            </a:r>
            <a:endParaRPr lang="vi-VN" dirty="0">
              <a:latin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r-HR" altLang="en-US" smtClean="0">
                <a:solidFill>
                  <a:srgbClr val="649B1B"/>
                </a:solidFill>
              </a:rPr>
              <a:t>Što je građanska akcija?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Prijava akcije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313"/>
            <a:ext cx="7620000" cy="46815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sz="2000" dirty="0" smtClean="0"/>
              <a:t>NATJEČAJNU DOKUMENTACIJUČINE:</a:t>
            </a:r>
          </a:p>
          <a:p>
            <a:pPr marL="868363" lvl="1" indent="-457200">
              <a:buFont typeface="+mj-lt"/>
              <a:buAutoNum type="arabicPeriod"/>
              <a:defRPr/>
            </a:pPr>
            <a:r>
              <a:rPr lang="hr-HR" sz="1800" dirty="0" smtClean="0"/>
              <a:t>Dokaz o registraciji</a:t>
            </a:r>
            <a:r>
              <a:rPr lang="vi-VN" sz="1800" dirty="0" smtClean="0"/>
              <a:t>:</a:t>
            </a:r>
            <a:endParaRPr lang="vi-VN" sz="1800" dirty="0"/>
          </a:p>
          <a:p>
            <a:pPr lvl="2">
              <a:buFont typeface="Arial" charset="0"/>
              <a:buChar char="•"/>
              <a:defRPr/>
            </a:pPr>
            <a:r>
              <a:rPr lang="vi-VN" sz="1600" i="1" dirty="0" smtClean="0">
                <a:solidFill>
                  <a:schemeClr val="tx1">
                    <a:lumMod val="10000"/>
                  </a:schemeClr>
                </a:solidFill>
                <a:latin typeface="Calibri" panose="020F0502020204030204" pitchFamily="34" charset="0"/>
              </a:rPr>
              <a:t>za </a:t>
            </a:r>
            <a:r>
              <a:rPr lang="vi-VN" sz="1600" i="1" dirty="0">
                <a:solidFill>
                  <a:schemeClr val="tx1">
                    <a:lumMod val="10000"/>
                  </a:schemeClr>
                </a:solidFill>
                <a:latin typeface="Calibri" panose="020F0502020204030204" pitchFamily="34" charset="0"/>
              </a:rPr>
              <a:t>udruge - Izvadak iz Registra udruga RH ne stariji od 3 mjeseca </a:t>
            </a:r>
            <a:endParaRPr lang="hr-HR" sz="1600" i="1" dirty="0" smtClean="0">
              <a:solidFill>
                <a:schemeClr val="tx1">
                  <a:lumMod val="10000"/>
                </a:schemeClr>
              </a:solidFill>
            </a:endParaRPr>
          </a:p>
          <a:p>
            <a:pPr lvl="2">
              <a:buFont typeface="Arial" charset="0"/>
              <a:buChar char="•"/>
              <a:defRPr/>
            </a:pPr>
            <a:r>
              <a:rPr lang="vi-VN" sz="1600" i="1" dirty="0" smtClean="0">
                <a:solidFill>
                  <a:schemeClr val="tx1">
                    <a:lumMod val="10000"/>
                  </a:schemeClr>
                </a:solidFill>
                <a:latin typeface="Calibri" panose="020F0502020204030204" pitchFamily="34" charset="0"/>
              </a:rPr>
              <a:t>za </a:t>
            </a:r>
            <a:r>
              <a:rPr lang="vi-VN" sz="1600" i="1" dirty="0">
                <a:solidFill>
                  <a:schemeClr val="tx1">
                    <a:lumMod val="10000"/>
                  </a:schemeClr>
                </a:solidFill>
                <a:latin typeface="Calibri" panose="020F0502020204030204" pitchFamily="34" charset="0"/>
              </a:rPr>
              <a:t>ustanove - preslika akta o osnivanju i registraciji iz kojeg je vidljivo da je ustanova registrirana do dana raspisivanja natječaja</a:t>
            </a:r>
          </a:p>
          <a:p>
            <a:pPr marL="868363" lvl="1" indent="-457200">
              <a:buFont typeface="+mj-lt"/>
              <a:buAutoNum type="arabicPeriod"/>
              <a:defRPr/>
            </a:pPr>
            <a:r>
              <a:rPr lang="hr-HR" sz="1800" dirty="0" smtClean="0"/>
              <a:t>O</a:t>
            </a:r>
            <a:r>
              <a:rPr lang="vi-VN" sz="1800" dirty="0" smtClean="0">
                <a:latin typeface="Calibri" panose="020F0502020204030204" pitchFamily="34" charset="0"/>
              </a:rPr>
              <a:t>vjeren </a:t>
            </a:r>
            <a:r>
              <a:rPr lang="vi-VN" sz="1800" dirty="0">
                <a:latin typeface="Calibri" panose="020F0502020204030204" pitchFamily="34" charset="0"/>
              </a:rPr>
              <a:t>i potpisan opisni obrazac u papirnatom </a:t>
            </a:r>
            <a:r>
              <a:rPr lang="vi-VN" sz="1800" dirty="0" smtClean="0">
                <a:latin typeface="Calibri" panose="020F0502020204030204" pitchFamily="34" charset="0"/>
              </a:rPr>
              <a:t>obliku</a:t>
            </a:r>
            <a:r>
              <a:rPr lang="hr-HR" sz="1800" dirty="0" smtClean="0"/>
              <a:t> i na </a:t>
            </a:r>
            <a:r>
              <a:rPr lang="hr-HR" sz="1800" dirty="0" err="1" smtClean="0"/>
              <a:t>CDu</a:t>
            </a:r>
            <a:endParaRPr lang="vi-VN" sz="1800" dirty="0">
              <a:latin typeface="Calibri" panose="020F0502020204030204" pitchFamily="34" charset="0"/>
            </a:endParaRPr>
          </a:p>
          <a:p>
            <a:pPr marL="868363" lvl="1" indent="-457200">
              <a:buFont typeface="+mj-lt"/>
              <a:buAutoNum type="arabicPeriod"/>
              <a:defRPr/>
            </a:pPr>
            <a:r>
              <a:rPr lang="hr-HR" sz="1800" dirty="0" smtClean="0"/>
              <a:t>O</a:t>
            </a:r>
            <a:r>
              <a:rPr lang="vi-VN" sz="1800" dirty="0" smtClean="0">
                <a:latin typeface="Calibri" panose="020F0502020204030204" pitchFamily="34" charset="0"/>
              </a:rPr>
              <a:t>vjeren </a:t>
            </a:r>
            <a:r>
              <a:rPr lang="vi-VN" sz="1800" dirty="0">
                <a:latin typeface="Calibri" panose="020F0502020204030204" pitchFamily="34" charset="0"/>
              </a:rPr>
              <a:t>i potpisan obrazac proračuna u papirnatom </a:t>
            </a:r>
            <a:r>
              <a:rPr lang="vi-VN" sz="1800" dirty="0" smtClean="0">
                <a:latin typeface="Calibri" panose="020F0502020204030204" pitchFamily="34" charset="0"/>
              </a:rPr>
              <a:t>obliku</a:t>
            </a:r>
            <a:r>
              <a:rPr lang="hr-HR" sz="1800" dirty="0" smtClean="0"/>
              <a:t> i na </a:t>
            </a:r>
            <a:r>
              <a:rPr lang="hr-HR" sz="1800" dirty="0" err="1" smtClean="0"/>
              <a:t>CDu</a:t>
            </a:r>
            <a:endParaRPr lang="vi-VN" sz="1800" dirty="0">
              <a:latin typeface="Calibri" panose="020F0502020204030204" pitchFamily="34" charset="0"/>
            </a:endParaRPr>
          </a:p>
          <a:p>
            <a:pPr marL="868363" lvl="1" indent="-457200">
              <a:buFont typeface="+mj-lt"/>
              <a:buAutoNum type="arabicPeriod"/>
              <a:defRPr/>
            </a:pPr>
            <a:r>
              <a:rPr lang="hr-HR" sz="1800" dirty="0" smtClean="0"/>
              <a:t>Ž</a:t>
            </a:r>
            <a:r>
              <a:rPr lang="vi-VN" sz="1800" dirty="0" smtClean="0">
                <a:latin typeface="Calibri" panose="020F0502020204030204" pitchFamily="34" charset="0"/>
              </a:rPr>
              <a:t>ivotopise </a:t>
            </a:r>
            <a:r>
              <a:rPr lang="vi-VN" sz="1800" dirty="0">
                <a:latin typeface="Calibri" panose="020F0502020204030204" pitchFamily="34" charset="0"/>
              </a:rPr>
              <a:t>voditelja/voditeljica akcije u papirnatom </a:t>
            </a:r>
            <a:r>
              <a:rPr lang="vi-VN" sz="1800" dirty="0" smtClean="0">
                <a:latin typeface="Calibri" panose="020F0502020204030204" pitchFamily="34" charset="0"/>
              </a:rPr>
              <a:t>obliku</a:t>
            </a:r>
            <a:r>
              <a:rPr lang="hr-HR" sz="1800" dirty="0" smtClean="0"/>
              <a:t> i na </a:t>
            </a:r>
            <a:r>
              <a:rPr lang="hr-HR" sz="1800" dirty="0" err="1" smtClean="0"/>
              <a:t>CDu</a:t>
            </a:r>
            <a:endParaRPr lang="vi-VN" sz="1800" dirty="0">
              <a:latin typeface="Calibri" panose="020F0502020204030204" pitchFamily="34" charset="0"/>
            </a:endParaRPr>
          </a:p>
          <a:p>
            <a:pPr marL="868363" lvl="1" indent="-457200">
              <a:buFont typeface="+mj-lt"/>
              <a:buAutoNum type="arabicPeriod"/>
              <a:defRPr/>
            </a:pPr>
            <a:r>
              <a:rPr lang="vi-VN" sz="1800" dirty="0" smtClean="0">
                <a:latin typeface="Calibri" panose="020F0502020204030204" pitchFamily="34" charset="0"/>
              </a:rPr>
              <a:t>Izvornik </a:t>
            </a:r>
            <a:r>
              <a:rPr lang="vi-VN" sz="1800" dirty="0">
                <a:latin typeface="Calibri" panose="020F0502020204030204" pitchFamily="34" charset="0"/>
              </a:rPr>
              <a:t>Potvrde Porezne uprave o stanju</a:t>
            </a:r>
            <a:r>
              <a:rPr lang="vi-VN" sz="18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vi-VN" sz="1800" dirty="0">
                <a:latin typeface="Calibri" panose="020F0502020204030204" pitchFamily="34" charset="0"/>
              </a:rPr>
              <a:t>duga po osnovi javnih davanja o kojima službenu evidenciju vodi Porezna uprava, iz koje je vidljivo da udruga nema duga. Potvrda ne smije biti starija od 30 dana računajući od dana raspisivanja natječaja</a:t>
            </a:r>
            <a:r>
              <a:rPr lang="vi-VN" sz="1800" dirty="0"/>
              <a:t>.</a:t>
            </a:r>
          </a:p>
          <a:p>
            <a:pPr>
              <a:buFont typeface="Arial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sadržaja 1"/>
          <p:cNvSpPr>
            <a:spLocks noGrp="1"/>
          </p:cNvSpPr>
          <p:nvPr>
            <p:ph idx="1"/>
          </p:nvPr>
        </p:nvSpPr>
        <p:spPr>
          <a:xfrm>
            <a:off x="468313" y="1484313"/>
            <a:ext cx="7353300" cy="4537075"/>
          </a:xfrm>
        </p:spPr>
        <p:txBody>
          <a:bodyPr/>
          <a:lstStyle/>
          <a:p>
            <a:r>
              <a:rPr lang="hr-HR" altLang="sr-Latn-RS" sz="2000" smtClean="0">
                <a:solidFill>
                  <a:srgbClr val="181818"/>
                </a:solidFill>
              </a:rPr>
              <a:t>Surađujemo sa gradovima i općinama – Fond gradova i općina</a:t>
            </a:r>
          </a:p>
          <a:p>
            <a:r>
              <a:rPr lang="hr-HR" altLang="sr-Latn-RS" sz="2000" smtClean="0">
                <a:solidFill>
                  <a:srgbClr val="181818"/>
                </a:solidFill>
              </a:rPr>
              <a:t>Objavljujemo Newsletter Zaklade koji se šalje na bazu podataka i objavljuje na web stranici Zaklade</a:t>
            </a:r>
          </a:p>
          <a:p>
            <a:r>
              <a:rPr lang="hr-HR" altLang="sr-Latn-RS" sz="2000" smtClean="0">
                <a:solidFill>
                  <a:srgbClr val="181818"/>
                </a:solidFill>
              </a:rPr>
              <a:t>Objavljujemo novosti  iz civilnog društva na mrežnoj stranici </a:t>
            </a:r>
            <a:r>
              <a:rPr lang="hr-HR" altLang="sr-Latn-RS" sz="2000" smtClean="0">
                <a:solidFill>
                  <a:srgbClr val="181818"/>
                </a:solidFill>
                <a:hlinkClick r:id="rId2"/>
              </a:rPr>
              <a:t>www.civilnodrustvo-istra.hr</a:t>
            </a:r>
            <a:r>
              <a:rPr lang="hr-HR" altLang="sr-Latn-RS" sz="2000" smtClean="0">
                <a:solidFill>
                  <a:srgbClr val="181818"/>
                </a:solidFill>
              </a:rPr>
              <a:t> i na facebook stranici – Zaklada Istra</a:t>
            </a:r>
          </a:p>
          <a:p>
            <a:endParaRPr lang="vi-VN" altLang="sr-Latn-RS" sz="2000" smtClean="0">
              <a:solidFill>
                <a:srgbClr val="181818"/>
              </a:solidFill>
            </a:endParaRPr>
          </a:p>
          <a:p>
            <a:endParaRPr lang="hr-HR" altLang="sr-Latn-RS" sz="2000" smtClean="0">
              <a:solidFill>
                <a:srgbClr val="181818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Aktivnosti Zaklade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Prijava akcije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dirty="0" smtClean="0"/>
              <a:t>Isključivo poštom na adresu Zaklade (Pula, Riva 8)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 smtClean="0"/>
              <a:t>U papirnatom obliku (dokaz o registraciji, opisni obrazac, obrazac proračuna, životopis, Potvrda porezne uprave)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 smtClean="0"/>
              <a:t>Na </a:t>
            </a:r>
            <a:r>
              <a:rPr lang="hr-HR" dirty="0" err="1" smtClean="0"/>
              <a:t>CDu</a:t>
            </a:r>
            <a:r>
              <a:rPr lang="hr-HR" dirty="0" smtClean="0"/>
              <a:t> (</a:t>
            </a:r>
            <a:r>
              <a:rPr lang="hr-HR" dirty="0"/>
              <a:t>opisni obrazac, obrazac proračuna, </a:t>
            </a:r>
            <a:r>
              <a:rPr lang="hr-HR" dirty="0" smtClean="0"/>
              <a:t>životopis u </a:t>
            </a:r>
            <a:r>
              <a:rPr lang="hr-HR" dirty="0" err="1" smtClean="0"/>
              <a:t>wordu</a:t>
            </a:r>
            <a:r>
              <a:rPr lang="hr-HR" dirty="0" smtClean="0"/>
              <a:t>)</a:t>
            </a:r>
          </a:p>
          <a:p>
            <a:pPr lvl="1">
              <a:buFont typeface="Arial" charset="0"/>
              <a:buChar char="•"/>
              <a:defRPr/>
            </a:pPr>
            <a:endParaRPr lang="hr-HR" dirty="0"/>
          </a:p>
          <a:p>
            <a:pPr marL="342900" lvl="1">
              <a:buClr>
                <a:schemeClr val="accent1"/>
              </a:buClr>
              <a:buFont typeface="Arial" charset="0"/>
              <a:buChar char="•"/>
              <a:defRPr/>
            </a:pPr>
            <a:r>
              <a:rPr lang="hr-HR" sz="2200" dirty="0"/>
              <a:t>ROK ZA PRIJAVU: </a:t>
            </a:r>
            <a:r>
              <a:rPr lang="hr-HR" sz="2200" dirty="0" smtClean="0"/>
              <a:t>15.05.2015. </a:t>
            </a:r>
            <a:r>
              <a:rPr lang="hr-HR" sz="2200" dirty="0"/>
              <a:t>godine</a:t>
            </a:r>
          </a:p>
          <a:p>
            <a:pPr marL="342900" lvl="1">
              <a:buClr>
                <a:schemeClr val="accent1"/>
              </a:buClr>
              <a:buFont typeface="Arial" charset="0"/>
              <a:buChar char="•"/>
              <a:defRPr/>
            </a:pPr>
            <a:endParaRPr lang="hr-HR" sz="2200" dirty="0" smtClean="0"/>
          </a:p>
          <a:p>
            <a:pPr marL="342900" lvl="1">
              <a:buClr>
                <a:schemeClr val="accent1"/>
              </a:buClr>
              <a:buFont typeface="Arial" charset="0"/>
              <a:buChar char="•"/>
              <a:defRPr/>
            </a:pPr>
            <a:r>
              <a:rPr lang="hr-HR" sz="2200" dirty="0" smtClean="0"/>
              <a:t>Dodatne informacije:</a:t>
            </a:r>
          </a:p>
          <a:p>
            <a:pPr marL="708025" lvl="2">
              <a:buClr>
                <a:schemeClr val="accent1"/>
              </a:buClr>
              <a:buFont typeface="Arial" charset="0"/>
              <a:buChar char="•"/>
              <a:defRPr/>
            </a:pPr>
            <a:r>
              <a:rPr lang="hr-HR" dirty="0" smtClean="0">
                <a:solidFill>
                  <a:schemeClr val="tx1">
                    <a:lumMod val="10000"/>
                  </a:schemeClr>
                </a:solidFill>
              </a:rPr>
              <a:t>Putem e-pošte: </a:t>
            </a:r>
            <a:r>
              <a:rPr lang="hr-HR" dirty="0" err="1" smtClean="0">
                <a:solidFill>
                  <a:schemeClr val="tx1">
                    <a:lumMod val="10000"/>
                  </a:schemeClr>
                </a:solidFill>
                <a:hlinkClick r:id="rId2"/>
              </a:rPr>
              <a:t>natjecajpp</a:t>
            </a:r>
            <a:r>
              <a:rPr lang="hr-HR" dirty="0" smtClean="0">
                <a:solidFill>
                  <a:schemeClr val="tx1">
                    <a:lumMod val="10000"/>
                  </a:schemeClr>
                </a:solidFill>
                <a:hlinkClick r:id="rId2"/>
              </a:rPr>
              <a:t>-1@</a:t>
            </a:r>
            <a:r>
              <a:rPr lang="hr-HR" dirty="0" err="1" smtClean="0">
                <a:solidFill>
                  <a:schemeClr val="tx1">
                    <a:lumMod val="10000"/>
                  </a:schemeClr>
                </a:solidFill>
                <a:hlinkClick r:id="rId2"/>
              </a:rPr>
              <a:t>civilnodrustvo</a:t>
            </a:r>
            <a:r>
              <a:rPr lang="hr-HR" dirty="0" smtClean="0">
                <a:solidFill>
                  <a:schemeClr val="tx1">
                    <a:lumMod val="10000"/>
                  </a:schemeClr>
                </a:solidFill>
                <a:hlinkClick r:id="rId2"/>
              </a:rPr>
              <a:t>-</a:t>
            </a:r>
            <a:r>
              <a:rPr lang="hr-HR" dirty="0" err="1" smtClean="0">
                <a:solidFill>
                  <a:schemeClr val="tx1">
                    <a:lumMod val="10000"/>
                  </a:schemeClr>
                </a:solidFill>
                <a:hlinkClick r:id="rId2"/>
              </a:rPr>
              <a:t>istra.hr</a:t>
            </a:r>
            <a:r>
              <a:rPr lang="hr-HR" dirty="0" smtClean="0">
                <a:solidFill>
                  <a:schemeClr val="tx1">
                    <a:lumMod val="10000"/>
                  </a:schemeClr>
                </a:solidFill>
              </a:rPr>
              <a:t> do 8.05.2015. godine u 15:00 sati)</a:t>
            </a:r>
            <a:endParaRPr lang="hr-HR" dirty="0">
              <a:solidFill>
                <a:schemeClr val="tx1">
                  <a:lumMod val="1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Postupak procjene: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7620000" cy="1612900"/>
          </a:xfrm>
        </p:spPr>
        <p:txBody>
          <a:bodyPr/>
          <a:lstStyle/>
          <a:p>
            <a:pPr marL="571500" indent="-457200">
              <a:buFont typeface="+mj-lt"/>
              <a:buAutoNum type="arabicPeriod"/>
              <a:defRPr/>
            </a:pPr>
            <a:r>
              <a:rPr lang="hr-HR" sz="2000" dirty="0" smtClean="0"/>
              <a:t>Komisijsko otvaranje prijava</a:t>
            </a:r>
          </a:p>
          <a:p>
            <a:pPr marL="571500" indent="-457200">
              <a:buFont typeface="+mj-lt"/>
              <a:buAutoNum type="arabicPeriod"/>
              <a:defRPr/>
            </a:pPr>
            <a:r>
              <a:rPr lang="hr-HR" sz="2000" dirty="0" smtClean="0"/>
              <a:t>Procjena kvalitete prijavljenih akcija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Odbor za procjenu – 5 članova </a:t>
            </a:r>
          </a:p>
          <a:p>
            <a:pPr lvl="1">
              <a:buFont typeface="Arial" charset="0"/>
              <a:buChar char="•"/>
              <a:defRPr/>
            </a:pPr>
            <a:r>
              <a:rPr lang="hr-HR" sz="1800" dirty="0" smtClean="0"/>
              <a:t>Procjena se vrši temeljem obrasca za prijavu:</a:t>
            </a:r>
          </a:p>
          <a:p>
            <a:pPr marL="411163" lvl="1" indent="0">
              <a:buFont typeface="Arial" charset="0"/>
              <a:buNone/>
              <a:defRPr/>
            </a:pPr>
            <a:endParaRPr lang="hr-HR" dirty="0"/>
          </a:p>
          <a:p>
            <a:pPr marL="411163" lvl="1" indent="0">
              <a:buFont typeface="Arial" charset="0"/>
              <a:buNone/>
              <a:defRPr/>
            </a:pPr>
            <a:endParaRPr lang="hr-HR" dirty="0" smtClean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50825" y="2852738"/>
          <a:ext cx="3600450" cy="3241675"/>
        </p:xfrm>
        <a:graphic>
          <a:graphicData uri="http://schemas.openxmlformats.org/drawingml/2006/table">
            <a:tbl>
              <a:tblPr/>
              <a:tblGrid>
                <a:gridCol w="3600450"/>
              </a:tblGrid>
              <a:tr h="298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I. KVALITETA – ukupno 15 bodova</a:t>
                      </a: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374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1) Zadovoljava li akcija stvarnu potrebu u lokalnoj zajednici?</a:t>
                      </a:r>
                      <a:endParaRPr kumimoji="0" lang="pl-PL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433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2) Hoće li akcija potaknuti  promjene i moći riješiti problem u lokalnoj zajednici</a:t>
                      </a:r>
                      <a:endParaRPr kumimoji="0" lang="hr-H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277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3) Je li šira zajednica upoznata s akcijom</a:t>
                      </a:r>
                      <a:endParaRPr kumimoji="0" lang="pl-PL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403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II. RELEVANTNOST I IZVEDIVOST AKCIJE – ukupno 25 bodova</a:t>
                      </a: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488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1) Jesu li predložene aktivnosti  primjerene, izvedive i usklađene s uočenim problemima u zajednici?</a:t>
                      </a:r>
                      <a:endParaRPr kumimoji="0" lang="vi-V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ctr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2) Jesu li ciljevi realni?</a:t>
                      </a:r>
                      <a:endParaRPr kumimoji="0" lang="hr-H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1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3) Hoće li provedba akcije dovesti do željenih rezultata?</a:t>
                      </a:r>
                      <a:endParaRPr kumimoji="0" lang="hr-H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374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4) Ima li akcija jasno definirane korisnike (struktura i broj)?</a:t>
                      </a:r>
                      <a:endParaRPr kumimoji="0" lang="pl-PL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  <a:tr h="2063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FAC810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7D8F8C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06B20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5) Jesu li potrebe korisnika obuhvaćene akcijom </a:t>
                      </a:r>
                      <a:endParaRPr kumimoji="0" lang="hr-H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06" marR="8806" marT="8805" marB="0" anchor="b" horzOverflow="overflow">
                    <a:lnL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9B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6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356100" y="2852738"/>
          <a:ext cx="3970338" cy="3240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0338"/>
              </a:tblGrid>
              <a:tr h="289945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kern="120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III. ISKUSTVA </a:t>
                      </a:r>
                      <a:r>
                        <a:rPr lang="hr-HR" sz="1200" b="1" u="none" strike="noStrike" kern="1200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POKRETAČA </a:t>
                      </a:r>
                      <a:r>
                        <a:rPr lang="hr-HR" sz="1200" b="1" u="none" strike="noStrike" kern="120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AKCIJE – ukupno 10 bodova</a:t>
                      </a:r>
                      <a:endParaRPr lang="hr-HR" sz="1200" b="1" u="none" strike="noStrike" kern="1200" dirty="0">
                        <a:solidFill>
                          <a:srgbClr val="92D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Imaju </a:t>
                      </a:r>
                      <a:r>
                        <a:rPr lang="hr-HR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podnositelji prijave dovoljno iskustva za upravljanje akcijom? </a:t>
                      </a: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068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Imaju </a:t>
                      </a:r>
                      <a:r>
                        <a:rPr lang="hr-HR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podnositelji prijave organizacijske i ljudske resurse za upravljanje akcijom? </a:t>
                      </a: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08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200" b="1" u="none" strike="noStrike" kern="120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IV. ODNOS </a:t>
                      </a:r>
                      <a:r>
                        <a:rPr lang="hr-HR" sz="1200" b="1" u="none" strike="noStrike" kern="1200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TROŠKA I </a:t>
                      </a:r>
                      <a:r>
                        <a:rPr lang="hr-HR" sz="1200" b="1" u="none" strike="noStrike" kern="120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UČINKA – ukupno 10 bodova</a:t>
                      </a:r>
                      <a:endParaRPr lang="hr-HR" sz="1200" b="1" u="none" strike="noStrike" kern="1200" dirty="0">
                        <a:solidFill>
                          <a:srgbClr val="92D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55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it-IT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it-IT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</a:t>
                      </a:r>
                      <a:r>
                        <a:rPr lang="it-IT" sz="1200" u="none" strike="noStrike" kern="1200" dirty="0" err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razložan</a:t>
                      </a:r>
                      <a:r>
                        <a:rPr lang="it-IT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u="none" strike="noStrike" kern="1200" dirty="0" err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trošak</a:t>
                      </a:r>
                      <a:r>
                        <a:rPr lang="it-IT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bi se postigli </a:t>
                      </a:r>
                      <a:r>
                        <a:rPr lang="it-IT" sz="1200" u="none" strike="noStrike" kern="1200" dirty="0" err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rezultati</a:t>
                      </a:r>
                      <a:r>
                        <a:rPr lang="it-IT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06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Povećava </a:t>
                      </a:r>
                      <a:r>
                        <a:rPr lang="hr-HR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 udio volonterskog rada  vrijednost provedbe akcije?</a:t>
                      </a: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320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200" b="1" u="none" strike="noStrike" kern="1200" dirty="0" smtClean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V. INOVATIVNOST AKCIJE – ukupno 10 bodova</a:t>
                      </a:r>
                      <a:endParaRPr lang="hr-HR" sz="1200" b="1" u="none" strike="noStrike" kern="1200" dirty="0">
                        <a:solidFill>
                          <a:srgbClr val="92D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6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Je </a:t>
                      </a:r>
                      <a:r>
                        <a:rPr lang="hr-HR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predložena akcija inovativna?</a:t>
                      </a: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7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200" u="none" strike="noStrike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Može </a:t>
                      </a:r>
                      <a:r>
                        <a:rPr lang="pl-PL" sz="1200" u="none" strike="noStrike" kern="1200" dirty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akcija poslužiti kao primjer za druge lokalne zajednice u Hrvatskoj?</a:t>
                      </a:r>
                    </a:p>
                  </a:txBody>
                  <a:tcPr marL="8805" marR="8805" marT="88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765175"/>
            <a:ext cx="7620000" cy="4248150"/>
          </a:xfrm>
        </p:spPr>
        <p:txBody>
          <a:bodyPr/>
          <a:lstStyle/>
          <a:p>
            <a:pPr marL="571500" indent="-457200">
              <a:buFont typeface="+mj-lt"/>
              <a:buAutoNum type="arabicPeriod" startAt="3"/>
              <a:defRPr/>
            </a:pPr>
            <a:r>
              <a:rPr lang="hr-HR" dirty="0"/>
              <a:t>Odluka o odobravanju financijskih podrški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/>
              <a:t>Zakladna </a:t>
            </a:r>
            <a:r>
              <a:rPr lang="hr-HR" dirty="0" smtClean="0"/>
              <a:t>uprava</a:t>
            </a:r>
          </a:p>
          <a:p>
            <a:pPr marL="411163" lvl="1" indent="0">
              <a:buFont typeface="Arial" charset="0"/>
              <a:buNone/>
              <a:defRPr/>
            </a:pPr>
            <a:endParaRPr lang="hr-HR" dirty="0"/>
          </a:p>
          <a:p>
            <a:pPr marL="571500" indent="-457200">
              <a:buFont typeface="+mj-lt"/>
              <a:buAutoNum type="arabicPeriod" startAt="4"/>
              <a:defRPr/>
            </a:pPr>
            <a:r>
              <a:rPr lang="hr-HR" dirty="0"/>
              <a:t>Postupanje s </a:t>
            </a:r>
            <a:r>
              <a:rPr lang="hr-HR" dirty="0" smtClean="0"/>
              <a:t>dokumentacijom</a:t>
            </a:r>
            <a:endParaRPr lang="hr-HR" dirty="0"/>
          </a:p>
          <a:p>
            <a:pPr lvl="1">
              <a:buFont typeface="Arial" charset="0"/>
              <a:buChar char="•"/>
              <a:defRPr/>
            </a:pPr>
            <a:r>
              <a:rPr lang="hr-HR" dirty="0"/>
              <a:t>Za neodobrene projektne prijave vraća se u roku od 30 dana od dana Odluke Zakladne </a:t>
            </a:r>
            <a:r>
              <a:rPr lang="hr-HR" dirty="0" smtClean="0"/>
              <a:t>uprave</a:t>
            </a:r>
          </a:p>
          <a:p>
            <a:pPr marL="411163" lvl="1" indent="0">
              <a:buFont typeface="Arial" charset="0"/>
              <a:buNone/>
              <a:defRPr/>
            </a:pPr>
            <a:endParaRPr lang="hr-HR" dirty="0"/>
          </a:p>
          <a:p>
            <a:pPr marL="571500" indent="-457200">
              <a:buFont typeface="+mj-lt"/>
              <a:buAutoNum type="arabicPeriod" startAt="5"/>
              <a:defRPr/>
            </a:pPr>
            <a:r>
              <a:rPr lang="hr-HR" dirty="0"/>
              <a:t>Ugovaranje i isplata</a:t>
            </a:r>
          </a:p>
          <a:p>
            <a:pPr lvl="1">
              <a:buFont typeface="Arial" charset="0"/>
              <a:buChar char="•"/>
              <a:defRPr/>
            </a:pPr>
            <a:r>
              <a:rPr lang="hr-HR" dirty="0"/>
              <a:t>Prije ugovaranja moguće su izmjene predložene specifikacije troškova ukoliko Odbor za procjenu odobri financiranje samo dijela zatraženih sredstva 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Kontakt podaci	: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413125"/>
          </a:xfrm>
        </p:spPr>
        <p:txBody>
          <a:bodyPr rtlCol="0">
            <a:normAutofit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b="1" dirty="0" smtClean="0"/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b="1" dirty="0" smtClean="0"/>
              <a:t>ZAKLADA ZA POTICANJE PARTNERSTVA I RAZVOJA CIVILNOG DRUŠTVA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dirty="0" smtClean="0"/>
              <a:t>Riva 8, 52 100 PULA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dirty="0" smtClean="0"/>
              <a:t>Tel. 052/212 – 938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/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dirty="0" err="1" smtClean="0">
                <a:hlinkClick r:id="rId2"/>
              </a:rPr>
              <a:t>www.civilnodrustvo</a:t>
            </a:r>
            <a:r>
              <a:rPr lang="hr-HR" dirty="0" smtClean="0">
                <a:hlinkClick r:id="rId2"/>
              </a:rPr>
              <a:t>-</a:t>
            </a:r>
            <a:r>
              <a:rPr lang="hr-HR" dirty="0" err="1" smtClean="0">
                <a:hlinkClick r:id="rId2"/>
              </a:rPr>
              <a:t>istra.hr</a:t>
            </a:r>
            <a:endParaRPr lang="hr-HR" dirty="0" smtClean="0"/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dirty="0" smtClean="0">
                <a:hlinkClick r:id="rId3"/>
              </a:rPr>
              <a:t>zaklada@</a:t>
            </a:r>
            <a:r>
              <a:rPr lang="hr-HR" dirty="0" err="1" smtClean="0">
                <a:hlinkClick r:id="rId3"/>
              </a:rPr>
              <a:t>civilnodrustvo</a:t>
            </a:r>
            <a:r>
              <a:rPr lang="hr-HR" dirty="0" smtClean="0">
                <a:hlinkClick r:id="rId3"/>
              </a:rPr>
              <a:t>-</a:t>
            </a:r>
            <a:r>
              <a:rPr lang="hr-HR" dirty="0" err="1" smtClean="0">
                <a:hlinkClick r:id="rId3"/>
              </a:rPr>
              <a:t>istra.hr</a:t>
            </a:r>
            <a:r>
              <a:rPr lang="hr-HR" dirty="0" smtClean="0"/>
              <a:t> </a:t>
            </a:r>
            <a:endParaRPr lang="hr-HR" dirty="0"/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7543800" cy="19335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Pitanja?</a:t>
            </a:r>
            <a:endParaRPr lang="hr-HR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543800" cy="2593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hr-HR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Prošireni decentralizirani model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9388" y="1593850"/>
            <a:ext cx="2160587" cy="4464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AC81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8F8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2400" b="1">
                <a:solidFill>
                  <a:srgbClr val="3C3C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cs typeface="Arial" panose="020B0604020202020204" pitchFamily="34" charset="0"/>
              </a:rPr>
              <a:t>2007.- 2013.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600" b="1">
                <a:solidFill>
                  <a:srgbClr val="3C3C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hr-HR" altLang="sr-Latn-RS" sz="1600">
                <a:solidFill>
                  <a:srgbClr val="3C3C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cs typeface="Arial" panose="020B0604020202020204" pitchFamily="34" charset="0"/>
              </a:rPr>
              <a:t>Zaklada raspisuje natječaje i dodjeljuje sredstva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hr-HR" altLang="sr-Latn-RS" sz="1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2 natječaja: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600">
                <a:solidFill>
                  <a:srgbClr val="FFFFFF"/>
                </a:solidFill>
                <a:cs typeface="Arial" panose="020B0604020202020204" pitchFamily="34" charset="0"/>
              </a:rPr>
              <a:t>Građanske inicijative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600">
                <a:solidFill>
                  <a:srgbClr val="FFFFFF"/>
                </a:solidFill>
                <a:cs typeface="Arial" panose="020B0604020202020204" pitchFamily="34" charset="0"/>
              </a:rPr>
              <a:t>Društveni kapital zajednice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Char char="-"/>
            </a:pPr>
            <a:endParaRPr lang="hr-HR" altLang="sr-Latn-RS" sz="180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80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hr-HR" altLang="sr-Latn-R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3 županije: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600">
                <a:solidFill>
                  <a:srgbClr val="FFFFFF"/>
                </a:solidFill>
                <a:cs typeface="Arial" panose="020B0604020202020204" pitchFamily="34" charset="0"/>
              </a:rPr>
              <a:t>Istarska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600">
                <a:solidFill>
                  <a:srgbClr val="FFFFFF"/>
                </a:solidFill>
                <a:cs typeface="Arial" panose="020B0604020202020204" pitchFamily="34" charset="0"/>
              </a:rPr>
              <a:t>Primorsko-goranska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600">
                <a:solidFill>
                  <a:srgbClr val="FFFFFF"/>
                </a:solidFill>
                <a:cs typeface="Arial" panose="020B0604020202020204" pitchFamily="34" charset="0"/>
              </a:rPr>
              <a:t>Ličko-senjska</a:t>
            </a:r>
            <a:endParaRPr lang="en-US" altLang="sr-Latn-RS" sz="16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411413" y="908050"/>
            <a:ext cx="2878137" cy="5256213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72000" rIns="0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AC81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8F8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2400" b="1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2014. –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200" b="1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Zaklada u suradnji sa Ministarstvima preuzima provedbu pojedinih natječajnih postupka te raspisuje natječaj za građanske akcije i dodjeljuje sredstva za isti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hr-HR" altLang="sr-Latn-RS" sz="1400" b="1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400" b="1">
                <a:solidFill>
                  <a:srgbClr val="002060"/>
                </a:solidFill>
                <a:cs typeface="Arial" panose="020B0604020202020204" pitchFamily="34" charset="0"/>
              </a:rPr>
              <a:t>6 natječaja: 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vi-VN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</a:t>
            </a: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za </a:t>
            </a:r>
            <a:r>
              <a:rPr lang="vi-VN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prevencij</a:t>
            </a: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u</a:t>
            </a:r>
            <a:r>
              <a:rPr lang="vi-VN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 nasilja nad i među djecom i mladima </a:t>
            </a:r>
            <a:endParaRPr lang="hr-HR" altLang="sr-Latn-RS" sz="120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za projekte u području prevencije ovisnosti i resocijalizaciju ovisnika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za lokalne volonterske centre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za podršku obitelji i  promicanje i zaštitu prava djece</a:t>
            </a:r>
            <a:endParaRPr lang="en-US" altLang="sr-Latn-RS" sz="120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za prijavu projekata usmjerenih mladima 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za građanske akcije „Naš doprinos zajednici”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Char char="-"/>
            </a:pPr>
            <a:endParaRPr lang="hr-HR" altLang="sr-Latn-RS" sz="70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400" b="1">
                <a:solidFill>
                  <a:srgbClr val="002060"/>
                </a:solidFill>
                <a:cs typeface="Arial" panose="020B0604020202020204" pitchFamily="34" charset="0"/>
              </a:rPr>
              <a:t>5 županija: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Istarska, Primorsko-goranska, Karlovačka, Sisačko-moslavačka i Krapinsko-zagorska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sr-Latn-R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5387975" y="908050"/>
            <a:ext cx="2878138" cy="5256213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rIns="0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AC81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8F8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6B2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2400" b="1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2015. –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200" b="1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Zaklada u suradnji sa Ministarstvima preuzima provedbu pojedinih natječajnih postupka te raspisuje natječaj za građanske akcije i dodjeljuje sredstva za isti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hr-HR" altLang="sr-Latn-RS" sz="1600" b="1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400" b="1">
                <a:solidFill>
                  <a:srgbClr val="002060"/>
                </a:solidFill>
                <a:cs typeface="Arial" panose="020B0604020202020204" pitchFamily="34" charset="0"/>
              </a:rPr>
              <a:t>5 natječaja: </a:t>
            </a:r>
          </a:p>
          <a:p>
            <a:pPr>
              <a:spcBef>
                <a:spcPct val="0"/>
              </a:spcBef>
              <a:buClrTx/>
            </a:pPr>
            <a:r>
              <a:rPr lang="hr-HR" altLang="en-US" sz="1200">
                <a:solidFill>
                  <a:srgbClr val="FFFFFF"/>
                </a:solidFill>
                <a:cs typeface="Arial" panose="020B0604020202020204" pitchFamily="34" charset="0"/>
              </a:rPr>
              <a:t>Prevencija nasilja nad djecom i mladima</a:t>
            </a:r>
          </a:p>
          <a:p>
            <a:pPr>
              <a:spcBef>
                <a:spcPct val="0"/>
              </a:spcBef>
              <a:buClrTx/>
            </a:pPr>
            <a:r>
              <a:rPr lang="hr-HR" altLang="en-US" sz="1200">
                <a:solidFill>
                  <a:srgbClr val="FFFFFF"/>
                </a:solidFill>
                <a:cs typeface="Arial" panose="020B0604020202020204" pitchFamily="34" charset="0"/>
              </a:rPr>
              <a:t>Promicanje i zaštita prava djece i podrška obitelji</a:t>
            </a:r>
          </a:p>
          <a:p>
            <a:pPr>
              <a:spcBef>
                <a:spcPct val="0"/>
              </a:spcBef>
              <a:buClrTx/>
            </a:pPr>
            <a:r>
              <a:rPr lang="hr-HR" altLang="en-US" sz="1200">
                <a:solidFill>
                  <a:srgbClr val="FFFFFF"/>
                </a:solidFill>
                <a:cs typeface="Arial" panose="020B0604020202020204" pitchFamily="34" charset="0"/>
              </a:rPr>
              <a:t>Podrška projektima udruga mladih i za mlade</a:t>
            </a:r>
          </a:p>
          <a:p>
            <a:pPr>
              <a:spcBef>
                <a:spcPct val="0"/>
              </a:spcBef>
              <a:buClrTx/>
            </a:pPr>
            <a:r>
              <a:rPr lang="hr-HR" altLang="en-US" sz="1200">
                <a:solidFill>
                  <a:srgbClr val="FFFFFF"/>
                </a:solidFill>
                <a:cs typeface="Arial" panose="020B0604020202020204" pitchFamily="34" charset="0"/>
              </a:rPr>
              <a:t>Razvoj lokalnih volonterskih centara.</a:t>
            </a:r>
          </a:p>
          <a:p>
            <a:pPr>
              <a:spcBef>
                <a:spcPct val="0"/>
              </a:spcBef>
              <a:buClrTx/>
            </a:pP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Natječaj za građanske akcije „Naš doprinos zajednici”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Char char="-"/>
            </a:pPr>
            <a:endParaRPr lang="hr-HR" altLang="sr-Latn-RS" sz="80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sr-Latn-RS" sz="1400" b="1">
                <a:solidFill>
                  <a:srgbClr val="002060"/>
                </a:solidFill>
                <a:cs typeface="Arial" panose="020B0604020202020204" pitchFamily="34" charset="0"/>
              </a:rPr>
              <a:t>5 županija: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hr-HR" altLang="sr-Latn-RS" sz="140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hr-HR" altLang="sr-Latn-RS" sz="1200">
                <a:solidFill>
                  <a:srgbClr val="FFFFFF"/>
                </a:solidFill>
                <a:cs typeface="Arial" panose="020B0604020202020204" pitchFamily="34" charset="0"/>
              </a:rPr>
              <a:t>Istarska, Primorsko-goranska, Karlovačka, Sisačko-moslavačka i Krapinsko-zagorska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sr-Latn-RS" sz="16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Poziv za prijavu lokalnih i regionalnih volonterskih centara</a:t>
            </a:r>
            <a:endParaRPr lang="en-US" altLang="en-US" sz="40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>
                    <a:lumMod val="25000"/>
                  </a:schemeClr>
                </a:solidFill>
              </a:rPr>
              <a:t>Ministarstvo socijalne politike i mladih</a:t>
            </a: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Informacije o pozivu	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12875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 POZIVA:</a:t>
            </a:r>
          </a:p>
          <a:p>
            <a:pPr>
              <a:buFont typeface="Arial" charset="0"/>
              <a:buChar char="•"/>
              <a:defRPr/>
            </a:pPr>
            <a:r>
              <a:rPr lang="hr-HR" dirty="0"/>
              <a:t>promoviranje i razvoj volonterstva na području </a:t>
            </a:r>
            <a:r>
              <a:rPr lang="hr-HR" dirty="0" smtClean="0"/>
              <a:t>RH </a:t>
            </a:r>
            <a:r>
              <a:rPr lang="hr-HR" dirty="0"/>
              <a:t>kroz financiranje lokalnih i regionalnih volonterskih centara - udruga koje se sustavno bave razvojem volonterstva na lokalnoj, regionalnoj i nacionalnoj </a:t>
            </a:r>
            <a:r>
              <a:rPr lang="hr-HR" dirty="0" smtClean="0"/>
              <a:t>razini</a:t>
            </a:r>
            <a:endParaRPr lang="hr-HR" dirty="0"/>
          </a:p>
          <a:p>
            <a:pPr>
              <a:buFont typeface="Arial" charset="0"/>
              <a:buChar char="•"/>
              <a:defRPr/>
            </a:pPr>
            <a:endParaRPr lang="hr-HR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Char char="•"/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PRIORITETNA PODRUČJA:</a:t>
            </a:r>
          </a:p>
          <a:p>
            <a:pPr marL="571500" indent="-457200">
              <a:buFont typeface="+mj-lt"/>
              <a:buAutoNum type="arabicPeriod"/>
              <a:defRPr/>
            </a:pPr>
            <a:r>
              <a:rPr lang="hr-HR" dirty="0" smtClean="0"/>
              <a:t>LOKALNI VOLONTERSKI CENTRI – Zaklada je provedbeno tijelo</a:t>
            </a:r>
          </a:p>
          <a:p>
            <a:pPr marL="571500" indent="-457200">
              <a:buFont typeface="+mj-lt"/>
              <a:buAutoNum type="arabicPeriod"/>
              <a:defRPr/>
            </a:pPr>
            <a:r>
              <a:rPr lang="hr-HR" dirty="0" smtClean="0"/>
              <a:t>REGIONALNI VOLONTERSKI CENTRI – u nadležnosti </a:t>
            </a:r>
            <a:r>
              <a:rPr lang="hr-HR" dirty="0" err="1" smtClean="0"/>
              <a:t>MSPMa</a:t>
            </a:r>
            <a:endParaRPr lang="hr-HR" dirty="0" smtClean="0"/>
          </a:p>
          <a:p>
            <a:pPr marL="571500" indent="-457200">
              <a:buFont typeface="+mj-lt"/>
              <a:buAutoNum type="arabicPeriod"/>
              <a:defRPr/>
            </a:pPr>
            <a:endParaRPr lang="hr-HR" sz="1200" dirty="0"/>
          </a:p>
          <a:p>
            <a:pPr>
              <a:buFont typeface="Arial" charset="0"/>
              <a:buChar char="•"/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 ZA PRIJAVU</a:t>
            </a:r>
            <a:r>
              <a:rPr lang="hr-HR" dirty="0" smtClean="0"/>
              <a:t>:  6. TRAVANJ 2015.G.</a:t>
            </a:r>
          </a:p>
          <a:p>
            <a:pPr>
              <a:buFont typeface="Arial" charset="0"/>
              <a:buChar char="•"/>
              <a:defRPr/>
            </a:pPr>
            <a:r>
              <a:rPr lang="hr-HR" b="1" dirty="0" smtClean="0"/>
              <a:t>OBJAVA REZULTATA</a:t>
            </a:r>
            <a:r>
              <a:rPr lang="hr-HR" dirty="0" smtClean="0"/>
              <a:t>: LIPANJ 2015.</a:t>
            </a:r>
          </a:p>
          <a:p>
            <a:pPr>
              <a:buFont typeface="Arial" charset="0"/>
              <a:buChar char="•"/>
              <a:defRPr/>
            </a:pPr>
            <a:endParaRPr lang="hr-HR" dirty="0"/>
          </a:p>
          <a:p>
            <a:pPr>
              <a:buFont typeface="Arial" charset="0"/>
              <a:buChar char="•"/>
              <a:defRPr/>
            </a:pPr>
            <a:endParaRPr lang="hr-HR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395288" y="476250"/>
          <a:ext cx="7705725" cy="3700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4368"/>
                <a:gridCol w="1174206"/>
                <a:gridCol w="1406985"/>
                <a:gridCol w="1064882"/>
                <a:gridCol w="1064882"/>
                <a:gridCol w="1600402"/>
              </a:tblGrid>
              <a:tr h="1158426">
                <a:tc>
                  <a:txBody>
                    <a:bodyPr/>
                    <a:lstStyle/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PRIORITETNO</a:t>
                      </a:r>
                      <a:r>
                        <a:rPr lang="hr-HR" sz="1400" u="none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PODRUČJE</a:t>
                      </a:r>
                      <a:endParaRPr lang="hr-HR" sz="1400" u="none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UKUPAN </a:t>
                      </a:r>
                    </a:p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IZNOS</a:t>
                      </a:r>
                      <a:endParaRPr lang="hr-HR" sz="1400" u="none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VISINA POJEDINAČNE PODRŠKE</a:t>
                      </a:r>
                      <a:endParaRPr lang="hr-HR" sz="1400" u="none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TRAJANJE PROJEKTA</a:t>
                      </a:r>
                      <a:endParaRPr lang="hr-HR" sz="1400" u="none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SUFINANCIRANJA</a:t>
                      </a:r>
                      <a:r>
                        <a:rPr lang="hr-HR" sz="1400" u="none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PROGRMA/PROJEKTA</a:t>
                      </a:r>
                      <a:endParaRPr lang="hr-HR" sz="1400" u="none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u="none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PRIJAVA</a:t>
                      </a:r>
                      <a:r>
                        <a:rPr lang="hr-HR" sz="1400" u="none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SE PODNOSI</a:t>
                      </a:r>
                      <a:endParaRPr lang="hr-HR" sz="1400" u="none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</a:tr>
              <a:tr h="1555116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  <a:r>
                        <a:rPr lang="hr-HR" sz="14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r-HR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LOKALNI VOLONTERSKI </a:t>
                      </a:r>
                    </a:p>
                    <a:p>
                      <a:r>
                        <a:rPr lang="hr-HR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CENTRI</a:t>
                      </a:r>
                      <a:endParaRPr lang="hr-HR" sz="1400" b="1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2.200.000,00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50.000,00</a:t>
                      </a:r>
                      <a:r>
                        <a:rPr lang="hr-HR" sz="1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– 150.000,00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</a:t>
                      </a:r>
                      <a:r>
                        <a:rPr lang="hr-HR" sz="1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GODINU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DO 100%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Regionalnoj zakladi koja pokriva područje na kojem se provodi većina projektnih aktivnosti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</a:tr>
              <a:tr h="986921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 REGIONALNI VOLONTERSKI </a:t>
                      </a:r>
                    </a:p>
                    <a:p>
                      <a:r>
                        <a:rPr lang="hr-HR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CENTRI</a:t>
                      </a:r>
                      <a:endParaRPr lang="hr-HR" sz="1400" b="1" dirty="0">
                        <a:solidFill>
                          <a:schemeClr val="tx1">
                            <a:lumMod val="1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1.000.000,00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200.000,00 – 250.000,00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 GODINE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OD 60% DO</a:t>
                      </a:r>
                      <a:r>
                        <a:rPr lang="hr-HR" sz="1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85%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Ministarstvu socijalne politike</a:t>
                      </a:r>
                      <a:r>
                        <a:rPr lang="hr-HR" sz="1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i mladih</a:t>
                      </a:r>
                      <a:endParaRPr lang="hr-HR" sz="1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0" marR="91450" marT="45727" marB="45727"/>
                </a:tc>
              </a:tr>
            </a:tbl>
          </a:graphicData>
        </a:graphic>
      </p:graphicFrame>
      <p:sp>
        <p:nvSpPr>
          <p:cNvPr id="6" name="Pravokutnik 5"/>
          <p:cNvSpPr/>
          <p:nvPr/>
        </p:nvSpPr>
        <p:spPr>
          <a:xfrm>
            <a:off x="468313" y="4365625"/>
            <a:ext cx="7559675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Obrasci potrebni za prijavu projekta/programa, zajedno s Uputama za prijavitelje, dostupni su na mrežnim stranicama: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Ministarstva socijalne politike i mladih (</a:t>
            </a:r>
            <a:r>
              <a:rPr lang="hr-HR" sz="1400" u="sng" dirty="0">
                <a:solidFill>
                  <a:schemeClr val="tx1">
                    <a:lumMod val="10000"/>
                  </a:schemeClr>
                </a:solidFill>
                <a:cs typeface="Arial" charset="0"/>
                <a:hlinkClick r:id="rId2"/>
              </a:rPr>
              <a:t>www.mspm.hr</a:t>
            </a: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Zaklade za poticanje partnerstva i razvoja civilnog društva (</a:t>
            </a:r>
            <a:r>
              <a:rPr lang="hr-HR" sz="1400" u="sng" dirty="0">
                <a:solidFill>
                  <a:schemeClr val="tx1">
                    <a:lumMod val="10000"/>
                  </a:schemeClr>
                </a:solidFill>
                <a:cs typeface="Arial" charset="0"/>
                <a:hlinkClick r:id="rId3"/>
              </a:rPr>
              <a:t>http://www.civilnodrustvo-istra.hr</a:t>
            </a: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Regionalne zaklade za lokalni razvoj "ZAMAH" (</a:t>
            </a:r>
            <a:r>
              <a:rPr lang="hr-HR" sz="1400" u="sng" dirty="0">
                <a:solidFill>
                  <a:schemeClr val="tx1">
                    <a:lumMod val="10000"/>
                  </a:schemeClr>
                </a:solidFill>
                <a:cs typeface="Arial" charset="0"/>
                <a:hlinkClick r:id="rId4"/>
              </a:rPr>
              <a:t>http://www.zamah.hr</a:t>
            </a: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Zaklade Kajo Dadić Split (</a:t>
            </a:r>
            <a:r>
              <a:rPr lang="hr-HR" sz="1400" u="sng" dirty="0">
                <a:solidFill>
                  <a:schemeClr val="tx1">
                    <a:lumMod val="10000"/>
                  </a:schemeClr>
                </a:solidFill>
                <a:cs typeface="Arial" charset="0"/>
                <a:hlinkClick r:id="rId5"/>
              </a:rPr>
              <a:t>http://www.zaklada-dadic.hr</a:t>
            </a: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Zaklade za razvoj lokalne zajednice "Slagalica" (</a:t>
            </a:r>
            <a:r>
              <a:rPr lang="hr-HR" sz="1400" u="sng" dirty="0">
                <a:solidFill>
                  <a:schemeClr val="tx1">
                    <a:lumMod val="10000"/>
                  </a:schemeClr>
                </a:solidFill>
                <a:cs typeface="Arial" charset="0"/>
                <a:hlinkClick r:id="rId6"/>
              </a:rPr>
              <a:t>http://www.zaklada-slagalica.hr</a:t>
            </a:r>
            <a:r>
              <a:rPr lang="hr-HR" sz="1400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)</a:t>
            </a:r>
          </a:p>
          <a:p>
            <a:pPr>
              <a:defRPr/>
            </a:pPr>
            <a:r>
              <a:rPr lang="hr-HR" sz="1400" b="1" dirty="0">
                <a:solidFill>
                  <a:schemeClr val="tx1">
                    <a:lumMod val="10000"/>
                  </a:schemeClr>
                </a:solidFill>
                <a:cs typeface="Arial" charset="0"/>
              </a:rPr>
              <a:t> </a:t>
            </a:r>
            <a:endParaRPr lang="hr-HR" sz="1400" dirty="0">
              <a:solidFill>
                <a:schemeClr val="tx1">
                  <a:lumMod val="1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Tko može podnijeti prijavu? 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6565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hr-HR" sz="1800" dirty="0" smtClean="0"/>
              <a:t>Prijavu za </a:t>
            </a:r>
            <a:r>
              <a:rPr lang="hr-HR" sz="1800" b="1" dirty="0" smtClean="0"/>
              <a:t>Lokalne volonterske centre </a:t>
            </a:r>
            <a:r>
              <a:rPr lang="hr-HR" sz="1800" dirty="0" smtClean="0"/>
              <a:t>može podnijeti </a:t>
            </a:r>
            <a:r>
              <a:rPr lang="vi-VN" sz="1800" dirty="0" smtClean="0">
                <a:latin typeface="Calibri" panose="020F0502020204030204" pitchFamily="34" charset="0"/>
              </a:rPr>
              <a:t>udruga </a:t>
            </a:r>
            <a:r>
              <a:rPr lang="vi-VN" sz="1800" dirty="0">
                <a:latin typeface="Calibri" panose="020F0502020204030204" pitchFamily="34" charset="0"/>
              </a:rPr>
              <a:t>koja udovoljava sljedećim općim uvjetima</a:t>
            </a:r>
            <a:r>
              <a:rPr lang="vi-VN" sz="1800" dirty="0" smtClean="0">
                <a:latin typeface="Calibri" panose="020F0502020204030204" pitchFamily="34" charset="0"/>
              </a:rPr>
              <a:t>:</a:t>
            </a:r>
            <a:endParaRPr lang="hr-HR" sz="1800" dirty="0" smtClean="0"/>
          </a:p>
          <a:p>
            <a:pPr marL="114300" indent="0">
              <a:buFont typeface="Arial" charset="0"/>
              <a:buNone/>
              <a:defRPr/>
            </a:pPr>
            <a:endParaRPr lang="vi-VN" sz="16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vi-VN" sz="1400" dirty="0" smtClean="0">
                <a:latin typeface="Calibri" panose="020F0502020204030204" pitchFamily="34" charset="0"/>
              </a:rPr>
              <a:t>upisana </a:t>
            </a:r>
            <a:r>
              <a:rPr lang="vi-VN" sz="1400" dirty="0">
                <a:latin typeface="Calibri" panose="020F0502020204030204" pitchFamily="34" charset="0"/>
              </a:rPr>
              <a:t>u Registar udruga i djeluje </a:t>
            </a:r>
            <a:r>
              <a:rPr lang="vi-VN" sz="1400" b="1" dirty="0">
                <a:latin typeface="Calibri" panose="020F0502020204030204" pitchFamily="34" charset="0"/>
              </a:rPr>
              <a:t>najmanje jednu godinu </a:t>
            </a:r>
            <a:r>
              <a:rPr lang="vi-VN" sz="1400" dirty="0">
                <a:latin typeface="Calibri" panose="020F0502020204030204" pitchFamily="34" charset="0"/>
              </a:rPr>
              <a:t>zaključno s danom objave Poziva, u </a:t>
            </a:r>
            <a:r>
              <a:rPr lang="hr-HR" sz="1400" dirty="0" smtClean="0"/>
              <a:t>RH</a:t>
            </a:r>
            <a:endParaRPr lang="vi-VN" sz="14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vi-VN" sz="1400" dirty="0" smtClean="0">
                <a:latin typeface="Calibri" panose="020F0502020204030204" pitchFamily="34" charset="0"/>
              </a:rPr>
              <a:t>aktivno </a:t>
            </a:r>
            <a:r>
              <a:rPr lang="vi-VN" sz="1400" b="1" dirty="0">
                <a:latin typeface="Calibri" panose="020F0502020204030204" pitchFamily="34" charset="0"/>
              </a:rPr>
              <a:t>djeluje na području razvoja volonterstva </a:t>
            </a:r>
            <a:r>
              <a:rPr lang="vi-VN" sz="1400" dirty="0">
                <a:latin typeface="Calibri" panose="020F0502020204030204" pitchFamily="34" charset="0"/>
              </a:rPr>
              <a:t>za područje </a:t>
            </a:r>
            <a:r>
              <a:rPr lang="vi-VN" sz="1400" b="1" dirty="0">
                <a:latin typeface="Calibri" panose="020F0502020204030204" pitchFamily="34" charset="0"/>
              </a:rPr>
              <a:t>jedne ili više jedinice lokalne samouprave (općina/grad); </a:t>
            </a:r>
            <a:r>
              <a:rPr lang="vi-VN" sz="1400" dirty="0">
                <a:latin typeface="Calibri" panose="020F0502020204030204" pitchFamily="34" charset="0"/>
              </a:rPr>
              <a:t>osim za područja djelovanja Regionalnih volonterskih centara u gradovima Zagrebu, Rijeci, Osijeku i Splitu. Aktivno djelovanje na području samo jedne općine prihvatljivo je iznimno u slučaju brdsko planinskih područja,  ruralnih zajednica i otoka,</a:t>
            </a:r>
          </a:p>
          <a:p>
            <a:pPr>
              <a:buFont typeface="Arial" charset="0"/>
              <a:buChar char="•"/>
              <a:defRPr/>
            </a:pPr>
            <a:r>
              <a:rPr lang="hr-HR" sz="1400" b="1" dirty="0" smtClean="0"/>
              <a:t>upi</a:t>
            </a:r>
            <a:r>
              <a:rPr lang="vi-VN" sz="1400" b="1" dirty="0" smtClean="0">
                <a:latin typeface="Calibri" panose="020F0502020204030204" pitchFamily="34" charset="0"/>
              </a:rPr>
              <a:t>sana </a:t>
            </a:r>
            <a:r>
              <a:rPr lang="vi-VN" sz="1400" b="1" dirty="0">
                <a:latin typeface="Calibri" panose="020F0502020204030204" pitchFamily="34" charset="0"/>
              </a:rPr>
              <a:t>u </a:t>
            </a:r>
            <a:r>
              <a:rPr lang="hr-HR" sz="1400" b="1" dirty="0" smtClean="0"/>
              <a:t>RNO </a:t>
            </a:r>
            <a:r>
              <a:rPr lang="vi-VN" sz="1400" dirty="0" smtClean="0">
                <a:latin typeface="Calibri" panose="020F0502020204030204" pitchFamily="34" charset="0"/>
              </a:rPr>
              <a:t>i </a:t>
            </a:r>
            <a:r>
              <a:rPr lang="vi-VN" sz="1400" dirty="0">
                <a:latin typeface="Calibri" panose="020F0502020204030204" pitchFamily="34" charset="0"/>
              </a:rPr>
              <a:t>vodi transparentno financijsko </a:t>
            </a:r>
            <a:r>
              <a:rPr lang="vi-VN" sz="1400" dirty="0" smtClean="0">
                <a:latin typeface="Calibri" panose="020F0502020204030204" pitchFamily="34" charset="0"/>
              </a:rPr>
              <a:t>poslovanje, </a:t>
            </a:r>
            <a:endParaRPr lang="hr-HR" sz="1400" dirty="0"/>
          </a:p>
          <a:p>
            <a:pPr>
              <a:buFont typeface="Arial" charset="0"/>
              <a:buChar char="•"/>
              <a:defRPr/>
            </a:pPr>
            <a:r>
              <a:rPr lang="vi-VN" sz="1400" b="1" dirty="0" smtClean="0">
                <a:latin typeface="Calibri" panose="020F0502020204030204" pitchFamily="34" charset="0"/>
              </a:rPr>
              <a:t>ispunila </a:t>
            </a:r>
            <a:r>
              <a:rPr lang="vi-VN" sz="1400" b="1" dirty="0">
                <a:latin typeface="Calibri" panose="020F0502020204030204" pitchFamily="34" charset="0"/>
              </a:rPr>
              <a:t>i ugovorene </a:t>
            </a:r>
            <a:r>
              <a:rPr lang="vi-VN" sz="1400" dirty="0">
                <a:latin typeface="Calibri" panose="020F0502020204030204" pitchFamily="34" charset="0"/>
              </a:rPr>
              <a:t>obveze preuzete temeljem prijašnjih ugovora </a:t>
            </a:r>
            <a:r>
              <a:rPr lang="vi-VN" sz="1400" dirty="0" smtClean="0">
                <a:latin typeface="Calibri" panose="020F0502020204030204" pitchFamily="34" charset="0"/>
              </a:rPr>
              <a:t>prema </a:t>
            </a:r>
            <a:r>
              <a:rPr lang="hr-HR" sz="1400" dirty="0" smtClean="0"/>
              <a:t>MSPM</a:t>
            </a:r>
            <a:r>
              <a:rPr lang="vi-VN" sz="1400" dirty="0" smtClean="0">
                <a:latin typeface="Calibri" panose="020F0502020204030204" pitchFamily="34" charset="0"/>
              </a:rPr>
              <a:t>, </a:t>
            </a:r>
            <a:r>
              <a:rPr lang="vi-VN" sz="1400" dirty="0">
                <a:latin typeface="Calibri" panose="020F0502020204030204" pitchFamily="34" charset="0"/>
              </a:rPr>
              <a:t>te svim drugim davateljima financijskih sredstava iz javnih izvora, što potvrđuje izjavom koju potpisuje osoba ovlaštena za zastupanje udruge, 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dirty="0" smtClean="0">
                <a:latin typeface="Calibri" panose="020F0502020204030204" pitchFamily="34" charset="0"/>
              </a:rPr>
              <a:t>protiv </a:t>
            </a:r>
            <a:r>
              <a:rPr lang="vi-VN" sz="1400" dirty="0">
                <a:latin typeface="Calibri" panose="020F0502020204030204" pitchFamily="34" charset="0"/>
              </a:rPr>
              <a:t>odgovorne osobe u udruzi (prijavitelja) i voditelja projekta </a:t>
            </a:r>
            <a:r>
              <a:rPr lang="vi-VN" sz="1400" b="1" dirty="0">
                <a:latin typeface="Calibri" panose="020F0502020204030204" pitchFamily="34" charset="0"/>
              </a:rPr>
              <a:t>ne vodi se kazneni postupak</a:t>
            </a:r>
            <a:r>
              <a:rPr lang="vi-VN" sz="1400" dirty="0">
                <a:latin typeface="Calibri" panose="020F0502020204030204" pitchFamily="34" charset="0"/>
              </a:rPr>
              <a:t>,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 smtClean="0">
                <a:latin typeface="Calibri" panose="020F0502020204030204" pitchFamily="34" charset="0"/>
              </a:rPr>
              <a:t>dostavlja </a:t>
            </a:r>
            <a:r>
              <a:rPr lang="vi-VN" sz="1400" b="1" dirty="0">
                <a:latin typeface="Calibri" panose="020F0502020204030204" pitchFamily="34" charset="0"/>
              </a:rPr>
              <a:t>potvrdu izdanu od strane </a:t>
            </a:r>
            <a:r>
              <a:rPr lang="vi-VN" sz="1400" b="1" dirty="0" smtClean="0">
                <a:latin typeface="Calibri" panose="020F0502020204030204" pitchFamily="34" charset="0"/>
              </a:rPr>
              <a:t>Porezne </a:t>
            </a:r>
            <a:r>
              <a:rPr lang="vi-VN" sz="1400" b="1" dirty="0">
                <a:latin typeface="Calibri" panose="020F0502020204030204" pitchFamily="34" charset="0"/>
              </a:rPr>
              <a:t>uprave </a:t>
            </a:r>
            <a:r>
              <a:rPr lang="vi-VN" sz="1400" dirty="0">
                <a:latin typeface="Calibri" panose="020F0502020204030204" pitchFamily="34" charset="0"/>
              </a:rPr>
              <a:t>da su podmireni svi doprinosi, te plaćen porez (dostavlja se prije potpisivanja ugovora)</a:t>
            </a:r>
          </a:p>
          <a:p>
            <a:pPr>
              <a:buFont typeface="Arial" charset="0"/>
              <a:buChar char="•"/>
              <a:defRPr/>
            </a:pPr>
            <a:r>
              <a:rPr lang="vi-VN" sz="1400" b="1" dirty="0" smtClean="0">
                <a:latin typeface="Calibri" panose="020F0502020204030204" pitchFamily="34" charset="0"/>
              </a:rPr>
              <a:t>djeluje </a:t>
            </a:r>
            <a:r>
              <a:rPr lang="vi-VN" sz="1400" b="1" dirty="0">
                <a:latin typeface="Calibri" panose="020F0502020204030204" pitchFamily="34" charset="0"/>
              </a:rPr>
              <a:t>u službi općeg/zajedničkog </a:t>
            </a:r>
            <a:r>
              <a:rPr lang="vi-VN" sz="1400" dirty="0">
                <a:latin typeface="Calibri" panose="020F0502020204030204" pitchFamily="34" charset="0"/>
              </a:rPr>
              <a:t>dobra i u skladu s općim vrednotama utvrđenim Ustavom </a:t>
            </a:r>
            <a:r>
              <a:rPr lang="hr-HR" sz="1400" dirty="0" smtClean="0"/>
              <a:t>RH</a:t>
            </a:r>
            <a:r>
              <a:rPr lang="vi-VN" sz="1400" dirty="0" smtClean="0">
                <a:latin typeface="Calibri" panose="020F0502020204030204" pitchFamily="34" charset="0"/>
              </a:rPr>
              <a:t>,</a:t>
            </a:r>
            <a:endParaRPr lang="vi-VN" sz="14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hr-HR" sz="1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628775"/>
            <a:ext cx="7620000" cy="4565650"/>
          </a:xfrm>
        </p:spPr>
        <p:txBody>
          <a:bodyPr/>
          <a:lstStyle/>
          <a:p>
            <a:pPr marL="114300" indent="0">
              <a:buFont typeface="Arial" charset="0"/>
              <a:buNone/>
              <a:defRPr/>
            </a:pPr>
            <a:endParaRPr lang="hr-HR" sz="1200" dirty="0" smtClean="0"/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obavlja djelatnost </a:t>
            </a:r>
            <a:r>
              <a:rPr lang="vi-VN" sz="1600" dirty="0">
                <a:latin typeface="Calibri" panose="020F0502020204030204" pitchFamily="34" charset="0"/>
              </a:rPr>
              <a:t>u skladu sa Zakonom o volonterstvu, nacionalnim strategijama i programima za poticanje razvoja civilnog društva;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>
                <a:latin typeface="Calibri" panose="020F0502020204030204" pitchFamily="34" charset="0"/>
              </a:rPr>
              <a:t>ima potpisanu Izjavu o partnerstvu s jedinicom/-cama lokalne samouprave </a:t>
            </a:r>
            <a:endParaRPr lang="hr-HR" sz="1600" dirty="0" smtClean="0"/>
          </a:p>
          <a:p>
            <a:pPr>
              <a:buFont typeface="Arial" charset="0"/>
              <a:buChar char="•"/>
              <a:defRPr/>
            </a:pPr>
            <a:r>
              <a:rPr lang="vi-VN" sz="1600" dirty="0" smtClean="0">
                <a:latin typeface="Calibri" panose="020F0502020204030204" pitchFamily="34" charset="0"/>
              </a:rPr>
              <a:t>djeluje </a:t>
            </a:r>
            <a:r>
              <a:rPr lang="vi-VN" sz="1600" dirty="0">
                <a:latin typeface="Calibri" panose="020F0502020204030204" pitchFamily="34" charset="0"/>
              </a:rPr>
              <a:t>na unaprjeđenju volonterstva i promicanju vrijednosti volontiranja na lokalnom ili regionalnom ili nacionalnom </a:t>
            </a:r>
            <a:r>
              <a:rPr lang="vi-VN" sz="1600" dirty="0" smtClean="0">
                <a:latin typeface="Calibri" panose="020F0502020204030204" pitchFamily="34" charset="0"/>
              </a:rPr>
              <a:t>području</a:t>
            </a:r>
            <a:endParaRPr lang="vi-VN" sz="16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vi-VN" sz="1600" dirty="0">
                <a:latin typeface="Calibri" panose="020F0502020204030204" pitchFamily="34" charset="0"/>
              </a:rPr>
              <a:t>djeluje na području gdje </a:t>
            </a:r>
            <a:r>
              <a:rPr lang="hr-HR" sz="1600" dirty="0" smtClean="0"/>
              <a:t>je</a:t>
            </a:r>
            <a:r>
              <a:rPr lang="vi-VN" sz="1600" dirty="0" smtClean="0">
                <a:latin typeface="Calibri" panose="020F0502020204030204" pitchFamily="34" charset="0"/>
              </a:rPr>
              <a:t> registriran</a:t>
            </a:r>
            <a:r>
              <a:rPr lang="hr-HR" sz="1600" dirty="0" smtClean="0"/>
              <a:t>a</a:t>
            </a:r>
            <a:r>
              <a:rPr lang="hr-HR" sz="1600" dirty="0"/>
              <a:t>,</a:t>
            </a:r>
            <a:endParaRPr lang="vi-VN" sz="1600" dirty="0">
              <a:latin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vi-VN" sz="1600" dirty="0">
                <a:latin typeface="Calibri" panose="020F0502020204030204" pitchFamily="34" charset="0"/>
              </a:rPr>
              <a:t>ima usvojen Plan i program rada </a:t>
            </a:r>
            <a:r>
              <a:rPr lang="vi-VN" sz="1600" dirty="0" smtClean="0">
                <a:latin typeface="Calibri" panose="020F0502020204030204" pitchFamily="34" charset="0"/>
              </a:rPr>
              <a:t>za </a:t>
            </a:r>
            <a:r>
              <a:rPr lang="vi-VN" sz="1600" dirty="0">
                <a:latin typeface="Calibri" panose="020F0502020204030204" pitchFamily="34" charset="0"/>
              </a:rPr>
              <a:t>2015. godinu,</a:t>
            </a:r>
          </a:p>
          <a:p>
            <a:pPr>
              <a:buFont typeface="Arial" charset="0"/>
              <a:buChar char="•"/>
              <a:defRPr/>
            </a:pPr>
            <a:r>
              <a:rPr lang="vi-VN" sz="1600" dirty="0">
                <a:latin typeface="Calibri" panose="020F0502020204030204" pitchFamily="34" charset="0"/>
              </a:rPr>
              <a:t>osigurala je organizacijske, ljudske, prostorne i djelomično financijske resurse za obavljanje djelatnosti sukladno Planu i programu rada udruge.</a:t>
            </a:r>
          </a:p>
          <a:p>
            <a:pPr>
              <a:buFont typeface="Arial" charset="0"/>
              <a:buChar char="•"/>
              <a:defRPr/>
            </a:pPr>
            <a:endParaRPr lang="hr-HR" sz="1200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Tko može podnijeti prijavu? 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">
      <a:dk1>
        <a:srgbClr val="F2F2F2"/>
      </a:dk1>
      <a:lt1>
        <a:srgbClr val="FFFFFF"/>
      </a:lt1>
      <a:dk2>
        <a:srgbClr val="C9C9C9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1727</TotalTime>
  <Words>2945</Words>
  <Application>Microsoft Office PowerPoint</Application>
  <PresentationFormat>Prikaz na zaslonu (4:3)</PresentationFormat>
  <Paragraphs>347</Paragraphs>
  <Slides>35</Slides>
  <Notes>3</Notes>
  <HiddenSlides>2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35</vt:i4>
      </vt:variant>
    </vt:vector>
  </HeadingPairs>
  <TitlesOfParts>
    <vt:vector size="39" baseType="lpstr">
      <vt:lpstr>Calibri</vt:lpstr>
      <vt:lpstr>Arial</vt:lpstr>
      <vt:lpstr>Cambria</vt:lpstr>
      <vt:lpstr>Adjacency</vt:lpstr>
      <vt:lpstr>Prezentacija natječaja</vt:lpstr>
      <vt:lpstr>O Zakladi…</vt:lpstr>
      <vt:lpstr>Aktivnosti Zaklade</vt:lpstr>
      <vt:lpstr>Prošireni decentralizirani model</vt:lpstr>
      <vt:lpstr>Poziv za prijavu lokalnih i regionalnih volonterskih centara</vt:lpstr>
      <vt:lpstr>Informacije o pozivu </vt:lpstr>
      <vt:lpstr>PowerPointova prezentacija</vt:lpstr>
      <vt:lpstr>Tko može podnijeti prijavu? </vt:lpstr>
      <vt:lpstr>Tko može podnijeti prijavu? </vt:lpstr>
      <vt:lpstr>Tko se ne može prijaviti?</vt:lpstr>
      <vt:lpstr>Partnerstvo na projektu</vt:lpstr>
      <vt:lpstr>PowerPointova prezentacija</vt:lpstr>
      <vt:lpstr>Prihvatljive aktivnosti za Lokalne volonterske centre</vt:lpstr>
      <vt:lpstr>Obvezni dokumenti i obrasci za prijavu za LVC</vt:lpstr>
      <vt:lpstr>PowerPointova prezentacija</vt:lpstr>
      <vt:lpstr>Odabir projekata </vt:lpstr>
      <vt:lpstr>PowerPointova prezentacija</vt:lpstr>
      <vt:lpstr>Promicanje i zaštita prava djece i podrška obitelji</vt:lpstr>
      <vt:lpstr>Osnovne informacije o natječaju</vt:lpstr>
      <vt:lpstr>Prijava na natječaj</vt:lpstr>
      <vt:lpstr>Projekti usmjereni mladima</vt:lpstr>
      <vt:lpstr>Osnovne informacije o natječaju</vt:lpstr>
      <vt:lpstr>Prevencija nasilja nad djecom i mladima</vt:lpstr>
      <vt:lpstr>Osnovne informacije o natječaju</vt:lpstr>
      <vt:lpstr>Natječaj za građanske akcije „Naš doprinos zajednici” 15.4.-15.5.2015.</vt:lpstr>
      <vt:lpstr>Info o natječaju za građanske akcije </vt:lpstr>
      <vt:lpstr>Tko se ne može prijaviti?</vt:lpstr>
      <vt:lpstr>Što je građanska akcija?</vt:lpstr>
      <vt:lpstr>Prijava akcije</vt:lpstr>
      <vt:lpstr>Prijava akcije</vt:lpstr>
      <vt:lpstr>Postupak procjene:</vt:lpstr>
      <vt:lpstr>PowerPointova prezentacija</vt:lpstr>
      <vt:lpstr>Kontakt podaci :</vt:lpstr>
      <vt:lpstr>Pitanja?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</dc:creator>
  <cp:lastModifiedBy>Adela Granić</cp:lastModifiedBy>
  <cp:revision>178</cp:revision>
  <cp:lastPrinted>2015-03-18T14:16:56Z</cp:lastPrinted>
  <dcterms:created xsi:type="dcterms:W3CDTF">2014-03-05T12:20:52Z</dcterms:created>
  <dcterms:modified xsi:type="dcterms:W3CDTF">2016-02-19T08:02:52Z</dcterms:modified>
</cp:coreProperties>
</file>