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336" r:id="rId3"/>
    <p:sldId id="337" r:id="rId4"/>
    <p:sldId id="259" r:id="rId5"/>
    <p:sldId id="261" r:id="rId6"/>
    <p:sldId id="262" r:id="rId7"/>
    <p:sldId id="263" r:id="rId8"/>
    <p:sldId id="270" r:id="rId9"/>
    <p:sldId id="269" r:id="rId10"/>
    <p:sldId id="347" r:id="rId11"/>
    <p:sldId id="265" r:id="rId12"/>
    <p:sldId id="266" r:id="rId13"/>
    <p:sldId id="26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338" r:id="rId22"/>
    <p:sldId id="286" r:id="rId23"/>
    <p:sldId id="287" r:id="rId24"/>
    <p:sldId id="288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289" r:id="rId35"/>
    <p:sldId id="339" r:id="rId36"/>
    <p:sldId id="342" r:id="rId37"/>
    <p:sldId id="292" r:id="rId38"/>
    <p:sldId id="293" r:id="rId39"/>
    <p:sldId id="294" r:id="rId40"/>
    <p:sldId id="295" r:id="rId41"/>
    <p:sldId id="312" r:id="rId42"/>
    <p:sldId id="340" r:id="rId43"/>
    <p:sldId id="299" r:id="rId44"/>
    <p:sldId id="300" r:id="rId45"/>
    <p:sldId id="301" r:id="rId46"/>
    <p:sldId id="302" r:id="rId47"/>
    <p:sldId id="349" r:id="rId48"/>
    <p:sldId id="341" r:id="rId49"/>
    <p:sldId id="343" r:id="rId50"/>
    <p:sldId id="305" r:id="rId51"/>
    <p:sldId id="345" r:id="rId52"/>
    <p:sldId id="344" r:id="rId53"/>
    <p:sldId id="307" r:id="rId54"/>
    <p:sldId id="310" r:id="rId55"/>
    <p:sldId id="313" r:id="rId56"/>
    <p:sldId id="328" r:id="rId57"/>
    <p:sldId id="314" r:id="rId58"/>
    <p:sldId id="315" r:id="rId59"/>
    <p:sldId id="316" r:id="rId60"/>
    <p:sldId id="317" r:id="rId61"/>
    <p:sldId id="311" r:id="rId62"/>
    <p:sldId id="323" r:id="rId63"/>
    <p:sldId id="324" r:id="rId64"/>
    <p:sldId id="325" r:id="rId65"/>
    <p:sldId id="326" r:id="rId66"/>
    <p:sldId id="329" r:id="rId67"/>
    <p:sldId id="348" r:id="rId68"/>
    <p:sldId id="333" r:id="rId69"/>
    <p:sldId id="334" r:id="rId7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71" autoAdjust="0"/>
  </p:normalViewPr>
  <p:slideViewPr>
    <p:cSldViewPr>
      <p:cViewPr varScale="1">
        <p:scale>
          <a:sx n="76" d="100"/>
          <a:sy n="76" d="100"/>
        </p:scale>
        <p:origin x="26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480621432058032/" TargetMode="External"/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531A2-967A-443E-8589-5FA252FF26BE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B1BB4B95-5F5C-44E0-A945-DB9C4E9FC23A}">
      <dgm:prSet phldrT="[Text]"/>
      <dgm:spPr>
        <a:solidFill>
          <a:srgbClr val="FA895C"/>
        </a:solidFill>
      </dgm:spPr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OBRAZOVANJE I OSPOSOBLJAVANJE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27CB8-BB3B-4A5A-96F2-D9335C17E248}" type="parTrans" cxnId="{C91C572D-39DF-461E-9DBF-269E2AF0059F}">
      <dgm:prSet/>
      <dgm:spPr/>
      <dgm:t>
        <a:bodyPr/>
        <a:lstStyle/>
        <a:p>
          <a:endParaRPr lang="hr-HR"/>
        </a:p>
      </dgm:t>
    </dgm:pt>
    <dgm:pt modelId="{79010831-74EA-49D8-9378-6C63694750FC}" type="sibTrans" cxnId="{C91C572D-39DF-461E-9DBF-269E2AF0059F}">
      <dgm:prSet/>
      <dgm:spPr/>
      <dgm:t>
        <a:bodyPr/>
        <a:lstStyle/>
        <a:p>
          <a:endParaRPr lang="hr-HR"/>
        </a:p>
      </dgm:t>
    </dgm:pt>
    <dgm:pt modelId="{D3DDDD03-E786-417B-8432-909CE2803D3F}">
      <dgm:prSet phldrT="[Text]"/>
      <dgm:spPr>
        <a:solidFill>
          <a:schemeClr val="accent5"/>
        </a:solidFill>
      </dgm:spPr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MLADI</a:t>
          </a:r>
          <a:endParaRPr lang="hr-H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72899-381F-424E-B9A2-535C89632CE5}" type="parTrans" cxnId="{B8917A5C-D957-4298-AB6E-60C15D524EF4}">
      <dgm:prSet/>
      <dgm:spPr/>
      <dgm:t>
        <a:bodyPr/>
        <a:lstStyle/>
        <a:p>
          <a:endParaRPr lang="hr-HR"/>
        </a:p>
      </dgm:t>
    </dgm:pt>
    <dgm:pt modelId="{05A1BF52-542C-4BB4-81D6-E23AAB5B6F8A}" type="sibTrans" cxnId="{B8917A5C-D957-4298-AB6E-60C15D524EF4}">
      <dgm:prSet/>
      <dgm:spPr/>
      <dgm:t>
        <a:bodyPr/>
        <a:lstStyle/>
        <a:p>
          <a:endParaRPr lang="hr-HR"/>
        </a:p>
      </dgm:t>
    </dgm:pt>
    <dgm:pt modelId="{C7198C53-96A1-487C-BB89-E603EA6288F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ZNANOST</a:t>
          </a:r>
          <a:endParaRPr lang="hr-H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C8F9D-F12D-41D6-9988-F3685E83BF64}" type="parTrans" cxnId="{38C30FBA-CF0E-46C0-93E7-106842640919}">
      <dgm:prSet/>
      <dgm:spPr/>
      <dgm:t>
        <a:bodyPr/>
        <a:lstStyle/>
        <a:p>
          <a:endParaRPr lang="hr-HR"/>
        </a:p>
      </dgm:t>
    </dgm:pt>
    <dgm:pt modelId="{AAD89143-EF89-4A97-B297-17A4601834E4}" type="sibTrans" cxnId="{38C30FBA-CF0E-46C0-93E7-106842640919}">
      <dgm:prSet/>
      <dgm:spPr/>
      <dgm:t>
        <a:bodyPr/>
        <a:lstStyle/>
        <a:p>
          <a:endParaRPr lang="hr-HR"/>
        </a:p>
      </dgm:t>
    </dgm:pt>
    <dgm:pt modelId="{ED91E9B4-1805-4766-AE83-070863B36A1A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 sz="1350" b="1" dirty="0" smtClean="0">
              <a:latin typeface="Arial" panose="020B0604020202020204" pitchFamily="34" charset="0"/>
              <a:cs typeface="Arial" panose="020B0604020202020204" pitchFamily="34" charset="0"/>
            </a:rPr>
            <a:t>OBZOR 2020</a:t>
          </a:r>
          <a:r>
            <a:rPr lang="hr-HR" sz="13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r-HR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97329-8114-421E-8571-41F0CC1C7289}" type="parTrans" cxnId="{49A6186E-9799-4A47-8FFE-77636C36EE18}">
      <dgm:prSet/>
      <dgm:spPr/>
      <dgm:t>
        <a:bodyPr/>
        <a:lstStyle/>
        <a:p>
          <a:endParaRPr lang="hr-HR"/>
        </a:p>
      </dgm:t>
    </dgm:pt>
    <dgm:pt modelId="{D77086E3-4504-472F-AE10-CD2C37AE0B0B}" type="sibTrans" cxnId="{49A6186E-9799-4A47-8FFE-77636C36EE18}">
      <dgm:prSet/>
      <dgm:spPr/>
      <dgm:t>
        <a:bodyPr/>
        <a:lstStyle/>
        <a:p>
          <a:endParaRPr lang="hr-HR"/>
        </a:p>
      </dgm:t>
    </dgm:pt>
    <dgm:pt modelId="{4B1F603D-D51A-4ADF-A00D-A415AB9A46F8}">
      <dgm:prSet phldrT="[Text]" custT="1"/>
      <dgm:spPr>
        <a:solidFill>
          <a:srgbClr val="FA895C"/>
        </a:solidFill>
      </dgm:spPr>
      <dgm:t>
        <a:bodyPr/>
        <a:lstStyle/>
        <a:p>
          <a:r>
            <a:rPr lang="hr-H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ERASMUS+</a:t>
          </a:r>
          <a:endParaRPr lang="hr-H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0839C-D3E6-4987-908D-EA86643E5718}" type="parTrans" cxnId="{672E7459-B3C0-42B7-B5EE-9907D1D8B43B}">
      <dgm:prSet/>
      <dgm:spPr/>
      <dgm:t>
        <a:bodyPr/>
        <a:lstStyle/>
        <a:p>
          <a:endParaRPr lang="hr-HR"/>
        </a:p>
      </dgm:t>
    </dgm:pt>
    <dgm:pt modelId="{A209D82B-E970-4A87-97AA-5B6196FEABE5}" type="sibTrans" cxnId="{672E7459-B3C0-42B7-B5EE-9907D1D8B43B}">
      <dgm:prSet/>
      <dgm:spPr/>
      <dgm:t>
        <a:bodyPr/>
        <a:lstStyle/>
        <a:p>
          <a:endParaRPr lang="hr-HR"/>
        </a:p>
      </dgm:t>
    </dgm:pt>
    <dgm:pt modelId="{C733C891-0B34-400C-8142-2A2C931FFD7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hr-H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ERASMUS+</a:t>
          </a:r>
          <a:endParaRPr lang="hr-H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31767-8378-4143-9346-D4F3C7C106C9}" type="parTrans" cxnId="{7A72EAC2-95AE-4FB5-9EB4-AF4F1FE34EF1}">
      <dgm:prSet/>
      <dgm:spPr/>
      <dgm:t>
        <a:bodyPr/>
        <a:lstStyle/>
        <a:p>
          <a:endParaRPr lang="hr-HR"/>
        </a:p>
      </dgm:t>
    </dgm:pt>
    <dgm:pt modelId="{9F9597D8-31AF-4B07-8C23-813D14D4FF41}" type="sibTrans" cxnId="{7A72EAC2-95AE-4FB5-9EB4-AF4F1FE34EF1}">
      <dgm:prSet/>
      <dgm:spPr/>
      <dgm:t>
        <a:bodyPr/>
        <a:lstStyle/>
        <a:p>
          <a:endParaRPr lang="hr-HR"/>
        </a:p>
      </dgm:t>
    </dgm:pt>
    <dgm:pt modelId="{E332898F-6AE5-42A8-B3E1-76755F704BB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EURAXESS</a:t>
          </a:r>
          <a:endParaRPr lang="hr-H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EBBE27-4FAB-4FFC-8C2B-F73D5416644D}" type="parTrans" cxnId="{F7BA46C6-37F2-45E3-B768-3744D94A3690}">
      <dgm:prSet/>
      <dgm:spPr/>
      <dgm:t>
        <a:bodyPr/>
        <a:lstStyle/>
        <a:p>
          <a:endParaRPr lang="hr-HR"/>
        </a:p>
      </dgm:t>
    </dgm:pt>
    <dgm:pt modelId="{74651889-B1D0-4B48-8F95-FE041B43F58B}" type="sibTrans" cxnId="{F7BA46C6-37F2-45E3-B768-3744D94A3690}">
      <dgm:prSet/>
      <dgm:spPr/>
      <dgm:t>
        <a:bodyPr/>
        <a:lstStyle/>
        <a:p>
          <a:endParaRPr lang="hr-HR"/>
        </a:p>
      </dgm:t>
    </dgm:pt>
    <dgm:pt modelId="{FF480015-C3FC-45EE-B317-F8D8991B9A24}">
      <dgm:prSet phldrT="[Text]" custT="1"/>
      <dgm:spPr>
        <a:solidFill>
          <a:srgbClr val="FA895C"/>
        </a:solidFill>
      </dgm:spPr>
      <dgm:t>
        <a:bodyPr/>
        <a:lstStyle/>
        <a:p>
          <a:r>
            <a:rPr lang="hr-H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BILATERALNE STIPENDIJE</a:t>
          </a:r>
          <a:endParaRPr lang="hr-H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5A265-5715-4CC5-8A7D-35F12372963C}" type="parTrans" cxnId="{CDE3E0B5-2033-47D5-B4EE-4B69667E6AAD}">
      <dgm:prSet/>
      <dgm:spPr/>
      <dgm:t>
        <a:bodyPr/>
        <a:lstStyle/>
        <a:p>
          <a:endParaRPr lang="hr-HR"/>
        </a:p>
      </dgm:t>
    </dgm:pt>
    <dgm:pt modelId="{081C5057-2138-48EC-B943-E379CDA863BD}" type="sibTrans" cxnId="{CDE3E0B5-2033-47D5-B4EE-4B69667E6AAD}">
      <dgm:prSet/>
      <dgm:spPr/>
      <dgm:t>
        <a:bodyPr/>
        <a:lstStyle/>
        <a:p>
          <a:endParaRPr lang="hr-HR"/>
        </a:p>
      </dgm:t>
    </dgm:pt>
    <dgm:pt modelId="{FE2353F4-2B2E-4F19-A0A9-55E5B0BF6E5B}">
      <dgm:prSet phldrT="[Text]" custT="1"/>
      <dgm:spPr>
        <a:solidFill>
          <a:srgbClr val="FA895C"/>
        </a:solidFill>
      </dgm:spPr>
      <dgm:t>
        <a:bodyPr/>
        <a:lstStyle/>
        <a:p>
          <a:r>
            <a:rPr lang="hr-H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CEEPUS</a:t>
          </a:r>
          <a:endParaRPr lang="hr-H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6ADAF-235F-4B49-84EC-D76692B3C11E}" type="parTrans" cxnId="{DE33E6B5-5FB4-48A2-A80E-7BDDFFAFB785}">
      <dgm:prSet/>
      <dgm:spPr/>
      <dgm:t>
        <a:bodyPr/>
        <a:lstStyle/>
        <a:p>
          <a:endParaRPr lang="hr-HR"/>
        </a:p>
      </dgm:t>
    </dgm:pt>
    <dgm:pt modelId="{13CF9D9F-11A8-4053-9A31-CC3C1995C736}" type="sibTrans" cxnId="{DE33E6B5-5FB4-48A2-A80E-7BDDFFAFB785}">
      <dgm:prSet/>
      <dgm:spPr/>
      <dgm:t>
        <a:bodyPr/>
        <a:lstStyle/>
        <a:p>
          <a:endParaRPr lang="hr-HR"/>
        </a:p>
      </dgm:t>
    </dgm:pt>
    <dgm:pt modelId="{9978BC5B-0CE1-4CF8-9E9E-C22C7FD4BA93}" type="pres">
      <dgm:prSet presAssocID="{980531A2-967A-443E-8589-5FA252FF26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B72593B-820E-4100-A846-7AA8A0E7FCD2}" type="pres">
      <dgm:prSet presAssocID="{B1BB4B95-5F5C-44E0-A945-DB9C4E9FC23A}" presName="vertOne" presStyleCnt="0"/>
      <dgm:spPr/>
    </dgm:pt>
    <dgm:pt modelId="{D18DDCDB-B21D-4506-81DD-4BBE8DE656F9}" type="pres">
      <dgm:prSet presAssocID="{B1BB4B95-5F5C-44E0-A945-DB9C4E9FC23A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901CF73-BA08-4CB5-A190-21869FB10BBB}" type="pres">
      <dgm:prSet presAssocID="{B1BB4B95-5F5C-44E0-A945-DB9C4E9FC23A}" presName="parTransOne" presStyleCnt="0"/>
      <dgm:spPr/>
    </dgm:pt>
    <dgm:pt modelId="{1C621738-441F-4AF2-80C6-CD7B9EC06B41}" type="pres">
      <dgm:prSet presAssocID="{B1BB4B95-5F5C-44E0-A945-DB9C4E9FC23A}" presName="horzOne" presStyleCnt="0"/>
      <dgm:spPr/>
    </dgm:pt>
    <dgm:pt modelId="{41A72B3F-B8B5-44BD-882B-2A8E3715D325}" type="pres">
      <dgm:prSet presAssocID="{4B1F603D-D51A-4ADF-A00D-A415AB9A46F8}" presName="vertTwo" presStyleCnt="0"/>
      <dgm:spPr/>
    </dgm:pt>
    <dgm:pt modelId="{26F86180-3405-40C9-B04F-7250C026AAAA}" type="pres">
      <dgm:prSet presAssocID="{4B1F603D-D51A-4ADF-A00D-A415AB9A46F8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426E057-7FEF-4D5B-900A-8EC7E9B46461}" type="pres">
      <dgm:prSet presAssocID="{4B1F603D-D51A-4ADF-A00D-A415AB9A46F8}" presName="horzTwo" presStyleCnt="0"/>
      <dgm:spPr/>
    </dgm:pt>
    <dgm:pt modelId="{D6DB84B9-E271-4486-B5EF-73AED0835C0F}" type="pres">
      <dgm:prSet presAssocID="{A209D82B-E970-4A87-97AA-5B6196FEABE5}" presName="sibSpaceTwo" presStyleCnt="0"/>
      <dgm:spPr/>
    </dgm:pt>
    <dgm:pt modelId="{B0093575-C2AD-4DE2-A91B-B21AFBA4347B}" type="pres">
      <dgm:prSet presAssocID="{FF480015-C3FC-45EE-B317-F8D8991B9A24}" presName="vertTwo" presStyleCnt="0"/>
      <dgm:spPr/>
    </dgm:pt>
    <dgm:pt modelId="{E24A6C40-7682-4922-89BC-3875AF317A64}" type="pres">
      <dgm:prSet presAssocID="{FF480015-C3FC-45EE-B317-F8D8991B9A24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DD89698-B931-42AC-B30B-4887F5E3E634}" type="pres">
      <dgm:prSet presAssocID="{FF480015-C3FC-45EE-B317-F8D8991B9A24}" presName="horzTwo" presStyleCnt="0"/>
      <dgm:spPr/>
    </dgm:pt>
    <dgm:pt modelId="{32F6C19D-7869-4F5C-906A-A5F21321F2AD}" type="pres">
      <dgm:prSet presAssocID="{081C5057-2138-48EC-B943-E379CDA863BD}" presName="sibSpaceTwo" presStyleCnt="0"/>
      <dgm:spPr/>
    </dgm:pt>
    <dgm:pt modelId="{0DC1BC6E-1C11-446C-8872-5885B23A9AE8}" type="pres">
      <dgm:prSet presAssocID="{FE2353F4-2B2E-4F19-A0A9-55E5B0BF6E5B}" presName="vertTwo" presStyleCnt="0"/>
      <dgm:spPr/>
    </dgm:pt>
    <dgm:pt modelId="{9CD10755-E9EF-48E8-AC81-8A43A3DEFF70}" type="pres">
      <dgm:prSet presAssocID="{FE2353F4-2B2E-4F19-A0A9-55E5B0BF6E5B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DE9C487-0AB5-421D-8024-393371AFB4A7}" type="pres">
      <dgm:prSet presAssocID="{FE2353F4-2B2E-4F19-A0A9-55E5B0BF6E5B}" presName="horzTwo" presStyleCnt="0"/>
      <dgm:spPr/>
    </dgm:pt>
    <dgm:pt modelId="{B714CBA7-A42E-4606-8202-0795AC6EF701}" type="pres">
      <dgm:prSet presAssocID="{79010831-74EA-49D8-9378-6C63694750FC}" presName="sibSpaceOne" presStyleCnt="0"/>
      <dgm:spPr/>
    </dgm:pt>
    <dgm:pt modelId="{AA4C8901-D90A-41FF-A92B-EE65C449DC58}" type="pres">
      <dgm:prSet presAssocID="{D3DDDD03-E786-417B-8432-909CE2803D3F}" presName="vertOne" presStyleCnt="0"/>
      <dgm:spPr/>
    </dgm:pt>
    <dgm:pt modelId="{85664BF4-23AE-4656-9A63-FF66C1C4D6CE}" type="pres">
      <dgm:prSet presAssocID="{D3DDDD03-E786-417B-8432-909CE2803D3F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6EE938E-ECD9-48DE-A969-20311DD497C5}" type="pres">
      <dgm:prSet presAssocID="{D3DDDD03-E786-417B-8432-909CE2803D3F}" presName="parTransOne" presStyleCnt="0"/>
      <dgm:spPr/>
    </dgm:pt>
    <dgm:pt modelId="{B1B25ADC-9A44-4966-9A23-369F3E8F55A0}" type="pres">
      <dgm:prSet presAssocID="{D3DDDD03-E786-417B-8432-909CE2803D3F}" presName="horzOne" presStyleCnt="0"/>
      <dgm:spPr/>
    </dgm:pt>
    <dgm:pt modelId="{3F380D57-247C-4355-AD44-E9EAA99F8155}" type="pres">
      <dgm:prSet presAssocID="{C733C891-0B34-400C-8142-2A2C931FFD7E}" presName="vertTwo" presStyleCnt="0"/>
      <dgm:spPr/>
    </dgm:pt>
    <dgm:pt modelId="{7CDAB755-917E-4166-8A26-8B1F6CC2CC4A}" type="pres">
      <dgm:prSet presAssocID="{C733C891-0B34-400C-8142-2A2C931FFD7E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7BABA4C-D8D3-458E-ABBD-5E533C66739B}" type="pres">
      <dgm:prSet presAssocID="{C733C891-0B34-400C-8142-2A2C931FFD7E}" presName="horzTwo" presStyleCnt="0"/>
      <dgm:spPr/>
    </dgm:pt>
    <dgm:pt modelId="{31046F5C-DC26-4AD1-AEB2-609EE0CD58B7}" type="pres">
      <dgm:prSet presAssocID="{05A1BF52-542C-4BB4-81D6-E23AAB5B6F8A}" presName="sibSpaceOne" presStyleCnt="0"/>
      <dgm:spPr/>
    </dgm:pt>
    <dgm:pt modelId="{02230324-9A95-451C-A34E-3AA9ADA58EBE}" type="pres">
      <dgm:prSet presAssocID="{C7198C53-96A1-487C-BB89-E603EA6288FC}" presName="vertOne" presStyleCnt="0"/>
      <dgm:spPr/>
    </dgm:pt>
    <dgm:pt modelId="{B55684EB-A685-4D2E-9F63-E575BB5F4DDC}" type="pres">
      <dgm:prSet presAssocID="{C7198C53-96A1-487C-BB89-E603EA6288F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D72A195-1FF5-4DBD-8F93-9D308C480978}" type="pres">
      <dgm:prSet presAssocID="{C7198C53-96A1-487C-BB89-E603EA6288FC}" presName="parTransOne" presStyleCnt="0"/>
      <dgm:spPr/>
    </dgm:pt>
    <dgm:pt modelId="{4B98D2BB-6D25-48E8-AFD1-B5706A0560EC}" type="pres">
      <dgm:prSet presAssocID="{C7198C53-96A1-487C-BB89-E603EA6288FC}" presName="horzOne" presStyleCnt="0"/>
      <dgm:spPr/>
    </dgm:pt>
    <dgm:pt modelId="{24DBE00A-8F6F-41C3-BC4C-125CEC6F4510}" type="pres">
      <dgm:prSet presAssocID="{ED91E9B4-1805-4766-AE83-070863B36A1A}" presName="vertTwo" presStyleCnt="0"/>
      <dgm:spPr/>
    </dgm:pt>
    <dgm:pt modelId="{7379F260-80C1-4FF8-A8FD-7E210A09D4A5}" type="pres">
      <dgm:prSet presAssocID="{ED91E9B4-1805-4766-AE83-070863B36A1A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ED09D8D-F5EC-490E-99B0-F22689435219}" type="pres">
      <dgm:prSet presAssocID="{ED91E9B4-1805-4766-AE83-070863B36A1A}" presName="horzTwo" presStyleCnt="0"/>
      <dgm:spPr/>
    </dgm:pt>
    <dgm:pt modelId="{1ED21262-218F-44B2-ACB3-4CB269F41097}" type="pres">
      <dgm:prSet presAssocID="{D77086E3-4504-472F-AE10-CD2C37AE0B0B}" presName="sibSpaceTwo" presStyleCnt="0"/>
      <dgm:spPr/>
    </dgm:pt>
    <dgm:pt modelId="{8D049F06-8BD5-4F8F-BF70-D6414644B8FE}" type="pres">
      <dgm:prSet presAssocID="{E332898F-6AE5-42A8-B3E1-76755F704BBE}" presName="vertTwo" presStyleCnt="0"/>
      <dgm:spPr/>
    </dgm:pt>
    <dgm:pt modelId="{ECDF85DA-22EC-4FF4-B98C-CC649FA4F7B3}" type="pres">
      <dgm:prSet presAssocID="{E332898F-6AE5-42A8-B3E1-76755F704BBE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2D647F0-C2A7-427A-A048-351536AC82F8}" type="pres">
      <dgm:prSet presAssocID="{E332898F-6AE5-42A8-B3E1-76755F704BBE}" presName="horzTwo" presStyleCnt="0"/>
      <dgm:spPr/>
    </dgm:pt>
  </dgm:ptLst>
  <dgm:cxnLst>
    <dgm:cxn modelId="{7EDAC49F-0956-4EAB-A8B6-6702753706A3}" type="presOf" srcId="{C733C891-0B34-400C-8142-2A2C931FFD7E}" destId="{7CDAB755-917E-4166-8A26-8B1F6CC2CC4A}" srcOrd="0" destOrd="0" presId="urn:microsoft.com/office/officeart/2005/8/layout/hierarchy4"/>
    <dgm:cxn modelId="{F3F5AE3F-1789-4611-9449-1DD5B9436628}" type="presOf" srcId="{4B1F603D-D51A-4ADF-A00D-A415AB9A46F8}" destId="{26F86180-3405-40C9-B04F-7250C026AAAA}" srcOrd="0" destOrd="0" presId="urn:microsoft.com/office/officeart/2005/8/layout/hierarchy4"/>
    <dgm:cxn modelId="{CDE3E0B5-2033-47D5-B4EE-4B69667E6AAD}" srcId="{B1BB4B95-5F5C-44E0-A945-DB9C4E9FC23A}" destId="{FF480015-C3FC-45EE-B317-F8D8991B9A24}" srcOrd="1" destOrd="0" parTransId="{2BA5A265-5715-4CC5-8A7D-35F12372963C}" sibTransId="{081C5057-2138-48EC-B943-E379CDA863BD}"/>
    <dgm:cxn modelId="{DE33E6B5-5FB4-48A2-A80E-7BDDFFAFB785}" srcId="{B1BB4B95-5F5C-44E0-A945-DB9C4E9FC23A}" destId="{FE2353F4-2B2E-4F19-A0A9-55E5B0BF6E5B}" srcOrd="2" destOrd="0" parTransId="{ED16ADAF-235F-4B49-84EC-D76692B3C11E}" sibTransId="{13CF9D9F-11A8-4053-9A31-CC3C1995C736}"/>
    <dgm:cxn modelId="{1B2FEA7F-FF0B-4A9F-91D5-3F90DD85F2FD}" type="presOf" srcId="{980531A2-967A-443E-8589-5FA252FF26BE}" destId="{9978BC5B-0CE1-4CF8-9E9E-C22C7FD4BA93}" srcOrd="0" destOrd="0" presId="urn:microsoft.com/office/officeart/2005/8/layout/hierarchy4"/>
    <dgm:cxn modelId="{74F7C858-AD62-4E80-A7DA-7E1411BA062B}" type="presOf" srcId="{D3DDDD03-E786-417B-8432-909CE2803D3F}" destId="{85664BF4-23AE-4656-9A63-FF66C1C4D6CE}" srcOrd="0" destOrd="0" presId="urn:microsoft.com/office/officeart/2005/8/layout/hierarchy4"/>
    <dgm:cxn modelId="{672E7459-B3C0-42B7-B5EE-9907D1D8B43B}" srcId="{B1BB4B95-5F5C-44E0-A945-DB9C4E9FC23A}" destId="{4B1F603D-D51A-4ADF-A00D-A415AB9A46F8}" srcOrd="0" destOrd="0" parTransId="{C5C0839C-D3E6-4987-908D-EA86643E5718}" sibTransId="{A209D82B-E970-4A87-97AA-5B6196FEABE5}"/>
    <dgm:cxn modelId="{B8917A5C-D957-4298-AB6E-60C15D524EF4}" srcId="{980531A2-967A-443E-8589-5FA252FF26BE}" destId="{D3DDDD03-E786-417B-8432-909CE2803D3F}" srcOrd="1" destOrd="0" parTransId="{65A72899-381F-424E-B9A2-535C89632CE5}" sibTransId="{05A1BF52-542C-4BB4-81D6-E23AAB5B6F8A}"/>
    <dgm:cxn modelId="{ABD3D811-F5FD-4260-B60F-6755CCFC2701}" type="presOf" srcId="{ED91E9B4-1805-4766-AE83-070863B36A1A}" destId="{7379F260-80C1-4FF8-A8FD-7E210A09D4A5}" srcOrd="0" destOrd="0" presId="urn:microsoft.com/office/officeart/2005/8/layout/hierarchy4"/>
    <dgm:cxn modelId="{95627046-7345-43C4-8C3F-14981808E18C}" type="presOf" srcId="{E332898F-6AE5-42A8-B3E1-76755F704BBE}" destId="{ECDF85DA-22EC-4FF4-B98C-CC649FA4F7B3}" srcOrd="0" destOrd="0" presId="urn:microsoft.com/office/officeart/2005/8/layout/hierarchy4"/>
    <dgm:cxn modelId="{38C30FBA-CF0E-46C0-93E7-106842640919}" srcId="{980531A2-967A-443E-8589-5FA252FF26BE}" destId="{C7198C53-96A1-487C-BB89-E603EA6288FC}" srcOrd="2" destOrd="0" parTransId="{AF1C8F9D-F12D-41D6-9988-F3685E83BF64}" sibTransId="{AAD89143-EF89-4A97-B297-17A4601834E4}"/>
    <dgm:cxn modelId="{C91C572D-39DF-461E-9DBF-269E2AF0059F}" srcId="{980531A2-967A-443E-8589-5FA252FF26BE}" destId="{B1BB4B95-5F5C-44E0-A945-DB9C4E9FC23A}" srcOrd="0" destOrd="0" parTransId="{EEA27CB8-BB3B-4A5A-96F2-D9335C17E248}" sibTransId="{79010831-74EA-49D8-9378-6C63694750FC}"/>
    <dgm:cxn modelId="{49A6186E-9799-4A47-8FFE-77636C36EE18}" srcId="{C7198C53-96A1-487C-BB89-E603EA6288FC}" destId="{ED91E9B4-1805-4766-AE83-070863B36A1A}" srcOrd="0" destOrd="0" parTransId="{D7B97329-8114-421E-8571-41F0CC1C7289}" sibTransId="{D77086E3-4504-472F-AE10-CD2C37AE0B0B}"/>
    <dgm:cxn modelId="{F18977D5-F94D-47BB-8D70-A1D905F6A635}" type="presOf" srcId="{B1BB4B95-5F5C-44E0-A945-DB9C4E9FC23A}" destId="{D18DDCDB-B21D-4506-81DD-4BBE8DE656F9}" srcOrd="0" destOrd="0" presId="urn:microsoft.com/office/officeart/2005/8/layout/hierarchy4"/>
    <dgm:cxn modelId="{3FDA3B61-0C7B-468B-8905-6A8BC9EB5861}" type="presOf" srcId="{FF480015-C3FC-45EE-B317-F8D8991B9A24}" destId="{E24A6C40-7682-4922-89BC-3875AF317A64}" srcOrd="0" destOrd="0" presId="urn:microsoft.com/office/officeart/2005/8/layout/hierarchy4"/>
    <dgm:cxn modelId="{F7BA46C6-37F2-45E3-B768-3744D94A3690}" srcId="{C7198C53-96A1-487C-BB89-E603EA6288FC}" destId="{E332898F-6AE5-42A8-B3E1-76755F704BBE}" srcOrd="1" destOrd="0" parTransId="{E9EBBE27-4FAB-4FFC-8C2B-F73D5416644D}" sibTransId="{74651889-B1D0-4B48-8F95-FE041B43F58B}"/>
    <dgm:cxn modelId="{9BAC634A-ADFD-4E57-8041-428EA4AEB135}" type="presOf" srcId="{C7198C53-96A1-487C-BB89-E603EA6288FC}" destId="{B55684EB-A685-4D2E-9F63-E575BB5F4DDC}" srcOrd="0" destOrd="0" presId="urn:microsoft.com/office/officeart/2005/8/layout/hierarchy4"/>
    <dgm:cxn modelId="{210CC2D0-10F4-4812-8DFB-2C72EEFA6247}" type="presOf" srcId="{FE2353F4-2B2E-4F19-A0A9-55E5B0BF6E5B}" destId="{9CD10755-E9EF-48E8-AC81-8A43A3DEFF70}" srcOrd="0" destOrd="0" presId="urn:microsoft.com/office/officeart/2005/8/layout/hierarchy4"/>
    <dgm:cxn modelId="{7A72EAC2-95AE-4FB5-9EB4-AF4F1FE34EF1}" srcId="{D3DDDD03-E786-417B-8432-909CE2803D3F}" destId="{C733C891-0B34-400C-8142-2A2C931FFD7E}" srcOrd="0" destOrd="0" parTransId="{F7531767-8378-4143-9346-D4F3C7C106C9}" sibTransId="{9F9597D8-31AF-4B07-8C23-813D14D4FF41}"/>
    <dgm:cxn modelId="{B9E46787-A539-4323-8203-689422021FF4}" type="presParOf" srcId="{9978BC5B-0CE1-4CF8-9E9E-C22C7FD4BA93}" destId="{3B72593B-820E-4100-A846-7AA8A0E7FCD2}" srcOrd="0" destOrd="0" presId="urn:microsoft.com/office/officeart/2005/8/layout/hierarchy4"/>
    <dgm:cxn modelId="{F7AF3AB2-1F81-4653-98DF-ACAD9573A859}" type="presParOf" srcId="{3B72593B-820E-4100-A846-7AA8A0E7FCD2}" destId="{D18DDCDB-B21D-4506-81DD-4BBE8DE656F9}" srcOrd="0" destOrd="0" presId="urn:microsoft.com/office/officeart/2005/8/layout/hierarchy4"/>
    <dgm:cxn modelId="{36D25D1C-66D6-4075-921F-A13DFC0D1EEA}" type="presParOf" srcId="{3B72593B-820E-4100-A846-7AA8A0E7FCD2}" destId="{7901CF73-BA08-4CB5-A190-21869FB10BBB}" srcOrd="1" destOrd="0" presId="urn:microsoft.com/office/officeart/2005/8/layout/hierarchy4"/>
    <dgm:cxn modelId="{7D0B57F8-AEAB-4340-9A12-C5256137F7A2}" type="presParOf" srcId="{3B72593B-820E-4100-A846-7AA8A0E7FCD2}" destId="{1C621738-441F-4AF2-80C6-CD7B9EC06B41}" srcOrd="2" destOrd="0" presId="urn:microsoft.com/office/officeart/2005/8/layout/hierarchy4"/>
    <dgm:cxn modelId="{3F72D713-5CA0-4AAD-A436-E163BAAAA224}" type="presParOf" srcId="{1C621738-441F-4AF2-80C6-CD7B9EC06B41}" destId="{41A72B3F-B8B5-44BD-882B-2A8E3715D325}" srcOrd="0" destOrd="0" presId="urn:microsoft.com/office/officeart/2005/8/layout/hierarchy4"/>
    <dgm:cxn modelId="{F10CBE1D-5F66-4A87-89F9-CF910E7FE9AB}" type="presParOf" srcId="{41A72B3F-B8B5-44BD-882B-2A8E3715D325}" destId="{26F86180-3405-40C9-B04F-7250C026AAAA}" srcOrd="0" destOrd="0" presId="urn:microsoft.com/office/officeart/2005/8/layout/hierarchy4"/>
    <dgm:cxn modelId="{3AF289F1-C757-4897-B441-34504494CF18}" type="presParOf" srcId="{41A72B3F-B8B5-44BD-882B-2A8E3715D325}" destId="{6426E057-7FEF-4D5B-900A-8EC7E9B46461}" srcOrd="1" destOrd="0" presId="urn:microsoft.com/office/officeart/2005/8/layout/hierarchy4"/>
    <dgm:cxn modelId="{F783D525-D1C8-431D-B5CB-C2EFD6D770DF}" type="presParOf" srcId="{1C621738-441F-4AF2-80C6-CD7B9EC06B41}" destId="{D6DB84B9-E271-4486-B5EF-73AED0835C0F}" srcOrd="1" destOrd="0" presId="urn:microsoft.com/office/officeart/2005/8/layout/hierarchy4"/>
    <dgm:cxn modelId="{36709118-E919-4964-B33E-B457CA8B1EA6}" type="presParOf" srcId="{1C621738-441F-4AF2-80C6-CD7B9EC06B41}" destId="{B0093575-C2AD-4DE2-A91B-B21AFBA4347B}" srcOrd="2" destOrd="0" presId="urn:microsoft.com/office/officeart/2005/8/layout/hierarchy4"/>
    <dgm:cxn modelId="{7DE58FFC-1AC5-4BDB-A105-C022D8E454FC}" type="presParOf" srcId="{B0093575-C2AD-4DE2-A91B-B21AFBA4347B}" destId="{E24A6C40-7682-4922-89BC-3875AF317A64}" srcOrd="0" destOrd="0" presId="urn:microsoft.com/office/officeart/2005/8/layout/hierarchy4"/>
    <dgm:cxn modelId="{686964E5-C63E-49F0-8BD0-752F4A9CA4A2}" type="presParOf" srcId="{B0093575-C2AD-4DE2-A91B-B21AFBA4347B}" destId="{8DD89698-B931-42AC-B30B-4887F5E3E634}" srcOrd="1" destOrd="0" presId="urn:microsoft.com/office/officeart/2005/8/layout/hierarchy4"/>
    <dgm:cxn modelId="{98D376DC-9FF6-4F68-80E0-6D2ECB84F8C5}" type="presParOf" srcId="{1C621738-441F-4AF2-80C6-CD7B9EC06B41}" destId="{32F6C19D-7869-4F5C-906A-A5F21321F2AD}" srcOrd="3" destOrd="0" presId="urn:microsoft.com/office/officeart/2005/8/layout/hierarchy4"/>
    <dgm:cxn modelId="{15BB6B5C-B9B7-4E83-9630-E2502DB9E32B}" type="presParOf" srcId="{1C621738-441F-4AF2-80C6-CD7B9EC06B41}" destId="{0DC1BC6E-1C11-446C-8872-5885B23A9AE8}" srcOrd="4" destOrd="0" presId="urn:microsoft.com/office/officeart/2005/8/layout/hierarchy4"/>
    <dgm:cxn modelId="{B06A6AFC-E0F1-4FDD-BA76-344180F2593E}" type="presParOf" srcId="{0DC1BC6E-1C11-446C-8872-5885B23A9AE8}" destId="{9CD10755-E9EF-48E8-AC81-8A43A3DEFF70}" srcOrd="0" destOrd="0" presId="urn:microsoft.com/office/officeart/2005/8/layout/hierarchy4"/>
    <dgm:cxn modelId="{7586F747-772E-4425-AB06-4D48D200669E}" type="presParOf" srcId="{0DC1BC6E-1C11-446C-8872-5885B23A9AE8}" destId="{CDE9C487-0AB5-421D-8024-393371AFB4A7}" srcOrd="1" destOrd="0" presId="urn:microsoft.com/office/officeart/2005/8/layout/hierarchy4"/>
    <dgm:cxn modelId="{10314EE1-1723-4A42-AFC1-FA15514E751C}" type="presParOf" srcId="{9978BC5B-0CE1-4CF8-9E9E-C22C7FD4BA93}" destId="{B714CBA7-A42E-4606-8202-0795AC6EF701}" srcOrd="1" destOrd="0" presId="urn:microsoft.com/office/officeart/2005/8/layout/hierarchy4"/>
    <dgm:cxn modelId="{5767C0AD-40E9-4DD5-9258-D86387D08735}" type="presParOf" srcId="{9978BC5B-0CE1-4CF8-9E9E-C22C7FD4BA93}" destId="{AA4C8901-D90A-41FF-A92B-EE65C449DC58}" srcOrd="2" destOrd="0" presId="urn:microsoft.com/office/officeart/2005/8/layout/hierarchy4"/>
    <dgm:cxn modelId="{60ECE0D0-FCA2-4E91-A098-A88650A2293A}" type="presParOf" srcId="{AA4C8901-D90A-41FF-A92B-EE65C449DC58}" destId="{85664BF4-23AE-4656-9A63-FF66C1C4D6CE}" srcOrd="0" destOrd="0" presId="urn:microsoft.com/office/officeart/2005/8/layout/hierarchy4"/>
    <dgm:cxn modelId="{D92758AB-A3C0-4AB5-BAB9-35983ED21B17}" type="presParOf" srcId="{AA4C8901-D90A-41FF-A92B-EE65C449DC58}" destId="{D6EE938E-ECD9-48DE-A969-20311DD497C5}" srcOrd="1" destOrd="0" presId="urn:microsoft.com/office/officeart/2005/8/layout/hierarchy4"/>
    <dgm:cxn modelId="{A0FC0B04-9463-41E7-A06C-D0647425BB5E}" type="presParOf" srcId="{AA4C8901-D90A-41FF-A92B-EE65C449DC58}" destId="{B1B25ADC-9A44-4966-9A23-369F3E8F55A0}" srcOrd="2" destOrd="0" presId="urn:microsoft.com/office/officeart/2005/8/layout/hierarchy4"/>
    <dgm:cxn modelId="{C29E8B8E-927A-44BA-857E-5A3E5F2358EF}" type="presParOf" srcId="{B1B25ADC-9A44-4966-9A23-369F3E8F55A0}" destId="{3F380D57-247C-4355-AD44-E9EAA99F8155}" srcOrd="0" destOrd="0" presId="urn:microsoft.com/office/officeart/2005/8/layout/hierarchy4"/>
    <dgm:cxn modelId="{9F1E53C6-081E-4D0C-8EC9-B4D922E14CCE}" type="presParOf" srcId="{3F380D57-247C-4355-AD44-E9EAA99F8155}" destId="{7CDAB755-917E-4166-8A26-8B1F6CC2CC4A}" srcOrd="0" destOrd="0" presId="urn:microsoft.com/office/officeart/2005/8/layout/hierarchy4"/>
    <dgm:cxn modelId="{D92C7151-77D1-44AF-A6F7-6C3E69474D1D}" type="presParOf" srcId="{3F380D57-247C-4355-AD44-E9EAA99F8155}" destId="{87BABA4C-D8D3-458E-ABBD-5E533C66739B}" srcOrd="1" destOrd="0" presId="urn:microsoft.com/office/officeart/2005/8/layout/hierarchy4"/>
    <dgm:cxn modelId="{03EE5E8C-9F24-4F15-A394-340CCF0A1FD7}" type="presParOf" srcId="{9978BC5B-0CE1-4CF8-9E9E-C22C7FD4BA93}" destId="{31046F5C-DC26-4AD1-AEB2-609EE0CD58B7}" srcOrd="3" destOrd="0" presId="urn:microsoft.com/office/officeart/2005/8/layout/hierarchy4"/>
    <dgm:cxn modelId="{B2FD4D92-651D-45FF-9F98-499E05980643}" type="presParOf" srcId="{9978BC5B-0CE1-4CF8-9E9E-C22C7FD4BA93}" destId="{02230324-9A95-451C-A34E-3AA9ADA58EBE}" srcOrd="4" destOrd="0" presId="urn:microsoft.com/office/officeart/2005/8/layout/hierarchy4"/>
    <dgm:cxn modelId="{D28A9086-631E-47D2-8FA1-48627DB347E5}" type="presParOf" srcId="{02230324-9A95-451C-A34E-3AA9ADA58EBE}" destId="{B55684EB-A685-4D2E-9F63-E575BB5F4DDC}" srcOrd="0" destOrd="0" presId="urn:microsoft.com/office/officeart/2005/8/layout/hierarchy4"/>
    <dgm:cxn modelId="{0EC75798-04EE-4AB4-AE2C-DC0657D26DBF}" type="presParOf" srcId="{02230324-9A95-451C-A34E-3AA9ADA58EBE}" destId="{DD72A195-1FF5-4DBD-8F93-9D308C480978}" srcOrd="1" destOrd="0" presId="urn:microsoft.com/office/officeart/2005/8/layout/hierarchy4"/>
    <dgm:cxn modelId="{25AD9856-3D9F-4211-8FFA-345188BF4012}" type="presParOf" srcId="{02230324-9A95-451C-A34E-3AA9ADA58EBE}" destId="{4B98D2BB-6D25-48E8-AFD1-B5706A0560EC}" srcOrd="2" destOrd="0" presId="urn:microsoft.com/office/officeart/2005/8/layout/hierarchy4"/>
    <dgm:cxn modelId="{E2D69E32-7A76-4062-A977-F2E9D262DFA7}" type="presParOf" srcId="{4B98D2BB-6D25-48E8-AFD1-B5706A0560EC}" destId="{24DBE00A-8F6F-41C3-BC4C-125CEC6F4510}" srcOrd="0" destOrd="0" presId="urn:microsoft.com/office/officeart/2005/8/layout/hierarchy4"/>
    <dgm:cxn modelId="{F3EBB8B0-C20E-4AAF-B436-DCCD11336230}" type="presParOf" srcId="{24DBE00A-8F6F-41C3-BC4C-125CEC6F4510}" destId="{7379F260-80C1-4FF8-A8FD-7E210A09D4A5}" srcOrd="0" destOrd="0" presId="urn:microsoft.com/office/officeart/2005/8/layout/hierarchy4"/>
    <dgm:cxn modelId="{BCF6067C-2388-40F3-8502-9433DDFD92C7}" type="presParOf" srcId="{24DBE00A-8F6F-41C3-BC4C-125CEC6F4510}" destId="{3ED09D8D-F5EC-490E-99B0-F22689435219}" srcOrd="1" destOrd="0" presId="urn:microsoft.com/office/officeart/2005/8/layout/hierarchy4"/>
    <dgm:cxn modelId="{339F8A0B-DEA9-471A-AD66-5D26CA97CFD8}" type="presParOf" srcId="{4B98D2BB-6D25-48E8-AFD1-B5706A0560EC}" destId="{1ED21262-218F-44B2-ACB3-4CB269F41097}" srcOrd="1" destOrd="0" presId="urn:microsoft.com/office/officeart/2005/8/layout/hierarchy4"/>
    <dgm:cxn modelId="{C1692479-1BDF-4BB8-9686-857DA4FCB99C}" type="presParOf" srcId="{4B98D2BB-6D25-48E8-AFD1-B5706A0560EC}" destId="{8D049F06-8BD5-4F8F-BF70-D6414644B8FE}" srcOrd="2" destOrd="0" presId="urn:microsoft.com/office/officeart/2005/8/layout/hierarchy4"/>
    <dgm:cxn modelId="{D9D859DC-788C-4276-A0E0-89C7B804AC25}" type="presParOf" srcId="{8D049F06-8BD5-4F8F-BF70-D6414644B8FE}" destId="{ECDF85DA-22EC-4FF4-B98C-CC649FA4F7B3}" srcOrd="0" destOrd="0" presId="urn:microsoft.com/office/officeart/2005/8/layout/hierarchy4"/>
    <dgm:cxn modelId="{A828DA07-4C53-4D3C-A2D1-440420324518}" type="presParOf" srcId="{8D049F06-8BD5-4F8F-BF70-D6414644B8FE}" destId="{22D647F0-C2A7-427A-A048-351536AC82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7CA21E-BAB6-441C-8C75-CC8E3ADCAA72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hr-HR"/>
        </a:p>
      </dgm:t>
    </dgm:pt>
    <dgm:pt modelId="{F583C318-1DC3-4D69-8060-726F00848579}">
      <dgm:prSet phldrT="[Text]" custT="1"/>
      <dgm:spPr/>
      <dgm:t>
        <a:bodyPr/>
        <a:lstStyle/>
        <a:p>
          <a:r>
            <a:rPr lang="hr-HR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Potencijalni prijavitelji</a:t>
          </a:r>
          <a:endParaRPr lang="hr-HR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40E8F-C4DD-43F6-B36D-E80ED03725CA}" type="parTrans" cxnId="{531497E2-EC87-45D6-B0BB-E714EBA64945}">
      <dgm:prSet/>
      <dgm:spPr/>
      <dgm:t>
        <a:bodyPr/>
        <a:lstStyle/>
        <a:p>
          <a:endParaRPr lang="hr-HR"/>
        </a:p>
      </dgm:t>
    </dgm:pt>
    <dgm:pt modelId="{94FE5DF6-AE9E-4163-AB7B-735384038874}" type="sibTrans" cxnId="{531497E2-EC87-45D6-B0BB-E714EBA64945}">
      <dgm:prSet/>
      <dgm:spPr/>
      <dgm:t>
        <a:bodyPr/>
        <a:lstStyle/>
        <a:p>
          <a:endParaRPr lang="hr-HR"/>
        </a:p>
      </dgm:t>
    </dgm:pt>
    <dgm:pt modelId="{8D2BF924-D3D6-4ADF-A4F3-DAA9B6650C0F}">
      <dgm:prSet phldrT="[Text]" custT="1"/>
      <dgm:spPr/>
      <dgm:t>
        <a:bodyPr/>
        <a:lstStyle/>
        <a:p>
          <a:pPr rtl="0"/>
          <a:r>
            <a:rPr lang="hr-HR" sz="18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Ustanove </a:t>
          </a:r>
          <a:r>
            <a:rPr lang="hr-HR" sz="18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koje pružaju opće, strukovno i tehničko obrazovanje</a:t>
          </a:r>
          <a:endParaRPr lang="hr-HR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0BE21-18F2-4EB5-9B42-846AB122FC14}" type="parTrans" cxnId="{A461817D-D0DE-4314-A229-0E6A77981E4D}">
      <dgm:prSet/>
      <dgm:spPr/>
      <dgm:t>
        <a:bodyPr/>
        <a:lstStyle/>
        <a:p>
          <a:endParaRPr lang="hr-HR"/>
        </a:p>
      </dgm:t>
    </dgm:pt>
    <dgm:pt modelId="{32CBAE28-3A7A-4654-9817-2B4692BFCC03}" type="sibTrans" cxnId="{A461817D-D0DE-4314-A229-0E6A77981E4D}">
      <dgm:prSet/>
      <dgm:spPr/>
      <dgm:t>
        <a:bodyPr/>
        <a:lstStyle/>
        <a:p>
          <a:endParaRPr lang="hr-HR"/>
        </a:p>
      </dgm:t>
    </dgm:pt>
    <dgm:pt modelId="{93FB4038-5AFD-4352-9112-EFF806CED509}">
      <dgm:prSet phldrT="[Text]" custT="1"/>
      <dgm:spPr/>
      <dgm:t>
        <a:bodyPr/>
        <a:lstStyle/>
        <a:p>
          <a:r>
            <a:rPr lang="hr-HR" sz="2400" b="1" i="0" smtClean="0">
              <a:latin typeface="Arial" panose="020B0604020202020204" pitchFamily="34" charset="0"/>
              <a:cs typeface="Arial" panose="020B0604020202020204" pitchFamily="34" charset="0"/>
            </a:rPr>
            <a:t>Prihvatljivi sudionici</a:t>
          </a:r>
          <a:endParaRPr lang="hr-HR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28951-59C4-4DC7-BD81-BC9E319A4926}" type="parTrans" cxnId="{B8ED11C6-593F-4DC1-9A5A-984AE0D529DC}">
      <dgm:prSet/>
      <dgm:spPr/>
      <dgm:t>
        <a:bodyPr/>
        <a:lstStyle/>
        <a:p>
          <a:endParaRPr lang="hr-HR"/>
        </a:p>
      </dgm:t>
    </dgm:pt>
    <dgm:pt modelId="{F11F1CDA-E07D-4E14-B4C9-399722FF1D82}" type="sibTrans" cxnId="{B8ED11C6-593F-4DC1-9A5A-984AE0D529DC}">
      <dgm:prSet/>
      <dgm:spPr/>
      <dgm:t>
        <a:bodyPr/>
        <a:lstStyle/>
        <a:p>
          <a:endParaRPr lang="hr-HR"/>
        </a:p>
      </dgm:t>
    </dgm:pt>
    <dgm:pt modelId="{7D7D10FF-881C-41DE-974F-73F877BC0BAC}">
      <dgm:prSet custT="1"/>
      <dgm:spPr/>
      <dgm:t>
        <a:bodyPr/>
        <a:lstStyle/>
        <a:p>
          <a:pPr rtl="0"/>
          <a:r>
            <a:rPr lang="hr-HR" sz="18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Lokalne/regionalne vlasti </a:t>
          </a:r>
          <a:r>
            <a:rPr lang="hr-HR" sz="18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 ulogom u obrazovanju</a:t>
          </a:r>
        </a:p>
      </dgm:t>
    </dgm:pt>
    <dgm:pt modelId="{6234F61E-BA29-40E0-9AA6-FC77F5B39BDC}" type="parTrans" cxnId="{BD23D245-8981-4D1C-ADC9-0E0819A910E6}">
      <dgm:prSet/>
      <dgm:spPr/>
      <dgm:t>
        <a:bodyPr/>
        <a:lstStyle/>
        <a:p>
          <a:endParaRPr lang="hr-HR"/>
        </a:p>
      </dgm:t>
    </dgm:pt>
    <dgm:pt modelId="{4D209441-BEE2-482C-A1ED-270ACF64BB03}" type="sibTrans" cxnId="{BD23D245-8981-4D1C-ADC9-0E0819A910E6}">
      <dgm:prSet/>
      <dgm:spPr/>
      <dgm:t>
        <a:bodyPr/>
        <a:lstStyle/>
        <a:p>
          <a:endParaRPr lang="hr-HR"/>
        </a:p>
      </dgm:t>
    </dgm:pt>
    <dgm:pt modelId="{E529FBCD-3204-4F24-89F9-2160E26D933A}">
      <dgm:prSet custT="1"/>
      <dgm:spPr/>
      <dgm:t>
        <a:bodyPr/>
        <a:lstStyle/>
        <a:p>
          <a:pPr rtl="0"/>
          <a:r>
            <a:rPr lang="hr-HR" sz="1800" b="1" baseline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Knjižnice, istraživački centri, udruge, NGO, javna/privatna poduzeća, komore, sindikati…</a:t>
          </a:r>
          <a:endParaRPr lang="hr-HR" sz="1800" b="1" baseline="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E682774-2320-440C-99F7-CBF136F65F7C}" type="parTrans" cxnId="{50492DA4-0E20-4205-9A0A-89E709E3A3B9}">
      <dgm:prSet/>
      <dgm:spPr/>
      <dgm:t>
        <a:bodyPr/>
        <a:lstStyle/>
        <a:p>
          <a:endParaRPr lang="hr-HR"/>
        </a:p>
      </dgm:t>
    </dgm:pt>
    <dgm:pt modelId="{88CBF4F4-DE46-4A2D-A3BE-40FCDFF6189A}" type="sibTrans" cxnId="{50492DA4-0E20-4205-9A0A-89E709E3A3B9}">
      <dgm:prSet/>
      <dgm:spPr/>
      <dgm:t>
        <a:bodyPr/>
        <a:lstStyle/>
        <a:p>
          <a:endParaRPr lang="hr-HR"/>
        </a:p>
      </dgm:t>
    </dgm:pt>
    <dgm:pt modelId="{142371B8-53AA-447B-A656-746FF25A7566}">
      <dgm:prSet custT="1"/>
      <dgm:spPr/>
      <dgm:t>
        <a:bodyPr/>
        <a:lstStyle/>
        <a:p>
          <a:pPr rtl="0"/>
          <a:r>
            <a:rPr lang="hr-HR" sz="18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Učenici </a:t>
          </a:r>
          <a:r>
            <a:rPr lang="hr-HR" sz="18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bilo koje dobi u pratnji nastavnog osoblja</a:t>
          </a:r>
          <a:endParaRPr lang="hr-HR" sz="1800" b="1" i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3EEE38-1A0B-460B-8CAC-9DF4C97D43E9}" type="parTrans" cxnId="{837F36A1-3D60-492D-8828-211DAF89C969}">
      <dgm:prSet/>
      <dgm:spPr/>
      <dgm:t>
        <a:bodyPr/>
        <a:lstStyle/>
        <a:p>
          <a:endParaRPr lang="hr-HR"/>
        </a:p>
      </dgm:t>
    </dgm:pt>
    <dgm:pt modelId="{DD7122ED-9337-4F52-8F78-C15CA7720AEC}" type="sibTrans" cxnId="{837F36A1-3D60-492D-8828-211DAF89C969}">
      <dgm:prSet/>
      <dgm:spPr/>
      <dgm:t>
        <a:bodyPr/>
        <a:lstStyle/>
        <a:p>
          <a:endParaRPr lang="hr-HR"/>
        </a:p>
      </dgm:t>
    </dgm:pt>
    <dgm:pt modelId="{28B9BDD5-14B8-48E8-B77D-9FA4A51AB387}">
      <dgm:prSet custT="1"/>
      <dgm:spPr/>
      <dgm:t>
        <a:bodyPr/>
        <a:lstStyle/>
        <a:p>
          <a:pPr rtl="0"/>
          <a:r>
            <a:rPr lang="hr-HR" sz="18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Učenici </a:t>
          </a:r>
          <a:r>
            <a:rPr lang="hr-HR" sz="18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 navršenih 14 godina života i stariji</a:t>
          </a:r>
        </a:p>
      </dgm:t>
    </dgm:pt>
    <dgm:pt modelId="{C6C0DA6D-A1A2-4B0B-A4F4-F835B65C62FD}" type="parTrans" cxnId="{A02B3364-33F9-442D-AA52-5311F6FB4987}">
      <dgm:prSet/>
      <dgm:spPr/>
      <dgm:t>
        <a:bodyPr/>
        <a:lstStyle/>
        <a:p>
          <a:endParaRPr lang="hr-HR"/>
        </a:p>
      </dgm:t>
    </dgm:pt>
    <dgm:pt modelId="{FD1369E3-78CC-4078-8CC8-7BA046C1A63B}" type="sibTrans" cxnId="{A02B3364-33F9-442D-AA52-5311F6FB4987}">
      <dgm:prSet/>
      <dgm:spPr/>
      <dgm:t>
        <a:bodyPr/>
        <a:lstStyle/>
        <a:p>
          <a:endParaRPr lang="hr-HR"/>
        </a:p>
      </dgm:t>
    </dgm:pt>
    <dgm:pt modelId="{D63DEAFC-366A-416E-827C-CE7830C26559}">
      <dgm:prSet custT="1"/>
      <dgm:spPr/>
      <dgm:t>
        <a:bodyPr/>
        <a:lstStyle/>
        <a:p>
          <a:pPr rtl="0"/>
          <a:r>
            <a:rPr lang="hr-HR" sz="18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Profesori, nastavnici, treneri  i nenastavno osoblje</a:t>
          </a:r>
          <a:endParaRPr lang="hr-HR" sz="1800" b="0" baseline="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E8501B9-F940-43B2-AE22-04A4E68707BF}" type="parTrans" cxnId="{009E19BA-20A7-430A-9EC9-CC23ABE8BC7C}">
      <dgm:prSet/>
      <dgm:spPr/>
      <dgm:t>
        <a:bodyPr/>
        <a:lstStyle/>
        <a:p>
          <a:endParaRPr lang="hr-HR"/>
        </a:p>
      </dgm:t>
    </dgm:pt>
    <dgm:pt modelId="{01325413-5A46-4BF6-BF42-A2B3E7B35BCF}" type="sibTrans" cxnId="{009E19BA-20A7-430A-9EC9-CC23ABE8BC7C}">
      <dgm:prSet/>
      <dgm:spPr/>
      <dgm:t>
        <a:bodyPr/>
        <a:lstStyle/>
        <a:p>
          <a:endParaRPr lang="hr-HR"/>
        </a:p>
      </dgm:t>
    </dgm:pt>
    <dgm:pt modelId="{2F8813D6-9496-46B4-8881-68CFA8816123}">
      <dgm:prSet custT="1"/>
      <dgm:spPr/>
      <dgm:t>
        <a:bodyPr/>
        <a:lstStyle/>
        <a:p>
          <a:pPr rtl="0"/>
          <a:r>
            <a:rPr lang="hr-HR" sz="2400" b="1" i="0" smtClean="0">
              <a:latin typeface="Arial" panose="020B0604020202020204" pitchFamily="34" charset="0"/>
              <a:cs typeface="Arial" panose="020B0604020202020204" pitchFamily="34" charset="0"/>
            </a:rPr>
            <a:t>Vrste</a:t>
          </a:r>
          <a:r>
            <a:rPr lang="hr-HR" sz="2400" b="1" i="0" baseline="0" smtClean="0">
              <a:latin typeface="Arial" panose="020B0604020202020204" pitchFamily="34" charset="0"/>
              <a:cs typeface="Arial" panose="020B0604020202020204" pitchFamily="34" charset="0"/>
            </a:rPr>
            <a:t> partnerstva</a:t>
          </a:r>
          <a:endParaRPr lang="hr-HR" sz="2400" b="1" i="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656F7F7-EE3D-4568-A363-22B20218FED8}" type="parTrans" cxnId="{3902D740-F25C-4E28-99E4-597E32D217DE}">
      <dgm:prSet/>
      <dgm:spPr/>
      <dgm:t>
        <a:bodyPr/>
        <a:lstStyle/>
        <a:p>
          <a:endParaRPr lang="hr-HR"/>
        </a:p>
      </dgm:t>
    </dgm:pt>
    <dgm:pt modelId="{25BCF44A-9BBA-43FF-ABF4-06AD49A21B47}" type="sibTrans" cxnId="{3902D740-F25C-4E28-99E4-597E32D217DE}">
      <dgm:prSet/>
      <dgm:spPr/>
      <dgm:t>
        <a:bodyPr/>
        <a:lstStyle/>
        <a:p>
          <a:endParaRPr lang="hr-HR"/>
        </a:p>
      </dgm:t>
    </dgm:pt>
    <dgm:pt modelId="{53DF8887-D64B-4FB2-96E8-D990DC7943C7}">
      <dgm:prSet custT="1"/>
      <dgm:spPr/>
      <dgm:t>
        <a:bodyPr/>
        <a:lstStyle/>
        <a:p>
          <a:pPr rtl="0"/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Strateška</a:t>
          </a:r>
          <a:r>
            <a:rPr lang="hr-HR" sz="18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p</a:t>
          </a:r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artnerstva - </a:t>
          </a:r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samo škole </a:t>
          </a:r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(min. 2 partnera)</a:t>
          </a:r>
        </a:p>
      </dgm:t>
    </dgm:pt>
    <dgm:pt modelId="{6129AD47-B93F-44B0-A34A-DFF96221B301}" type="parTrans" cxnId="{D2904AD1-3F98-40C9-8DA6-1FF1DD7EAECC}">
      <dgm:prSet/>
      <dgm:spPr/>
      <dgm:t>
        <a:bodyPr/>
        <a:lstStyle/>
        <a:p>
          <a:endParaRPr lang="hr-HR"/>
        </a:p>
      </dgm:t>
    </dgm:pt>
    <dgm:pt modelId="{FFCA50F4-3BFC-4D55-A64C-0FA646AB1D1E}" type="sibTrans" cxnId="{D2904AD1-3F98-40C9-8DA6-1FF1DD7EAECC}">
      <dgm:prSet/>
      <dgm:spPr/>
      <dgm:t>
        <a:bodyPr/>
        <a:lstStyle/>
        <a:p>
          <a:endParaRPr lang="hr-HR"/>
        </a:p>
      </dgm:t>
    </dgm:pt>
    <dgm:pt modelId="{5672E57C-6122-4F45-9C61-2B412E782B9F}">
      <dgm:prSet custT="1"/>
      <dgm:spPr/>
      <dgm:t>
        <a:bodyPr/>
        <a:lstStyle/>
        <a:p>
          <a:pPr rtl="0"/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Strateška školska partnerstva </a:t>
          </a:r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 školsko obrazovanje </a:t>
          </a:r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(min. 3 partnera)</a:t>
          </a:r>
        </a:p>
      </dgm:t>
    </dgm:pt>
    <dgm:pt modelId="{0F3E78C2-834D-4D64-8EBB-70109D15EA4D}" type="parTrans" cxnId="{C9ACF789-E492-43C6-9BE3-29A7C4BE38C4}">
      <dgm:prSet/>
      <dgm:spPr/>
      <dgm:t>
        <a:bodyPr/>
        <a:lstStyle/>
        <a:p>
          <a:endParaRPr lang="hr-HR"/>
        </a:p>
      </dgm:t>
    </dgm:pt>
    <dgm:pt modelId="{894FB6AC-C612-453B-A935-1BEBC2681814}" type="sibTrans" cxnId="{C9ACF789-E492-43C6-9BE3-29A7C4BE38C4}">
      <dgm:prSet/>
      <dgm:spPr/>
      <dgm:t>
        <a:bodyPr/>
        <a:lstStyle/>
        <a:p>
          <a:endParaRPr lang="hr-HR"/>
        </a:p>
      </dgm:t>
    </dgm:pt>
    <dgm:pt modelId="{DEABF5CD-E139-4CD0-8F25-F3CB5AFB74EC}">
      <dgm:prSet custT="1"/>
      <dgm:spPr/>
      <dgm:t>
        <a:bodyPr/>
        <a:lstStyle/>
        <a:p>
          <a:pPr rtl="0"/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Strateška partnerstva </a:t>
          </a:r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lokalnih/regionalnih školskih tijela </a:t>
          </a:r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 području obrazovanja</a:t>
          </a:r>
          <a:r>
            <a:rPr lang="hr-HR" sz="18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(min. 2 države sa po 3 partnera)</a:t>
          </a:r>
          <a:endParaRPr lang="hr-HR" sz="1800" b="1" baseline="0" dirty="0" smtClean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8599E22-0447-4357-9A0D-999C63C57A02}" type="parTrans" cxnId="{167F6868-5ED6-4541-A869-5240923426C8}">
      <dgm:prSet/>
      <dgm:spPr/>
      <dgm:t>
        <a:bodyPr/>
        <a:lstStyle/>
        <a:p>
          <a:endParaRPr lang="hr-HR"/>
        </a:p>
      </dgm:t>
    </dgm:pt>
    <dgm:pt modelId="{D230D1D2-8C5A-4315-80C3-1C41931666BC}" type="sibTrans" cxnId="{167F6868-5ED6-4541-A869-5240923426C8}">
      <dgm:prSet/>
      <dgm:spPr/>
      <dgm:t>
        <a:bodyPr/>
        <a:lstStyle/>
        <a:p>
          <a:endParaRPr lang="hr-HR"/>
        </a:p>
      </dgm:t>
    </dgm:pt>
    <dgm:pt modelId="{F2394BB6-4EED-4AD6-81DE-FE77C1F7CD41}" type="pres">
      <dgm:prSet presAssocID="{937CA21E-BAB6-441C-8C75-CC8E3ADCAA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48CFAA9-3775-45A1-AA19-16A89731B69D}" type="pres">
      <dgm:prSet presAssocID="{F583C318-1DC3-4D69-8060-726F008485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71D55F-62DC-4B2B-923B-809636A0355E}" type="pres">
      <dgm:prSet presAssocID="{F583C318-1DC3-4D69-8060-726F0084857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2E3B5F-882E-4E54-9ED9-2F575949FC05}" type="pres">
      <dgm:prSet presAssocID="{93FB4038-5AFD-4352-9112-EFF806CED5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878996-9862-4DAD-8B2B-D1B28A4E9AA0}" type="pres">
      <dgm:prSet presAssocID="{93FB4038-5AFD-4352-9112-EFF806CED50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0E9C34-1BAE-476D-9A0E-7E18E2BA4B99}" type="pres">
      <dgm:prSet presAssocID="{2F8813D6-9496-46B4-8881-68CFA88161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236953-4EC8-4A82-990D-916900F7C27A}" type="pres">
      <dgm:prSet presAssocID="{2F8813D6-9496-46B4-8881-68CFA881612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00A9218-B228-4756-85CA-29CC653F2957}" type="presOf" srcId="{8D2BF924-D3D6-4ADF-A4F3-DAA9B6650C0F}" destId="{FB71D55F-62DC-4B2B-923B-809636A0355E}" srcOrd="0" destOrd="0" presId="urn:microsoft.com/office/officeart/2005/8/layout/vList2"/>
    <dgm:cxn modelId="{3902D740-F25C-4E28-99E4-597E32D217DE}" srcId="{937CA21E-BAB6-441C-8C75-CC8E3ADCAA72}" destId="{2F8813D6-9496-46B4-8881-68CFA8816123}" srcOrd="2" destOrd="0" parTransId="{5656F7F7-EE3D-4568-A363-22B20218FED8}" sibTransId="{25BCF44A-9BBA-43FF-ABF4-06AD49A21B47}"/>
    <dgm:cxn modelId="{4B61794A-14CB-4532-B904-D7F4B6EB246D}" type="presOf" srcId="{53DF8887-D64B-4FB2-96E8-D990DC7943C7}" destId="{07236953-4EC8-4A82-990D-916900F7C27A}" srcOrd="0" destOrd="0" presId="urn:microsoft.com/office/officeart/2005/8/layout/vList2"/>
    <dgm:cxn modelId="{A02B3364-33F9-442D-AA52-5311F6FB4987}" srcId="{93FB4038-5AFD-4352-9112-EFF806CED509}" destId="{28B9BDD5-14B8-48E8-B77D-9FA4A51AB387}" srcOrd="1" destOrd="0" parTransId="{C6C0DA6D-A1A2-4B0B-A4F4-F835B65C62FD}" sibTransId="{FD1369E3-78CC-4078-8CC8-7BA046C1A63B}"/>
    <dgm:cxn modelId="{61833FAE-68BA-4A72-8A5A-13E9912EB500}" type="presOf" srcId="{E529FBCD-3204-4F24-89F9-2160E26D933A}" destId="{FB71D55F-62DC-4B2B-923B-809636A0355E}" srcOrd="0" destOrd="2" presId="urn:microsoft.com/office/officeart/2005/8/layout/vList2"/>
    <dgm:cxn modelId="{C9ACF789-E492-43C6-9BE3-29A7C4BE38C4}" srcId="{2F8813D6-9496-46B4-8881-68CFA8816123}" destId="{5672E57C-6122-4F45-9C61-2B412E782B9F}" srcOrd="1" destOrd="0" parTransId="{0F3E78C2-834D-4D64-8EBB-70109D15EA4D}" sibTransId="{894FB6AC-C612-453B-A935-1BEBC2681814}"/>
    <dgm:cxn modelId="{167F6868-5ED6-4541-A869-5240923426C8}" srcId="{2F8813D6-9496-46B4-8881-68CFA8816123}" destId="{DEABF5CD-E139-4CD0-8F25-F3CB5AFB74EC}" srcOrd="2" destOrd="0" parTransId="{A8599E22-0447-4357-9A0D-999C63C57A02}" sibTransId="{D230D1D2-8C5A-4315-80C3-1C41931666BC}"/>
    <dgm:cxn modelId="{AF0F94BD-DF6B-450F-8038-579C4B86A86A}" type="presOf" srcId="{D63DEAFC-366A-416E-827C-CE7830C26559}" destId="{02878996-9862-4DAD-8B2B-D1B28A4E9AA0}" srcOrd="0" destOrd="2" presId="urn:microsoft.com/office/officeart/2005/8/layout/vList2"/>
    <dgm:cxn modelId="{9B97C207-A7BA-4E67-86A9-13EC47E07F6D}" type="presOf" srcId="{28B9BDD5-14B8-48E8-B77D-9FA4A51AB387}" destId="{02878996-9862-4DAD-8B2B-D1B28A4E9AA0}" srcOrd="0" destOrd="1" presId="urn:microsoft.com/office/officeart/2005/8/layout/vList2"/>
    <dgm:cxn modelId="{A461817D-D0DE-4314-A229-0E6A77981E4D}" srcId="{F583C318-1DC3-4D69-8060-726F00848579}" destId="{8D2BF924-D3D6-4ADF-A4F3-DAA9B6650C0F}" srcOrd="0" destOrd="0" parTransId="{25B0BE21-18F2-4EB5-9B42-846AB122FC14}" sibTransId="{32CBAE28-3A7A-4654-9817-2B4692BFCC03}"/>
    <dgm:cxn modelId="{50492DA4-0E20-4205-9A0A-89E709E3A3B9}" srcId="{F583C318-1DC3-4D69-8060-726F00848579}" destId="{E529FBCD-3204-4F24-89F9-2160E26D933A}" srcOrd="2" destOrd="0" parTransId="{8E682774-2320-440C-99F7-CBF136F65F7C}" sibTransId="{88CBF4F4-DE46-4A2D-A3BE-40FCDFF6189A}"/>
    <dgm:cxn modelId="{7E5B615B-B597-4E03-8094-69F45A3B2C08}" type="presOf" srcId="{5672E57C-6122-4F45-9C61-2B412E782B9F}" destId="{07236953-4EC8-4A82-990D-916900F7C27A}" srcOrd="0" destOrd="1" presId="urn:microsoft.com/office/officeart/2005/8/layout/vList2"/>
    <dgm:cxn modelId="{B8ED11C6-593F-4DC1-9A5A-984AE0D529DC}" srcId="{937CA21E-BAB6-441C-8C75-CC8E3ADCAA72}" destId="{93FB4038-5AFD-4352-9112-EFF806CED509}" srcOrd="1" destOrd="0" parTransId="{EE728951-59C4-4DC7-BD81-BC9E319A4926}" sibTransId="{F11F1CDA-E07D-4E14-B4C9-399722FF1D82}"/>
    <dgm:cxn modelId="{7F0D55AD-16FD-4F9D-9D90-EF69DAD7EC8B}" type="presOf" srcId="{93FB4038-5AFD-4352-9112-EFF806CED509}" destId="{C42E3B5F-882E-4E54-9ED9-2F575949FC05}" srcOrd="0" destOrd="0" presId="urn:microsoft.com/office/officeart/2005/8/layout/vList2"/>
    <dgm:cxn modelId="{EF28F272-0D9F-441C-A36B-27C8D0D78A21}" type="presOf" srcId="{F583C318-1DC3-4D69-8060-726F00848579}" destId="{F48CFAA9-3775-45A1-AA19-16A89731B69D}" srcOrd="0" destOrd="0" presId="urn:microsoft.com/office/officeart/2005/8/layout/vList2"/>
    <dgm:cxn modelId="{531497E2-EC87-45D6-B0BB-E714EBA64945}" srcId="{937CA21E-BAB6-441C-8C75-CC8E3ADCAA72}" destId="{F583C318-1DC3-4D69-8060-726F00848579}" srcOrd="0" destOrd="0" parTransId="{C9D40E8F-C4DD-43F6-B36D-E80ED03725CA}" sibTransId="{94FE5DF6-AE9E-4163-AB7B-735384038874}"/>
    <dgm:cxn modelId="{837F36A1-3D60-492D-8828-211DAF89C969}" srcId="{93FB4038-5AFD-4352-9112-EFF806CED509}" destId="{142371B8-53AA-447B-A656-746FF25A7566}" srcOrd="0" destOrd="0" parTransId="{3D3EEE38-1A0B-460B-8CAC-9DF4C97D43E9}" sibTransId="{DD7122ED-9337-4F52-8F78-C15CA7720AEC}"/>
    <dgm:cxn modelId="{4FB97647-44F8-4EB3-A69D-F97AABF9E76F}" type="presOf" srcId="{937CA21E-BAB6-441C-8C75-CC8E3ADCAA72}" destId="{F2394BB6-4EED-4AD6-81DE-FE77C1F7CD41}" srcOrd="0" destOrd="0" presId="urn:microsoft.com/office/officeart/2005/8/layout/vList2"/>
    <dgm:cxn modelId="{D2904AD1-3F98-40C9-8DA6-1FF1DD7EAECC}" srcId="{2F8813D6-9496-46B4-8881-68CFA8816123}" destId="{53DF8887-D64B-4FB2-96E8-D990DC7943C7}" srcOrd="0" destOrd="0" parTransId="{6129AD47-B93F-44B0-A34A-DFF96221B301}" sibTransId="{FFCA50F4-3BFC-4D55-A64C-0FA646AB1D1E}"/>
    <dgm:cxn modelId="{C7636537-60E1-4065-AEED-D12DF7D7C098}" type="presOf" srcId="{2F8813D6-9496-46B4-8881-68CFA8816123}" destId="{E00E9C34-1BAE-476D-9A0E-7E18E2BA4B99}" srcOrd="0" destOrd="0" presId="urn:microsoft.com/office/officeart/2005/8/layout/vList2"/>
    <dgm:cxn modelId="{46D78DBC-E9ED-4662-8897-C6A3DB61C7EC}" type="presOf" srcId="{142371B8-53AA-447B-A656-746FF25A7566}" destId="{02878996-9862-4DAD-8B2B-D1B28A4E9AA0}" srcOrd="0" destOrd="0" presId="urn:microsoft.com/office/officeart/2005/8/layout/vList2"/>
    <dgm:cxn modelId="{009E19BA-20A7-430A-9EC9-CC23ABE8BC7C}" srcId="{93FB4038-5AFD-4352-9112-EFF806CED509}" destId="{D63DEAFC-366A-416E-827C-CE7830C26559}" srcOrd="2" destOrd="0" parTransId="{9E8501B9-F940-43B2-AE22-04A4E68707BF}" sibTransId="{01325413-5A46-4BF6-BF42-A2B3E7B35BCF}"/>
    <dgm:cxn modelId="{4D5D2D48-3494-41C7-84C6-1D8DBCADA323}" type="presOf" srcId="{DEABF5CD-E139-4CD0-8F25-F3CB5AFB74EC}" destId="{07236953-4EC8-4A82-990D-916900F7C27A}" srcOrd="0" destOrd="2" presId="urn:microsoft.com/office/officeart/2005/8/layout/vList2"/>
    <dgm:cxn modelId="{BD23D245-8981-4D1C-ADC9-0E0819A910E6}" srcId="{F583C318-1DC3-4D69-8060-726F00848579}" destId="{7D7D10FF-881C-41DE-974F-73F877BC0BAC}" srcOrd="1" destOrd="0" parTransId="{6234F61E-BA29-40E0-9AA6-FC77F5B39BDC}" sibTransId="{4D209441-BEE2-482C-A1ED-270ACF64BB03}"/>
    <dgm:cxn modelId="{C11D03BA-8861-4B93-8369-8D7D85ED0CE8}" type="presOf" srcId="{7D7D10FF-881C-41DE-974F-73F877BC0BAC}" destId="{FB71D55F-62DC-4B2B-923B-809636A0355E}" srcOrd="0" destOrd="1" presId="urn:microsoft.com/office/officeart/2005/8/layout/vList2"/>
    <dgm:cxn modelId="{071EDA2C-F878-45B9-8D31-45D4646D14DE}" type="presParOf" srcId="{F2394BB6-4EED-4AD6-81DE-FE77C1F7CD41}" destId="{F48CFAA9-3775-45A1-AA19-16A89731B69D}" srcOrd="0" destOrd="0" presId="urn:microsoft.com/office/officeart/2005/8/layout/vList2"/>
    <dgm:cxn modelId="{57C55BC0-B321-4640-B4B3-4EB954792693}" type="presParOf" srcId="{F2394BB6-4EED-4AD6-81DE-FE77C1F7CD41}" destId="{FB71D55F-62DC-4B2B-923B-809636A0355E}" srcOrd="1" destOrd="0" presId="urn:microsoft.com/office/officeart/2005/8/layout/vList2"/>
    <dgm:cxn modelId="{32E0EE01-6138-4116-BA2E-777575C846C8}" type="presParOf" srcId="{F2394BB6-4EED-4AD6-81DE-FE77C1F7CD41}" destId="{C42E3B5F-882E-4E54-9ED9-2F575949FC05}" srcOrd="2" destOrd="0" presId="urn:microsoft.com/office/officeart/2005/8/layout/vList2"/>
    <dgm:cxn modelId="{EE00DE92-531E-485F-AD45-7BC797B1F996}" type="presParOf" srcId="{F2394BB6-4EED-4AD6-81DE-FE77C1F7CD41}" destId="{02878996-9862-4DAD-8B2B-D1B28A4E9AA0}" srcOrd="3" destOrd="0" presId="urn:microsoft.com/office/officeart/2005/8/layout/vList2"/>
    <dgm:cxn modelId="{C6E715D6-7540-4FDE-AF5C-305E6DE07956}" type="presParOf" srcId="{F2394BB6-4EED-4AD6-81DE-FE77C1F7CD41}" destId="{E00E9C34-1BAE-476D-9A0E-7E18E2BA4B99}" srcOrd="4" destOrd="0" presId="urn:microsoft.com/office/officeart/2005/8/layout/vList2"/>
    <dgm:cxn modelId="{6461931B-960D-40DB-A9B8-C3629AF13DB2}" type="presParOf" srcId="{F2394BB6-4EED-4AD6-81DE-FE77C1F7CD41}" destId="{07236953-4EC8-4A82-990D-916900F7C2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35F414-0E7E-448F-9551-AA03C54A8D8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0D02192A-BA5D-43EF-B237-84FB7B4FBE6F}">
      <dgm:prSet phldrT="[Text]"/>
      <dgm:spPr/>
      <dgm:t>
        <a:bodyPr/>
        <a:lstStyle/>
        <a:p>
          <a:r>
            <a:rPr lang="hr-HR" b="1" i="0" dirty="0" smtClean="0"/>
            <a:t>Financijska potpora</a:t>
          </a:r>
          <a:endParaRPr lang="hr-HR" b="1" i="0" dirty="0"/>
        </a:p>
      </dgm:t>
    </dgm:pt>
    <dgm:pt modelId="{371015B5-8D07-43F3-8AA7-B1FDAA979FA2}" type="parTrans" cxnId="{E09472CE-C328-47BC-ABC3-28F603D831EC}">
      <dgm:prSet/>
      <dgm:spPr/>
      <dgm:t>
        <a:bodyPr/>
        <a:lstStyle/>
        <a:p>
          <a:endParaRPr lang="hr-HR"/>
        </a:p>
      </dgm:t>
    </dgm:pt>
    <dgm:pt modelId="{477AA589-C8FB-40FF-A667-FC02EFF75C06}" type="sibTrans" cxnId="{E09472CE-C328-47BC-ABC3-28F603D831EC}">
      <dgm:prSet/>
      <dgm:spPr/>
      <dgm:t>
        <a:bodyPr/>
        <a:lstStyle/>
        <a:p>
          <a:endParaRPr lang="hr-HR"/>
        </a:p>
      </dgm:t>
    </dgm:pt>
    <dgm:pt modelId="{6E049D4C-8894-4961-8A14-7135863710D0}">
      <dgm:prSet phldrT="[Text]"/>
      <dgm:spPr/>
      <dgm:t>
        <a:bodyPr/>
        <a:lstStyle/>
        <a:p>
          <a:r>
            <a:rPr lang="hr-HR" b="1" i="0" dirty="0" smtClean="0"/>
            <a:t>Kriteriji kvalitete prijave</a:t>
          </a:r>
          <a:endParaRPr lang="hr-HR" b="1" i="0" dirty="0"/>
        </a:p>
      </dgm:t>
    </dgm:pt>
    <dgm:pt modelId="{DAD15206-E5EE-45F7-920C-C6390CF016D2}" type="parTrans" cxnId="{8C21A620-C0AB-4512-8C49-AB27D10D6C08}">
      <dgm:prSet/>
      <dgm:spPr/>
      <dgm:t>
        <a:bodyPr/>
        <a:lstStyle/>
        <a:p>
          <a:endParaRPr lang="hr-HR"/>
        </a:p>
      </dgm:t>
    </dgm:pt>
    <dgm:pt modelId="{C31F9821-170F-44A9-AEC4-1F0B00C6D1BC}" type="sibTrans" cxnId="{8C21A620-C0AB-4512-8C49-AB27D10D6C08}">
      <dgm:prSet/>
      <dgm:spPr/>
      <dgm:t>
        <a:bodyPr/>
        <a:lstStyle/>
        <a:p>
          <a:endParaRPr lang="hr-HR"/>
        </a:p>
      </dgm:t>
    </dgm:pt>
    <dgm:pt modelId="{4D26C06D-FB67-414B-BA27-9E618979E8DC}">
      <dgm:prSet phldrT="[Text]"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Relevantnost projekta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56829-9C76-4408-A408-8E20DA3C247C}" type="parTrans" cxnId="{9C4DE027-D60A-4554-9FD2-B7796D06BA92}">
      <dgm:prSet/>
      <dgm:spPr/>
      <dgm:t>
        <a:bodyPr/>
        <a:lstStyle/>
        <a:p>
          <a:endParaRPr lang="hr-HR"/>
        </a:p>
      </dgm:t>
    </dgm:pt>
    <dgm:pt modelId="{54E65073-555A-4C9F-9244-BFE91D98276F}" type="sibTrans" cxnId="{9C4DE027-D60A-4554-9FD2-B7796D06BA92}">
      <dgm:prSet/>
      <dgm:spPr/>
      <dgm:t>
        <a:bodyPr/>
        <a:lstStyle/>
        <a:p>
          <a:endParaRPr lang="hr-HR"/>
        </a:p>
      </dgm:t>
    </dgm:pt>
    <dgm:pt modelId="{FAEBC457-DC85-473B-977B-5FE2C1C4823A}">
      <dgm:prSet/>
      <dgm:spPr/>
      <dgm:t>
        <a:bodyPr/>
        <a:lstStyle/>
        <a:p>
          <a:r>
            <a:rPr lang="hr-HR" b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Upravljanje i provedba projekta </a:t>
          </a:r>
          <a:endParaRPr lang="hr-HR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C44D4-89C2-409E-A11C-5A422900F75B}" type="parTrans" cxnId="{E88BC278-ACCB-43DA-88A6-58E6BB79EB8F}">
      <dgm:prSet/>
      <dgm:spPr/>
      <dgm:t>
        <a:bodyPr/>
        <a:lstStyle/>
        <a:p>
          <a:endParaRPr lang="hr-HR"/>
        </a:p>
      </dgm:t>
    </dgm:pt>
    <dgm:pt modelId="{2FFC52AC-5A74-4591-9B1A-032E46D5C053}" type="sibTrans" cxnId="{E88BC278-ACCB-43DA-88A6-58E6BB79EB8F}">
      <dgm:prSet/>
      <dgm:spPr/>
      <dgm:t>
        <a:bodyPr/>
        <a:lstStyle/>
        <a:p>
          <a:endParaRPr lang="hr-HR"/>
        </a:p>
      </dgm:t>
    </dgm:pt>
    <dgm:pt modelId="{87E62C59-F5B6-483D-AE79-A60B0A2BD039}">
      <dgm:prSet/>
      <dgm:spPr/>
      <dgm:t>
        <a:bodyPr/>
        <a:lstStyle/>
        <a:p>
          <a:r>
            <a:rPr lang="hr-HR" b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Transnacionalni projektni sastanci</a:t>
          </a:r>
          <a:endParaRPr lang="hr-HR" b="0" baseline="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121ED-89E0-4B15-BEE7-C7DAE6FAC743}" type="parTrans" cxnId="{A80B3B33-71D4-4914-8F8F-FFDB7777170A}">
      <dgm:prSet/>
      <dgm:spPr/>
      <dgm:t>
        <a:bodyPr/>
        <a:lstStyle/>
        <a:p>
          <a:endParaRPr lang="hr-HR"/>
        </a:p>
      </dgm:t>
    </dgm:pt>
    <dgm:pt modelId="{B863D7C9-F2EA-4CA9-80A9-24295701E9EE}" type="sibTrans" cxnId="{A80B3B33-71D4-4914-8F8F-FFDB7777170A}">
      <dgm:prSet/>
      <dgm:spPr/>
      <dgm:t>
        <a:bodyPr/>
        <a:lstStyle/>
        <a:p>
          <a:endParaRPr lang="hr-HR"/>
        </a:p>
      </dgm:t>
    </dgm:pt>
    <dgm:pt modelId="{2FECCC5C-EE2C-4DF7-840B-A54185E5C285}">
      <dgm:prSet/>
      <dgm:spPr/>
      <dgm:t>
        <a:bodyPr/>
        <a:lstStyle/>
        <a:p>
          <a:pPr rtl="0"/>
          <a:r>
            <a:rPr lang="hr-HR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Intelektualni rezultati </a:t>
          </a:r>
        </a:p>
      </dgm:t>
    </dgm:pt>
    <dgm:pt modelId="{AFA6F283-2D65-4371-B55C-AE15BAA7AF9D}" type="parTrans" cxnId="{1237F76F-75AE-4147-8791-F2854319A5DF}">
      <dgm:prSet/>
      <dgm:spPr/>
      <dgm:t>
        <a:bodyPr/>
        <a:lstStyle/>
        <a:p>
          <a:endParaRPr lang="hr-HR"/>
        </a:p>
      </dgm:t>
    </dgm:pt>
    <dgm:pt modelId="{85F17F91-F334-4A8D-9531-AD8A75ECD449}" type="sibTrans" cxnId="{1237F76F-75AE-4147-8791-F2854319A5DF}">
      <dgm:prSet/>
      <dgm:spPr/>
      <dgm:t>
        <a:bodyPr/>
        <a:lstStyle/>
        <a:p>
          <a:endParaRPr lang="hr-HR"/>
        </a:p>
      </dgm:t>
    </dgm:pt>
    <dgm:pt modelId="{441EB814-3727-4B48-80DA-7D31F431EBC3}">
      <dgm:prSet/>
      <dgm:spPr/>
      <dgm:t>
        <a:bodyPr/>
        <a:lstStyle/>
        <a:p>
          <a:pPr rtl="0"/>
          <a:r>
            <a:rPr lang="vi-VN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Diseminacijska događanja</a:t>
          </a:r>
          <a:r>
            <a:rPr lang="hr-HR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gm:t>
    </dgm:pt>
    <dgm:pt modelId="{1F929096-39F6-4A82-A048-402469E4A180}" type="parTrans" cxnId="{929FDA93-BAA3-47F5-9E26-812306283F98}">
      <dgm:prSet/>
      <dgm:spPr/>
      <dgm:t>
        <a:bodyPr/>
        <a:lstStyle/>
        <a:p>
          <a:endParaRPr lang="hr-HR"/>
        </a:p>
      </dgm:t>
    </dgm:pt>
    <dgm:pt modelId="{818D31B7-52F3-47D1-AD6F-FE51129E08CE}" type="sibTrans" cxnId="{929FDA93-BAA3-47F5-9E26-812306283F98}">
      <dgm:prSet/>
      <dgm:spPr/>
      <dgm:t>
        <a:bodyPr/>
        <a:lstStyle/>
        <a:p>
          <a:endParaRPr lang="hr-HR"/>
        </a:p>
      </dgm:t>
    </dgm:pt>
    <dgm:pt modelId="{78ED8C1D-A015-40FE-8F06-B6AB132F0326}">
      <dgm:prSet/>
      <dgm:spPr/>
      <dgm:t>
        <a:bodyPr/>
        <a:lstStyle/>
        <a:p>
          <a:pPr rtl="0"/>
          <a:r>
            <a:rPr lang="hr-HR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Iznimni troškovi </a:t>
          </a:r>
          <a:endParaRPr lang="hr-HR" b="0" baseline="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EE3EA-7A6E-415D-A2EE-BD00C7AC660C}" type="parTrans" cxnId="{4BAAC262-B5E3-4C0C-BBA9-63B5FAF263AD}">
      <dgm:prSet/>
      <dgm:spPr/>
      <dgm:t>
        <a:bodyPr/>
        <a:lstStyle/>
        <a:p>
          <a:endParaRPr lang="hr-HR"/>
        </a:p>
      </dgm:t>
    </dgm:pt>
    <dgm:pt modelId="{6E7C8CF7-77BA-4B5B-AAB9-5BAA3816C0C7}" type="sibTrans" cxnId="{4BAAC262-B5E3-4C0C-BBA9-63B5FAF263AD}">
      <dgm:prSet/>
      <dgm:spPr/>
      <dgm:t>
        <a:bodyPr/>
        <a:lstStyle/>
        <a:p>
          <a:endParaRPr lang="hr-HR"/>
        </a:p>
      </dgm:t>
    </dgm:pt>
    <dgm:pt modelId="{462E81B9-C53D-46F0-BE57-C9A9F3C650BC}">
      <dgm:prSet/>
      <dgm:spPr/>
      <dgm:t>
        <a:bodyPr/>
        <a:lstStyle/>
        <a:p>
          <a:r>
            <a:rPr lang="hr-HR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Potpora za posebne potrebe </a:t>
          </a:r>
          <a:endParaRPr lang="hr-HR" b="0" baseline="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6F432-3931-4C81-917D-5DAA8B0BFEC1}" type="parTrans" cxnId="{F4FF1675-C394-4283-84E4-42E3D4529348}">
      <dgm:prSet/>
      <dgm:spPr/>
      <dgm:t>
        <a:bodyPr/>
        <a:lstStyle/>
        <a:p>
          <a:endParaRPr lang="hr-HR"/>
        </a:p>
      </dgm:t>
    </dgm:pt>
    <dgm:pt modelId="{0B7FD5E9-DAA7-43D6-B8F1-0FC1434F09A7}" type="sibTrans" cxnId="{F4FF1675-C394-4283-84E4-42E3D4529348}">
      <dgm:prSet/>
      <dgm:spPr/>
      <dgm:t>
        <a:bodyPr/>
        <a:lstStyle/>
        <a:p>
          <a:endParaRPr lang="hr-HR"/>
        </a:p>
      </dgm:t>
    </dgm:pt>
    <dgm:pt modelId="{6E6779B0-8C69-497D-BA8D-5BA280B4BA6D}">
      <dgm:prSet/>
      <dgm:spPr/>
      <dgm:t>
        <a:bodyPr/>
        <a:lstStyle/>
        <a:p>
          <a:r>
            <a:rPr lang="hr-HR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Aktivnosti osposobljavanja, poučavanja i učenja </a:t>
          </a:r>
          <a:endParaRPr lang="hr-HR" b="0" baseline="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1154FC0-19AD-4965-B6D0-AC01987BAFE8}" type="parTrans" cxnId="{2E599D0E-0F21-482E-A990-B235C072C885}">
      <dgm:prSet/>
      <dgm:spPr/>
      <dgm:t>
        <a:bodyPr/>
        <a:lstStyle/>
        <a:p>
          <a:endParaRPr lang="hr-HR"/>
        </a:p>
      </dgm:t>
    </dgm:pt>
    <dgm:pt modelId="{4100CD48-F4D3-42BB-B2B2-EE84E1AEE94F}" type="sibTrans" cxnId="{2E599D0E-0F21-482E-A990-B235C072C885}">
      <dgm:prSet/>
      <dgm:spPr/>
      <dgm:t>
        <a:bodyPr/>
        <a:lstStyle/>
        <a:p>
          <a:endParaRPr lang="hr-HR"/>
        </a:p>
      </dgm:t>
    </dgm:pt>
    <dgm:pt modelId="{0A058B67-56B6-4FD9-BD4F-2D20FD1D634C}">
      <dgm:prSet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Kvaliteta izrade projekta i provedba</a:t>
          </a:r>
        </a:p>
      </dgm:t>
    </dgm:pt>
    <dgm:pt modelId="{4DB4E219-5640-47B6-AD64-78F83CDAF2B6}" type="parTrans" cxnId="{2B763058-DA8C-4CD4-9885-BA21BE22B3CE}">
      <dgm:prSet/>
      <dgm:spPr/>
      <dgm:t>
        <a:bodyPr/>
        <a:lstStyle/>
        <a:p>
          <a:endParaRPr lang="hr-HR"/>
        </a:p>
      </dgm:t>
    </dgm:pt>
    <dgm:pt modelId="{4E524605-60F0-488F-81ED-5344159A10B7}" type="sibTrans" cxnId="{2B763058-DA8C-4CD4-9885-BA21BE22B3CE}">
      <dgm:prSet/>
      <dgm:spPr/>
      <dgm:t>
        <a:bodyPr/>
        <a:lstStyle/>
        <a:p>
          <a:endParaRPr lang="hr-HR"/>
        </a:p>
      </dgm:t>
    </dgm:pt>
    <dgm:pt modelId="{46A900FC-1F93-48A2-9C97-060EC7895E0D}">
      <dgm:prSet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Kvaliteta projektnog tima i suradnja</a:t>
          </a:r>
        </a:p>
      </dgm:t>
    </dgm:pt>
    <dgm:pt modelId="{8749BE4B-183F-4B95-BB66-F25C878E2377}" type="parTrans" cxnId="{42A1A512-1504-45D0-915E-C06DE2D03D11}">
      <dgm:prSet/>
      <dgm:spPr/>
      <dgm:t>
        <a:bodyPr/>
        <a:lstStyle/>
        <a:p>
          <a:endParaRPr lang="hr-HR"/>
        </a:p>
      </dgm:t>
    </dgm:pt>
    <dgm:pt modelId="{0BC31AAC-8405-4493-A5F5-B07A7ECB1993}" type="sibTrans" cxnId="{42A1A512-1504-45D0-915E-C06DE2D03D11}">
      <dgm:prSet/>
      <dgm:spPr/>
      <dgm:t>
        <a:bodyPr/>
        <a:lstStyle/>
        <a:p>
          <a:endParaRPr lang="hr-HR"/>
        </a:p>
      </dgm:t>
    </dgm:pt>
    <dgm:pt modelId="{04A30185-5474-4735-B67E-0CCA0AAEEA86}">
      <dgm:prSet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Učinak i diseminacija </a:t>
          </a:r>
          <a:endParaRPr lang="hr-HR" b="0" baseline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0171D9-742B-419C-A686-073026ACC185}" type="parTrans" cxnId="{B2225F25-12B1-4F05-A238-FF5E34392D7E}">
      <dgm:prSet/>
      <dgm:spPr/>
      <dgm:t>
        <a:bodyPr/>
        <a:lstStyle/>
        <a:p>
          <a:endParaRPr lang="hr-HR"/>
        </a:p>
      </dgm:t>
    </dgm:pt>
    <dgm:pt modelId="{1F840FA4-1009-451C-AAEE-079CC73E3AAF}" type="sibTrans" cxnId="{B2225F25-12B1-4F05-A238-FF5E34392D7E}">
      <dgm:prSet/>
      <dgm:spPr/>
      <dgm:t>
        <a:bodyPr/>
        <a:lstStyle/>
        <a:p>
          <a:endParaRPr lang="hr-HR"/>
        </a:p>
      </dgm:t>
    </dgm:pt>
    <dgm:pt modelId="{403F975B-F0A4-46E9-B4EC-C02538C558FE}" type="pres">
      <dgm:prSet presAssocID="{9B35F414-0E7E-448F-9551-AA03C54A8D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DA2267A-9144-49CA-8C4C-14798E730377}" type="pres">
      <dgm:prSet presAssocID="{0D02192A-BA5D-43EF-B237-84FB7B4FBE6F}" presName="parentText" presStyleLbl="node1" presStyleIdx="0" presStyleCnt="2" custLinFactNeighborY="-800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6A59FB-97E2-4681-A068-C88354E68289}" type="pres">
      <dgm:prSet presAssocID="{0D02192A-BA5D-43EF-B237-84FB7B4FBE6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6BDF42-37FF-43BA-B5C3-8E29AEBC7825}" type="pres">
      <dgm:prSet presAssocID="{6E049D4C-8894-4961-8A14-7135863710D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105E64-5B02-48D3-B715-2AFE50CD57A8}" type="pres">
      <dgm:prSet presAssocID="{6E049D4C-8894-4961-8A14-7135863710D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4FF1675-C394-4283-84E4-42E3D4529348}" srcId="{0D02192A-BA5D-43EF-B237-84FB7B4FBE6F}" destId="{462E81B9-C53D-46F0-BE57-C9A9F3C650BC}" srcOrd="5" destOrd="0" parTransId="{6BC6F432-3931-4C81-917D-5DAA8B0BFEC1}" sibTransId="{0B7FD5E9-DAA7-43D6-B8F1-0FC1434F09A7}"/>
    <dgm:cxn modelId="{44966568-17F6-46E7-8239-6840C534CDDA}" type="presOf" srcId="{0A058B67-56B6-4FD9-BD4F-2D20FD1D634C}" destId="{F7105E64-5B02-48D3-B715-2AFE50CD57A8}" srcOrd="0" destOrd="1" presId="urn:microsoft.com/office/officeart/2005/8/layout/vList2"/>
    <dgm:cxn modelId="{8C21A620-C0AB-4512-8C49-AB27D10D6C08}" srcId="{9B35F414-0E7E-448F-9551-AA03C54A8D81}" destId="{6E049D4C-8894-4961-8A14-7135863710D0}" srcOrd="1" destOrd="0" parTransId="{DAD15206-E5EE-45F7-920C-C6390CF016D2}" sibTransId="{C31F9821-170F-44A9-AEC4-1F0B00C6D1BC}"/>
    <dgm:cxn modelId="{44BEF6EC-2B13-46F9-B04A-3828D2F906B1}" type="presOf" srcId="{4D26C06D-FB67-414B-BA27-9E618979E8DC}" destId="{F7105E64-5B02-48D3-B715-2AFE50CD57A8}" srcOrd="0" destOrd="0" presId="urn:microsoft.com/office/officeart/2005/8/layout/vList2"/>
    <dgm:cxn modelId="{82ACEF67-6A85-4997-9F62-2C2FA7873369}" type="presOf" srcId="{2FECCC5C-EE2C-4DF7-840B-A54185E5C285}" destId="{AE6A59FB-97E2-4681-A068-C88354E68289}" srcOrd="0" destOrd="2" presId="urn:microsoft.com/office/officeart/2005/8/layout/vList2"/>
    <dgm:cxn modelId="{0A14BACD-22B8-4361-AEE2-B0D1A6838843}" type="presOf" srcId="{04A30185-5474-4735-B67E-0CCA0AAEEA86}" destId="{F7105E64-5B02-48D3-B715-2AFE50CD57A8}" srcOrd="0" destOrd="3" presId="urn:microsoft.com/office/officeart/2005/8/layout/vList2"/>
    <dgm:cxn modelId="{C8BFE60B-DD44-46DE-8F29-E8E985226A68}" type="presOf" srcId="{6E049D4C-8894-4961-8A14-7135863710D0}" destId="{C56BDF42-37FF-43BA-B5C3-8E29AEBC7825}" srcOrd="0" destOrd="0" presId="urn:microsoft.com/office/officeart/2005/8/layout/vList2"/>
    <dgm:cxn modelId="{4BAAC262-B5E3-4C0C-BBA9-63B5FAF263AD}" srcId="{0D02192A-BA5D-43EF-B237-84FB7B4FBE6F}" destId="{78ED8C1D-A015-40FE-8F06-B6AB132F0326}" srcOrd="4" destOrd="0" parTransId="{135EE3EA-7A6E-415D-A2EE-BD00C7AC660C}" sibTransId="{6E7C8CF7-77BA-4B5B-AAB9-5BAA3816C0C7}"/>
    <dgm:cxn modelId="{5C2D6A83-0C58-4A29-A4BB-80FAFBE7B5AC}" type="presOf" srcId="{9B35F414-0E7E-448F-9551-AA03C54A8D81}" destId="{403F975B-F0A4-46E9-B4EC-C02538C558FE}" srcOrd="0" destOrd="0" presId="urn:microsoft.com/office/officeart/2005/8/layout/vList2"/>
    <dgm:cxn modelId="{A80B3B33-71D4-4914-8F8F-FFDB7777170A}" srcId="{0D02192A-BA5D-43EF-B237-84FB7B4FBE6F}" destId="{87E62C59-F5B6-483D-AE79-A60B0A2BD039}" srcOrd="1" destOrd="0" parTransId="{570121ED-89E0-4B15-BEE7-C7DAE6FAC743}" sibTransId="{B863D7C9-F2EA-4CA9-80A9-24295701E9EE}"/>
    <dgm:cxn modelId="{3EBD4C77-2556-4FB0-81B3-D3FFE3E291A1}" type="presOf" srcId="{46A900FC-1F93-48A2-9C97-060EC7895E0D}" destId="{F7105E64-5B02-48D3-B715-2AFE50CD57A8}" srcOrd="0" destOrd="2" presId="urn:microsoft.com/office/officeart/2005/8/layout/vList2"/>
    <dgm:cxn modelId="{7BBD1F5D-0C7C-4A62-AE7F-175CA7A286CD}" type="presOf" srcId="{78ED8C1D-A015-40FE-8F06-B6AB132F0326}" destId="{AE6A59FB-97E2-4681-A068-C88354E68289}" srcOrd="0" destOrd="4" presId="urn:microsoft.com/office/officeart/2005/8/layout/vList2"/>
    <dgm:cxn modelId="{0C7B6A07-CAC1-44A9-ABDE-C1DA0C77E101}" type="presOf" srcId="{6E6779B0-8C69-497D-BA8D-5BA280B4BA6D}" destId="{AE6A59FB-97E2-4681-A068-C88354E68289}" srcOrd="0" destOrd="6" presId="urn:microsoft.com/office/officeart/2005/8/layout/vList2"/>
    <dgm:cxn modelId="{42A1A512-1504-45D0-915E-C06DE2D03D11}" srcId="{6E049D4C-8894-4961-8A14-7135863710D0}" destId="{46A900FC-1F93-48A2-9C97-060EC7895E0D}" srcOrd="2" destOrd="0" parTransId="{8749BE4B-183F-4B95-BB66-F25C878E2377}" sibTransId="{0BC31AAC-8405-4493-A5F5-B07A7ECB1993}"/>
    <dgm:cxn modelId="{B2225F25-12B1-4F05-A238-FF5E34392D7E}" srcId="{6E049D4C-8894-4961-8A14-7135863710D0}" destId="{04A30185-5474-4735-B67E-0CCA0AAEEA86}" srcOrd="3" destOrd="0" parTransId="{E90171D9-742B-419C-A686-073026ACC185}" sibTransId="{1F840FA4-1009-451C-AAEE-079CC73E3AAF}"/>
    <dgm:cxn modelId="{E88BC278-ACCB-43DA-88A6-58E6BB79EB8F}" srcId="{0D02192A-BA5D-43EF-B237-84FB7B4FBE6F}" destId="{FAEBC457-DC85-473B-977B-5FE2C1C4823A}" srcOrd="0" destOrd="0" parTransId="{05CC44D4-89C2-409E-A11C-5A422900F75B}" sibTransId="{2FFC52AC-5A74-4591-9B1A-032E46D5C053}"/>
    <dgm:cxn modelId="{CF9FC035-1617-43C0-8BA0-A8223398F3D8}" type="presOf" srcId="{87E62C59-F5B6-483D-AE79-A60B0A2BD039}" destId="{AE6A59FB-97E2-4681-A068-C88354E68289}" srcOrd="0" destOrd="1" presId="urn:microsoft.com/office/officeart/2005/8/layout/vList2"/>
    <dgm:cxn modelId="{E09472CE-C328-47BC-ABC3-28F603D831EC}" srcId="{9B35F414-0E7E-448F-9551-AA03C54A8D81}" destId="{0D02192A-BA5D-43EF-B237-84FB7B4FBE6F}" srcOrd="0" destOrd="0" parTransId="{371015B5-8D07-43F3-8AA7-B1FDAA979FA2}" sibTransId="{477AA589-C8FB-40FF-A667-FC02EFF75C06}"/>
    <dgm:cxn modelId="{2D081B41-C718-4778-8FC2-B676456FC9F3}" type="presOf" srcId="{0D02192A-BA5D-43EF-B237-84FB7B4FBE6F}" destId="{9DA2267A-9144-49CA-8C4C-14798E730377}" srcOrd="0" destOrd="0" presId="urn:microsoft.com/office/officeart/2005/8/layout/vList2"/>
    <dgm:cxn modelId="{9C4DE027-D60A-4554-9FD2-B7796D06BA92}" srcId="{6E049D4C-8894-4961-8A14-7135863710D0}" destId="{4D26C06D-FB67-414B-BA27-9E618979E8DC}" srcOrd="0" destOrd="0" parTransId="{7CE56829-9C76-4408-A408-8E20DA3C247C}" sibTransId="{54E65073-555A-4C9F-9244-BFE91D98276F}"/>
    <dgm:cxn modelId="{2E599D0E-0F21-482E-A990-B235C072C885}" srcId="{0D02192A-BA5D-43EF-B237-84FB7B4FBE6F}" destId="{6E6779B0-8C69-497D-BA8D-5BA280B4BA6D}" srcOrd="6" destOrd="0" parTransId="{11154FC0-19AD-4965-B6D0-AC01987BAFE8}" sibTransId="{4100CD48-F4D3-42BB-B2B2-EE84E1AEE94F}"/>
    <dgm:cxn modelId="{2B763058-DA8C-4CD4-9885-BA21BE22B3CE}" srcId="{6E049D4C-8894-4961-8A14-7135863710D0}" destId="{0A058B67-56B6-4FD9-BD4F-2D20FD1D634C}" srcOrd="1" destOrd="0" parTransId="{4DB4E219-5640-47B6-AD64-78F83CDAF2B6}" sibTransId="{4E524605-60F0-488F-81ED-5344159A10B7}"/>
    <dgm:cxn modelId="{1237F76F-75AE-4147-8791-F2854319A5DF}" srcId="{0D02192A-BA5D-43EF-B237-84FB7B4FBE6F}" destId="{2FECCC5C-EE2C-4DF7-840B-A54185E5C285}" srcOrd="2" destOrd="0" parTransId="{AFA6F283-2D65-4371-B55C-AE15BAA7AF9D}" sibTransId="{85F17F91-F334-4A8D-9531-AD8A75ECD449}"/>
    <dgm:cxn modelId="{83206758-2B66-4330-A629-FA3F25F8F56B}" type="presOf" srcId="{441EB814-3727-4B48-80DA-7D31F431EBC3}" destId="{AE6A59FB-97E2-4681-A068-C88354E68289}" srcOrd="0" destOrd="3" presId="urn:microsoft.com/office/officeart/2005/8/layout/vList2"/>
    <dgm:cxn modelId="{929FDA93-BAA3-47F5-9E26-812306283F98}" srcId="{0D02192A-BA5D-43EF-B237-84FB7B4FBE6F}" destId="{441EB814-3727-4B48-80DA-7D31F431EBC3}" srcOrd="3" destOrd="0" parTransId="{1F929096-39F6-4A82-A048-402469E4A180}" sibTransId="{818D31B7-52F3-47D1-AD6F-FE51129E08CE}"/>
    <dgm:cxn modelId="{BB86F74C-230C-4A30-BB22-0AF4C4C42B97}" type="presOf" srcId="{462E81B9-C53D-46F0-BE57-C9A9F3C650BC}" destId="{AE6A59FB-97E2-4681-A068-C88354E68289}" srcOrd="0" destOrd="5" presId="urn:microsoft.com/office/officeart/2005/8/layout/vList2"/>
    <dgm:cxn modelId="{12246573-188A-4399-8905-AE87A2F61268}" type="presOf" srcId="{FAEBC457-DC85-473B-977B-5FE2C1C4823A}" destId="{AE6A59FB-97E2-4681-A068-C88354E68289}" srcOrd="0" destOrd="0" presId="urn:microsoft.com/office/officeart/2005/8/layout/vList2"/>
    <dgm:cxn modelId="{B33085F0-586C-47A5-8C4F-AE0E93C1DF15}" type="presParOf" srcId="{403F975B-F0A4-46E9-B4EC-C02538C558FE}" destId="{9DA2267A-9144-49CA-8C4C-14798E730377}" srcOrd="0" destOrd="0" presId="urn:microsoft.com/office/officeart/2005/8/layout/vList2"/>
    <dgm:cxn modelId="{44F42F9D-7D64-476A-90EF-57A4BF3B40D2}" type="presParOf" srcId="{403F975B-F0A4-46E9-B4EC-C02538C558FE}" destId="{AE6A59FB-97E2-4681-A068-C88354E68289}" srcOrd="1" destOrd="0" presId="urn:microsoft.com/office/officeart/2005/8/layout/vList2"/>
    <dgm:cxn modelId="{126DB49E-0B5B-4A46-B40C-70B4A0E9728B}" type="presParOf" srcId="{403F975B-F0A4-46E9-B4EC-C02538C558FE}" destId="{C56BDF42-37FF-43BA-B5C3-8E29AEBC7825}" srcOrd="2" destOrd="0" presId="urn:microsoft.com/office/officeart/2005/8/layout/vList2"/>
    <dgm:cxn modelId="{5AC8A10D-2F43-4870-B050-74216CD3F8E5}" type="presParOf" srcId="{403F975B-F0A4-46E9-B4EC-C02538C558FE}" destId="{F7105E64-5B02-48D3-B715-2AFE50CD57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AD9E64-5C5E-40C1-997B-9E93A698EFB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3EFAB5BE-B74C-4FFF-93CD-0AA5D61CC8C7}">
      <dgm:prSet phldrT="[Text]" custT="1"/>
      <dgm:spPr/>
      <dgm:t>
        <a:bodyPr/>
        <a:lstStyle/>
        <a:p>
          <a:r>
            <a:rPr lang="hr-HR" sz="2400" b="1" i="0" smtClean="0">
              <a:latin typeface="Arial" panose="020B0604020202020204" pitchFamily="34" charset="0"/>
              <a:cs typeface="Arial" panose="020B0604020202020204" pitchFamily="34" charset="0"/>
            </a:rPr>
            <a:t>Trajanje projekta</a:t>
          </a:r>
          <a:endParaRPr lang="hr-HR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0B2EC-AE86-47EA-BED1-A9476144BADB}" type="parTrans" cxnId="{68F0540C-A2AF-40B7-BFBD-2160775C05BC}">
      <dgm:prSet/>
      <dgm:spPr/>
      <dgm:t>
        <a:bodyPr/>
        <a:lstStyle/>
        <a:p>
          <a:endParaRPr lang="hr-HR"/>
        </a:p>
      </dgm:t>
    </dgm:pt>
    <dgm:pt modelId="{EDF8C98A-57D5-49FF-9BFD-ECA1DD725C90}" type="sibTrans" cxnId="{68F0540C-A2AF-40B7-BFBD-2160775C05BC}">
      <dgm:prSet/>
      <dgm:spPr/>
      <dgm:t>
        <a:bodyPr/>
        <a:lstStyle/>
        <a:p>
          <a:endParaRPr lang="hr-HR"/>
        </a:p>
      </dgm:t>
    </dgm:pt>
    <dgm:pt modelId="{194C61BF-A9A9-486E-93E9-DB92A6A8B730}">
      <dgm:prSet phldrT="[Text]" custT="1"/>
      <dgm:spPr/>
      <dgm:t>
        <a:bodyPr/>
        <a:lstStyle/>
        <a:p>
          <a:pPr rtl="0"/>
          <a:r>
            <a:rPr lang="hr-HR" sz="2400" b="1" i="0" smtClean="0">
              <a:latin typeface="Arial" panose="020B0604020202020204" pitchFamily="34" charset="0"/>
              <a:cs typeface="Arial" panose="020B0604020202020204" pitchFamily="34" charset="0"/>
            </a:rPr>
            <a:t>Prihvatljive aktivnosti i trajanje</a:t>
          </a:r>
          <a:endParaRPr lang="hr-HR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5D7D20-81FE-482A-8A19-13D8F29B20B6}" type="parTrans" cxnId="{B71E99E1-A055-4493-8205-DB4AE363BBB3}">
      <dgm:prSet/>
      <dgm:spPr/>
      <dgm:t>
        <a:bodyPr/>
        <a:lstStyle/>
        <a:p>
          <a:endParaRPr lang="hr-HR"/>
        </a:p>
      </dgm:t>
    </dgm:pt>
    <dgm:pt modelId="{D3A89FC1-F09F-41CA-828F-F00BF82F2142}" type="sibTrans" cxnId="{B71E99E1-A055-4493-8205-DB4AE363BBB3}">
      <dgm:prSet/>
      <dgm:spPr/>
      <dgm:t>
        <a:bodyPr/>
        <a:lstStyle/>
        <a:p>
          <a:endParaRPr lang="hr-HR"/>
        </a:p>
      </dgm:t>
    </dgm:pt>
    <dgm:pt modelId="{3050273A-D732-44A4-B840-277C7A6C555B}">
      <dgm:prSet phldrT="[Text]"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Kombinirana mobilnost učenika – spajanje kratkoročne mobilnosti i virtualna mobilnost  | od 5 dana do 2 mjeseca</a:t>
          </a:r>
          <a:endParaRPr lang="hr-HR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E6D9E-BAF4-47D9-89C4-7EC54B1887AA}" type="parTrans" cxnId="{8C6B1175-8EE4-412A-8943-3DD5C9928093}">
      <dgm:prSet/>
      <dgm:spPr/>
      <dgm:t>
        <a:bodyPr/>
        <a:lstStyle/>
        <a:p>
          <a:endParaRPr lang="hr-HR"/>
        </a:p>
      </dgm:t>
    </dgm:pt>
    <dgm:pt modelId="{F6600447-90D6-4693-8DFF-440463884E80}" type="sibTrans" cxnId="{8C6B1175-8EE4-412A-8943-3DD5C9928093}">
      <dgm:prSet/>
      <dgm:spPr/>
      <dgm:t>
        <a:bodyPr/>
        <a:lstStyle/>
        <a:p>
          <a:endParaRPr lang="hr-HR"/>
        </a:p>
      </dgm:t>
    </dgm:pt>
    <dgm:pt modelId="{B806E9FE-9E4A-4C59-B8DA-3CF4ED40E4A0}">
      <dgm:prSet/>
      <dgm:spPr/>
      <dgm:t>
        <a:bodyPr/>
        <a:lstStyle/>
        <a:p>
          <a:pPr rtl="0"/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Između 2 i 3</a:t>
          </a:r>
          <a:r>
            <a:rPr lang="hr-HR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godine</a:t>
          </a:r>
          <a:endParaRPr lang="hr-HR" b="0" baseline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CE6D023-E67B-472F-B858-016ADD6EDD60}" type="parTrans" cxnId="{C71A7A36-A81D-498F-BE9C-2C001C5955F3}">
      <dgm:prSet/>
      <dgm:spPr/>
      <dgm:t>
        <a:bodyPr/>
        <a:lstStyle/>
        <a:p>
          <a:endParaRPr lang="hr-HR"/>
        </a:p>
      </dgm:t>
    </dgm:pt>
    <dgm:pt modelId="{B9998E7F-DF69-4C57-9408-A096988B35ED}" type="sibTrans" cxnId="{C71A7A36-A81D-498F-BE9C-2C001C5955F3}">
      <dgm:prSet/>
      <dgm:spPr/>
      <dgm:t>
        <a:bodyPr/>
        <a:lstStyle/>
        <a:p>
          <a:endParaRPr lang="hr-HR"/>
        </a:p>
      </dgm:t>
    </dgm:pt>
    <dgm:pt modelId="{B9F1FDFD-C13A-4E97-BC38-A923CFC79014}">
      <dgm:prSet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Kratkoročne razmjene skupa učenika | od 5 dana do 2 mjeseca</a:t>
          </a:r>
        </a:p>
      </dgm:t>
    </dgm:pt>
    <dgm:pt modelId="{86188A75-4FEC-47F9-BFD5-30ED27BFA7B5}" type="parTrans" cxnId="{28E10B24-9496-4039-A1B0-13A5BEE68C7E}">
      <dgm:prSet/>
      <dgm:spPr/>
      <dgm:t>
        <a:bodyPr/>
        <a:lstStyle/>
        <a:p>
          <a:endParaRPr lang="hr-HR"/>
        </a:p>
      </dgm:t>
    </dgm:pt>
    <dgm:pt modelId="{0FEC7E25-5FB5-476B-830B-8AC94114D85A}" type="sibTrans" cxnId="{28E10B24-9496-4039-A1B0-13A5BEE68C7E}">
      <dgm:prSet/>
      <dgm:spPr/>
      <dgm:t>
        <a:bodyPr/>
        <a:lstStyle/>
        <a:p>
          <a:endParaRPr lang="hr-HR"/>
        </a:p>
      </dgm:t>
    </dgm:pt>
    <dgm:pt modelId="{ABECE539-D5D9-4A5D-B9E8-E180E4278490}">
      <dgm:prSet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Dugoročna mobilnost učenika u svrhu učenja | od 2 do 12 mjeseci</a:t>
          </a:r>
        </a:p>
      </dgm:t>
    </dgm:pt>
    <dgm:pt modelId="{DDB4EA05-0F0B-466D-BC23-E75393BFF794}" type="parTrans" cxnId="{DA73D87A-7C57-4A2D-83E0-53472CE83179}">
      <dgm:prSet/>
      <dgm:spPr/>
      <dgm:t>
        <a:bodyPr/>
        <a:lstStyle/>
        <a:p>
          <a:endParaRPr lang="hr-HR"/>
        </a:p>
      </dgm:t>
    </dgm:pt>
    <dgm:pt modelId="{70B86304-7B6B-4929-84AC-C46D7FB757CF}" type="sibTrans" cxnId="{DA73D87A-7C57-4A2D-83E0-53472CE83179}">
      <dgm:prSet/>
      <dgm:spPr/>
      <dgm:t>
        <a:bodyPr/>
        <a:lstStyle/>
        <a:p>
          <a:endParaRPr lang="hr-HR"/>
        </a:p>
      </dgm:t>
    </dgm:pt>
    <dgm:pt modelId="{3023F677-1D86-4EB9-95CC-332333C3123B}">
      <dgm:prSet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Dugotrajne zadaće poučavanja ili osposobljavanja | od 2 do 12 mjeseci</a:t>
          </a:r>
        </a:p>
      </dgm:t>
    </dgm:pt>
    <dgm:pt modelId="{6722E67D-FE6A-4AB6-8EE8-5E946D220EDF}" type="parTrans" cxnId="{53632DCE-0EC2-47D9-98F5-8237D6EF4AAB}">
      <dgm:prSet/>
      <dgm:spPr/>
      <dgm:t>
        <a:bodyPr/>
        <a:lstStyle/>
        <a:p>
          <a:endParaRPr lang="hr-HR"/>
        </a:p>
      </dgm:t>
    </dgm:pt>
    <dgm:pt modelId="{D1C3BCED-8656-4F3B-B200-BF4FB2396DAE}" type="sibTrans" cxnId="{53632DCE-0EC2-47D9-98F5-8237D6EF4AAB}">
      <dgm:prSet/>
      <dgm:spPr/>
      <dgm:t>
        <a:bodyPr/>
        <a:lstStyle/>
        <a:p>
          <a:endParaRPr lang="hr-HR"/>
        </a:p>
      </dgm:t>
    </dgm:pt>
    <dgm:pt modelId="{76A1FD6D-9FD2-476C-B1BA-CE158431AD71}">
      <dgm:prSet/>
      <dgm:spPr/>
      <dgm:t>
        <a:bodyPr/>
        <a:lstStyle/>
        <a:p>
          <a:pPr rtl="0"/>
          <a:r>
            <a:rPr lang="hr-HR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Kratkoročno zajedničko osposobljavanje osoblja | od 5 dana do 2 mjeseca</a:t>
          </a:r>
        </a:p>
      </dgm:t>
    </dgm:pt>
    <dgm:pt modelId="{01233548-6EE5-4ADD-9A4A-6FAB091FA7F5}" type="parTrans" cxnId="{8243C70D-74D6-411E-A25B-E3B60C5B7EE4}">
      <dgm:prSet/>
      <dgm:spPr/>
      <dgm:t>
        <a:bodyPr/>
        <a:lstStyle/>
        <a:p>
          <a:endParaRPr lang="hr-HR"/>
        </a:p>
      </dgm:t>
    </dgm:pt>
    <dgm:pt modelId="{2761837C-54BD-4AB2-8982-A9116C2C8245}" type="sibTrans" cxnId="{8243C70D-74D6-411E-A25B-E3B60C5B7EE4}">
      <dgm:prSet/>
      <dgm:spPr/>
      <dgm:t>
        <a:bodyPr/>
        <a:lstStyle/>
        <a:p>
          <a:endParaRPr lang="hr-HR"/>
        </a:p>
      </dgm:t>
    </dgm:pt>
    <dgm:pt modelId="{92F6819F-4716-4529-88D0-C285C9D804AC}" type="pres">
      <dgm:prSet presAssocID="{CFAD9E64-5C5E-40C1-997B-9E93A698E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A0E863-365D-42FD-B68D-CAB424256012}" type="pres">
      <dgm:prSet presAssocID="{3EFAB5BE-B74C-4FFF-93CD-0AA5D61CC8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DDB93A-0B5F-4DC6-823F-96D90305CF5C}" type="pres">
      <dgm:prSet presAssocID="{3EFAB5BE-B74C-4FFF-93CD-0AA5D61CC8C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4142AA-CDAB-4B99-B203-DC74BDACCD86}" type="pres">
      <dgm:prSet presAssocID="{194C61BF-A9A9-486E-93E9-DB92A6A8B7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7D2F13-E8AE-4283-B35F-6BBE880A76E0}" type="pres">
      <dgm:prSet presAssocID="{194C61BF-A9A9-486E-93E9-DB92A6A8B73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A80DD2E-6EB2-4D1F-A430-648CEA63839C}" type="presOf" srcId="{B9F1FDFD-C13A-4E97-BC38-A923CFC79014}" destId="{867D2F13-E8AE-4283-B35F-6BBE880A76E0}" srcOrd="0" destOrd="1" presId="urn:microsoft.com/office/officeart/2005/8/layout/vList2"/>
    <dgm:cxn modelId="{8243C70D-74D6-411E-A25B-E3B60C5B7EE4}" srcId="{194C61BF-A9A9-486E-93E9-DB92A6A8B730}" destId="{76A1FD6D-9FD2-476C-B1BA-CE158431AD71}" srcOrd="4" destOrd="0" parTransId="{01233548-6EE5-4ADD-9A4A-6FAB091FA7F5}" sibTransId="{2761837C-54BD-4AB2-8982-A9116C2C8245}"/>
    <dgm:cxn modelId="{99A06494-243A-486E-8E28-6B8471EFC852}" type="presOf" srcId="{3EFAB5BE-B74C-4FFF-93CD-0AA5D61CC8C7}" destId="{B9A0E863-365D-42FD-B68D-CAB424256012}" srcOrd="0" destOrd="0" presId="urn:microsoft.com/office/officeart/2005/8/layout/vList2"/>
    <dgm:cxn modelId="{31B49541-9802-48B9-9240-0048463DED88}" type="presOf" srcId="{ABECE539-D5D9-4A5D-B9E8-E180E4278490}" destId="{867D2F13-E8AE-4283-B35F-6BBE880A76E0}" srcOrd="0" destOrd="2" presId="urn:microsoft.com/office/officeart/2005/8/layout/vList2"/>
    <dgm:cxn modelId="{C2BA1F13-D11F-4CE1-A6EA-4D615C0DDA94}" type="presOf" srcId="{3050273A-D732-44A4-B840-277C7A6C555B}" destId="{867D2F13-E8AE-4283-B35F-6BBE880A76E0}" srcOrd="0" destOrd="0" presId="urn:microsoft.com/office/officeart/2005/8/layout/vList2"/>
    <dgm:cxn modelId="{68F0540C-A2AF-40B7-BFBD-2160775C05BC}" srcId="{CFAD9E64-5C5E-40C1-997B-9E93A698EFB1}" destId="{3EFAB5BE-B74C-4FFF-93CD-0AA5D61CC8C7}" srcOrd="0" destOrd="0" parTransId="{28D0B2EC-AE86-47EA-BED1-A9476144BADB}" sibTransId="{EDF8C98A-57D5-49FF-9BFD-ECA1DD725C90}"/>
    <dgm:cxn modelId="{53632DCE-0EC2-47D9-98F5-8237D6EF4AAB}" srcId="{194C61BF-A9A9-486E-93E9-DB92A6A8B730}" destId="{3023F677-1D86-4EB9-95CC-332333C3123B}" srcOrd="3" destOrd="0" parTransId="{6722E67D-FE6A-4AB6-8EE8-5E946D220EDF}" sibTransId="{D1C3BCED-8656-4F3B-B200-BF4FB2396DAE}"/>
    <dgm:cxn modelId="{2131B1B9-66ED-4912-A8BF-8AB894C39013}" type="presOf" srcId="{194C61BF-A9A9-486E-93E9-DB92A6A8B730}" destId="{F24142AA-CDAB-4B99-B203-DC74BDACCD86}" srcOrd="0" destOrd="0" presId="urn:microsoft.com/office/officeart/2005/8/layout/vList2"/>
    <dgm:cxn modelId="{28E10B24-9496-4039-A1B0-13A5BEE68C7E}" srcId="{194C61BF-A9A9-486E-93E9-DB92A6A8B730}" destId="{B9F1FDFD-C13A-4E97-BC38-A923CFC79014}" srcOrd="1" destOrd="0" parTransId="{86188A75-4FEC-47F9-BFD5-30ED27BFA7B5}" sibTransId="{0FEC7E25-5FB5-476B-830B-8AC94114D85A}"/>
    <dgm:cxn modelId="{8C6B1175-8EE4-412A-8943-3DD5C9928093}" srcId="{194C61BF-A9A9-486E-93E9-DB92A6A8B730}" destId="{3050273A-D732-44A4-B840-277C7A6C555B}" srcOrd="0" destOrd="0" parTransId="{78FE6D9E-BAF4-47D9-89C4-7EC54B1887AA}" sibTransId="{F6600447-90D6-4693-8DFF-440463884E80}"/>
    <dgm:cxn modelId="{B71E99E1-A055-4493-8205-DB4AE363BBB3}" srcId="{CFAD9E64-5C5E-40C1-997B-9E93A698EFB1}" destId="{194C61BF-A9A9-486E-93E9-DB92A6A8B730}" srcOrd="1" destOrd="0" parTransId="{975D7D20-81FE-482A-8A19-13D8F29B20B6}" sibTransId="{D3A89FC1-F09F-41CA-828F-F00BF82F2142}"/>
    <dgm:cxn modelId="{8223D851-9D69-4C50-B375-CD87FD0C36A8}" type="presOf" srcId="{3023F677-1D86-4EB9-95CC-332333C3123B}" destId="{867D2F13-E8AE-4283-B35F-6BBE880A76E0}" srcOrd="0" destOrd="3" presId="urn:microsoft.com/office/officeart/2005/8/layout/vList2"/>
    <dgm:cxn modelId="{DA73D87A-7C57-4A2D-83E0-53472CE83179}" srcId="{194C61BF-A9A9-486E-93E9-DB92A6A8B730}" destId="{ABECE539-D5D9-4A5D-B9E8-E180E4278490}" srcOrd="2" destOrd="0" parTransId="{DDB4EA05-0F0B-466D-BC23-E75393BFF794}" sibTransId="{70B86304-7B6B-4929-84AC-C46D7FB757CF}"/>
    <dgm:cxn modelId="{DE42B292-899D-4183-AF48-ECF6A6C55D55}" type="presOf" srcId="{CFAD9E64-5C5E-40C1-997B-9E93A698EFB1}" destId="{92F6819F-4716-4529-88D0-C285C9D804AC}" srcOrd="0" destOrd="0" presId="urn:microsoft.com/office/officeart/2005/8/layout/vList2"/>
    <dgm:cxn modelId="{8CBFBD57-C902-4414-85A2-D6CE32B328F8}" type="presOf" srcId="{B806E9FE-9E4A-4C59-B8DA-3CF4ED40E4A0}" destId="{C2DDB93A-0B5F-4DC6-823F-96D90305CF5C}" srcOrd="0" destOrd="0" presId="urn:microsoft.com/office/officeart/2005/8/layout/vList2"/>
    <dgm:cxn modelId="{C71A7A36-A81D-498F-BE9C-2C001C5955F3}" srcId="{3EFAB5BE-B74C-4FFF-93CD-0AA5D61CC8C7}" destId="{B806E9FE-9E4A-4C59-B8DA-3CF4ED40E4A0}" srcOrd="0" destOrd="0" parTransId="{ECE6D023-E67B-472F-B858-016ADD6EDD60}" sibTransId="{B9998E7F-DF69-4C57-9408-A096988B35ED}"/>
    <dgm:cxn modelId="{A50B4CB4-1146-4F73-A57B-1F66DDA0819A}" type="presOf" srcId="{76A1FD6D-9FD2-476C-B1BA-CE158431AD71}" destId="{867D2F13-E8AE-4283-B35F-6BBE880A76E0}" srcOrd="0" destOrd="4" presId="urn:microsoft.com/office/officeart/2005/8/layout/vList2"/>
    <dgm:cxn modelId="{B46758EF-2F4D-48C6-B6A6-CB22841BBFAA}" type="presParOf" srcId="{92F6819F-4716-4529-88D0-C285C9D804AC}" destId="{B9A0E863-365D-42FD-B68D-CAB424256012}" srcOrd="0" destOrd="0" presId="urn:microsoft.com/office/officeart/2005/8/layout/vList2"/>
    <dgm:cxn modelId="{92D32B7A-D0FA-4F9B-82FA-58BF767692E6}" type="presParOf" srcId="{92F6819F-4716-4529-88D0-C285C9D804AC}" destId="{C2DDB93A-0B5F-4DC6-823F-96D90305CF5C}" srcOrd="1" destOrd="0" presId="urn:microsoft.com/office/officeart/2005/8/layout/vList2"/>
    <dgm:cxn modelId="{53BCD7B1-5F9E-4C01-91E1-E8D431392902}" type="presParOf" srcId="{92F6819F-4716-4529-88D0-C285C9D804AC}" destId="{F24142AA-CDAB-4B99-B203-DC74BDACCD86}" srcOrd="2" destOrd="0" presId="urn:microsoft.com/office/officeart/2005/8/layout/vList2"/>
    <dgm:cxn modelId="{0A6E6083-AFD2-460E-8A2C-24B20A7E541E}" type="presParOf" srcId="{92F6819F-4716-4529-88D0-C285C9D804AC}" destId="{867D2F13-E8AE-4283-B35F-6BBE880A76E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CE01DF-D33B-46EC-9B08-9C94A232365C}" type="doc">
      <dgm:prSet loTypeId="urn:diagrams.loki3.com/BracketList+Icon#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hr-HR"/>
        </a:p>
      </dgm:t>
    </dgm:pt>
    <dgm:pt modelId="{1C916752-FF7C-45C6-BA59-92FBA068F4B2}">
      <dgm:prSet phldrT="[Text]"/>
      <dgm:spPr/>
      <dgm:t>
        <a:bodyPr/>
        <a:lstStyle/>
        <a:p>
          <a:r>
            <a:rPr lang="hr-HR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VET učenici</a:t>
          </a:r>
        </a:p>
        <a:p>
          <a:r>
            <a:rPr lang="hr-HR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naučnici</a:t>
          </a:r>
        </a:p>
        <a:p>
          <a:r>
            <a:rPr lang="hr-HR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bivši učenici</a:t>
          </a:r>
        </a:p>
        <a:p>
          <a:r>
            <a:rPr lang="hr-HR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(osobe u pratnji)</a:t>
          </a:r>
          <a:endParaRPr lang="hr-HR" dirty="0">
            <a:solidFill>
              <a:schemeClr val="accent5">
                <a:lumMod val="75000"/>
              </a:schemeClr>
            </a:solidFill>
          </a:endParaRPr>
        </a:p>
      </dgm:t>
    </dgm:pt>
    <dgm:pt modelId="{3EFF9571-A91E-4F92-AD60-8F71A63E9D93}" type="parTrans" cxnId="{EB953784-7627-4FA0-B749-2B033B0B4643}">
      <dgm:prSet/>
      <dgm:spPr/>
      <dgm:t>
        <a:bodyPr/>
        <a:lstStyle/>
        <a:p>
          <a:endParaRPr lang="hr-HR"/>
        </a:p>
      </dgm:t>
    </dgm:pt>
    <dgm:pt modelId="{ED1E89D2-C106-4442-B453-39F78632C713}" type="sibTrans" cxnId="{EB953784-7627-4FA0-B749-2B033B0B4643}">
      <dgm:prSet/>
      <dgm:spPr/>
      <dgm:t>
        <a:bodyPr/>
        <a:lstStyle/>
        <a:p>
          <a:endParaRPr lang="hr-HR"/>
        </a:p>
      </dgm:t>
    </dgm:pt>
    <dgm:pt modelId="{B3B6C160-A589-4C15-BEA5-9953BF55AEDF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stručno osposobljavanje </a:t>
          </a:r>
          <a:r>
            <a:rPr lang="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 inozemstvu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25C2A82-2DDE-4154-A4A0-5B35885C9BD1}" type="parTrans" cxnId="{42DADA7C-FF01-404A-9F2B-958C3E9D0827}">
      <dgm:prSet/>
      <dgm:spPr/>
      <dgm:t>
        <a:bodyPr/>
        <a:lstStyle/>
        <a:p>
          <a:endParaRPr lang="hr-HR"/>
        </a:p>
      </dgm:t>
    </dgm:pt>
    <dgm:pt modelId="{584C10C4-ADA9-4206-A42F-C7F206018227}" type="sibTrans" cxnId="{42DADA7C-FF01-404A-9F2B-958C3E9D0827}">
      <dgm:prSet/>
      <dgm:spPr/>
      <dgm:t>
        <a:bodyPr/>
        <a:lstStyle/>
        <a:p>
          <a:endParaRPr lang="hr-HR"/>
        </a:p>
      </dgm:t>
    </dgm:pt>
    <dgm:pt modelId="{9137013B-D074-4A2C-8F29-0E5042669672}">
      <dgm:prSet/>
      <dgm:spPr/>
      <dgm:t>
        <a:bodyPr/>
        <a:lstStyle/>
        <a:p>
          <a:r>
            <a:rPr lang="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osnaživanje zapošljivosti mladih</a:t>
          </a:r>
          <a:endParaRPr lang="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C8457-2903-4FAE-A121-C4A713490407}" type="parTrans" cxnId="{B93C6994-86DE-4950-A1EA-BE62F21DB3B5}">
      <dgm:prSet/>
      <dgm:spPr/>
      <dgm:t>
        <a:bodyPr/>
        <a:lstStyle/>
        <a:p>
          <a:endParaRPr lang="hr-HR"/>
        </a:p>
      </dgm:t>
    </dgm:pt>
    <dgm:pt modelId="{D60058E3-D51F-4646-8476-AE249DCDA0DE}" type="sibTrans" cxnId="{B93C6994-86DE-4950-A1EA-BE62F21DB3B5}">
      <dgm:prSet/>
      <dgm:spPr/>
      <dgm:t>
        <a:bodyPr/>
        <a:lstStyle/>
        <a:p>
          <a:endParaRPr lang="hr-HR"/>
        </a:p>
      </dgm:t>
    </dgm:pt>
    <dgm:pt modelId="{BA0B1D1B-116B-4FB1-AC2A-59437D6D3A97}">
      <dgm:prSet/>
      <dgm:spPr/>
      <dgm:t>
        <a:bodyPr/>
        <a:lstStyle/>
        <a:p>
          <a:r>
            <a:rPr lang="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olakšavanje prelaska na tržište rada</a:t>
          </a:r>
          <a:endParaRPr lang="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BD266-11BE-465E-AE0D-0FDD9F0F3E9B}" type="parTrans" cxnId="{8602E685-FE70-4B48-A607-7C345C0C33FE}">
      <dgm:prSet/>
      <dgm:spPr/>
      <dgm:t>
        <a:bodyPr/>
        <a:lstStyle/>
        <a:p>
          <a:endParaRPr lang="hr-HR"/>
        </a:p>
      </dgm:t>
    </dgm:pt>
    <dgm:pt modelId="{2964E569-E75D-471E-A98A-1C292FC69A0F}" type="sibTrans" cxnId="{8602E685-FE70-4B48-A607-7C345C0C33FE}">
      <dgm:prSet/>
      <dgm:spPr/>
      <dgm:t>
        <a:bodyPr/>
        <a:lstStyle/>
        <a:p>
          <a:endParaRPr lang="hr-HR"/>
        </a:p>
      </dgm:t>
    </dgm:pt>
    <dgm:pt modelId="{A5097D62-F18C-4014-B1EA-B34D387DFD15}" type="pres">
      <dgm:prSet presAssocID="{27CE01DF-D33B-46EC-9B08-9C94A2323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E9C738-74EC-4C98-B5F4-349B9471D550}" type="pres">
      <dgm:prSet presAssocID="{1C916752-FF7C-45C6-BA59-92FBA068F4B2}" presName="linNode" presStyleCnt="0"/>
      <dgm:spPr/>
    </dgm:pt>
    <dgm:pt modelId="{31367F97-DCF7-4F5F-BFC2-90305207BE9B}" type="pres">
      <dgm:prSet presAssocID="{1C916752-FF7C-45C6-BA59-92FBA068F4B2}" presName="parTx" presStyleLbl="revTx" presStyleIdx="0" presStyleCnt="1" custScaleX="12791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A44146-F55D-47B1-AB99-9329DDBEA604}" type="pres">
      <dgm:prSet presAssocID="{1C916752-FF7C-45C6-BA59-92FBA068F4B2}" presName="bracket" presStyleLbl="parChTrans1D1" presStyleIdx="0" presStyleCnt="1"/>
      <dgm:spPr/>
    </dgm:pt>
    <dgm:pt modelId="{0462E6A0-BDDA-4A03-A6D5-F73251EDBA12}" type="pres">
      <dgm:prSet presAssocID="{1C916752-FF7C-45C6-BA59-92FBA068F4B2}" presName="spH" presStyleCnt="0"/>
      <dgm:spPr/>
    </dgm:pt>
    <dgm:pt modelId="{3D1280E8-C561-49A7-9AD6-ABD2F0597B30}" type="pres">
      <dgm:prSet presAssocID="{1C916752-FF7C-45C6-BA59-92FBA068F4B2}" presName="desTx" presStyleLbl="node1" presStyleIdx="0" presStyleCnt="1" custScaleX="872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602E685-FE70-4B48-A607-7C345C0C33FE}" srcId="{1C916752-FF7C-45C6-BA59-92FBA068F4B2}" destId="{BA0B1D1B-116B-4FB1-AC2A-59437D6D3A97}" srcOrd="2" destOrd="0" parTransId="{DCABD266-11BE-465E-AE0D-0FDD9F0F3E9B}" sibTransId="{2964E569-E75D-471E-A98A-1C292FC69A0F}"/>
    <dgm:cxn modelId="{42DADA7C-FF01-404A-9F2B-958C3E9D0827}" srcId="{1C916752-FF7C-45C6-BA59-92FBA068F4B2}" destId="{B3B6C160-A589-4C15-BEA5-9953BF55AEDF}" srcOrd="0" destOrd="0" parTransId="{C25C2A82-2DDE-4154-A4A0-5B35885C9BD1}" sibTransId="{584C10C4-ADA9-4206-A42F-C7F206018227}"/>
    <dgm:cxn modelId="{B157DAA5-C06D-4476-A14A-FFA483560592}" type="presOf" srcId="{1C916752-FF7C-45C6-BA59-92FBA068F4B2}" destId="{31367F97-DCF7-4F5F-BFC2-90305207BE9B}" srcOrd="0" destOrd="0" presId="urn:diagrams.loki3.com/BracketList+Icon#1"/>
    <dgm:cxn modelId="{B93C6994-86DE-4950-A1EA-BE62F21DB3B5}" srcId="{1C916752-FF7C-45C6-BA59-92FBA068F4B2}" destId="{9137013B-D074-4A2C-8F29-0E5042669672}" srcOrd="1" destOrd="0" parTransId="{7A7C8457-2903-4FAE-A121-C4A713490407}" sibTransId="{D60058E3-D51F-4646-8476-AE249DCDA0DE}"/>
    <dgm:cxn modelId="{ABBF3B1E-200F-437A-AC8A-CF7D5C9F53FF}" type="presOf" srcId="{B3B6C160-A589-4C15-BEA5-9953BF55AEDF}" destId="{3D1280E8-C561-49A7-9AD6-ABD2F0597B30}" srcOrd="0" destOrd="0" presId="urn:diagrams.loki3.com/BracketList+Icon#1"/>
    <dgm:cxn modelId="{1696D37E-5408-4725-9BB2-7FF31F016397}" type="presOf" srcId="{9137013B-D074-4A2C-8F29-0E5042669672}" destId="{3D1280E8-C561-49A7-9AD6-ABD2F0597B30}" srcOrd="0" destOrd="1" presId="urn:diagrams.loki3.com/BracketList+Icon#1"/>
    <dgm:cxn modelId="{08771471-00A5-4D86-A3F0-8B481A420692}" type="presOf" srcId="{27CE01DF-D33B-46EC-9B08-9C94A232365C}" destId="{A5097D62-F18C-4014-B1EA-B34D387DFD15}" srcOrd="0" destOrd="0" presId="urn:diagrams.loki3.com/BracketList+Icon#1"/>
    <dgm:cxn modelId="{EB953784-7627-4FA0-B749-2B033B0B4643}" srcId="{27CE01DF-D33B-46EC-9B08-9C94A232365C}" destId="{1C916752-FF7C-45C6-BA59-92FBA068F4B2}" srcOrd="0" destOrd="0" parTransId="{3EFF9571-A91E-4F92-AD60-8F71A63E9D93}" sibTransId="{ED1E89D2-C106-4442-B453-39F78632C713}"/>
    <dgm:cxn modelId="{3BBF9664-B87C-41B3-841C-C77129351864}" type="presOf" srcId="{BA0B1D1B-116B-4FB1-AC2A-59437D6D3A97}" destId="{3D1280E8-C561-49A7-9AD6-ABD2F0597B30}" srcOrd="0" destOrd="2" presId="urn:diagrams.loki3.com/BracketList+Icon#1"/>
    <dgm:cxn modelId="{FD61D889-F407-41B3-B8EB-56827CE2B3EB}" type="presParOf" srcId="{A5097D62-F18C-4014-B1EA-B34D387DFD15}" destId="{18E9C738-74EC-4C98-B5F4-349B9471D550}" srcOrd="0" destOrd="0" presId="urn:diagrams.loki3.com/BracketList+Icon#1"/>
    <dgm:cxn modelId="{5A93E6CC-CE6D-4D0D-B4BD-7EFC3B9FD2DA}" type="presParOf" srcId="{18E9C738-74EC-4C98-B5F4-349B9471D550}" destId="{31367F97-DCF7-4F5F-BFC2-90305207BE9B}" srcOrd="0" destOrd="0" presId="urn:diagrams.loki3.com/BracketList+Icon#1"/>
    <dgm:cxn modelId="{4A720A48-D21F-41AC-A485-E149D5A4F36E}" type="presParOf" srcId="{18E9C738-74EC-4C98-B5F4-349B9471D550}" destId="{3DA44146-F55D-47B1-AB99-9329DDBEA604}" srcOrd="1" destOrd="0" presId="urn:diagrams.loki3.com/BracketList+Icon#1"/>
    <dgm:cxn modelId="{EA01E49B-7169-4831-B0D9-D190C9C173F6}" type="presParOf" srcId="{18E9C738-74EC-4C98-B5F4-349B9471D550}" destId="{0462E6A0-BDDA-4A03-A6D5-F73251EDBA12}" srcOrd="2" destOrd="0" presId="urn:diagrams.loki3.com/BracketList+Icon#1"/>
    <dgm:cxn modelId="{3AA99279-74B6-420F-A0AA-20BB451B99EC}" type="presParOf" srcId="{18E9C738-74EC-4C98-B5F4-349B9471D550}" destId="{3D1280E8-C561-49A7-9AD6-ABD2F0597B30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AEE9C1-6273-4EAD-AF8B-A70410CC79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9BEC81-C6A2-4FE1-B618-E6467D433994}">
      <dgm:prSet phldrT="[Text]" custT="1"/>
      <dgm:spPr>
        <a:solidFill>
          <a:srgbClr val="2FB1CC">
            <a:alpha val="30000"/>
          </a:srgbClr>
        </a:solidFill>
      </dgm:spPr>
      <dgm:t>
        <a:bodyPr/>
        <a:lstStyle/>
        <a:p>
          <a:r>
            <a: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Osobni kontakti</a:t>
          </a:r>
          <a:endParaRPr lang="hr-HR" sz="17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9408D-1440-4C10-8815-3F99723D23CB}" type="parTrans" cxnId="{26C31686-C027-4D1F-A3E3-03C809CA4F9F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A678C779-11B7-4909-8CBB-6E9182806276}" type="sibTrans" cxnId="{26C31686-C027-4D1F-A3E3-03C809CA4F9F}">
      <dgm:prSet/>
      <dgm:spPr>
        <a:ln>
          <a:solidFill>
            <a:srgbClr val="2FB1CC"/>
          </a:solidFill>
        </a:ln>
      </dgm:spPr>
      <dgm:t>
        <a:bodyPr/>
        <a:lstStyle/>
        <a:p>
          <a:endParaRPr lang="hr-HR">
            <a:latin typeface="+mn-lt"/>
          </a:endParaRPr>
        </a:p>
      </dgm:t>
    </dgm:pt>
    <dgm:pt modelId="{8B2629F7-E4DB-4E0D-A16F-675D422BE7D2}">
      <dgm:prSet phldrT="[Text]" custT="1"/>
      <dgm:spPr>
        <a:solidFill>
          <a:srgbClr val="2FB1CC">
            <a:alpha val="30000"/>
          </a:srgbClr>
        </a:solidFill>
      </dgm:spPr>
      <dgm:t>
        <a:bodyPr/>
        <a:lstStyle/>
        <a:p>
          <a:r>
            <a: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„</a:t>
          </a:r>
          <a:r>
            <a: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Burza partnera</a:t>
          </a:r>
          <a:r>
            <a: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hr-HR" sz="17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653ED7-9AA5-4487-BDCC-948CF56976B2}" type="parTrans" cxnId="{E7F0216D-B662-4DAF-BE16-E1AAEC6AF82B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FE0DB0AC-C9AD-434F-BFA2-E69FC6FCB7E4}" type="sibTrans" cxnId="{E7F0216D-B662-4DAF-BE16-E1AAEC6AF82B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D035D724-8B61-4DE9-B856-DF94D0E2572A}">
      <dgm:prSet custT="1"/>
      <dgm:spPr>
        <a:solidFill>
          <a:srgbClr val="2FB1CC">
            <a:alpha val="30000"/>
          </a:srgbClr>
        </a:solidFill>
      </dgm:spPr>
      <dgm:t>
        <a:bodyPr/>
        <a:lstStyle/>
        <a:p>
          <a:r>
            <a:rPr lang="pl-PL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Diseminacijske </a:t>
          </a:r>
          <a:r>
            <a:rPr lang="pl-PL" sz="17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baze</a:t>
          </a:r>
          <a:r>
            <a:rPr lang="pl-PL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7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podataka</a:t>
          </a:r>
          <a:r>
            <a:rPr lang="pl-PL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ADAM, EST </a:t>
          </a:r>
          <a:endParaRPr lang="hr-HR" sz="17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D3373-14BE-4B06-8994-B408E02EDAFC}" type="parTrans" cxnId="{DDD34141-B35D-4319-A07F-A2226B300FB8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CFC1680E-779B-4877-A1B1-56B38924B0A6}" type="sibTrans" cxnId="{DDD34141-B35D-4319-A07F-A2226B300FB8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CA0BD4E5-4872-40A8-8597-75A7F73F5B05}">
      <dgm:prSet phldrT="[Text]" custT="1"/>
      <dgm:spPr>
        <a:solidFill>
          <a:srgbClr val="2FB1CC">
            <a:alpha val="30000"/>
          </a:srgbClr>
        </a:solidFill>
      </dgm:spPr>
      <dgm:t>
        <a:bodyPr/>
        <a:lstStyle/>
        <a:p>
          <a:r>
            <a:rPr lang="en-US" sz="17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ERASMUS+ For EU Projects – Partner Finding + Dissemination Group</a:t>
          </a:r>
          <a:endParaRPr lang="hr-HR" sz="17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0D202-EC09-44AB-B509-4C0FC8073252}" type="sibTrans" cxnId="{13871483-89BC-4AB7-901B-BA54D1A0FE67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F8757A4D-C517-49E9-AF9F-24F5EDDF6CC1}" type="parTrans" cxnId="{13871483-89BC-4AB7-901B-BA54D1A0FE67}">
      <dgm:prSet/>
      <dgm:spPr/>
      <dgm:t>
        <a:bodyPr/>
        <a:lstStyle/>
        <a:p>
          <a:endParaRPr lang="hr-HR">
            <a:latin typeface="+mn-lt"/>
          </a:endParaRPr>
        </a:p>
      </dgm:t>
    </dgm:pt>
    <dgm:pt modelId="{7D0DCD9E-BD1F-4211-AA35-B766D1211C82}">
      <dgm:prSet phldrT="[Text]" custT="1"/>
      <dgm:spPr>
        <a:solidFill>
          <a:srgbClr val="2FB1CC">
            <a:alpha val="30000"/>
          </a:srgbClr>
        </a:solidFill>
      </dgm:spPr>
      <dgm:t>
        <a:bodyPr/>
        <a:lstStyle/>
        <a:p>
          <a:r>
            <a: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Portal eTwinning</a:t>
          </a:r>
          <a:endParaRPr lang="hr-HR" sz="17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8261A-F86C-43E4-97A3-2A490446AFD1}" type="sibTrans" cxnId="{6CF0D2E8-7EE7-4D9D-B78E-325AABF5642B}">
      <dgm:prSet/>
      <dgm:spPr/>
      <dgm:t>
        <a:bodyPr/>
        <a:lstStyle/>
        <a:p>
          <a:endParaRPr lang="hr-HR"/>
        </a:p>
      </dgm:t>
    </dgm:pt>
    <dgm:pt modelId="{2985E618-AD67-46B0-92E7-ED01EF9FB674}" type="parTrans" cxnId="{6CF0D2E8-7EE7-4D9D-B78E-325AABF5642B}">
      <dgm:prSet/>
      <dgm:spPr/>
      <dgm:t>
        <a:bodyPr/>
        <a:lstStyle/>
        <a:p>
          <a:endParaRPr lang="hr-HR"/>
        </a:p>
      </dgm:t>
    </dgm:pt>
    <dgm:pt modelId="{286682FF-4C8C-4F3C-A651-99722654EC92}" type="pres">
      <dgm:prSet presAssocID="{4BAEE9C1-6273-4EAD-AF8B-A70410CC79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2921DEB8-F6C9-424F-826E-EA186B3BF19A}" type="pres">
      <dgm:prSet presAssocID="{4BAEE9C1-6273-4EAD-AF8B-A70410CC790F}" presName="Name1" presStyleCnt="0"/>
      <dgm:spPr/>
    </dgm:pt>
    <dgm:pt modelId="{CAA8CDBF-0617-4979-8C17-3D37069F9094}" type="pres">
      <dgm:prSet presAssocID="{4BAEE9C1-6273-4EAD-AF8B-A70410CC790F}" presName="cycle" presStyleCnt="0"/>
      <dgm:spPr/>
    </dgm:pt>
    <dgm:pt modelId="{678EA704-E7DA-45CA-A483-0914961B6B3C}" type="pres">
      <dgm:prSet presAssocID="{4BAEE9C1-6273-4EAD-AF8B-A70410CC790F}" presName="srcNode" presStyleLbl="node1" presStyleIdx="0" presStyleCnt="5"/>
      <dgm:spPr/>
    </dgm:pt>
    <dgm:pt modelId="{115752EE-1D7C-40F9-9C36-814657B19E28}" type="pres">
      <dgm:prSet presAssocID="{4BAEE9C1-6273-4EAD-AF8B-A70410CC790F}" presName="conn" presStyleLbl="parChTrans1D2" presStyleIdx="0" presStyleCnt="1"/>
      <dgm:spPr/>
      <dgm:t>
        <a:bodyPr/>
        <a:lstStyle/>
        <a:p>
          <a:endParaRPr lang="hr-HR"/>
        </a:p>
      </dgm:t>
    </dgm:pt>
    <dgm:pt modelId="{148395DA-4647-4CD4-BECB-9DF5FE108DE7}" type="pres">
      <dgm:prSet presAssocID="{4BAEE9C1-6273-4EAD-AF8B-A70410CC790F}" presName="extraNode" presStyleLbl="node1" presStyleIdx="0" presStyleCnt="5"/>
      <dgm:spPr/>
    </dgm:pt>
    <dgm:pt modelId="{AEB0154E-28E7-4B82-B0CA-070EB439139B}" type="pres">
      <dgm:prSet presAssocID="{4BAEE9C1-6273-4EAD-AF8B-A70410CC790F}" presName="dstNode" presStyleLbl="node1" presStyleIdx="0" presStyleCnt="5"/>
      <dgm:spPr/>
    </dgm:pt>
    <dgm:pt modelId="{68E3D98D-14F0-4372-985F-F470179C73AC}" type="pres">
      <dgm:prSet presAssocID="{269BEC81-C6A2-4FE1-B618-E6467D43399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56892F-1D9A-43F2-B960-EC0CD9B42AC4}" type="pres">
      <dgm:prSet presAssocID="{269BEC81-C6A2-4FE1-B618-E6467D433994}" presName="accent_1" presStyleCnt="0"/>
      <dgm:spPr/>
    </dgm:pt>
    <dgm:pt modelId="{B62FC86C-7BDE-48E5-9C4A-C182952027FA}" type="pres">
      <dgm:prSet presAssocID="{269BEC81-C6A2-4FE1-B618-E6467D433994}" presName="accentRepeatNode" presStyleLbl="solidFgAcc1" presStyleIdx="0" presStyleCnt="5"/>
      <dgm:spPr>
        <a:ln>
          <a:solidFill>
            <a:srgbClr val="2FB1CC"/>
          </a:solidFill>
        </a:ln>
      </dgm:spPr>
    </dgm:pt>
    <dgm:pt modelId="{D45A7648-4801-4260-ADA7-E7DADB419188}" type="pres">
      <dgm:prSet presAssocID="{8B2629F7-E4DB-4E0D-A16F-675D422BE7D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FEEC22-29AB-4EA6-A332-AF31A58C11EA}" type="pres">
      <dgm:prSet presAssocID="{8B2629F7-E4DB-4E0D-A16F-675D422BE7D2}" presName="accent_2" presStyleCnt="0"/>
      <dgm:spPr/>
    </dgm:pt>
    <dgm:pt modelId="{C0319085-4910-45A4-850C-067BA3259A44}" type="pres">
      <dgm:prSet presAssocID="{8B2629F7-E4DB-4E0D-A16F-675D422BE7D2}" presName="accentRepeatNode" presStyleLbl="solidFgAcc1" presStyleIdx="1" presStyleCnt="5"/>
      <dgm:spPr>
        <a:ln>
          <a:solidFill>
            <a:srgbClr val="2FB1CC"/>
          </a:solidFill>
        </a:ln>
      </dgm:spPr>
    </dgm:pt>
    <dgm:pt modelId="{8FF0FE1C-A59A-44BF-8C5B-EB6BE11C498F}" type="pres">
      <dgm:prSet presAssocID="{CA0BD4E5-4872-40A8-8597-75A7F73F5B0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F28F5E-AE16-45FE-992C-CC0A50DD9AFD}" type="pres">
      <dgm:prSet presAssocID="{CA0BD4E5-4872-40A8-8597-75A7F73F5B05}" presName="accent_3" presStyleCnt="0"/>
      <dgm:spPr/>
    </dgm:pt>
    <dgm:pt modelId="{4393ECA2-3342-4D89-95D8-DAE81B36B306}" type="pres">
      <dgm:prSet presAssocID="{CA0BD4E5-4872-40A8-8597-75A7F73F5B05}" presName="accentRepeatNode" presStyleLbl="solidFgAcc1" presStyleIdx="2" presStyleCnt="5"/>
      <dgm:spPr>
        <a:ln>
          <a:solidFill>
            <a:srgbClr val="2FB1CC"/>
          </a:solidFill>
        </a:ln>
      </dgm:spPr>
    </dgm:pt>
    <dgm:pt modelId="{2681F801-63B0-48B4-B908-D4A0AE2A8E3F}" type="pres">
      <dgm:prSet presAssocID="{D035D724-8B61-4DE9-B856-DF94D0E2572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A1666C-2A71-4D7B-88FB-691006AFE47A}" type="pres">
      <dgm:prSet presAssocID="{D035D724-8B61-4DE9-B856-DF94D0E2572A}" presName="accent_4" presStyleCnt="0"/>
      <dgm:spPr/>
    </dgm:pt>
    <dgm:pt modelId="{A035E18E-4845-4117-82BE-6966623F1F86}" type="pres">
      <dgm:prSet presAssocID="{D035D724-8B61-4DE9-B856-DF94D0E2572A}" presName="accentRepeatNode" presStyleLbl="solidFgAcc1" presStyleIdx="3" presStyleCnt="5"/>
      <dgm:spPr>
        <a:ln>
          <a:solidFill>
            <a:srgbClr val="2FB1CC"/>
          </a:solidFill>
        </a:ln>
      </dgm:spPr>
    </dgm:pt>
    <dgm:pt modelId="{324657D2-40DF-47DE-8EE0-2C5C2F50BB8E}" type="pres">
      <dgm:prSet presAssocID="{7D0DCD9E-BD1F-4211-AA35-B766D1211C8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B9DFE6-2C37-43AC-BE90-963C60AA8B4E}" type="pres">
      <dgm:prSet presAssocID="{7D0DCD9E-BD1F-4211-AA35-B766D1211C82}" presName="accent_5" presStyleCnt="0"/>
      <dgm:spPr/>
    </dgm:pt>
    <dgm:pt modelId="{7F20D258-F4D7-48E8-A941-AA4F076988EE}" type="pres">
      <dgm:prSet presAssocID="{7D0DCD9E-BD1F-4211-AA35-B766D1211C82}" presName="accentRepeatNode" presStyleLbl="solidFgAcc1" presStyleIdx="4" presStyleCnt="5"/>
      <dgm:spPr>
        <a:ln>
          <a:solidFill>
            <a:srgbClr val="2FB1CC"/>
          </a:solidFill>
        </a:ln>
      </dgm:spPr>
      <dgm:t>
        <a:bodyPr/>
        <a:lstStyle/>
        <a:p>
          <a:endParaRPr lang="hr-HR"/>
        </a:p>
      </dgm:t>
    </dgm:pt>
  </dgm:ptLst>
  <dgm:cxnLst>
    <dgm:cxn modelId="{DDD34141-B35D-4319-A07F-A2226B300FB8}" srcId="{4BAEE9C1-6273-4EAD-AF8B-A70410CC790F}" destId="{D035D724-8B61-4DE9-B856-DF94D0E2572A}" srcOrd="3" destOrd="0" parTransId="{6C8D3373-14BE-4B06-8994-B408E02EDAFC}" sibTransId="{CFC1680E-779B-4877-A1B1-56B38924B0A6}"/>
    <dgm:cxn modelId="{13871483-89BC-4AB7-901B-BA54D1A0FE67}" srcId="{4BAEE9C1-6273-4EAD-AF8B-A70410CC790F}" destId="{CA0BD4E5-4872-40A8-8597-75A7F73F5B05}" srcOrd="2" destOrd="0" parTransId="{F8757A4D-C517-49E9-AF9F-24F5EDDF6CC1}" sibTransId="{B0B0D202-EC09-44AB-B509-4C0FC8073252}"/>
    <dgm:cxn modelId="{26C31686-C027-4D1F-A3E3-03C809CA4F9F}" srcId="{4BAEE9C1-6273-4EAD-AF8B-A70410CC790F}" destId="{269BEC81-C6A2-4FE1-B618-E6467D433994}" srcOrd="0" destOrd="0" parTransId="{A409408D-1440-4C10-8815-3F99723D23CB}" sibTransId="{A678C779-11B7-4909-8CBB-6E9182806276}"/>
    <dgm:cxn modelId="{E7F0216D-B662-4DAF-BE16-E1AAEC6AF82B}" srcId="{4BAEE9C1-6273-4EAD-AF8B-A70410CC790F}" destId="{8B2629F7-E4DB-4E0D-A16F-675D422BE7D2}" srcOrd="1" destOrd="0" parTransId="{66653ED7-9AA5-4487-BDCC-948CF56976B2}" sibTransId="{FE0DB0AC-C9AD-434F-BFA2-E69FC6FCB7E4}"/>
    <dgm:cxn modelId="{F28C319E-5682-4820-91FD-7C94D28E46F1}" type="presOf" srcId="{269BEC81-C6A2-4FE1-B618-E6467D433994}" destId="{68E3D98D-14F0-4372-985F-F470179C73AC}" srcOrd="0" destOrd="0" presId="urn:microsoft.com/office/officeart/2008/layout/VerticalCurvedList"/>
    <dgm:cxn modelId="{7AE45801-FA1E-4F10-9012-EA62D3ED6906}" type="presOf" srcId="{CA0BD4E5-4872-40A8-8597-75A7F73F5B05}" destId="{8FF0FE1C-A59A-44BF-8C5B-EB6BE11C498F}" srcOrd="0" destOrd="0" presId="urn:microsoft.com/office/officeart/2008/layout/VerticalCurvedList"/>
    <dgm:cxn modelId="{B3035C4D-F1FC-4410-BEAF-261C71254423}" type="presOf" srcId="{4BAEE9C1-6273-4EAD-AF8B-A70410CC790F}" destId="{286682FF-4C8C-4F3C-A651-99722654EC92}" srcOrd="0" destOrd="0" presId="urn:microsoft.com/office/officeart/2008/layout/VerticalCurvedList"/>
    <dgm:cxn modelId="{10F20C41-8076-401C-BAE7-CE1830B126B3}" type="presOf" srcId="{8B2629F7-E4DB-4E0D-A16F-675D422BE7D2}" destId="{D45A7648-4801-4260-ADA7-E7DADB419188}" srcOrd="0" destOrd="0" presId="urn:microsoft.com/office/officeart/2008/layout/VerticalCurvedList"/>
    <dgm:cxn modelId="{53E4541D-6183-4C59-8578-02C55C029974}" type="presOf" srcId="{A678C779-11B7-4909-8CBB-6E9182806276}" destId="{115752EE-1D7C-40F9-9C36-814657B19E28}" srcOrd="0" destOrd="0" presId="urn:microsoft.com/office/officeart/2008/layout/VerticalCurvedList"/>
    <dgm:cxn modelId="{6CF0D2E8-7EE7-4D9D-B78E-325AABF5642B}" srcId="{4BAEE9C1-6273-4EAD-AF8B-A70410CC790F}" destId="{7D0DCD9E-BD1F-4211-AA35-B766D1211C82}" srcOrd="4" destOrd="0" parTransId="{2985E618-AD67-46B0-92E7-ED01EF9FB674}" sibTransId="{DCB8261A-F86C-43E4-97A3-2A490446AFD1}"/>
    <dgm:cxn modelId="{91F55E6A-798D-4BAB-B492-6CB755EBF045}" type="presOf" srcId="{D035D724-8B61-4DE9-B856-DF94D0E2572A}" destId="{2681F801-63B0-48B4-B908-D4A0AE2A8E3F}" srcOrd="0" destOrd="0" presId="urn:microsoft.com/office/officeart/2008/layout/VerticalCurvedList"/>
    <dgm:cxn modelId="{F49DE28B-EF40-4AEF-A93D-7F3BD67C382A}" type="presOf" srcId="{7D0DCD9E-BD1F-4211-AA35-B766D1211C82}" destId="{324657D2-40DF-47DE-8EE0-2C5C2F50BB8E}" srcOrd="0" destOrd="0" presId="urn:microsoft.com/office/officeart/2008/layout/VerticalCurvedList"/>
    <dgm:cxn modelId="{4305193B-8A9C-4FA7-A0D8-E4D7F54FDACC}" type="presParOf" srcId="{286682FF-4C8C-4F3C-A651-99722654EC92}" destId="{2921DEB8-F6C9-424F-826E-EA186B3BF19A}" srcOrd="0" destOrd="0" presId="urn:microsoft.com/office/officeart/2008/layout/VerticalCurvedList"/>
    <dgm:cxn modelId="{0198872D-C7C2-42BD-AA23-0370F77EE0F9}" type="presParOf" srcId="{2921DEB8-F6C9-424F-826E-EA186B3BF19A}" destId="{CAA8CDBF-0617-4979-8C17-3D37069F9094}" srcOrd="0" destOrd="0" presId="urn:microsoft.com/office/officeart/2008/layout/VerticalCurvedList"/>
    <dgm:cxn modelId="{E93DDE3D-4C67-436B-88B5-77EC945DC4C8}" type="presParOf" srcId="{CAA8CDBF-0617-4979-8C17-3D37069F9094}" destId="{678EA704-E7DA-45CA-A483-0914961B6B3C}" srcOrd="0" destOrd="0" presId="urn:microsoft.com/office/officeart/2008/layout/VerticalCurvedList"/>
    <dgm:cxn modelId="{DB911216-67C3-498C-9B90-BF76131A1971}" type="presParOf" srcId="{CAA8CDBF-0617-4979-8C17-3D37069F9094}" destId="{115752EE-1D7C-40F9-9C36-814657B19E28}" srcOrd="1" destOrd="0" presId="urn:microsoft.com/office/officeart/2008/layout/VerticalCurvedList"/>
    <dgm:cxn modelId="{93B594D4-AFA6-44B1-A2BC-A1722E17C78C}" type="presParOf" srcId="{CAA8CDBF-0617-4979-8C17-3D37069F9094}" destId="{148395DA-4647-4CD4-BECB-9DF5FE108DE7}" srcOrd="2" destOrd="0" presId="urn:microsoft.com/office/officeart/2008/layout/VerticalCurvedList"/>
    <dgm:cxn modelId="{24F1D79C-C4C3-4FBE-A679-77EB095E80AA}" type="presParOf" srcId="{CAA8CDBF-0617-4979-8C17-3D37069F9094}" destId="{AEB0154E-28E7-4B82-B0CA-070EB439139B}" srcOrd="3" destOrd="0" presId="urn:microsoft.com/office/officeart/2008/layout/VerticalCurvedList"/>
    <dgm:cxn modelId="{2630E9C4-0A7D-4564-B9CE-88EC40BBD79B}" type="presParOf" srcId="{2921DEB8-F6C9-424F-826E-EA186B3BF19A}" destId="{68E3D98D-14F0-4372-985F-F470179C73AC}" srcOrd="1" destOrd="0" presId="urn:microsoft.com/office/officeart/2008/layout/VerticalCurvedList"/>
    <dgm:cxn modelId="{4621B4BC-BF07-4946-844E-B85FB84E055D}" type="presParOf" srcId="{2921DEB8-F6C9-424F-826E-EA186B3BF19A}" destId="{DA56892F-1D9A-43F2-B960-EC0CD9B42AC4}" srcOrd="2" destOrd="0" presId="urn:microsoft.com/office/officeart/2008/layout/VerticalCurvedList"/>
    <dgm:cxn modelId="{1155C4F6-D03B-4DAC-9218-06DC87E5AAA8}" type="presParOf" srcId="{DA56892F-1D9A-43F2-B960-EC0CD9B42AC4}" destId="{B62FC86C-7BDE-48E5-9C4A-C182952027FA}" srcOrd="0" destOrd="0" presId="urn:microsoft.com/office/officeart/2008/layout/VerticalCurvedList"/>
    <dgm:cxn modelId="{C1BB28E9-ED28-494A-A7D7-AC1B4EBAB067}" type="presParOf" srcId="{2921DEB8-F6C9-424F-826E-EA186B3BF19A}" destId="{D45A7648-4801-4260-ADA7-E7DADB419188}" srcOrd="3" destOrd="0" presId="urn:microsoft.com/office/officeart/2008/layout/VerticalCurvedList"/>
    <dgm:cxn modelId="{87C36DAF-E151-4EA7-A231-2B8CCBC920CE}" type="presParOf" srcId="{2921DEB8-F6C9-424F-826E-EA186B3BF19A}" destId="{CAFEEC22-29AB-4EA6-A332-AF31A58C11EA}" srcOrd="4" destOrd="0" presId="urn:microsoft.com/office/officeart/2008/layout/VerticalCurvedList"/>
    <dgm:cxn modelId="{BD0B726C-083F-45EC-9172-47369F0590E5}" type="presParOf" srcId="{CAFEEC22-29AB-4EA6-A332-AF31A58C11EA}" destId="{C0319085-4910-45A4-850C-067BA3259A44}" srcOrd="0" destOrd="0" presId="urn:microsoft.com/office/officeart/2008/layout/VerticalCurvedList"/>
    <dgm:cxn modelId="{F4939535-D298-4747-B190-CFE75B236A64}" type="presParOf" srcId="{2921DEB8-F6C9-424F-826E-EA186B3BF19A}" destId="{8FF0FE1C-A59A-44BF-8C5B-EB6BE11C498F}" srcOrd="5" destOrd="0" presId="urn:microsoft.com/office/officeart/2008/layout/VerticalCurvedList"/>
    <dgm:cxn modelId="{F1E1DC63-D16E-4349-BC6E-87A3F726717E}" type="presParOf" srcId="{2921DEB8-F6C9-424F-826E-EA186B3BF19A}" destId="{C8F28F5E-AE16-45FE-992C-CC0A50DD9AFD}" srcOrd="6" destOrd="0" presId="urn:microsoft.com/office/officeart/2008/layout/VerticalCurvedList"/>
    <dgm:cxn modelId="{AF7687E8-55AD-440E-8EE8-DD36BC8A97A4}" type="presParOf" srcId="{C8F28F5E-AE16-45FE-992C-CC0A50DD9AFD}" destId="{4393ECA2-3342-4D89-95D8-DAE81B36B306}" srcOrd="0" destOrd="0" presId="urn:microsoft.com/office/officeart/2008/layout/VerticalCurvedList"/>
    <dgm:cxn modelId="{17A7B183-AA79-45AF-8B99-3A5F664AD0C5}" type="presParOf" srcId="{2921DEB8-F6C9-424F-826E-EA186B3BF19A}" destId="{2681F801-63B0-48B4-B908-D4A0AE2A8E3F}" srcOrd="7" destOrd="0" presId="urn:microsoft.com/office/officeart/2008/layout/VerticalCurvedList"/>
    <dgm:cxn modelId="{52D8EAEF-836E-4CDB-8F4D-468D266DB364}" type="presParOf" srcId="{2921DEB8-F6C9-424F-826E-EA186B3BF19A}" destId="{8AA1666C-2A71-4D7B-88FB-691006AFE47A}" srcOrd="8" destOrd="0" presId="urn:microsoft.com/office/officeart/2008/layout/VerticalCurvedList"/>
    <dgm:cxn modelId="{38570441-022F-4DB3-8BA5-61A426DA57B5}" type="presParOf" srcId="{8AA1666C-2A71-4D7B-88FB-691006AFE47A}" destId="{A035E18E-4845-4117-82BE-6966623F1F86}" srcOrd="0" destOrd="0" presId="urn:microsoft.com/office/officeart/2008/layout/VerticalCurvedList"/>
    <dgm:cxn modelId="{524A8F46-AEAA-46CC-9525-28B3C6E7AF1A}" type="presParOf" srcId="{2921DEB8-F6C9-424F-826E-EA186B3BF19A}" destId="{324657D2-40DF-47DE-8EE0-2C5C2F50BB8E}" srcOrd="9" destOrd="0" presId="urn:microsoft.com/office/officeart/2008/layout/VerticalCurvedList"/>
    <dgm:cxn modelId="{B4759345-DD71-43D5-9C6A-EC4F64FA5BF8}" type="presParOf" srcId="{2921DEB8-F6C9-424F-826E-EA186B3BF19A}" destId="{D6B9DFE6-2C37-43AC-BE90-963C60AA8B4E}" srcOrd="10" destOrd="0" presId="urn:microsoft.com/office/officeart/2008/layout/VerticalCurvedList"/>
    <dgm:cxn modelId="{292AC5F5-9367-4F42-B930-38534CF6B2A0}" type="presParOf" srcId="{D6B9DFE6-2C37-43AC-BE90-963C60AA8B4E}" destId="{7F20D258-F4D7-48E8-A941-AA4F076988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C44856-C064-42B0-BF97-3C4C718A4964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E707B3CC-52B9-47E4-B411-130BC991D414}">
      <dgm:prSet phldrT="[Tex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Inovativna praksa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DB5C8-0204-473C-83CC-46673F974680}" type="parTrans" cxnId="{6301D737-49B3-40BE-A2B0-B7DE3EDD1125}">
      <dgm:prSet/>
      <dgm:spPr/>
      <dgm:t>
        <a:bodyPr/>
        <a:lstStyle/>
        <a:p>
          <a:endParaRPr lang="hr-HR"/>
        </a:p>
      </dgm:t>
    </dgm:pt>
    <dgm:pt modelId="{68A37656-E9EC-4A14-92D1-2736D786A180}" type="sibTrans" cxnId="{6301D737-49B3-40BE-A2B0-B7DE3EDD1125}">
      <dgm:prSet/>
      <dgm:spPr/>
      <dgm:t>
        <a:bodyPr/>
        <a:lstStyle/>
        <a:p>
          <a:endParaRPr lang="hr-HR"/>
        </a:p>
      </dgm:t>
    </dgm:pt>
    <dgm:pt modelId="{36C1AAD7-6350-48DE-A816-5F21485B74F8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razvoj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63A8E-2134-4652-8FE5-A21288091A4B}" type="parTrans" cxnId="{5B6EFFB1-FC5D-4448-AD63-14C2850555B7}">
      <dgm:prSet/>
      <dgm:spPr/>
      <dgm:t>
        <a:bodyPr/>
        <a:lstStyle/>
        <a:p>
          <a:endParaRPr lang="hr-HR"/>
        </a:p>
      </dgm:t>
    </dgm:pt>
    <dgm:pt modelId="{01D2C847-9694-4611-AE3F-88CE9EA4C159}" type="sibTrans" cxnId="{5B6EFFB1-FC5D-4448-AD63-14C2850555B7}">
      <dgm:prSet/>
      <dgm:spPr/>
      <dgm:t>
        <a:bodyPr/>
        <a:lstStyle/>
        <a:p>
          <a:endParaRPr lang="hr-HR"/>
        </a:p>
      </dgm:t>
    </dgm:pt>
    <dgm:pt modelId="{B3772368-8230-45F9-B0E5-109466101E04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primjena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18CC4-DBFB-452C-9AF4-EF708EFDDF8C}" type="parTrans" cxnId="{8B5ED649-9AE1-4863-84BA-3CB9A1B59C49}">
      <dgm:prSet/>
      <dgm:spPr/>
      <dgm:t>
        <a:bodyPr/>
        <a:lstStyle/>
        <a:p>
          <a:endParaRPr lang="hr-HR"/>
        </a:p>
      </dgm:t>
    </dgm:pt>
    <dgm:pt modelId="{FE06C382-11CA-4954-808B-7B09F7A82661}" type="sibTrans" cxnId="{8B5ED649-9AE1-4863-84BA-3CB9A1B59C49}">
      <dgm:prSet/>
      <dgm:spPr/>
      <dgm:t>
        <a:bodyPr/>
        <a:lstStyle/>
        <a:p>
          <a:endParaRPr lang="hr-HR"/>
        </a:p>
      </dgm:t>
    </dgm:pt>
    <dgm:pt modelId="{21AE471B-5FA8-495A-8005-0CE2C871E68C}">
      <dgm:prSet phldrT="[Tex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Zajedničke inicijative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351EE-9700-44D8-B723-518717667F12}" type="parTrans" cxnId="{42EE2EF5-85B6-46B1-A1F8-736C2F0594A0}">
      <dgm:prSet/>
      <dgm:spPr/>
      <dgm:t>
        <a:bodyPr/>
        <a:lstStyle/>
        <a:p>
          <a:endParaRPr lang="hr-HR"/>
        </a:p>
      </dgm:t>
    </dgm:pt>
    <dgm:pt modelId="{4083F10E-91A2-4A38-8EC6-5DE110C21383}" type="sibTrans" cxnId="{42EE2EF5-85B6-46B1-A1F8-736C2F0594A0}">
      <dgm:prSet/>
      <dgm:spPr/>
      <dgm:t>
        <a:bodyPr/>
        <a:lstStyle/>
        <a:p>
          <a:endParaRPr lang="hr-HR"/>
        </a:p>
      </dgm:t>
    </dgm:pt>
    <dgm:pt modelId="{07162ED5-8724-4876-98A7-B340D8F28F36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suradnja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4DDD0-D398-4D4A-9870-C84525CF71D2}" type="parTrans" cxnId="{1E4FFC6A-8EBF-4DDB-AC0C-CBBA59FFAFDD}">
      <dgm:prSet/>
      <dgm:spPr/>
      <dgm:t>
        <a:bodyPr/>
        <a:lstStyle/>
        <a:p>
          <a:endParaRPr lang="hr-HR"/>
        </a:p>
      </dgm:t>
    </dgm:pt>
    <dgm:pt modelId="{11DD4054-A224-415D-90B2-D0526957D9C7}" type="sibTrans" cxnId="{1E4FFC6A-8EBF-4DDB-AC0C-CBBA59FFAFDD}">
      <dgm:prSet/>
      <dgm:spPr/>
      <dgm:t>
        <a:bodyPr/>
        <a:lstStyle/>
        <a:p>
          <a:endParaRPr lang="hr-HR"/>
        </a:p>
      </dgm:t>
    </dgm:pt>
    <dgm:pt modelId="{2AC14B63-3FDC-4B06-830A-BD215754F233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vršnjačko učenje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0B6F5-2F04-41E3-A7CF-DC8FC56E7998}" type="parTrans" cxnId="{9EC6E37E-9B9F-44A0-BEFA-F3B8E64827B7}">
      <dgm:prSet/>
      <dgm:spPr/>
      <dgm:t>
        <a:bodyPr/>
        <a:lstStyle/>
        <a:p>
          <a:endParaRPr lang="hr-HR"/>
        </a:p>
      </dgm:t>
    </dgm:pt>
    <dgm:pt modelId="{D7E25AD0-2AB5-45EA-B76F-A997314EC95A}" type="sibTrans" cxnId="{9EC6E37E-9B9F-44A0-BEFA-F3B8E64827B7}">
      <dgm:prSet/>
      <dgm:spPr/>
      <dgm:t>
        <a:bodyPr/>
        <a:lstStyle/>
        <a:p>
          <a:endParaRPr lang="hr-HR"/>
        </a:p>
      </dgm:t>
    </dgm:pt>
    <dgm:pt modelId="{7CE56B10-7D42-4186-88C5-D32987F0D966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prijenos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E3E75-3EA0-477F-82CC-07252B231436}" type="parTrans" cxnId="{F3F339CE-1BA7-4572-9980-06FB04C18AE7}">
      <dgm:prSet/>
      <dgm:spPr/>
      <dgm:t>
        <a:bodyPr/>
        <a:lstStyle/>
        <a:p>
          <a:endParaRPr lang="hr-HR"/>
        </a:p>
      </dgm:t>
    </dgm:pt>
    <dgm:pt modelId="{1A870F19-5AD6-46C8-A237-D1F3282AFDF3}" type="sibTrans" cxnId="{F3F339CE-1BA7-4572-9980-06FB04C18AE7}">
      <dgm:prSet/>
      <dgm:spPr/>
      <dgm:t>
        <a:bodyPr/>
        <a:lstStyle/>
        <a:p>
          <a:endParaRPr lang="hr-HR"/>
        </a:p>
      </dgm:t>
    </dgm:pt>
    <dgm:pt modelId="{68EAF394-BE19-4C4B-9FCD-50EED89D16DB}">
      <dgm:prSet phldrT="[Text]"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razmjena iskustva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D0531-53CA-48EC-9AC1-B3382AAD3ED0}" type="parTrans" cxnId="{A1393A37-98D8-4B27-AA12-61B8C2784895}">
      <dgm:prSet/>
      <dgm:spPr/>
      <dgm:t>
        <a:bodyPr/>
        <a:lstStyle/>
        <a:p>
          <a:endParaRPr lang="hr-HR"/>
        </a:p>
      </dgm:t>
    </dgm:pt>
    <dgm:pt modelId="{E1548D64-C071-48EF-A586-C07DD3CC9368}" type="sibTrans" cxnId="{A1393A37-98D8-4B27-AA12-61B8C2784895}">
      <dgm:prSet/>
      <dgm:spPr/>
      <dgm:t>
        <a:bodyPr/>
        <a:lstStyle/>
        <a:p>
          <a:endParaRPr lang="hr-HR"/>
        </a:p>
      </dgm:t>
    </dgm:pt>
    <dgm:pt modelId="{630BE340-72C6-48AF-B57D-721C462EA72C}" type="pres">
      <dgm:prSet presAssocID="{E6C44856-C064-42B0-BF97-3C4C718A496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FEAD534C-CBB5-412A-A679-6EC19E8738CB}" type="pres">
      <dgm:prSet presAssocID="{E707B3CC-52B9-47E4-B411-130BC991D414}" presName="linNode" presStyleCnt="0"/>
      <dgm:spPr/>
      <dgm:t>
        <a:bodyPr/>
        <a:lstStyle/>
        <a:p>
          <a:endParaRPr lang="hr-HR"/>
        </a:p>
      </dgm:t>
    </dgm:pt>
    <dgm:pt modelId="{2A1FA88C-EE69-435D-93B8-037AE2D1DBA6}" type="pres">
      <dgm:prSet presAssocID="{E707B3CC-52B9-47E4-B411-130BC991D41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F259C6-C387-48D9-A9B7-6E522C7B05BC}" type="pres">
      <dgm:prSet presAssocID="{E707B3CC-52B9-47E4-B411-130BC991D41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FC9A1C-BFBE-4B33-8B03-3D522EC79B96}" type="pres">
      <dgm:prSet presAssocID="{68A37656-E9EC-4A14-92D1-2736D786A180}" presName="spacing" presStyleCnt="0"/>
      <dgm:spPr/>
      <dgm:t>
        <a:bodyPr/>
        <a:lstStyle/>
        <a:p>
          <a:endParaRPr lang="hr-HR"/>
        </a:p>
      </dgm:t>
    </dgm:pt>
    <dgm:pt modelId="{B546C0B0-E2D5-47A2-AEB1-F49EBD901967}" type="pres">
      <dgm:prSet presAssocID="{21AE471B-5FA8-495A-8005-0CE2C871E68C}" presName="linNode" presStyleCnt="0"/>
      <dgm:spPr/>
      <dgm:t>
        <a:bodyPr/>
        <a:lstStyle/>
        <a:p>
          <a:endParaRPr lang="hr-HR"/>
        </a:p>
      </dgm:t>
    </dgm:pt>
    <dgm:pt modelId="{C5B6922C-36BA-40C7-ACBC-DCD333349FAE}" type="pres">
      <dgm:prSet presAssocID="{21AE471B-5FA8-495A-8005-0CE2C871E68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5F3C16-2622-42AB-8744-CCC6002FC625}" type="pres">
      <dgm:prSet presAssocID="{21AE471B-5FA8-495A-8005-0CE2C871E68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14E16B-4F01-4006-BD89-0F2D0A6184E2}" type="presOf" srcId="{2AC14B63-3FDC-4B06-830A-BD215754F233}" destId="{115F3C16-2622-42AB-8744-CCC6002FC625}" srcOrd="0" destOrd="1" presId="urn:microsoft.com/office/officeart/2005/8/layout/vList6"/>
    <dgm:cxn modelId="{8F42829D-DF67-4D5C-A279-41DD8024DEC9}" type="presOf" srcId="{E6C44856-C064-42B0-BF97-3C4C718A4964}" destId="{630BE340-72C6-48AF-B57D-721C462EA72C}" srcOrd="0" destOrd="0" presId="urn:microsoft.com/office/officeart/2005/8/layout/vList6"/>
    <dgm:cxn modelId="{E581E5BF-90F1-4B0C-95A7-109FD04589FB}" type="presOf" srcId="{7CE56B10-7D42-4186-88C5-D32987F0D966}" destId="{65F259C6-C387-48D9-A9B7-6E522C7B05BC}" srcOrd="0" destOrd="1" presId="urn:microsoft.com/office/officeart/2005/8/layout/vList6"/>
    <dgm:cxn modelId="{9EC6E37E-9B9F-44A0-BEFA-F3B8E64827B7}" srcId="{21AE471B-5FA8-495A-8005-0CE2C871E68C}" destId="{2AC14B63-3FDC-4B06-830A-BD215754F233}" srcOrd="1" destOrd="0" parTransId="{09F0B6F5-2F04-41E3-A7CF-DC8FC56E7998}" sibTransId="{D7E25AD0-2AB5-45EA-B76F-A997314EC95A}"/>
    <dgm:cxn modelId="{42EE2EF5-85B6-46B1-A1F8-736C2F0594A0}" srcId="{E6C44856-C064-42B0-BF97-3C4C718A4964}" destId="{21AE471B-5FA8-495A-8005-0CE2C871E68C}" srcOrd="1" destOrd="0" parTransId="{03B351EE-9700-44D8-B723-518717667F12}" sibTransId="{4083F10E-91A2-4A38-8EC6-5DE110C21383}"/>
    <dgm:cxn modelId="{1E4FFC6A-8EBF-4DDB-AC0C-CBBA59FFAFDD}" srcId="{21AE471B-5FA8-495A-8005-0CE2C871E68C}" destId="{07162ED5-8724-4876-98A7-B340D8F28F36}" srcOrd="0" destOrd="0" parTransId="{4774DDD0-D398-4D4A-9870-C84525CF71D2}" sibTransId="{11DD4054-A224-415D-90B2-D0526957D9C7}"/>
    <dgm:cxn modelId="{F3F339CE-1BA7-4572-9980-06FB04C18AE7}" srcId="{E707B3CC-52B9-47E4-B411-130BC991D414}" destId="{7CE56B10-7D42-4186-88C5-D32987F0D966}" srcOrd="1" destOrd="0" parTransId="{4AAE3E75-3EA0-477F-82CC-07252B231436}" sibTransId="{1A870F19-5AD6-46C8-A237-D1F3282AFDF3}"/>
    <dgm:cxn modelId="{5B6EFFB1-FC5D-4448-AD63-14C2850555B7}" srcId="{E707B3CC-52B9-47E4-B411-130BC991D414}" destId="{36C1AAD7-6350-48DE-A816-5F21485B74F8}" srcOrd="0" destOrd="0" parTransId="{F0263A8E-2134-4652-8FE5-A21288091A4B}" sibTransId="{01D2C847-9694-4611-AE3F-88CE9EA4C159}"/>
    <dgm:cxn modelId="{069C5D41-6D18-40D6-B4F0-CCC0773A33BB}" type="presOf" srcId="{36C1AAD7-6350-48DE-A816-5F21485B74F8}" destId="{65F259C6-C387-48D9-A9B7-6E522C7B05BC}" srcOrd="0" destOrd="0" presId="urn:microsoft.com/office/officeart/2005/8/layout/vList6"/>
    <dgm:cxn modelId="{4C52D887-26EF-4B13-A406-AF0A667D8AD1}" type="presOf" srcId="{E707B3CC-52B9-47E4-B411-130BC991D414}" destId="{2A1FA88C-EE69-435D-93B8-037AE2D1DBA6}" srcOrd="0" destOrd="0" presId="urn:microsoft.com/office/officeart/2005/8/layout/vList6"/>
    <dgm:cxn modelId="{DC909DC0-B245-4E02-AA2F-82E021754E93}" type="presOf" srcId="{07162ED5-8724-4876-98A7-B340D8F28F36}" destId="{115F3C16-2622-42AB-8744-CCC6002FC625}" srcOrd="0" destOrd="0" presId="urn:microsoft.com/office/officeart/2005/8/layout/vList6"/>
    <dgm:cxn modelId="{8B5ED649-9AE1-4863-84BA-3CB9A1B59C49}" srcId="{E707B3CC-52B9-47E4-B411-130BC991D414}" destId="{B3772368-8230-45F9-B0E5-109466101E04}" srcOrd="2" destOrd="0" parTransId="{91418CC4-DBFB-452C-9AF4-EF708EFDDF8C}" sibTransId="{FE06C382-11CA-4954-808B-7B09F7A82661}"/>
    <dgm:cxn modelId="{59EF616E-CBE6-457B-9AE3-FBACC5F60E3C}" type="presOf" srcId="{68EAF394-BE19-4C4B-9FCD-50EED89D16DB}" destId="{115F3C16-2622-42AB-8744-CCC6002FC625}" srcOrd="0" destOrd="2" presId="urn:microsoft.com/office/officeart/2005/8/layout/vList6"/>
    <dgm:cxn modelId="{36DBCDD8-059C-4592-99F1-48BEDE448EAA}" type="presOf" srcId="{21AE471B-5FA8-495A-8005-0CE2C871E68C}" destId="{C5B6922C-36BA-40C7-ACBC-DCD333349FAE}" srcOrd="0" destOrd="0" presId="urn:microsoft.com/office/officeart/2005/8/layout/vList6"/>
    <dgm:cxn modelId="{1D7CC757-3239-43D3-A5B0-E58874BD58C1}" type="presOf" srcId="{B3772368-8230-45F9-B0E5-109466101E04}" destId="{65F259C6-C387-48D9-A9B7-6E522C7B05BC}" srcOrd="0" destOrd="2" presId="urn:microsoft.com/office/officeart/2005/8/layout/vList6"/>
    <dgm:cxn modelId="{A1393A37-98D8-4B27-AA12-61B8C2784895}" srcId="{21AE471B-5FA8-495A-8005-0CE2C871E68C}" destId="{68EAF394-BE19-4C4B-9FCD-50EED89D16DB}" srcOrd="2" destOrd="0" parTransId="{DA9D0531-53CA-48EC-9AC1-B3382AAD3ED0}" sibTransId="{E1548D64-C071-48EF-A586-C07DD3CC9368}"/>
    <dgm:cxn modelId="{6301D737-49B3-40BE-A2B0-B7DE3EDD1125}" srcId="{E6C44856-C064-42B0-BF97-3C4C718A4964}" destId="{E707B3CC-52B9-47E4-B411-130BC991D414}" srcOrd="0" destOrd="0" parTransId="{FA2DB5C8-0204-473C-83CC-46673F974680}" sibTransId="{68A37656-E9EC-4A14-92D1-2736D786A180}"/>
    <dgm:cxn modelId="{78668734-0862-433E-BFF6-D3B46A1BEBB4}" type="presParOf" srcId="{630BE340-72C6-48AF-B57D-721C462EA72C}" destId="{FEAD534C-CBB5-412A-A679-6EC19E8738CB}" srcOrd="0" destOrd="0" presId="urn:microsoft.com/office/officeart/2005/8/layout/vList6"/>
    <dgm:cxn modelId="{2E3C923A-AA23-4FB3-A0F7-112F54770237}" type="presParOf" srcId="{FEAD534C-CBB5-412A-A679-6EC19E8738CB}" destId="{2A1FA88C-EE69-435D-93B8-037AE2D1DBA6}" srcOrd="0" destOrd="0" presId="urn:microsoft.com/office/officeart/2005/8/layout/vList6"/>
    <dgm:cxn modelId="{000D099B-F40E-49BB-A73C-AE85AC474702}" type="presParOf" srcId="{FEAD534C-CBB5-412A-A679-6EC19E8738CB}" destId="{65F259C6-C387-48D9-A9B7-6E522C7B05BC}" srcOrd="1" destOrd="0" presId="urn:microsoft.com/office/officeart/2005/8/layout/vList6"/>
    <dgm:cxn modelId="{2207790E-C918-4808-8B79-5BEEDFBDBE3F}" type="presParOf" srcId="{630BE340-72C6-48AF-B57D-721C462EA72C}" destId="{68FC9A1C-BFBE-4B33-8B03-3D522EC79B96}" srcOrd="1" destOrd="0" presId="urn:microsoft.com/office/officeart/2005/8/layout/vList6"/>
    <dgm:cxn modelId="{45B182CD-0477-424B-A244-41A2C6D0B0A2}" type="presParOf" srcId="{630BE340-72C6-48AF-B57D-721C462EA72C}" destId="{B546C0B0-E2D5-47A2-AEB1-F49EBD901967}" srcOrd="2" destOrd="0" presId="urn:microsoft.com/office/officeart/2005/8/layout/vList6"/>
    <dgm:cxn modelId="{CB351484-FB61-4183-AC15-F0E525C2AF21}" type="presParOf" srcId="{B546C0B0-E2D5-47A2-AEB1-F49EBD901967}" destId="{C5B6922C-36BA-40C7-ACBC-DCD333349FAE}" srcOrd="0" destOrd="0" presId="urn:microsoft.com/office/officeart/2005/8/layout/vList6"/>
    <dgm:cxn modelId="{49B07F2E-4F0D-4F03-9847-5F5EFA101C1E}" type="presParOf" srcId="{B546C0B0-E2D5-47A2-AEB1-F49EBD901967}" destId="{115F3C16-2622-42AB-8744-CCC6002FC6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E6F3CA-A03D-4859-9545-E248B3E194D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8E37E387-7373-4D3E-B7D0-575CB73148D9}">
      <dgm:prSet phldrT="[Text]" custT="1"/>
      <dgm:spPr/>
      <dgm:t>
        <a:bodyPr/>
        <a:lstStyle/>
        <a:p>
          <a:r>
            <a:rPr lang="hr-H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Razvijanje osnovnih i transverzalnih vještina</a:t>
          </a:r>
          <a:endParaRPr lang="hr-H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FD7B5-F737-4C00-93AE-C773FC59DC81}" type="parTrans" cxnId="{29EDFCAD-4ADB-4A32-BEB8-A3819CE9017C}">
      <dgm:prSet/>
      <dgm:spPr/>
      <dgm:t>
        <a:bodyPr/>
        <a:lstStyle/>
        <a:p>
          <a:endParaRPr lang="hr-HR" sz="2000"/>
        </a:p>
      </dgm:t>
    </dgm:pt>
    <dgm:pt modelId="{4EC65D56-E5AE-4BB8-80FA-942E51C90E16}" type="sibTrans" cxnId="{29EDFCAD-4ADB-4A32-BEB8-A3819CE9017C}">
      <dgm:prSet/>
      <dgm:spPr/>
      <dgm:t>
        <a:bodyPr/>
        <a:lstStyle/>
        <a:p>
          <a:endParaRPr lang="hr-HR" sz="2000"/>
        </a:p>
      </dgm:t>
    </dgm:pt>
    <dgm:pt modelId="{DDEC8D53-730B-4D8E-B92E-E3C129E39163}">
      <dgm:prSet phldrT="[Text]" custT="1"/>
      <dgm:spPr/>
      <dgm:t>
        <a:bodyPr/>
        <a:lstStyle/>
        <a:p>
          <a:r>
            <a: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Novi pristupi u podučavanju i osposobljavanju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A7F37-EC77-494D-BA4C-B122DBCA580C}" type="parTrans" cxnId="{D0B7D7DB-94FB-41CA-98CB-710F2823F90A}">
      <dgm:prSet/>
      <dgm:spPr/>
      <dgm:t>
        <a:bodyPr/>
        <a:lstStyle/>
        <a:p>
          <a:endParaRPr lang="hr-HR" sz="2000"/>
        </a:p>
      </dgm:t>
    </dgm:pt>
    <dgm:pt modelId="{49592BA1-6A57-4525-BA00-B147F5CD1BBE}" type="sibTrans" cxnId="{D0B7D7DB-94FB-41CA-98CB-710F2823F90A}">
      <dgm:prSet/>
      <dgm:spPr/>
      <dgm:t>
        <a:bodyPr/>
        <a:lstStyle/>
        <a:p>
          <a:endParaRPr lang="hr-HR" sz="2000"/>
        </a:p>
      </dgm:t>
    </dgm:pt>
    <dgm:pt modelId="{EAC8C8FD-821E-4A13-969B-C44D5CE099C3}">
      <dgm:prSet phldrT="[Text]" custT="1"/>
      <dgm:spPr/>
      <dgm:t>
        <a:bodyPr/>
        <a:lstStyle/>
        <a:p>
          <a:r>
            <a:rPr lang="hr-H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Veće uključivanje digitalnih vještina u obrazovanje</a:t>
          </a:r>
          <a:endParaRPr lang="hr-H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39D2A-9E95-436A-BF75-2C85ED3C0898}" type="parTrans" cxnId="{D01F2886-8383-41C8-97C8-B3F25B708A6C}">
      <dgm:prSet/>
      <dgm:spPr/>
      <dgm:t>
        <a:bodyPr/>
        <a:lstStyle/>
        <a:p>
          <a:endParaRPr lang="hr-HR" sz="2000"/>
        </a:p>
      </dgm:t>
    </dgm:pt>
    <dgm:pt modelId="{0A79FD68-C5BD-45DA-AE9C-584BEDEFBF1B}" type="sibTrans" cxnId="{D01F2886-8383-41C8-97C8-B3F25B708A6C}">
      <dgm:prSet/>
      <dgm:spPr/>
      <dgm:t>
        <a:bodyPr/>
        <a:lstStyle/>
        <a:p>
          <a:endParaRPr lang="hr-HR" sz="2000"/>
        </a:p>
      </dgm:t>
    </dgm:pt>
    <dgm:pt modelId="{3ADB26B3-05C4-4EBD-A5E8-FEE30076DC5C}">
      <dgm:prSet phldrT="[Text]" custT="1"/>
      <dgm:spPr/>
      <dgm:t>
        <a:bodyPr/>
        <a:lstStyle/>
        <a:p>
          <a:r>
            <a: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Europsko područje vještina i kvalifikacija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C95AA-A124-46A4-9904-B9E463D3FEB3}" type="parTrans" cxnId="{828D0CF8-3ADE-437E-929B-9BEC0339C350}">
      <dgm:prSet/>
      <dgm:spPr/>
      <dgm:t>
        <a:bodyPr/>
        <a:lstStyle/>
        <a:p>
          <a:endParaRPr lang="hr-HR" sz="2000"/>
        </a:p>
      </dgm:t>
    </dgm:pt>
    <dgm:pt modelId="{FA3E648F-F647-4593-98D1-8134551DB2C9}" type="sibTrans" cxnId="{828D0CF8-3ADE-437E-929B-9BEC0339C350}">
      <dgm:prSet/>
      <dgm:spPr/>
      <dgm:t>
        <a:bodyPr/>
        <a:lstStyle/>
        <a:p>
          <a:endParaRPr lang="hr-HR" sz="2000"/>
        </a:p>
      </dgm:t>
    </dgm:pt>
    <dgm:pt modelId="{34CA265D-49BE-4A4C-AC1B-EC31BB081F70}">
      <dgm:prSet phldrT="[Text]" custT="1"/>
      <dgm:spPr/>
      <dgm:t>
        <a:bodyPr/>
        <a:lstStyle/>
        <a:p>
          <a:r>
            <a: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Razvoj i upotreba inovativnih pristupa i alata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78081-EF37-457D-AFD7-DEF269B88993}" type="parTrans" cxnId="{5CF73842-B3C0-4712-BF44-600E4DE37D33}">
      <dgm:prSet/>
      <dgm:spPr/>
      <dgm:t>
        <a:bodyPr/>
        <a:lstStyle/>
        <a:p>
          <a:endParaRPr lang="hr-HR" sz="2000"/>
        </a:p>
      </dgm:t>
    </dgm:pt>
    <dgm:pt modelId="{B5F571E5-8B8A-4768-BD74-090C23DDF95C}" type="sibTrans" cxnId="{5CF73842-B3C0-4712-BF44-600E4DE37D33}">
      <dgm:prSet/>
      <dgm:spPr/>
      <dgm:t>
        <a:bodyPr/>
        <a:lstStyle/>
        <a:p>
          <a:endParaRPr lang="hr-HR" sz="2000"/>
        </a:p>
      </dgm:t>
    </dgm:pt>
    <dgm:pt modelId="{D968EC89-4C28-4BB2-846B-779324FF83A6}">
      <dgm:prSet phldrT="[Text]" custT="1"/>
      <dgm:spPr/>
      <dgm:t>
        <a:bodyPr/>
        <a:lstStyle/>
        <a:p>
          <a:r>
            <a:rPr lang="hr-H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Veće šanse za osobe s manje mogućnosti</a:t>
          </a:r>
          <a:endParaRPr lang="hr-H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230A19-D5C2-4DEA-840B-AED1DCE27C1B}" type="parTrans" cxnId="{4B50EC74-FD59-43F6-BC70-09D8B7F47F3B}">
      <dgm:prSet/>
      <dgm:spPr/>
      <dgm:t>
        <a:bodyPr/>
        <a:lstStyle/>
        <a:p>
          <a:endParaRPr lang="hr-HR" sz="2000"/>
        </a:p>
      </dgm:t>
    </dgm:pt>
    <dgm:pt modelId="{9BFB01F7-D054-45F4-BC9A-229C77257F15}" type="sibTrans" cxnId="{4B50EC74-FD59-43F6-BC70-09D8B7F47F3B}">
      <dgm:prSet/>
      <dgm:spPr/>
      <dgm:t>
        <a:bodyPr/>
        <a:lstStyle/>
        <a:p>
          <a:endParaRPr lang="hr-HR" sz="2000"/>
        </a:p>
      </dgm:t>
    </dgm:pt>
    <dgm:pt modelId="{1C99E583-7D6A-412C-8B9E-0A4C4415BC94}" type="pres">
      <dgm:prSet presAssocID="{02E6F3CA-A03D-4859-9545-E248B3E194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DB9C98-B002-4771-84FB-678BB1CE47A6}" type="pres">
      <dgm:prSet presAssocID="{8E37E387-7373-4D3E-B7D0-575CB73148D9}" presName="parentText" presStyleLbl="node1" presStyleIdx="0" presStyleCnt="3" custScaleY="9096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B316B8-A019-4D4A-8ECA-4FC88EB7261D}" type="pres">
      <dgm:prSet presAssocID="{8E37E387-7373-4D3E-B7D0-575CB73148D9}" presName="childText" presStyleLbl="revTx" presStyleIdx="0" presStyleCnt="3" custScaleY="1242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A52FED-C1A0-49AB-A3F2-E29702C57A7C}" type="pres">
      <dgm:prSet presAssocID="{EAC8C8FD-821E-4A13-969B-C44D5CE099C3}" presName="parentText" presStyleLbl="node1" presStyleIdx="1" presStyleCnt="3" custScaleY="9096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6109E2-3372-4736-9369-977891CD7DF9}" type="pres">
      <dgm:prSet presAssocID="{EAC8C8FD-821E-4A13-969B-C44D5CE099C3}" presName="childText" presStyleLbl="revTx" presStyleIdx="1" presStyleCnt="3" custScaleY="1278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2B6112-1111-4662-A529-D8EF403447EA}" type="pres">
      <dgm:prSet presAssocID="{D968EC89-4C28-4BB2-846B-779324FF83A6}" presName="parentText" presStyleLbl="node1" presStyleIdx="2" presStyleCnt="3" custScaleY="9096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9A3BC0-647C-4BA8-8406-E48E881FB7A5}" type="pres">
      <dgm:prSet presAssocID="{D968EC89-4C28-4BB2-846B-779324FF83A6}" presName="childText" presStyleLbl="revTx" presStyleIdx="2" presStyleCnt="3" custScaleY="13587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8D0CF8-3ADE-437E-929B-9BEC0339C350}" srcId="{EAC8C8FD-821E-4A13-969B-C44D5CE099C3}" destId="{3ADB26B3-05C4-4EBD-A5E8-FEE30076DC5C}" srcOrd="0" destOrd="0" parTransId="{939C95AA-A124-46A4-9904-B9E463D3FEB3}" sibTransId="{FA3E648F-F647-4593-98D1-8134551DB2C9}"/>
    <dgm:cxn modelId="{4B50EC74-FD59-43F6-BC70-09D8B7F47F3B}" srcId="{02E6F3CA-A03D-4859-9545-E248B3E194DC}" destId="{D968EC89-4C28-4BB2-846B-779324FF83A6}" srcOrd="2" destOrd="0" parTransId="{78230A19-D5C2-4DEA-840B-AED1DCE27C1B}" sibTransId="{9BFB01F7-D054-45F4-BC9A-229C77257F15}"/>
    <dgm:cxn modelId="{679EC82A-3424-4A99-81C4-50499B0B2CF5}" type="presOf" srcId="{8E37E387-7373-4D3E-B7D0-575CB73148D9}" destId="{39DB9C98-B002-4771-84FB-678BB1CE47A6}" srcOrd="0" destOrd="0" presId="urn:microsoft.com/office/officeart/2005/8/layout/vList2"/>
    <dgm:cxn modelId="{D0B7D7DB-94FB-41CA-98CB-710F2823F90A}" srcId="{8E37E387-7373-4D3E-B7D0-575CB73148D9}" destId="{DDEC8D53-730B-4D8E-B92E-E3C129E39163}" srcOrd="0" destOrd="0" parTransId="{62EA7F37-EC77-494D-BA4C-B122DBCA580C}" sibTransId="{49592BA1-6A57-4525-BA00-B147F5CD1BBE}"/>
    <dgm:cxn modelId="{7EB9E691-9127-4F86-8D03-7FAA730637FA}" type="presOf" srcId="{DDEC8D53-730B-4D8E-B92E-E3C129E39163}" destId="{89B316B8-A019-4D4A-8ECA-4FC88EB7261D}" srcOrd="0" destOrd="0" presId="urn:microsoft.com/office/officeart/2005/8/layout/vList2"/>
    <dgm:cxn modelId="{D01F2886-8383-41C8-97C8-B3F25B708A6C}" srcId="{02E6F3CA-A03D-4859-9545-E248B3E194DC}" destId="{EAC8C8FD-821E-4A13-969B-C44D5CE099C3}" srcOrd="1" destOrd="0" parTransId="{DC739D2A-9E95-436A-BF75-2C85ED3C0898}" sibTransId="{0A79FD68-C5BD-45DA-AE9C-584BEDEFBF1B}"/>
    <dgm:cxn modelId="{76BCCF43-23DF-4F83-965D-E42E3F061FD4}" type="presOf" srcId="{D968EC89-4C28-4BB2-846B-779324FF83A6}" destId="{E72B6112-1111-4662-A529-D8EF403447EA}" srcOrd="0" destOrd="0" presId="urn:microsoft.com/office/officeart/2005/8/layout/vList2"/>
    <dgm:cxn modelId="{2D799B23-1285-45FE-8C31-274A4F0AFBFB}" type="presOf" srcId="{3ADB26B3-05C4-4EBD-A5E8-FEE30076DC5C}" destId="{376109E2-3372-4736-9369-977891CD7DF9}" srcOrd="0" destOrd="0" presId="urn:microsoft.com/office/officeart/2005/8/layout/vList2"/>
    <dgm:cxn modelId="{12AD109B-34A2-4560-8E25-7204360D2507}" type="presOf" srcId="{EAC8C8FD-821E-4A13-969B-C44D5CE099C3}" destId="{85A52FED-C1A0-49AB-A3F2-E29702C57A7C}" srcOrd="0" destOrd="0" presId="urn:microsoft.com/office/officeart/2005/8/layout/vList2"/>
    <dgm:cxn modelId="{97E98A6A-545F-406A-A6F4-2AEF005A0903}" type="presOf" srcId="{34CA265D-49BE-4A4C-AC1B-EC31BB081F70}" destId="{679A3BC0-647C-4BA8-8406-E48E881FB7A5}" srcOrd="0" destOrd="0" presId="urn:microsoft.com/office/officeart/2005/8/layout/vList2"/>
    <dgm:cxn modelId="{29EDFCAD-4ADB-4A32-BEB8-A3819CE9017C}" srcId="{02E6F3CA-A03D-4859-9545-E248B3E194DC}" destId="{8E37E387-7373-4D3E-B7D0-575CB73148D9}" srcOrd="0" destOrd="0" parTransId="{58AFD7B5-F737-4C00-93AE-C773FC59DC81}" sibTransId="{4EC65D56-E5AE-4BB8-80FA-942E51C90E16}"/>
    <dgm:cxn modelId="{5CF73842-B3C0-4712-BF44-600E4DE37D33}" srcId="{D968EC89-4C28-4BB2-846B-779324FF83A6}" destId="{34CA265D-49BE-4A4C-AC1B-EC31BB081F70}" srcOrd="0" destOrd="0" parTransId="{8B778081-EF37-457D-AFD7-DEF269B88993}" sibTransId="{B5F571E5-8B8A-4768-BD74-090C23DDF95C}"/>
    <dgm:cxn modelId="{2987E091-547B-44E8-9552-B08F9D549EE3}" type="presOf" srcId="{02E6F3CA-A03D-4859-9545-E248B3E194DC}" destId="{1C99E583-7D6A-412C-8B9E-0A4C4415BC94}" srcOrd="0" destOrd="0" presId="urn:microsoft.com/office/officeart/2005/8/layout/vList2"/>
    <dgm:cxn modelId="{27F5DC70-E749-4C9D-BEA2-78FC878D76BB}" type="presParOf" srcId="{1C99E583-7D6A-412C-8B9E-0A4C4415BC94}" destId="{39DB9C98-B002-4771-84FB-678BB1CE47A6}" srcOrd="0" destOrd="0" presId="urn:microsoft.com/office/officeart/2005/8/layout/vList2"/>
    <dgm:cxn modelId="{0EA2B22D-BDBF-465B-B893-59C700CEA2B6}" type="presParOf" srcId="{1C99E583-7D6A-412C-8B9E-0A4C4415BC94}" destId="{89B316B8-A019-4D4A-8ECA-4FC88EB7261D}" srcOrd="1" destOrd="0" presId="urn:microsoft.com/office/officeart/2005/8/layout/vList2"/>
    <dgm:cxn modelId="{5E20B13D-2123-46E3-BF26-18445D0AECF2}" type="presParOf" srcId="{1C99E583-7D6A-412C-8B9E-0A4C4415BC94}" destId="{85A52FED-C1A0-49AB-A3F2-E29702C57A7C}" srcOrd="2" destOrd="0" presId="urn:microsoft.com/office/officeart/2005/8/layout/vList2"/>
    <dgm:cxn modelId="{354A1AD3-07BA-488E-9379-18DEA1058C9B}" type="presParOf" srcId="{1C99E583-7D6A-412C-8B9E-0A4C4415BC94}" destId="{376109E2-3372-4736-9369-977891CD7DF9}" srcOrd="3" destOrd="0" presId="urn:microsoft.com/office/officeart/2005/8/layout/vList2"/>
    <dgm:cxn modelId="{CADDC9E7-1B83-498A-B728-4A6A4F586E95}" type="presParOf" srcId="{1C99E583-7D6A-412C-8B9E-0A4C4415BC94}" destId="{E72B6112-1111-4662-A529-D8EF403447EA}" srcOrd="4" destOrd="0" presId="urn:microsoft.com/office/officeart/2005/8/layout/vList2"/>
    <dgm:cxn modelId="{428569C0-3A93-45A6-A4A2-DE12E3405374}" type="presParOf" srcId="{1C99E583-7D6A-412C-8B9E-0A4C4415BC94}" destId="{679A3BC0-647C-4BA8-8406-E48E881FB7A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887EE96-A5F6-4095-845D-6003BFE835DE}" type="doc">
      <dgm:prSet loTypeId="urn:microsoft.com/office/officeart/2005/8/layout/b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hr-HR"/>
        </a:p>
      </dgm:t>
    </dgm:pt>
    <dgm:pt modelId="{50C888B5-9093-4853-8220-5B716DCB80D6}">
      <dgm:prSet phldrT="[Text]" custT="1"/>
      <dgm:spPr/>
      <dgm:t>
        <a:bodyPr/>
        <a:lstStyle/>
        <a:p>
          <a:r>
            <a:rPr lang="hr-H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razmjena dobre prakse - suradnja</a:t>
          </a:r>
          <a:endParaRPr lang="hr-HR" sz="2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2959F-8BEB-462B-8D6B-D2734E77B47A}" type="parTrans" cxnId="{9DCF0C44-F5C7-42BC-B1FE-B34A9FF30AB9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6957B3C-356F-402C-904E-E9E7591E879F}" type="sibTrans" cxnId="{9DCF0C44-F5C7-42BC-B1FE-B34A9FF30AB9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1D492E-8DFC-4D63-AB64-A954C2973D71}">
      <dgm:prSet phldrT="[Text]" custT="1"/>
      <dgm:spPr/>
      <dgm:t>
        <a:bodyPr/>
        <a:lstStyle/>
        <a:p>
          <a:r>
            <a:rPr lang="hr-HR" sz="22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inovativna praksa - razvoj, test, primjena</a:t>
          </a:r>
          <a:endParaRPr lang="hr-HR" sz="2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B286E1-6CF4-4085-B9B4-CA8464FBF05A}" type="parTrans" cxnId="{9BB2FC61-C6EC-4855-BF32-59B1A3E87566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1F26C23-EDBA-43E8-8616-F90B8A2ED9D3}" type="sibTrans" cxnId="{9BB2FC61-C6EC-4855-BF32-59B1A3E87566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84412D8-3EEF-443B-AD43-909CB8D7B632}">
      <dgm:prSet phldrT="[Text]" custT="1"/>
      <dgm:spPr/>
      <dgm:t>
        <a:bodyPr/>
        <a:lstStyle/>
        <a:p>
          <a:r>
            <a:rPr lang="hr-HR" sz="22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prepoznavanje i priznavanje znanja, vještina, kompetencija</a:t>
          </a:r>
          <a:endParaRPr lang="hr-HR" sz="2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11F0E-6932-4F14-95B1-DC4565071FE6}" type="parTrans" cxnId="{01D5B703-3FB4-4C36-9D68-C00C85F7A213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6291CD-2CED-45CC-BFF3-A304B5A24AC2}" type="sibTrans" cxnId="{01D5B703-3FB4-4C36-9D68-C00C85F7A213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645C9A-B466-42DA-9976-AE3946EF71AF}">
      <dgm:prSet phldrT="[Text]" custT="1"/>
      <dgm:spPr/>
      <dgm:t>
        <a:bodyPr/>
        <a:lstStyle/>
        <a:p>
          <a:r>
            <a:rPr lang="hr-HR" sz="2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borba protiv segregacije i diskriminacije</a:t>
          </a:r>
          <a:endParaRPr lang="hr-HR" sz="2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2D7F9-5FC9-4BC5-A1A3-229648FD5F6D}" type="parTrans" cxnId="{B34B2D88-5260-4A7F-8448-128FF7B3F973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5D7AFFE-B9D4-404C-89ED-4CB3F529919F}" type="sibTrans" cxnId="{B34B2D88-5260-4A7F-8448-128FF7B3F973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C9C6F46-EEA2-4871-9FBF-674F2DCE3D24}">
      <dgm:prSet phldrT="[Text]" custT="1"/>
      <dgm:spPr/>
      <dgm:t>
        <a:bodyPr/>
        <a:lstStyle/>
        <a:p>
          <a:r>
            <a:rPr lang="hr-HR" sz="20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učenici s manje mogućnosti – školovanje i zapošljavanje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A2203-A5E7-4DA0-BE33-548C817A9B32}" type="parTrans" cxnId="{7DDD4688-2C22-4AFC-9509-EA116F84118C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02FE851-C759-4CF1-ADFE-8794FED0EC97}" type="sibTrans" cxnId="{7DDD4688-2C22-4AFC-9509-EA116F84118C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0D7AB23-BF16-4207-95F1-9A35A2B03697}">
      <dgm:prSet phldrT="[Text]" custT="1"/>
      <dgm:spPr/>
      <dgm:t>
        <a:bodyPr/>
        <a:lstStyle/>
        <a:p>
          <a:r>
            <a:rPr lang="hr-HR" sz="2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suradnja između regionalnih vlasti</a:t>
          </a:r>
          <a:endParaRPr lang="hr-HR" sz="2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0EFBB-CBD1-4A70-B1AD-144C543E59F3}" type="parTrans" cxnId="{2086CC41-AC88-464B-8F1B-1C949D51FE08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FAE0322-AA6C-4870-8EDF-5E5844C5E996}" type="sibTrans" cxnId="{2086CC41-AC88-464B-8F1B-1C949D51FE08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26725D1-1C26-4068-A280-97D9AD5543F0}">
      <dgm:prSet phldrT="[Text]" custT="1"/>
      <dgm:spPr/>
      <dgm:t>
        <a:bodyPr/>
        <a:lstStyle/>
        <a:p>
          <a:r>
            <a:rPr lang="hr-HR" sz="20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priprema edukatora - jednakost, različitost i  inkluzija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96F59-3088-48E6-8326-A3B5D06BFEC0}" type="parTrans" cxnId="{AC1A16B4-5737-4994-A7F2-4ECD74EE35F3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B393724-B0F3-4CBF-8C44-89ECF1528F4C}" type="sibTrans" cxnId="{AC1A16B4-5737-4994-A7F2-4ECD74EE35F3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D35B46-B0D4-4099-8D3E-4C0A484B9577}">
      <dgm:prSet phldrT="[Text]" custT="1"/>
      <dgm:spPr/>
      <dgm:t>
        <a:bodyPr/>
        <a:lstStyle/>
        <a:p>
          <a:r>
            <a:rPr lang="hr-HR" sz="24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jačanje poduzetničkog duha i vještina</a:t>
          </a:r>
          <a:endParaRPr lang="hr-HR" sz="2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43071-527A-44EC-8401-0D118D40FF43}" type="parTrans" cxnId="{1CB13322-F1F0-41E7-939F-648670331C44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D447CC1-22D5-4561-9B31-92AC6336F63D}" type="sibTrans" cxnId="{1CB13322-F1F0-41E7-939F-648670331C44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344482-CC2B-41B6-AE13-FB49DF59F191}">
      <dgm:prSet phldrT="[Text]" custT="1"/>
      <dgm:spPr/>
      <dgm:t>
        <a:bodyPr/>
        <a:lstStyle/>
        <a:p>
          <a:r>
            <a:rPr lang="hr-HR" sz="20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aktivno građanstvo i (socijalno) poduzetništvo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E870A-91D9-4E80-99CE-7C2A94F599CC}" type="parTrans" cxnId="{16649486-9932-4803-B7C4-90D24A026CB2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4F46DF-36D2-4370-ABB9-436734C86C6F}" type="sibTrans" cxnId="{16649486-9932-4803-B7C4-90D24A026CB2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2B822B5-4442-4783-8173-AF64F2476ADA}" type="pres">
      <dgm:prSet presAssocID="{D887EE96-A5F6-4095-845D-6003BFE835D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9DF381AA-DB13-4B44-A19D-7B3604D8A8A0}" type="pres">
      <dgm:prSet presAssocID="{50C888B5-9093-4853-8220-5B716DCB80D6}" presName="compNode" presStyleCnt="0"/>
      <dgm:spPr/>
      <dgm:t>
        <a:bodyPr/>
        <a:lstStyle/>
        <a:p>
          <a:endParaRPr lang="hr-HR"/>
        </a:p>
      </dgm:t>
    </dgm:pt>
    <dgm:pt modelId="{C59686DA-DA2E-4EDC-B2BF-A647E86E4121}" type="pres">
      <dgm:prSet presAssocID="{50C888B5-9093-4853-8220-5B716DCB80D6}" presName="dummyConnPt" presStyleCnt="0"/>
      <dgm:spPr/>
      <dgm:t>
        <a:bodyPr/>
        <a:lstStyle/>
        <a:p>
          <a:endParaRPr lang="hr-HR"/>
        </a:p>
      </dgm:t>
    </dgm:pt>
    <dgm:pt modelId="{3146E1D6-6F2F-4C28-9C0D-01B716E4D455}" type="pres">
      <dgm:prSet presAssocID="{50C888B5-9093-4853-8220-5B716DCB80D6}" presName="node" presStyleLbl="node1" presStyleIdx="0" presStyleCnt="9" custScaleX="1044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DBA824-6052-40A1-8EC4-6892140CF532}" type="pres">
      <dgm:prSet presAssocID="{06957B3C-356F-402C-904E-E9E7591E879F}" presName="sibTrans" presStyleLbl="bgSibTrans2D1" presStyleIdx="0" presStyleCnt="8"/>
      <dgm:spPr/>
      <dgm:t>
        <a:bodyPr/>
        <a:lstStyle/>
        <a:p>
          <a:endParaRPr lang="hr-HR"/>
        </a:p>
      </dgm:t>
    </dgm:pt>
    <dgm:pt modelId="{5A749A95-D7F5-4A90-B2E1-5B0123D8686F}" type="pres">
      <dgm:prSet presAssocID="{511D492E-8DFC-4D63-AB64-A954C2973D71}" presName="compNode" presStyleCnt="0"/>
      <dgm:spPr/>
      <dgm:t>
        <a:bodyPr/>
        <a:lstStyle/>
        <a:p>
          <a:endParaRPr lang="hr-HR"/>
        </a:p>
      </dgm:t>
    </dgm:pt>
    <dgm:pt modelId="{EC7A0555-7AC6-462A-B31C-0E9E22A8C525}" type="pres">
      <dgm:prSet presAssocID="{511D492E-8DFC-4D63-AB64-A954C2973D71}" presName="dummyConnPt" presStyleCnt="0"/>
      <dgm:spPr/>
      <dgm:t>
        <a:bodyPr/>
        <a:lstStyle/>
        <a:p>
          <a:endParaRPr lang="hr-HR"/>
        </a:p>
      </dgm:t>
    </dgm:pt>
    <dgm:pt modelId="{86C92C95-E725-44B4-AB17-81DE63406F3D}" type="pres">
      <dgm:prSet presAssocID="{511D492E-8DFC-4D63-AB64-A954C2973D71}" presName="node" presStyleLbl="node1" presStyleIdx="1" presStyleCnt="9" custScaleX="1057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7F43E7-1771-47A2-BF59-614F8E586542}" type="pres">
      <dgm:prSet presAssocID="{C1F26C23-EDBA-43E8-8616-F90B8A2ED9D3}" presName="sibTrans" presStyleLbl="bgSibTrans2D1" presStyleIdx="1" presStyleCnt="8"/>
      <dgm:spPr/>
      <dgm:t>
        <a:bodyPr/>
        <a:lstStyle/>
        <a:p>
          <a:endParaRPr lang="hr-HR"/>
        </a:p>
      </dgm:t>
    </dgm:pt>
    <dgm:pt modelId="{F7FC9C18-D12C-4970-A237-6229F3CBCF05}" type="pres">
      <dgm:prSet presAssocID="{B84412D8-3EEF-443B-AD43-909CB8D7B632}" presName="compNode" presStyleCnt="0"/>
      <dgm:spPr/>
      <dgm:t>
        <a:bodyPr/>
        <a:lstStyle/>
        <a:p>
          <a:endParaRPr lang="hr-HR"/>
        </a:p>
      </dgm:t>
    </dgm:pt>
    <dgm:pt modelId="{409451DF-39D4-4C58-A03E-11553CFC69C0}" type="pres">
      <dgm:prSet presAssocID="{B84412D8-3EEF-443B-AD43-909CB8D7B632}" presName="dummyConnPt" presStyleCnt="0"/>
      <dgm:spPr/>
      <dgm:t>
        <a:bodyPr/>
        <a:lstStyle/>
        <a:p>
          <a:endParaRPr lang="hr-HR"/>
        </a:p>
      </dgm:t>
    </dgm:pt>
    <dgm:pt modelId="{F086759D-5C1F-49B4-B019-9A70E5E9C2FB}" type="pres">
      <dgm:prSet presAssocID="{B84412D8-3EEF-443B-AD43-909CB8D7B632}" presName="node" presStyleLbl="node1" presStyleIdx="2" presStyleCnt="9" custScaleX="1057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D43294-53BB-411A-88D1-DCDF47FB79BF}" type="pres">
      <dgm:prSet presAssocID="{1F6291CD-2CED-45CC-BFF3-A304B5A24AC2}" presName="sibTrans" presStyleLbl="bgSibTrans2D1" presStyleIdx="2" presStyleCnt="8"/>
      <dgm:spPr/>
      <dgm:t>
        <a:bodyPr/>
        <a:lstStyle/>
        <a:p>
          <a:endParaRPr lang="hr-HR"/>
        </a:p>
      </dgm:t>
    </dgm:pt>
    <dgm:pt modelId="{B0EF4319-D85B-4F00-B0AC-3E4298CEBD7B}" type="pres">
      <dgm:prSet presAssocID="{68645C9A-B466-42DA-9976-AE3946EF71AF}" presName="compNode" presStyleCnt="0"/>
      <dgm:spPr/>
      <dgm:t>
        <a:bodyPr/>
        <a:lstStyle/>
        <a:p>
          <a:endParaRPr lang="hr-HR"/>
        </a:p>
      </dgm:t>
    </dgm:pt>
    <dgm:pt modelId="{CC764FC5-77EA-48C6-904F-AC2EC701C87E}" type="pres">
      <dgm:prSet presAssocID="{68645C9A-B466-42DA-9976-AE3946EF71AF}" presName="dummyConnPt" presStyleCnt="0"/>
      <dgm:spPr/>
      <dgm:t>
        <a:bodyPr/>
        <a:lstStyle/>
        <a:p>
          <a:endParaRPr lang="hr-HR"/>
        </a:p>
      </dgm:t>
    </dgm:pt>
    <dgm:pt modelId="{D4AD9E33-8283-4173-8614-B0AE2D01716E}" type="pres">
      <dgm:prSet presAssocID="{68645C9A-B466-42DA-9976-AE3946EF71AF}" presName="node" presStyleLbl="node1" presStyleIdx="3" presStyleCnt="9" custScaleX="1057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B9B624-2A05-43BB-8150-9130CECB856A}" type="pres">
      <dgm:prSet presAssocID="{F5D7AFFE-B9D4-404C-89ED-4CB3F529919F}" presName="sibTrans" presStyleLbl="bgSibTrans2D1" presStyleIdx="3" presStyleCnt="8"/>
      <dgm:spPr/>
      <dgm:t>
        <a:bodyPr/>
        <a:lstStyle/>
        <a:p>
          <a:endParaRPr lang="hr-HR"/>
        </a:p>
      </dgm:t>
    </dgm:pt>
    <dgm:pt modelId="{4A2FECC4-9422-4F1A-A8CF-0A412032BA2B}" type="pres">
      <dgm:prSet presAssocID="{DC9C6F46-EEA2-4871-9FBF-674F2DCE3D24}" presName="compNode" presStyleCnt="0"/>
      <dgm:spPr/>
      <dgm:t>
        <a:bodyPr/>
        <a:lstStyle/>
        <a:p>
          <a:endParaRPr lang="hr-HR"/>
        </a:p>
      </dgm:t>
    </dgm:pt>
    <dgm:pt modelId="{DF47699A-DD7F-45C6-ADF1-5D290EDF2B85}" type="pres">
      <dgm:prSet presAssocID="{DC9C6F46-EEA2-4871-9FBF-674F2DCE3D24}" presName="dummyConnPt" presStyleCnt="0"/>
      <dgm:spPr/>
      <dgm:t>
        <a:bodyPr/>
        <a:lstStyle/>
        <a:p>
          <a:endParaRPr lang="hr-HR"/>
        </a:p>
      </dgm:t>
    </dgm:pt>
    <dgm:pt modelId="{7A3DBD3D-94C1-435A-84A1-A823B64A0F8B}" type="pres">
      <dgm:prSet presAssocID="{DC9C6F46-EEA2-4871-9FBF-674F2DCE3D24}" presName="node" presStyleLbl="node1" presStyleIdx="4" presStyleCnt="9" custScaleX="1057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05C3B9-A7CD-42B1-B1A5-383F2BA8A1DE}" type="pres">
      <dgm:prSet presAssocID="{D02FE851-C759-4CF1-ADFE-8794FED0EC97}" presName="sibTrans" presStyleLbl="bgSibTrans2D1" presStyleIdx="4" presStyleCnt="8"/>
      <dgm:spPr/>
      <dgm:t>
        <a:bodyPr/>
        <a:lstStyle/>
        <a:p>
          <a:endParaRPr lang="hr-HR"/>
        </a:p>
      </dgm:t>
    </dgm:pt>
    <dgm:pt modelId="{9D1BFA93-546C-45AB-84D7-6876C1598668}" type="pres">
      <dgm:prSet presAssocID="{00D7AB23-BF16-4207-95F1-9A35A2B03697}" presName="compNode" presStyleCnt="0"/>
      <dgm:spPr/>
      <dgm:t>
        <a:bodyPr/>
        <a:lstStyle/>
        <a:p>
          <a:endParaRPr lang="hr-HR"/>
        </a:p>
      </dgm:t>
    </dgm:pt>
    <dgm:pt modelId="{81870D93-D7B0-408F-BC2C-2E436003C5BF}" type="pres">
      <dgm:prSet presAssocID="{00D7AB23-BF16-4207-95F1-9A35A2B03697}" presName="dummyConnPt" presStyleCnt="0"/>
      <dgm:spPr/>
      <dgm:t>
        <a:bodyPr/>
        <a:lstStyle/>
        <a:p>
          <a:endParaRPr lang="hr-HR"/>
        </a:p>
      </dgm:t>
    </dgm:pt>
    <dgm:pt modelId="{4D9E0393-EC63-46BE-A350-4BAA3A96563A}" type="pres">
      <dgm:prSet presAssocID="{00D7AB23-BF16-4207-95F1-9A35A2B03697}" presName="node" presStyleLbl="node1" presStyleIdx="5" presStyleCnt="9" custScaleX="1057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A65EDA-09AD-411B-B3AD-62FD39E57A04}" type="pres">
      <dgm:prSet presAssocID="{2FAE0322-AA6C-4870-8EDF-5E5844C5E996}" presName="sibTrans" presStyleLbl="bgSibTrans2D1" presStyleIdx="5" presStyleCnt="8"/>
      <dgm:spPr/>
      <dgm:t>
        <a:bodyPr/>
        <a:lstStyle/>
        <a:p>
          <a:endParaRPr lang="hr-HR"/>
        </a:p>
      </dgm:t>
    </dgm:pt>
    <dgm:pt modelId="{D30562BB-0EDB-420E-8257-8E31800B9AD4}" type="pres">
      <dgm:prSet presAssocID="{A26725D1-1C26-4068-A280-97D9AD5543F0}" presName="compNode" presStyleCnt="0"/>
      <dgm:spPr/>
      <dgm:t>
        <a:bodyPr/>
        <a:lstStyle/>
        <a:p>
          <a:endParaRPr lang="hr-HR"/>
        </a:p>
      </dgm:t>
    </dgm:pt>
    <dgm:pt modelId="{523331EB-0729-4618-B7F1-9B5A02E59F2F}" type="pres">
      <dgm:prSet presAssocID="{A26725D1-1C26-4068-A280-97D9AD5543F0}" presName="dummyConnPt" presStyleCnt="0"/>
      <dgm:spPr/>
      <dgm:t>
        <a:bodyPr/>
        <a:lstStyle/>
        <a:p>
          <a:endParaRPr lang="hr-HR"/>
        </a:p>
      </dgm:t>
    </dgm:pt>
    <dgm:pt modelId="{833ED1D3-A08A-457C-BC06-E8BEC8D1DDB5}" type="pres">
      <dgm:prSet presAssocID="{A26725D1-1C26-4068-A280-97D9AD5543F0}" presName="node" presStyleLbl="node1" presStyleIdx="6" presStyleCnt="9" custScaleX="1057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6FA7B8-6C0E-475A-971D-105A6316E016}" type="pres">
      <dgm:prSet presAssocID="{5B393724-B0F3-4CBF-8C44-89ECF1528F4C}" presName="sibTrans" presStyleLbl="bgSibTrans2D1" presStyleIdx="6" presStyleCnt="8"/>
      <dgm:spPr/>
      <dgm:t>
        <a:bodyPr/>
        <a:lstStyle/>
        <a:p>
          <a:endParaRPr lang="hr-HR"/>
        </a:p>
      </dgm:t>
    </dgm:pt>
    <dgm:pt modelId="{F28E560C-8815-4505-803E-8A2901978EE5}" type="pres">
      <dgm:prSet presAssocID="{EBD35B46-B0D4-4099-8D3E-4C0A484B9577}" presName="compNode" presStyleCnt="0"/>
      <dgm:spPr/>
      <dgm:t>
        <a:bodyPr/>
        <a:lstStyle/>
        <a:p>
          <a:endParaRPr lang="hr-HR"/>
        </a:p>
      </dgm:t>
    </dgm:pt>
    <dgm:pt modelId="{62FB1844-5293-4315-AD7F-844E095EE076}" type="pres">
      <dgm:prSet presAssocID="{EBD35B46-B0D4-4099-8D3E-4C0A484B9577}" presName="dummyConnPt" presStyleCnt="0"/>
      <dgm:spPr/>
      <dgm:t>
        <a:bodyPr/>
        <a:lstStyle/>
        <a:p>
          <a:endParaRPr lang="hr-HR"/>
        </a:p>
      </dgm:t>
    </dgm:pt>
    <dgm:pt modelId="{C8F618C4-2752-4CBC-A05B-6CF267CDC34A}" type="pres">
      <dgm:prSet presAssocID="{EBD35B46-B0D4-4099-8D3E-4C0A484B9577}" presName="node" presStyleLbl="node1" presStyleIdx="7" presStyleCnt="9" custScaleX="1057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4CC016-5A67-4F75-9EA7-083EF32FE958}" type="pres">
      <dgm:prSet presAssocID="{CD447CC1-22D5-4561-9B31-92AC6336F63D}" presName="sibTrans" presStyleLbl="bgSibTrans2D1" presStyleIdx="7" presStyleCnt="8"/>
      <dgm:spPr/>
      <dgm:t>
        <a:bodyPr/>
        <a:lstStyle/>
        <a:p>
          <a:endParaRPr lang="hr-HR"/>
        </a:p>
      </dgm:t>
    </dgm:pt>
    <dgm:pt modelId="{92B3D543-4AF7-4A59-9CC3-8D2D12DD036F}" type="pres">
      <dgm:prSet presAssocID="{58344482-CC2B-41B6-AE13-FB49DF59F191}" presName="compNode" presStyleCnt="0"/>
      <dgm:spPr/>
      <dgm:t>
        <a:bodyPr/>
        <a:lstStyle/>
        <a:p>
          <a:endParaRPr lang="hr-HR"/>
        </a:p>
      </dgm:t>
    </dgm:pt>
    <dgm:pt modelId="{99E8CCC9-9707-4C54-80E5-F24A8654BC76}" type="pres">
      <dgm:prSet presAssocID="{58344482-CC2B-41B6-AE13-FB49DF59F191}" presName="dummyConnPt" presStyleCnt="0"/>
      <dgm:spPr/>
      <dgm:t>
        <a:bodyPr/>
        <a:lstStyle/>
        <a:p>
          <a:endParaRPr lang="hr-HR"/>
        </a:p>
      </dgm:t>
    </dgm:pt>
    <dgm:pt modelId="{881D7960-E99E-45FC-88CE-8AEF8B9CC7DA}" type="pres">
      <dgm:prSet presAssocID="{58344482-CC2B-41B6-AE13-FB49DF59F191}" presName="node" presStyleLbl="node1" presStyleIdx="8" presStyleCnt="9" custScaleX="1057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1293432-0F6A-4774-A4E7-5DA2C1543ADC}" type="presOf" srcId="{511D492E-8DFC-4D63-AB64-A954C2973D71}" destId="{86C92C95-E725-44B4-AB17-81DE63406F3D}" srcOrd="0" destOrd="0" presId="urn:microsoft.com/office/officeart/2005/8/layout/bProcess4"/>
    <dgm:cxn modelId="{09FE400E-BC14-4ACE-8AB5-9B550861AB46}" type="presOf" srcId="{50C888B5-9093-4853-8220-5B716DCB80D6}" destId="{3146E1D6-6F2F-4C28-9C0D-01B716E4D455}" srcOrd="0" destOrd="0" presId="urn:microsoft.com/office/officeart/2005/8/layout/bProcess4"/>
    <dgm:cxn modelId="{1CE1CCDF-D9AE-4061-9D9D-F53F4F09AA6A}" type="presOf" srcId="{58344482-CC2B-41B6-AE13-FB49DF59F191}" destId="{881D7960-E99E-45FC-88CE-8AEF8B9CC7DA}" srcOrd="0" destOrd="0" presId="urn:microsoft.com/office/officeart/2005/8/layout/bProcess4"/>
    <dgm:cxn modelId="{933DD32F-882F-4D61-9279-25CF0F79EA69}" type="presOf" srcId="{F5D7AFFE-B9D4-404C-89ED-4CB3F529919F}" destId="{E5B9B624-2A05-43BB-8150-9130CECB856A}" srcOrd="0" destOrd="0" presId="urn:microsoft.com/office/officeart/2005/8/layout/bProcess4"/>
    <dgm:cxn modelId="{30A3CA77-E121-4FCB-9BD6-E193B055409D}" type="presOf" srcId="{EBD35B46-B0D4-4099-8D3E-4C0A484B9577}" destId="{C8F618C4-2752-4CBC-A05B-6CF267CDC34A}" srcOrd="0" destOrd="0" presId="urn:microsoft.com/office/officeart/2005/8/layout/bProcess4"/>
    <dgm:cxn modelId="{9BB2FC61-C6EC-4855-BF32-59B1A3E87566}" srcId="{D887EE96-A5F6-4095-845D-6003BFE835DE}" destId="{511D492E-8DFC-4D63-AB64-A954C2973D71}" srcOrd="1" destOrd="0" parTransId="{A7B286E1-6CF4-4085-B9B4-CA8464FBF05A}" sibTransId="{C1F26C23-EDBA-43E8-8616-F90B8A2ED9D3}"/>
    <dgm:cxn modelId="{E44402C8-47DE-4693-AF1E-DB51F36FE022}" type="presOf" srcId="{06957B3C-356F-402C-904E-E9E7591E879F}" destId="{79DBA824-6052-40A1-8EC4-6892140CF532}" srcOrd="0" destOrd="0" presId="urn:microsoft.com/office/officeart/2005/8/layout/bProcess4"/>
    <dgm:cxn modelId="{67C70C19-B742-4411-94A5-5CD6BA9AC30C}" type="presOf" srcId="{C1F26C23-EDBA-43E8-8616-F90B8A2ED9D3}" destId="{717F43E7-1771-47A2-BF59-614F8E586542}" srcOrd="0" destOrd="0" presId="urn:microsoft.com/office/officeart/2005/8/layout/bProcess4"/>
    <dgm:cxn modelId="{9DCF0C44-F5C7-42BC-B1FE-B34A9FF30AB9}" srcId="{D887EE96-A5F6-4095-845D-6003BFE835DE}" destId="{50C888B5-9093-4853-8220-5B716DCB80D6}" srcOrd="0" destOrd="0" parTransId="{3E42959F-8BEB-462B-8D6B-D2734E77B47A}" sibTransId="{06957B3C-356F-402C-904E-E9E7591E879F}"/>
    <dgm:cxn modelId="{244FBB12-54C9-4872-B24C-A91D13B588CE}" type="presOf" srcId="{1F6291CD-2CED-45CC-BFF3-A304B5A24AC2}" destId="{C9D43294-53BB-411A-88D1-DCDF47FB79BF}" srcOrd="0" destOrd="0" presId="urn:microsoft.com/office/officeart/2005/8/layout/bProcess4"/>
    <dgm:cxn modelId="{6490E655-7B14-486E-8B4E-E10427F599A8}" type="presOf" srcId="{68645C9A-B466-42DA-9976-AE3946EF71AF}" destId="{D4AD9E33-8283-4173-8614-B0AE2D01716E}" srcOrd="0" destOrd="0" presId="urn:microsoft.com/office/officeart/2005/8/layout/bProcess4"/>
    <dgm:cxn modelId="{2086CC41-AC88-464B-8F1B-1C949D51FE08}" srcId="{D887EE96-A5F6-4095-845D-6003BFE835DE}" destId="{00D7AB23-BF16-4207-95F1-9A35A2B03697}" srcOrd="5" destOrd="0" parTransId="{D170EFBB-CBD1-4A70-B1AD-144C543E59F3}" sibTransId="{2FAE0322-AA6C-4870-8EDF-5E5844C5E996}"/>
    <dgm:cxn modelId="{5C876AA8-C783-4BC3-A5BF-FF0FC6B6EDA0}" type="presOf" srcId="{D887EE96-A5F6-4095-845D-6003BFE835DE}" destId="{A2B822B5-4442-4783-8173-AF64F2476ADA}" srcOrd="0" destOrd="0" presId="urn:microsoft.com/office/officeart/2005/8/layout/bProcess4"/>
    <dgm:cxn modelId="{AC1A16B4-5737-4994-A7F2-4ECD74EE35F3}" srcId="{D887EE96-A5F6-4095-845D-6003BFE835DE}" destId="{A26725D1-1C26-4068-A280-97D9AD5543F0}" srcOrd="6" destOrd="0" parTransId="{46596F59-3088-48E6-8326-A3B5D06BFEC0}" sibTransId="{5B393724-B0F3-4CBF-8C44-89ECF1528F4C}"/>
    <dgm:cxn modelId="{B34B2D88-5260-4A7F-8448-128FF7B3F973}" srcId="{D887EE96-A5F6-4095-845D-6003BFE835DE}" destId="{68645C9A-B466-42DA-9976-AE3946EF71AF}" srcOrd="3" destOrd="0" parTransId="{AA62D7F9-5FC9-4BC5-A1A3-229648FD5F6D}" sibTransId="{F5D7AFFE-B9D4-404C-89ED-4CB3F529919F}"/>
    <dgm:cxn modelId="{01D5B703-3FB4-4C36-9D68-C00C85F7A213}" srcId="{D887EE96-A5F6-4095-845D-6003BFE835DE}" destId="{B84412D8-3EEF-443B-AD43-909CB8D7B632}" srcOrd="2" destOrd="0" parTransId="{94511F0E-6932-4F14-95B1-DC4565071FE6}" sibTransId="{1F6291CD-2CED-45CC-BFF3-A304B5A24AC2}"/>
    <dgm:cxn modelId="{5D0E5B01-279F-4D44-BBD6-5B0E987F3D12}" type="presOf" srcId="{CD447CC1-22D5-4561-9B31-92AC6336F63D}" destId="{044CC016-5A67-4F75-9EA7-083EF32FE958}" srcOrd="0" destOrd="0" presId="urn:microsoft.com/office/officeart/2005/8/layout/bProcess4"/>
    <dgm:cxn modelId="{F1A20EFA-88F2-4664-AD0D-733EA40AF440}" type="presOf" srcId="{2FAE0322-AA6C-4870-8EDF-5E5844C5E996}" destId="{57A65EDA-09AD-411B-B3AD-62FD39E57A04}" srcOrd="0" destOrd="0" presId="urn:microsoft.com/office/officeart/2005/8/layout/bProcess4"/>
    <dgm:cxn modelId="{1CB13322-F1F0-41E7-939F-648670331C44}" srcId="{D887EE96-A5F6-4095-845D-6003BFE835DE}" destId="{EBD35B46-B0D4-4099-8D3E-4C0A484B9577}" srcOrd="7" destOrd="0" parTransId="{A2E43071-527A-44EC-8401-0D118D40FF43}" sibTransId="{CD447CC1-22D5-4561-9B31-92AC6336F63D}"/>
    <dgm:cxn modelId="{16649486-9932-4803-B7C4-90D24A026CB2}" srcId="{D887EE96-A5F6-4095-845D-6003BFE835DE}" destId="{58344482-CC2B-41B6-AE13-FB49DF59F191}" srcOrd="8" destOrd="0" parTransId="{B53E870A-91D9-4E80-99CE-7C2A94F599CC}" sibTransId="{684F46DF-36D2-4370-ABB9-436734C86C6F}"/>
    <dgm:cxn modelId="{7DDD4688-2C22-4AFC-9509-EA116F84118C}" srcId="{D887EE96-A5F6-4095-845D-6003BFE835DE}" destId="{DC9C6F46-EEA2-4871-9FBF-674F2DCE3D24}" srcOrd="4" destOrd="0" parTransId="{3DAA2203-A5E7-4DA0-BE33-548C817A9B32}" sibTransId="{D02FE851-C759-4CF1-ADFE-8794FED0EC97}"/>
    <dgm:cxn modelId="{55973E67-5FE6-44E4-B0C6-B0BBA0668078}" type="presOf" srcId="{A26725D1-1C26-4068-A280-97D9AD5543F0}" destId="{833ED1D3-A08A-457C-BC06-E8BEC8D1DDB5}" srcOrd="0" destOrd="0" presId="urn:microsoft.com/office/officeart/2005/8/layout/bProcess4"/>
    <dgm:cxn modelId="{5520C9A8-4C8D-4F1E-AF5E-39A1E1C136BA}" type="presOf" srcId="{5B393724-B0F3-4CBF-8C44-89ECF1528F4C}" destId="{5A6FA7B8-6C0E-475A-971D-105A6316E016}" srcOrd="0" destOrd="0" presId="urn:microsoft.com/office/officeart/2005/8/layout/bProcess4"/>
    <dgm:cxn modelId="{49F39BE0-7DD3-4C33-8126-EDB214DD14B8}" type="presOf" srcId="{D02FE851-C759-4CF1-ADFE-8794FED0EC97}" destId="{1105C3B9-A7CD-42B1-B1A5-383F2BA8A1DE}" srcOrd="0" destOrd="0" presId="urn:microsoft.com/office/officeart/2005/8/layout/bProcess4"/>
    <dgm:cxn modelId="{C955DA08-4007-4ED5-B233-08A591C4998A}" type="presOf" srcId="{DC9C6F46-EEA2-4871-9FBF-674F2DCE3D24}" destId="{7A3DBD3D-94C1-435A-84A1-A823B64A0F8B}" srcOrd="0" destOrd="0" presId="urn:microsoft.com/office/officeart/2005/8/layout/bProcess4"/>
    <dgm:cxn modelId="{13A1127B-F529-4642-9DAC-D7F7BDD09491}" type="presOf" srcId="{00D7AB23-BF16-4207-95F1-9A35A2B03697}" destId="{4D9E0393-EC63-46BE-A350-4BAA3A96563A}" srcOrd="0" destOrd="0" presId="urn:microsoft.com/office/officeart/2005/8/layout/bProcess4"/>
    <dgm:cxn modelId="{7D4D34DC-A70F-475B-AB2A-375E3CDE49E1}" type="presOf" srcId="{B84412D8-3EEF-443B-AD43-909CB8D7B632}" destId="{F086759D-5C1F-49B4-B019-9A70E5E9C2FB}" srcOrd="0" destOrd="0" presId="urn:microsoft.com/office/officeart/2005/8/layout/bProcess4"/>
    <dgm:cxn modelId="{FD96CAE2-F434-4EFA-871F-0AB22E19E7A5}" type="presParOf" srcId="{A2B822B5-4442-4783-8173-AF64F2476ADA}" destId="{9DF381AA-DB13-4B44-A19D-7B3604D8A8A0}" srcOrd="0" destOrd="0" presId="urn:microsoft.com/office/officeart/2005/8/layout/bProcess4"/>
    <dgm:cxn modelId="{F7CE308D-CA1D-4F52-A3B9-393A8BEB6887}" type="presParOf" srcId="{9DF381AA-DB13-4B44-A19D-7B3604D8A8A0}" destId="{C59686DA-DA2E-4EDC-B2BF-A647E86E4121}" srcOrd="0" destOrd="0" presId="urn:microsoft.com/office/officeart/2005/8/layout/bProcess4"/>
    <dgm:cxn modelId="{4FAE3F12-6AC5-4D10-BC3A-B4F685F4425C}" type="presParOf" srcId="{9DF381AA-DB13-4B44-A19D-7B3604D8A8A0}" destId="{3146E1D6-6F2F-4C28-9C0D-01B716E4D455}" srcOrd="1" destOrd="0" presId="urn:microsoft.com/office/officeart/2005/8/layout/bProcess4"/>
    <dgm:cxn modelId="{92F36D83-0A9D-4C05-9B74-7AB9ECDB05C2}" type="presParOf" srcId="{A2B822B5-4442-4783-8173-AF64F2476ADA}" destId="{79DBA824-6052-40A1-8EC4-6892140CF532}" srcOrd="1" destOrd="0" presId="urn:microsoft.com/office/officeart/2005/8/layout/bProcess4"/>
    <dgm:cxn modelId="{EBEA5E92-F3AB-43B9-BA8A-CA0AF200D643}" type="presParOf" srcId="{A2B822B5-4442-4783-8173-AF64F2476ADA}" destId="{5A749A95-D7F5-4A90-B2E1-5B0123D8686F}" srcOrd="2" destOrd="0" presId="urn:microsoft.com/office/officeart/2005/8/layout/bProcess4"/>
    <dgm:cxn modelId="{7A224A38-F213-47C2-9390-277B995F51AE}" type="presParOf" srcId="{5A749A95-D7F5-4A90-B2E1-5B0123D8686F}" destId="{EC7A0555-7AC6-462A-B31C-0E9E22A8C525}" srcOrd="0" destOrd="0" presId="urn:microsoft.com/office/officeart/2005/8/layout/bProcess4"/>
    <dgm:cxn modelId="{3858E365-7141-431D-9312-D54E6126F591}" type="presParOf" srcId="{5A749A95-D7F5-4A90-B2E1-5B0123D8686F}" destId="{86C92C95-E725-44B4-AB17-81DE63406F3D}" srcOrd="1" destOrd="0" presId="urn:microsoft.com/office/officeart/2005/8/layout/bProcess4"/>
    <dgm:cxn modelId="{5865F50A-1BAA-487C-82B3-1FB74E1CC0BE}" type="presParOf" srcId="{A2B822B5-4442-4783-8173-AF64F2476ADA}" destId="{717F43E7-1771-47A2-BF59-614F8E586542}" srcOrd="3" destOrd="0" presId="urn:microsoft.com/office/officeart/2005/8/layout/bProcess4"/>
    <dgm:cxn modelId="{D42EC46F-F15E-4724-8BDC-292D29A3CBBA}" type="presParOf" srcId="{A2B822B5-4442-4783-8173-AF64F2476ADA}" destId="{F7FC9C18-D12C-4970-A237-6229F3CBCF05}" srcOrd="4" destOrd="0" presId="urn:microsoft.com/office/officeart/2005/8/layout/bProcess4"/>
    <dgm:cxn modelId="{4F0A4911-6DAD-442B-A84A-3997CA6E3F49}" type="presParOf" srcId="{F7FC9C18-D12C-4970-A237-6229F3CBCF05}" destId="{409451DF-39D4-4C58-A03E-11553CFC69C0}" srcOrd="0" destOrd="0" presId="urn:microsoft.com/office/officeart/2005/8/layout/bProcess4"/>
    <dgm:cxn modelId="{F610655E-DC09-44EE-8D7F-F096D57B89C2}" type="presParOf" srcId="{F7FC9C18-D12C-4970-A237-6229F3CBCF05}" destId="{F086759D-5C1F-49B4-B019-9A70E5E9C2FB}" srcOrd="1" destOrd="0" presId="urn:microsoft.com/office/officeart/2005/8/layout/bProcess4"/>
    <dgm:cxn modelId="{EBA8AA23-1094-4BF4-83FE-03D450201ADD}" type="presParOf" srcId="{A2B822B5-4442-4783-8173-AF64F2476ADA}" destId="{C9D43294-53BB-411A-88D1-DCDF47FB79BF}" srcOrd="5" destOrd="0" presId="urn:microsoft.com/office/officeart/2005/8/layout/bProcess4"/>
    <dgm:cxn modelId="{CB70403A-3C50-4165-8820-1E3185DD2B5B}" type="presParOf" srcId="{A2B822B5-4442-4783-8173-AF64F2476ADA}" destId="{B0EF4319-D85B-4F00-B0AC-3E4298CEBD7B}" srcOrd="6" destOrd="0" presId="urn:microsoft.com/office/officeart/2005/8/layout/bProcess4"/>
    <dgm:cxn modelId="{4BB0C8EA-1177-40F9-AACD-FD4582D300F7}" type="presParOf" srcId="{B0EF4319-D85B-4F00-B0AC-3E4298CEBD7B}" destId="{CC764FC5-77EA-48C6-904F-AC2EC701C87E}" srcOrd="0" destOrd="0" presId="urn:microsoft.com/office/officeart/2005/8/layout/bProcess4"/>
    <dgm:cxn modelId="{E438F255-232F-4BC0-9005-61E5C32EA6EC}" type="presParOf" srcId="{B0EF4319-D85B-4F00-B0AC-3E4298CEBD7B}" destId="{D4AD9E33-8283-4173-8614-B0AE2D01716E}" srcOrd="1" destOrd="0" presId="urn:microsoft.com/office/officeart/2005/8/layout/bProcess4"/>
    <dgm:cxn modelId="{615CBEAE-E4D8-4197-BB24-AD07C980B4BC}" type="presParOf" srcId="{A2B822B5-4442-4783-8173-AF64F2476ADA}" destId="{E5B9B624-2A05-43BB-8150-9130CECB856A}" srcOrd="7" destOrd="0" presId="urn:microsoft.com/office/officeart/2005/8/layout/bProcess4"/>
    <dgm:cxn modelId="{02FF15DA-D3D1-4A39-A158-66256F27B2F8}" type="presParOf" srcId="{A2B822B5-4442-4783-8173-AF64F2476ADA}" destId="{4A2FECC4-9422-4F1A-A8CF-0A412032BA2B}" srcOrd="8" destOrd="0" presId="urn:microsoft.com/office/officeart/2005/8/layout/bProcess4"/>
    <dgm:cxn modelId="{FD17F278-AB19-44D7-9D26-E256741409DB}" type="presParOf" srcId="{4A2FECC4-9422-4F1A-A8CF-0A412032BA2B}" destId="{DF47699A-DD7F-45C6-ADF1-5D290EDF2B85}" srcOrd="0" destOrd="0" presId="urn:microsoft.com/office/officeart/2005/8/layout/bProcess4"/>
    <dgm:cxn modelId="{41FCAD5B-E76B-4BED-B0A3-6734C8C903B9}" type="presParOf" srcId="{4A2FECC4-9422-4F1A-A8CF-0A412032BA2B}" destId="{7A3DBD3D-94C1-435A-84A1-A823B64A0F8B}" srcOrd="1" destOrd="0" presId="urn:microsoft.com/office/officeart/2005/8/layout/bProcess4"/>
    <dgm:cxn modelId="{9E0EE8FF-9748-4DF7-BB29-2555B4617BE0}" type="presParOf" srcId="{A2B822B5-4442-4783-8173-AF64F2476ADA}" destId="{1105C3B9-A7CD-42B1-B1A5-383F2BA8A1DE}" srcOrd="9" destOrd="0" presId="urn:microsoft.com/office/officeart/2005/8/layout/bProcess4"/>
    <dgm:cxn modelId="{CDB5E4B6-B252-490D-B5DA-2B1B1E536C88}" type="presParOf" srcId="{A2B822B5-4442-4783-8173-AF64F2476ADA}" destId="{9D1BFA93-546C-45AB-84D7-6876C1598668}" srcOrd="10" destOrd="0" presId="urn:microsoft.com/office/officeart/2005/8/layout/bProcess4"/>
    <dgm:cxn modelId="{1760DB5C-2879-42E0-ADCF-B2B8F205DD45}" type="presParOf" srcId="{9D1BFA93-546C-45AB-84D7-6876C1598668}" destId="{81870D93-D7B0-408F-BC2C-2E436003C5BF}" srcOrd="0" destOrd="0" presId="urn:microsoft.com/office/officeart/2005/8/layout/bProcess4"/>
    <dgm:cxn modelId="{57663564-B479-4CAC-9249-49F2D6276667}" type="presParOf" srcId="{9D1BFA93-546C-45AB-84D7-6876C1598668}" destId="{4D9E0393-EC63-46BE-A350-4BAA3A96563A}" srcOrd="1" destOrd="0" presId="urn:microsoft.com/office/officeart/2005/8/layout/bProcess4"/>
    <dgm:cxn modelId="{40B3B874-A11D-4F78-B63A-20087123B0A4}" type="presParOf" srcId="{A2B822B5-4442-4783-8173-AF64F2476ADA}" destId="{57A65EDA-09AD-411B-B3AD-62FD39E57A04}" srcOrd="11" destOrd="0" presId="urn:microsoft.com/office/officeart/2005/8/layout/bProcess4"/>
    <dgm:cxn modelId="{337FDD35-9ABF-4279-8720-84300895389A}" type="presParOf" srcId="{A2B822B5-4442-4783-8173-AF64F2476ADA}" destId="{D30562BB-0EDB-420E-8257-8E31800B9AD4}" srcOrd="12" destOrd="0" presId="urn:microsoft.com/office/officeart/2005/8/layout/bProcess4"/>
    <dgm:cxn modelId="{67C4BCD8-2FD2-455F-8D13-1FBB56BBC7AC}" type="presParOf" srcId="{D30562BB-0EDB-420E-8257-8E31800B9AD4}" destId="{523331EB-0729-4618-B7F1-9B5A02E59F2F}" srcOrd="0" destOrd="0" presId="urn:microsoft.com/office/officeart/2005/8/layout/bProcess4"/>
    <dgm:cxn modelId="{C954CA4A-4ABD-4966-B96A-9620E91184F2}" type="presParOf" srcId="{D30562BB-0EDB-420E-8257-8E31800B9AD4}" destId="{833ED1D3-A08A-457C-BC06-E8BEC8D1DDB5}" srcOrd="1" destOrd="0" presId="urn:microsoft.com/office/officeart/2005/8/layout/bProcess4"/>
    <dgm:cxn modelId="{755C5814-4BB2-4091-AB65-6AB75E111153}" type="presParOf" srcId="{A2B822B5-4442-4783-8173-AF64F2476ADA}" destId="{5A6FA7B8-6C0E-475A-971D-105A6316E016}" srcOrd="13" destOrd="0" presId="urn:microsoft.com/office/officeart/2005/8/layout/bProcess4"/>
    <dgm:cxn modelId="{A97959AB-FB42-4306-91BC-92E36C93226B}" type="presParOf" srcId="{A2B822B5-4442-4783-8173-AF64F2476ADA}" destId="{F28E560C-8815-4505-803E-8A2901978EE5}" srcOrd="14" destOrd="0" presId="urn:microsoft.com/office/officeart/2005/8/layout/bProcess4"/>
    <dgm:cxn modelId="{BE5DA0BE-F4C6-4D72-87E6-10C1071D51A3}" type="presParOf" srcId="{F28E560C-8815-4505-803E-8A2901978EE5}" destId="{62FB1844-5293-4315-AD7F-844E095EE076}" srcOrd="0" destOrd="0" presId="urn:microsoft.com/office/officeart/2005/8/layout/bProcess4"/>
    <dgm:cxn modelId="{F3D8A0D3-20D8-4934-8A24-D711FE781B22}" type="presParOf" srcId="{F28E560C-8815-4505-803E-8A2901978EE5}" destId="{C8F618C4-2752-4CBC-A05B-6CF267CDC34A}" srcOrd="1" destOrd="0" presId="urn:microsoft.com/office/officeart/2005/8/layout/bProcess4"/>
    <dgm:cxn modelId="{315F447C-FE8A-4473-8C8A-5942031C8E93}" type="presParOf" srcId="{A2B822B5-4442-4783-8173-AF64F2476ADA}" destId="{044CC016-5A67-4F75-9EA7-083EF32FE958}" srcOrd="15" destOrd="0" presId="urn:microsoft.com/office/officeart/2005/8/layout/bProcess4"/>
    <dgm:cxn modelId="{DDEF7A0C-6647-4E22-ACDA-1FC58942EB8B}" type="presParOf" srcId="{A2B822B5-4442-4783-8173-AF64F2476ADA}" destId="{92B3D543-4AF7-4A59-9CC3-8D2D12DD036F}" srcOrd="16" destOrd="0" presId="urn:microsoft.com/office/officeart/2005/8/layout/bProcess4"/>
    <dgm:cxn modelId="{5DF5FC10-F960-4FC6-B3D0-C1C716C2670B}" type="presParOf" srcId="{92B3D543-4AF7-4A59-9CC3-8D2D12DD036F}" destId="{99E8CCC9-9707-4C54-80E5-F24A8654BC76}" srcOrd="0" destOrd="0" presId="urn:microsoft.com/office/officeart/2005/8/layout/bProcess4"/>
    <dgm:cxn modelId="{10FDF0BD-BF66-43EC-A781-9EDC5DBB7183}" type="presParOf" srcId="{92B3D543-4AF7-4A59-9CC3-8D2D12DD036F}" destId="{881D7960-E99E-45FC-88CE-8AEF8B9CC7D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7F8EA96-2300-4F80-AEB1-90B65C861DCB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40ED8576-089F-45F3-9DCB-F9E782947906}">
      <dgm:prSet phldrT="[Text]" custT="1"/>
      <dgm:spPr/>
      <dgm:t>
        <a:bodyPr/>
        <a:lstStyle/>
        <a:p>
          <a:r>
            <a:rPr lang="hr-HR" sz="2200" b="1" dirty="0" smtClean="0">
              <a:latin typeface="Arial" panose="020B0604020202020204" pitchFamily="34" charset="0"/>
              <a:cs typeface="Arial" panose="020B0604020202020204" pitchFamily="34" charset="0"/>
            </a:rPr>
            <a:t>Tko može sudjelovati</a:t>
          </a:r>
          <a:endParaRPr lang="hr-HR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847FE4-08E6-4BED-8B92-4E9C69C4B12F}" type="parTrans" cxnId="{47D48BF6-AA2B-41EE-863D-B28E02D84300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EAD24-520A-42C5-9C2D-3FF0C96B76EE}" type="sibTrans" cxnId="{47D48BF6-AA2B-41EE-863D-B28E02D84300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52F8A-89C1-4C68-9EC0-213AC2ED5A96}">
      <dgm:prSet phldrT="[Text]" custT="1"/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Javna ili privatna organizacija u području obrazovanja odraslih - </a:t>
          </a:r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hr-H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rganizacija prijavljuje više mobilnosti osoblja na različite aktivnosti</a:t>
          </a:r>
          <a:endParaRPr lang="hr-HR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AAB9A-2A61-4C82-9D4A-4B87F212C079}" type="parTrans" cxnId="{14C939F0-FB1E-4376-A0CE-00495564CE62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76364-7398-41D9-AE3B-DB531ED08621}" type="sibTrans" cxnId="{14C939F0-FB1E-4376-A0CE-00495564CE62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CA207-98D5-430C-9A22-2ED6F564F855}">
      <dgm:prSet phldrT="[Text]" custT="1"/>
      <dgm:spPr/>
      <dgm:t>
        <a:bodyPr/>
        <a:lstStyle/>
        <a:p>
          <a:r>
            <a:rPr lang="hr-HR" sz="2200" b="1" smtClean="0">
              <a:latin typeface="Arial" panose="020B0604020202020204" pitchFamily="34" charset="0"/>
              <a:cs typeface="Arial" panose="020B0604020202020204" pitchFamily="34" charset="0"/>
            </a:rPr>
            <a:t>Trajanje</a:t>
          </a:r>
          <a:endParaRPr lang="hr-HR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4994B-3C65-4123-BF04-07B39EDB5E2B}" type="parTrans" cxnId="{47F74B99-6915-494B-A61F-0DF77291AFA4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AACC2-5D7D-436F-8A98-F53E47B88EE7}" type="sibTrans" cxnId="{47F74B99-6915-494B-A61F-0DF77291AFA4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488B9-8EF0-4F42-B6AB-B222D8E33254}">
      <dgm:prSet phldrT="[Text]" custT="1"/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Projekti </a:t>
          </a:r>
          <a:r>
            <a:rPr lang="hr-HR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ili 2 godine | </a:t>
          </a:r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Aktivnosti</a:t>
          </a:r>
          <a:r>
            <a:rPr lang="hr-H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od 2 dana do 2 mjeseca</a:t>
          </a:r>
          <a:endParaRPr lang="hr-HR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0A2F3-D4D5-4CD4-9961-01FDF136D844}" type="parTrans" cxnId="{274EC475-60AE-4EAB-AE04-97C45C109B7F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61410-2C6F-4067-BF3D-C27CBECF125E}" type="sibTrans" cxnId="{274EC475-60AE-4EAB-AE04-97C45C109B7F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00985-D3C0-44EA-A4A5-F2ACD6837D20}">
      <dgm:prSet phldrT="[Text]" custT="1"/>
      <dgm:spPr/>
      <dgm:t>
        <a:bodyPr/>
        <a:lstStyle/>
        <a:p>
          <a:r>
            <a:rPr lang="en-GB" sz="2200" b="1" smtClean="0">
              <a:latin typeface="Arial" panose="020B0604020202020204" pitchFamily="34" charset="0"/>
              <a:cs typeface="Arial" panose="020B0604020202020204" pitchFamily="34" charset="0"/>
            </a:rPr>
            <a:t>Prihvatljivi sudionici</a:t>
          </a:r>
          <a:endParaRPr lang="hr-HR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928C9-3D03-4DD3-AB0D-42AB122BEF1D}" type="parTrans" cxnId="{333B830A-0923-4649-86ED-760CB8DF0DEE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521F9-1839-419E-B914-3B2E385DDBE9}" type="sibTrans" cxnId="{333B830A-0923-4649-86ED-760CB8DF0DEE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841D0-236E-43AD-9483-DC3888E4CC61}">
      <dgm:prSet phldrT="[Text]" custT="1"/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Zaposlenici organizacije za obrazovanje odraslih</a:t>
          </a:r>
          <a:endParaRPr lang="hr-HR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1B9D9-1EDC-4CF6-AD62-5036FC7BD0E5}" type="parTrans" cxnId="{68859D61-40AB-4B2F-A2C8-A1DDC69EAF04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F007B-4322-454F-9A40-342BE65D264C}" type="sibTrans" cxnId="{68859D61-40AB-4B2F-A2C8-A1DDC69EAF04}">
      <dgm:prSet/>
      <dgm:spPr/>
      <dgm:t>
        <a:bodyPr/>
        <a:lstStyle/>
        <a:p>
          <a:endParaRPr lang="hr-HR" sz="2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53CC7-5864-44EA-8F9A-D1EE97B9D39A}">
      <dgm:prSet phldrT="[Text]" custT="1"/>
      <dgm:spPr/>
      <dgm:t>
        <a:bodyPr/>
        <a:lstStyle/>
        <a:p>
          <a:r>
            <a:rPr lang="hr-HR" sz="18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prijenos znanja kroz podučavanje ili osposobljavanje</a:t>
          </a:r>
          <a:endParaRPr lang="hr-HR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1FC09-7ED7-4DB1-A3D3-10435E8E02F9}" type="parTrans" cxnId="{81DE812B-21EC-4C05-B7BD-2503E1E86424}">
      <dgm:prSet/>
      <dgm:spPr/>
      <dgm:t>
        <a:bodyPr/>
        <a:lstStyle/>
        <a:p>
          <a:endParaRPr lang="hr-HR"/>
        </a:p>
      </dgm:t>
    </dgm:pt>
    <dgm:pt modelId="{9A002956-A58F-434C-B356-2005E818D0E8}" type="sibTrans" cxnId="{81DE812B-21EC-4C05-B7BD-2503E1E86424}">
      <dgm:prSet/>
      <dgm:spPr/>
      <dgm:t>
        <a:bodyPr/>
        <a:lstStyle/>
        <a:p>
          <a:endParaRPr lang="hr-HR"/>
        </a:p>
      </dgm:t>
    </dgm:pt>
    <dgm:pt modelId="{F61FCD49-9817-407F-B010-E682215B6089}">
      <dgm:prSet custT="1"/>
      <dgm:spPr/>
      <dgm:t>
        <a:bodyPr/>
        <a:lstStyle/>
        <a:p>
          <a:r>
            <a:rPr lang="hr-H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osposobljavanje osoblja</a:t>
          </a:r>
        </a:p>
      </dgm:t>
    </dgm:pt>
    <dgm:pt modelId="{870CA69C-CA98-4846-B013-2F069FB4DAE4}" type="parTrans" cxnId="{39622D5B-45BA-4763-A991-1D1773965CB8}">
      <dgm:prSet/>
      <dgm:spPr/>
      <dgm:t>
        <a:bodyPr/>
        <a:lstStyle/>
        <a:p>
          <a:endParaRPr lang="hr-HR"/>
        </a:p>
      </dgm:t>
    </dgm:pt>
    <dgm:pt modelId="{3D37AE9B-6067-4182-8C2C-898A7CE01553}" type="sibTrans" cxnId="{39622D5B-45BA-4763-A991-1D1773965CB8}">
      <dgm:prSet/>
      <dgm:spPr/>
      <dgm:t>
        <a:bodyPr/>
        <a:lstStyle/>
        <a:p>
          <a:endParaRPr lang="hr-HR"/>
        </a:p>
      </dgm:t>
    </dgm:pt>
    <dgm:pt modelId="{3C327E1F-F98A-471C-909C-0F66D11D7960}">
      <dgm:prSet custT="1"/>
      <dgm:spPr/>
      <dgm:t>
        <a:bodyPr/>
        <a:lstStyle/>
        <a:p>
          <a:r>
            <a:rPr lang="hr-H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a) sudjelovanje na strukturiranom tečaju ili osposobljavanju izvan Hrvatske </a:t>
          </a:r>
          <a:endParaRPr lang="hr-HR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D6595-5517-4720-9DB9-0FBB62987AA5}" type="parTrans" cxnId="{A6F74CB7-3D07-413C-B208-49742222F625}">
      <dgm:prSet/>
      <dgm:spPr/>
      <dgm:t>
        <a:bodyPr/>
        <a:lstStyle/>
        <a:p>
          <a:endParaRPr lang="hr-HR"/>
        </a:p>
      </dgm:t>
    </dgm:pt>
    <dgm:pt modelId="{FA33DD9B-0443-414D-AAD5-F26576D7242F}" type="sibTrans" cxnId="{A6F74CB7-3D07-413C-B208-49742222F625}">
      <dgm:prSet/>
      <dgm:spPr/>
      <dgm:t>
        <a:bodyPr/>
        <a:lstStyle/>
        <a:p>
          <a:endParaRPr lang="hr-HR"/>
        </a:p>
      </dgm:t>
    </dgm:pt>
    <dgm:pt modelId="{2215E11A-2989-4A57-ADED-3700B38FC652}">
      <dgm:prSet custT="1"/>
      <dgm:spPr/>
      <dgm:t>
        <a:bodyPr/>
        <a:lstStyle/>
        <a:p>
          <a:r>
            <a:rPr lang="hr-HR" sz="18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b) praćenje/razdoblje promatranja rada u nekoj od relevantnih organizacija</a:t>
          </a:r>
          <a:endParaRPr lang="hr-HR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277A3-28AE-47FF-BA23-662441C7AF36}" type="parTrans" cxnId="{95B852CD-8D11-4C1E-89EF-F2AB61FDA34F}">
      <dgm:prSet/>
      <dgm:spPr/>
      <dgm:t>
        <a:bodyPr/>
        <a:lstStyle/>
        <a:p>
          <a:endParaRPr lang="hr-HR"/>
        </a:p>
      </dgm:t>
    </dgm:pt>
    <dgm:pt modelId="{5F01C812-4F42-4A3D-84C5-684CC7F435F9}" type="sibTrans" cxnId="{95B852CD-8D11-4C1E-89EF-F2AB61FDA34F}">
      <dgm:prSet/>
      <dgm:spPr/>
      <dgm:t>
        <a:bodyPr/>
        <a:lstStyle/>
        <a:p>
          <a:endParaRPr lang="hr-HR"/>
        </a:p>
      </dgm:t>
    </dgm:pt>
    <dgm:pt modelId="{00495D48-6941-4062-8F43-77161F555D4B}">
      <dgm:prSet phldrT="[Text]" custT="1"/>
      <dgm:spPr/>
      <dgm:t>
        <a:bodyPr/>
        <a:lstStyle/>
        <a:p>
          <a:r>
            <a:rPr lang="hr-HR" sz="2200" b="1" dirty="0" smtClean="0">
              <a:latin typeface="Arial" panose="020B0604020202020204" pitchFamily="34" charset="0"/>
              <a:cs typeface="Arial" panose="020B0604020202020204" pitchFamily="34" charset="0"/>
            </a:rPr>
            <a:t>Aktivnosti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BC538-B040-4DD8-8BD8-C046D6825126}" type="parTrans" cxnId="{A2CA8405-0396-4A6D-B384-08E80D07073D}">
      <dgm:prSet/>
      <dgm:spPr/>
      <dgm:t>
        <a:bodyPr/>
        <a:lstStyle/>
        <a:p>
          <a:endParaRPr lang="hr-HR"/>
        </a:p>
      </dgm:t>
    </dgm:pt>
    <dgm:pt modelId="{E9D67154-959D-4135-9373-6F016F4FCC52}" type="sibTrans" cxnId="{A2CA8405-0396-4A6D-B384-08E80D07073D}">
      <dgm:prSet/>
      <dgm:spPr/>
      <dgm:t>
        <a:bodyPr/>
        <a:lstStyle/>
        <a:p>
          <a:endParaRPr lang="hr-HR"/>
        </a:p>
      </dgm:t>
    </dgm:pt>
    <dgm:pt modelId="{532BC7ED-47EE-4EFB-A785-47D6C2455B81}" type="pres">
      <dgm:prSet presAssocID="{27F8EA96-2300-4F80-AEB1-90B65C861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251B595-7A42-4859-BD5D-C06FBE06623D}" type="pres">
      <dgm:prSet presAssocID="{40ED8576-089F-45F3-9DCB-F9E78294790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90FEE3-A080-464D-B5BC-5BBD2BD77C33}" type="pres">
      <dgm:prSet presAssocID="{40ED8576-089F-45F3-9DCB-F9E78294790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294165-CEF2-43AC-9227-B3C402B45309}" type="pres">
      <dgm:prSet presAssocID="{692CA207-98D5-430C-9A22-2ED6F564F8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52F4CA-2CF6-44EA-BA8C-EA04B62C793E}" type="pres">
      <dgm:prSet presAssocID="{692CA207-98D5-430C-9A22-2ED6F564F855}" presName="childText" presStyleLbl="revTx" presStyleIdx="1" presStyleCnt="4" custScaleY="654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DE2D78-CB5C-4A0F-8711-C589228F27D2}" type="pres">
      <dgm:prSet presAssocID="{00100985-D3C0-44EA-A4A5-F2ACD6837D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346993-5600-49B7-869A-4CA95C3DAE26}" type="pres">
      <dgm:prSet presAssocID="{00100985-D3C0-44EA-A4A5-F2ACD6837D2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E12508-E754-4877-8A01-937279EA035C}" type="pres">
      <dgm:prSet presAssocID="{00495D48-6941-4062-8F43-77161F555D4B}" presName="parentText" presStyleLbl="node1" presStyleIdx="3" presStyleCnt="4" custLinFactNeighborY="-1425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527D61-2768-461E-A5B8-11E572FED90F}" type="pres">
      <dgm:prSet presAssocID="{00495D48-6941-4062-8F43-77161F555D4B}" presName="childText" presStyleLbl="revTx" presStyleIdx="3" presStyleCnt="4" custLinFactNeighborY="-194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3B830A-0923-4649-86ED-760CB8DF0DEE}" srcId="{27F8EA96-2300-4F80-AEB1-90B65C861DCB}" destId="{00100985-D3C0-44EA-A4A5-F2ACD6837D20}" srcOrd="2" destOrd="0" parTransId="{6A8928C9-3D03-4DD3-AB0D-42AB122BEF1D}" sibTransId="{F04521F9-1839-419E-B914-3B2E385DDBE9}"/>
    <dgm:cxn modelId="{75321233-74AB-4ECF-B00C-0260DEE7B12C}" type="presOf" srcId="{40ED8576-089F-45F3-9DCB-F9E782947906}" destId="{9251B595-7A42-4859-BD5D-C06FBE06623D}" srcOrd="0" destOrd="0" presId="urn:microsoft.com/office/officeart/2005/8/layout/vList2"/>
    <dgm:cxn modelId="{8FE71108-6A2C-4A1B-86C6-C6BD8850B363}" type="presOf" srcId="{692CA207-98D5-430C-9A22-2ED6F564F855}" destId="{4C294165-CEF2-43AC-9227-B3C402B45309}" srcOrd="0" destOrd="0" presId="urn:microsoft.com/office/officeart/2005/8/layout/vList2"/>
    <dgm:cxn modelId="{22192353-DA45-4D18-A4FE-73FF4A4F896C}" type="presOf" srcId="{00100985-D3C0-44EA-A4A5-F2ACD6837D20}" destId="{89DE2D78-CB5C-4A0F-8711-C589228F27D2}" srcOrd="0" destOrd="0" presId="urn:microsoft.com/office/officeart/2005/8/layout/vList2"/>
    <dgm:cxn modelId="{95B852CD-8D11-4C1E-89EF-F2AB61FDA34F}" srcId="{F61FCD49-9817-407F-B010-E682215B6089}" destId="{2215E11A-2989-4A57-ADED-3700B38FC652}" srcOrd="1" destOrd="0" parTransId="{816277A3-28AE-47FF-BA23-662441C7AF36}" sibTransId="{5F01C812-4F42-4A3D-84C5-684CC7F435F9}"/>
    <dgm:cxn modelId="{F34820E8-636C-4BBB-A6CB-E082FA07D516}" type="presOf" srcId="{00495D48-6941-4062-8F43-77161F555D4B}" destId="{43E12508-E754-4877-8A01-937279EA035C}" srcOrd="0" destOrd="0" presId="urn:microsoft.com/office/officeart/2005/8/layout/vList2"/>
    <dgm:cxn modelId="{6502975A-ADB1-4891-BE54-F99A2797F9CF}" type="presOf" srcId="{1B4488B9-8EF0-4F42-B6AB-B222D8E33254}" destId="{9652F4CA-2CF6-44EA-BA8C-EA04B62C793E}" srcOrd="0" destOrd="0" presId="urn:microsoft.com/office/officeart/2005/8/layout/vList2"/>
    <dgm:cxn modelId="{9403B68B-3691-4ECB-963A-3EE9004FEF4E}" type="presOf" srcId="{27F8EA96-2300-4F80-AEB1-90B65C861DCB}" destId="{532BC7ED-47EE-4EFB-A785-47D6C2455B81}" srcOrd="0" destOrd="0" presId="urn:microsoft.com/office/officeart/2005/8/layout/vList2"/>
    <dgm:cxn modelId="{39622D5B-45BA-4763-A991-1D1773965CB8}" srcId="{00495D48-6941-4062-8F43-77161F555D4B}" destId="{F61FCD49-9817-407F-B010-E682215B6089}" srcOrd="1" destOrd="0" parTransId="{870CA69C-CA98-4846-B013-2F069FB4DAE4}" sibTransId="{3D37AE9B-6067-4182-8C2C-898A7CE01553}"/>
    <dgm:cxn modelId="{C4F0824B-2313-48E6-A284-63AC54033315}" type="presOf" srcId="{D7C841D0-236E-43AD-9483-DC3888E4CC61}" destId="{F4346993-5600-49B7-869A-4CA95C3DAE26}" srcOrd="0" destOrd="0" presId="urn:microsoft.com/office/officeart/2005/8/layout/vList2"/>
    <dgm:cxn modelId="{274EC475-60AE-4EAB-AE04-97C45C109B7F}" srcId="{692CA207-98D5-430C-9A22-2ED6F564F855}" destId="{1B4488B9-8EF0-4F42-B6AB-B222D8E33254}" srcOrd="0" destOrd="0" parTransId="{0FA0A2F3-D4D5-4CD4-9961-01FDF136D844}" sibTransId="{FCB61410-2C6F-4067-BF3D-C27CBECF125E}"/>
    <dgm:cxn modelId="{A2CA8405-0396-4A6D-B384-08E80D07073D}" srcId="{27F8EA96-2300-4F80-AEB1-90B65C861DCB}" destId="{00495D48-6941-4062-8F43-77161F555D4B}" srcOrd="3" destOrd="0" parTransId="{670BC538-B040-4DD8-8BD8-C046D6825126}" sibTransId="{E9D67154-959D-4135-9373-6F016F4FCC52}"/>
    <dgm:cxn modelId="{81DE812B-21EC-4C05-B7BD-2503E1E86424}" srcId="{00495D48-6941-4062-8F43-77161F555D4B}" destId="{62353CC7-5864-44EA-8F9A-D1EE97B9D39A}" srcOrd="0" destOrd="0" parTransId="{B521FC09-7ED7-4DB1-A3D3-10435E8E02F9}" sibTransId="{9A002956-A58F-434C-B356-2005E818D0E8}"/>
    <dgm:cxn modelId="{A80EF807-754A-499C-B17C-99FE0114582F}" type="presOf" srcId="{85652F8A-89C1-4C68-9EC0-213AC2ED5A96}" destId="{B290FEE3-A080-464D-B5BC-5BBD2BD77C33}" srcOrd="0" destOrd="0" presId="urn:microsoft.com/office/officeart/2005/8/layout/vList2"/>
    <dgm:cxn modelId="{F3184D35-11E4-4B4A-A963-6638F6812C0A}" type="presOf" srcId="{62353CC7-5864-44EA-8F9A-D1EE97B9D39A}" destId="{0E527D61-2768-461E-A5B8-11E572FED90F}" srcOrd="0" destOrd="0" presId="urn:microsoft.com/office/officeart/2005/8/layout/vList2"/>
    <dgm:cxn modelId="{47D48BF6-AA2B-41EE-863D-B28E02D84300}" srcId="{27F8EA96-2300-4F80-AEB1-90B65C861DCB}" destId="{40ED8576-089F-45F3-9DCB-F9E782947906}" srcOrd="0" destOrd="0" parTransId="{17847FE4-08E6-4BED-8B92-4E9C69C4B12F}" sibTransId="{2B2EAD24-520A-42C5-9C2D-3FF0C96B76EE}"/>
    <dgm:cxn modelId="{A6F74CB7-3D07-413C-B208-49742222F625}" srcId="{F61FCD49-9817-407F-B010-E682215B6089}" destId="{3C327E1F-F98A-471C-909C-0F66D11D7960}" srcOrd="0" destOrd="0" parTransId="{7E6D6595-5517-4720-9DB9-0FBB62987AA5}" sibTransId="{FA33DD9B-0443-414D-AAD5-F26576D7242F}"/>
    <dgm:cxn modelId="{C36EC90A-43DB-4D65-BC69-7F817DC4003F}" type="presOf" srcId="{3C327E1F-F98A-471C-909C-0F66D11D7960}" destId="{0E527D61-2768-461E-A5B8-11E572FED90F}" srcOrd="0" destOrd="2" presId="urn:microsoft.com/office/officeart/2005/8/layout/vList2"/>
    <dgm:cxn modelId="{47F74B99-6915-494B-A61F-0DF77291AFA4}" srcId="{27F8EA96-2300-4F80-AEB1-90B65C861DCB}" destId="{692CA207-98D5-430C-9A22-2ED6F564F855}" srcOrd="1" destOrd="0" parTransId="{C7E4994B-3C65-4123-BF04-07B39EDB5E2B}" sibTransId="{981AACC2-5D7D-436F-8A98-F53E47B88EE7}"/>
    <dgm:cxn modelId="{14C939F0-FB1E-4376-A0CE-00495564CE62}" srcId="{40ED8576-089F-45F3-9DCB-F9E782947906}" destId="{85652F8A-89C1-4C68-9EC0-213AC2ED5A96}" srcOrd="0" destOrd="0" parTransId="{127AAB9A-2A61-4C82-9D4A-4B87F212C079}" sibTransId="{A5876364-7398-41D9-AE3B-DB531ED08621}"/>
    <dgm:cxn modelId="{0FE50F5B-B570-4F6A-9A2B-723D0FCAC2AA}" type="presOf" srcId="{2215E11A-2989-4A57-ADED-3700B38FC652}" destId="{0E527D61-2768-461E-A5B8-11E572FED90F}" srcOrd="0" destOrd="3" presId="urn:microsoft.com/office/officeart/2005/8/layout/vList2"/>
    <dgm:cxn modelId="{4F90349F-8BE1-41D1-9065-E69645578A79}" type="presOf" srcId="{F61FCD49-9817-407F-B010-E682215B6089}" destId="{0E527D61-2768-461E-A5B8-11E572FED90F}" srcOrd="0" destOrd="1" presId="urn:microsoft.com/office/officeart/2005/8/layout/vList2"/>
    <dgm:cxn modelId="{68859D61-40AB-4B2F-A2C8-A1DDC69EAF04}" srcId="{00100985-D3C0-44EA-A4A5-F2ACD6837D20}" destId="{D7C841D0-236E-43AD-9483-DC3888E4CC61}" srcOrd="0" destOrd="0" parTransId="{1841B9D9-1EDC-4CF6-AD62-5036FC7BD0E5}" sibTransId="{26FF007B-4322-454F-9A40-342BE65D264C}"/>
    <dgm:cxn modelId="{6E88827C-3EF9-4333-B19F-547037DC37ED}" type="presParOf" srcId="{532BC7ED-47EE-4EFB-A785-47D6C2455B81}" destId="{9251B595-7A42-4859-BD5D-C06FBE06623D}" srcOrd="0" destOrd="0" presId="urn:microsoft.com/office/officeart/2005/8/layout/vList2"/>
    <dgm:cxn modelId="{EBADAF48-C204-47C8-8653-8861E39C26FC}" type="presParOf" srcId="{532BC7ED-47EE-4EFB-A785-47D6C2455B81}" destId="{B290FEE3-A080-464D-B5BC-5BBD2BD77C33}" srcOrd="1" destOrd="0" presId="urn:microsoft.com/office/officeart/2005/8/layout/vList2"/>
    <dgm:cxn modelId="{0B87B037-CAC1-4D50-950A-C952868EDDC7}" type="presParOf" srcId="{532BC7ED-47EE-4EFB-A785-47D6C2455B81}" destId="{4C294165-CEF2-43AC-9227-B3C402B45309}" srcOrd="2" destOrd="0" presId="urn:microsoft.com/office/officeart/2005/8/layout/vList2"/>
    <dgm:cxn modelId="{8169EDFC-FBEA-46E5-8DDD-EB6F0139A0F2}" type="presParOf" srcId="{532BC7ED-47EE-4EFB-A785-47D6C2455B81}" destId="{9652F4CA-2CF6-44EA-BA8C-EA04B62C793E}" srcOrd="3" destOrd="0" presId="urn:microsoft.com/office/officeart/2005/8/layout/vList2"/>
    <dgm:cxn modelId="{14EA31B6-4CFB-4075-9A5B-BBD48A6FF65B}" type="presParOf" srcId="{532BC7ED-47EE-4EFB-A785-47D6C2455B81}" destId="{89DE2D78-CB5C-4A0F-8711-C589228F27D2}" srcOrd="4" destOrd="0" presId="urn:microsoft.com/office/officeart/2005/8/layout/vList2"/>
    <dgm:cxn modelId="{57206953-AD6F-4B75-9DF3-B1B5D8985E4E}" type="presParOf" srcId="{532BC7ED-47EE-4EFB-A785-47D6C2455B81}" destId="{F4346993-5600-49B7-869A-4CA95C3DAE26}" srcOrd="5" destOrd="0" presId="urn:microsoft.com/office/officeart/2005/8/layout/vList2"/>
    <dgm:cxn modelId="{FE923C26-57D2-4FAB-B242-5A4A9136FBC0}" type="presParOf" srcId="{532BC7ED-47EE-4EFB-A785-47D6C2455B81}" destId="{43E12508-E754-4877-8A01-937279EA035C}" srcOrd="6" destOrd="0" presId="urn:microsoft.com/office/officeart/2005/8/layout/vList2"/>
    <dgm:cxn modelId="{93C997DF-B999-4D9E-8699-DAC921BFB004}" type="presParOf" srcId="{532BC7ED-47EE-4EFB-A785-47D6C2455B81}" destId="{0E527D61-2768-461E-A5B8-11E572FED90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8E5CB2-787E-4444-9494-0CC3178EC4B7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83EC9A79-8ACC-4191-8149-20BC5FC985B8}">
      <dgm:prSet phldrT="[Text]" custT="1"/>
      <dgm:spPr/>
      <dgm:t>
        <a:bodyPr/>
        <a:lstStyle/>
        <a:p>
          <a:r>
            <a:rPr lang="hr-H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Tko se može prijaviti</a:t>
          </a:r>
          <a:endParaRPr lang="hr-H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81238-DFA9-4B64-B859-35196656A61C}" type="parTrans" cxnId="{3F28EF7A-8773-4073-A20F-F0D43AC52062}">
      <dgm:prSet/>
      <dgm:spPr/>
      <dgm:t>
        <a:bodyPr/>
        <a:lstStyle/>
        <a:p>
          <a:endParaRPr lang="hr-HR"/>
        </a:p>
      </dgm:t>
    </dgm:pt>
    <dgm:pt modelId="{817A62EA-855F-44F8-8C38-E1E0F78803F4}" type="sibTrans" cxnId="{3F28EF7A-8773-4073-A20F-F0D43AC52062}">
      <dgm:prSet/>
      <dgm:spPr/>
      <dgm:t>
        <a:bodyPr/>
        <a:lstStyle/>
        <a:p>
          <a:endParaRPr lang="hr-HR"/>
        </a:p>
      </dgm:t>
    </dgm:pt>
    <dgm:pt modelId="{8F2ACE10-1491-4293-A3E8-34EEC6798ADF}">
      <dgm:prSet phldrT="[Text]" custT="1"/>
      <dgm:spPr/>
      <dgm:t>
        <a:bodyPr/>
        <a:lstStyle/>
        <a:p>
          <a:r>
            <a: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koordinator partnerstva</a:t>
          </a:r>
          <a:endParaRPr lang="hr-HR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05F2FEE-669E-408B-926C-81879C28FE6B}" type="parTrans" cxnId="{AEE6375D-32FE-4CDD-A93F-5815494A0883}">
      <dgm:prSet/>
      <dgm:spPr/>
      <dgm:t>
        <a:bodyPr/>
        <a:lstStyle/>
        <a:p>
          <a:endParaRPr lang="hr-HR"/>
        </a:p>
      </dgm:t>
    </dgm:pt>
    <dgm:pt modelId="{61DC71A2-A949-4555-BBBA-2A1D1E026450}" type="sibTrans" cxnId="{AEE6375D-32FE-4CDD-A93F-5815494A0883}">
      <dgm:prSet/>
      <dgm:spPr/>
      <dgm:t>
        <a:bodyPr/>
        <a:lstStyle/>
        <a:p>
          <a:endParaRPr lang="hr-HR"/>
        </a:p>
      </dgm:t>
    </dgm:pt>
    <dgm:pt modelId="{F6B09EC6-2009-4434-B282-6E9125DB22C5}">
      <dgm:prSet phldrT="[Text]" custT="1"/>
      <dgm:spPr/>
      <dgm:t>
        <a:bodyPr/>
        <a:lstStyle/>
        <a:p>
          <a:r>
            <a:rPr lang="hr-HR" sz="2400" b="1" smtClean="0">
              <a:latin typeface="Arial" panose="020B0604020202020204" pitchFamily="34" charset="0"/>
              <a:cs typeface="Arial" panose="020B0604020202020204" pitchFamily="34" charset="0"/>
            </a:rPr>
            <a:t>Broj organizacija</a:t>
          </a:r>
          <a:endParaRPr lang="hr-H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D2609-18A8-42B5-8BF7-4D98942270CD}" type="parTrans" cxnId="{484A2107-20A0-49A6-873F-408BD56D05DA}">
      <dgm:prSet/>
      <dgm:spPr/>
      <dgm:t>
        <a:bodyPr/>
        <a:lstStyle/>
        <a:p>
          <a:endParaRPr lang="hr-HR"/>
        </a:p>
      </dgm:t>
    </dgm:pt>
    <dgm:pt modelId="{61FA236F-C00A-4FFB-82C2-36E6D432678A}" type="sibTrans" cxnId="{484A2107-20A0-49A6-873F-408BD56D05DA}">
      <dgm:prSet/>
      <dgm:spPr/>
      <dgm:t>
        <a:bodyPr/>
        <a:lstStyle/>
        <a:p>
          <a:endParaRPr lang="hr-HR"/>
        </a:p>
      </dgm:t>
    </dgm:pt>
    <dgm:pt modelId="{86EAE437-A426-488E-B637-FE35CCBAAF7F}">
      <dgm:prSet custT="1"/>
      <dgm:spPr/>
      <dgm:t>
        <a:bodyPr/>
        <a:lstStyle/>
        <a:p>
          <a:r>
            <a: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organizacija osnovana u programskoj zemlji predaje prijavu u ime svih partnera svojoj nacionalnoj agenciji</a:t>
          </a:r>
          <a:endParaRPr lang="hr-HR" sz="2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07AC7-ED0D-413A-BD9B-A3A00C1F577C}" type="parTrans" cxnId="{AD7D6F00-AF85-44CA-B7E8-EFE81E9F6F17}">
      <dgm:prSet/>
      <dgm:spPr/>
      <dgm:t>
        <a:bodyPr/>
        <a:lstStyle/>
        <a:p>
          <a:endParaRPr lang="hr-HR"/>
        </a:p>
      </dgm:t>
    </dgm:pt>
    <dgm:pt modelId="{A5680B39-D6CD-4C41-823D-89C41865F444}" type="sibTrans" cxnId="{AD7D6F00-AF85-44CA-B7E8-EFE81E9F6F17}">
      <dgm:prSet/>
      <dgm:spPr/>
      <dgm:t>
        <a:bodyPr/>
        <a:lstStyle/>
        <a:p>
          <a:endParaRPr lang="hr-HR"/>
        </a:p>
      </dgm:t>
    </dgm:pt>
    <dgm:pt modelId="{E8BC2FF6-DB51-4666-92D0-0752999DCD59}">
      <dgm:prSet custT="1"/>
      <dgm:spPr/>
      <dgm:t>
        <a:bodyPr/>
        <a:lstStyle/>
        <a:p>
          <a:r>
            <a: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najmanje 3 organizacije iz 3 različite programske zemlje</a:t>
          </a:r>
        </a:p>
      </dgm:t>
    </dgm:pt>
    <dgm:pt modelId="{4355E84D-756A-4577-A058-124FCAB9000A}" type="parTrans" cxnId="{77774245-CAF3-4952-9DF0-5EB45A48D27C}">
      <dgm:prSet/>
      <dgm:spPr/>
      <dgm:t>
        <a:bodyPr/>
        <a:lstStyle/>
        <a:p>
          <a:endParaRPr lang="hr-HR"/>
        </a:p>
      </dgm:t>
    </dgm:pt>
    <dgm:pt modelId="{CC9FADA6-681F-4040-B133-517148A5772A}" type="sibTrans" cxnId="{77774245-CAF3-4952-9DF0-5EB45A48D27C}">
      <dgm:prSet/>
      <dgm:spPr/>
      <dgm:t>
        <a:bodyPr/>
        <a:lstStyle/>
        <a:p>
          <a:endParaRPr lang="hr-HR"/>
        </a:p>
      </dgm:t>
    </dgm:pt>
    <dgm:pt modelId="{43F9001F-D4F4-43E7-AC3F-58F19E643B45}">
      <dgm:prSet custT="1"/>
      <dgm:spPr/>
      <dgm:t>
        <a:bodyPr/>
        <a:lstStyle/>
        <a:p>
          <a:r>
            <a: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isti konzorcij - samo jedna prijava  </a:t>
          </a:r>
          <a:endParaRPr lang="hr-HR" sz="2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DAB0F-04E2-4DD5-9756-6C86D7950391}" type="parTrans" cxnId="{6AC89A49-EE79-47BC-BA26-4BBB431ACDB8}">
      <dgm:prSet/>
      <dgm:spPr/>
      <dgm:t>
        <a:bodyPr/>
        <a:lstStyle/>
        <a:p>
          <a:endParaRPr lang="hr-HR"/>
        </a:p>
      </dgm:t>
    </dgm:pt>
    <dgm:pt modelId="{8C29D86E-8433-4489-A0AB-16706D9B747F}" type="sibTrans" cxnId="{6AC89A49-EE79-47BC-BA26-4BBB431ACDB8}">
      <dgm:prSet/>
      <dgm:spPr/>
      <dgm:t>
        <a:bodyPr/>
        <a:lstStyle/>
        <a:p>
          <a:endParaRPr lang="hr-HR"/>
        </a:p>
      </dgm:t>
    </dgm:pt>
    <dgm:pt modelId="{AA9B285C-9F63-4E4E-AE5F-360A05C9272D}">
      <dgm:prSet phldrT="[Text]" custT="1"/>
      <dgm:spPr/>
      <dgm:t>
        <a:bodyPr/>
        <a:lstStyle/>
        <a:p>
          <a:r>
            <a:rPr lang="hr-HR" sz="2400" b="1" smtClean="0">
              <a:latin typeface="Arial" panose="020B0604020202020204" pitchFamily="34" charset="0"/>
              <a:cs typeface="Arial" panose="020B0604020202020204" pitchFamily="34" charset="0"/>
            </a:rPr>
            <a:t>Mjesto održavanja aktivnosti</a:t>
          </a:r>
          <a:endParaRPr lang="hr-H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8BE26-F7A5-40A8-8787-93EA4681D777}" type="parTrans" cxnId="{F2B651B0-693F-40AF-A709-E8B74DC6A9DA}">
      <dgm:prSet/>
      <dgm:spPr/>
      <dgm:t>
        <a:bodyPr/>
        <a:lstStyle/>
        <a:p>
          <a:endParaRPr lang="hr-HR"/>
        </a:p>
      </dgm:t>
    </dgm:pt>
    <dgm:pt modelId="{9AB28475-13B8-4D9F-B354-6C47909FDB55}" type="sibTrans" cxnId="{F2B651B0-693F-40AF-A709-E8B74DC6A9DA}">
      <dgm:prSet/>
      <dgm:spPr/>
      <dgm:t>
        <a:bodyPr/>
        <a:lstStyle/>
        <a:p>
          <a:endParaRPr lang="hr-HR"/>
        </a:p>
      </dgm:t>
    </dgm:pt>
    <dgm:pt modelId="{51D4292C-586C-40EB-BBA4-3C7A2D6B6153}">
      <dgm:prSet custT="1"/>
      <dgm:spPr/>
      <dgm:t>
        <a:bodyPr/>
        <a:lstStyle/>
        <a:p>
          <a:r>
            <a: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 zemljama organizacija koje sudjeluju u projektu</a:t>
          </a:r>
          <a:endParaRPr lang="hr-HR" sz="2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466ED-26F2-4E4C-A908-A788C529E0D6}" type="parTrans" cxnId="{CFA8BBC9-C419-4012-810C-6DA136347EB6}">
      <dgm:prSet/>
      <dgm:spPr/>
      <dgm:t>
        <a:bodyPr/>
        <a:lstStyle/>
        <a:p>
          <a:endParaRPr lang="hr-HR"/>
        </a:p>
      </dgm:t>
    </dgm:pt>
    <dgm:pt modelId="{2567F6C8-EFB7-43D5-A50E-7CACC4D14FC7}" type="sibTrans" cxnId="{CFA8BBC9-C419-4012-810C-6DA136347EB6}">
      <dgm:prSet/>
      <dgm:spPr/>
      <dgm:t>
        <a:bodyPr/>
        <a:lstStyle/>
        <a:p>
          <a:endParaRPr lang="hr-HR"/>
        </a:p>
      </dgm:t>
    </dgm:pt>
    <dgm:pt modelId="{0B3D73A1-AEF1-44C7-8D86-AAF2B9D57F7D}">
      <dgm:prSet phldrT="[Text]" custT="1"/>
      <dgm:spPr/>
      <dgm:t>
        <a:bodyPr/>
        <a:lstStyle/>
        <a:p>
          <a:r>
            <a:rPr lang="hr-HR" sz="2400" b="1" smtClean="0">
              <a:latin typeface="Arial" panose="020B0604020202020204" pitchFamily="34" charset="0"/>
              <a:cs typeface="Arial" panose="020B0604020202020204" pitchFamily="34" charset="0"/>
            </a:rPr>
            <a:t>Trajanje projekta</a:t>
          </a:r>
          <a:endParaRPr lang="hr-H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8EAC2-A052-448F-9B1F-4698AD0CB0EF}" type="parTrans" cxnId="{F03E979F-2177-4FE8-9EA4-0D7180DE63A9}">
      <dgm:prSet/>
      <dgm:spPr/>
      <dgm:t>
        <a:bodyPr/>
        <a:lstStyle/>
        <a:p>
          <a:endParaRPr lang="hr-HR"/>
        </a:p>
      </dgm:t>
    </dgm:pt>
    <dgm:pt modelId="{BD04DAAD-7839-4DA4-8567-6A8104A92016}" type="sibTrans" cxnId="{F03E979F-2177-4FE8-9EA4-0D7180DE63A9}">
      <dgm:prSet/>
      <dgm:spPr/>
      <dgm:t>
        <a:bodyPr/>
        <a:lstStyle/>
        <a:p>
          <a:endParaRPr lang="hr-HR"/>
        </a:p>
      </dgm:t>
    </dgm:pt>
    <dgm:pt modelId="{10FB5BD6-12F2-46DF-B339-698064953DBE}">
      <dgm:prSet custT="1"/>
      <dgm:spPr/>
      <dgm:t>
        <a:bodyPr/>
        <a:lstStyle/>
        <a:p>
          <a:r>
            <a: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vi-VN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zmeđu 24 i 36 mjeseci </a:t>
          </a:r>
        </a:p>
      </dgm:t>
    </dgm:pt>
    <dgm:pt modelId="{16F9A568-1A62-4FF2-8B3C-50EC8C2C05D3}" type="parTrans" cxnId="{9D963178-041F-4B1C-A20A-9623EA841B7F}">
      <dgm:prSet/>
      <dgm:spPr/>
      <dgm:t>
        <a:bodyPr/>
        <a:lstStyle/>
        <a:p>
          <a:endParaRPr lang="hr-HR"/>
        </a:p>
      </dgm:t>
    </dgm:pt>
    <dgm:pt modelId="{C70B5F76-9908-4C67-83BD-37245C922491}" type="sibTrans" cxnId="{9D963178-041F-4B1C-A20A-9623EA841B7F}">
      <dgm:prSet/>
      <dgm:spPr/>
      <dgm:t>
        <a:bodyPr/>
        <a:lstStyle/>
        <a:p>
          <a:endParaRPr lang="hr-HR"/>
        </a:p>
      </dgm:t>
    </dgm:pt>
    <dgm:pt modelId="{5BA513DA-0AC7-4D6F-8BC0-427D4109E364}" type="pres">
      <dgm:prSet presAssocID="{938E5CB2-787E-4444-9494-0CC3178EC4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B5EB965-0493-4F3F-8F5B-71F89DFE3AEC}" type="pres">
      <dgm:prSet presAssocID="{83EC9A79-8ACC-4191-8149-20BC5FC985B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FDC0D4-8628-4ABC-99DE-B083EDC44F5E}" type="pres">
      <dgm:prSet presAssocID="{83EC9A79-8ACC-4191-8149-20BC5FC985B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91D10B-6551-426C-B445-EA29F2B1BD40}" type="pres">
      <dgm:prSet presAssocID="{F6B09EC6-2009-4434-B282-6E9125DB22C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C40F6A-C36A-4B7D-A47D-65D127FF0E24}" type="pres">
      <dgm:prSet presAssocID="{F6B09EC6-2009-4434-B282-6E9125DB22C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B91B6D-AC2C-46E4-B4D0-5DBAB3D8ACE7}" type="pres">
      <dgm:prSet presAssocID="{AA9B285C-9F63-4E4E-AE5F-360A05C927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05A712-5A54-4818-8E00-23AB281EB6DD}" type="pres">
      <dgm:prSet presAssocID="{AA9B285C-9F63-4E4E-AE5F-360A05C9272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6907F1-A594-4A9D-BF56-92D9A3001AED}" type="pres">
      <dgm:prSet presAssocID="{0B3D73A1-AEF1-44C7-8D86-AAF2B9D57F7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29735B-547F-48AB-9F20-F03DEECAC354}" type="pres">
      <dgm:prSet presAssocID="{0B3D73A1-AEF1-44C7-8D86-AAF2B9D57F7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18717C-4D4E-4482-BB7E-E809C05E2528}" type="presOf" srcId="{43F9001F-D4F4-43E7-AC3F-58F19E643B45}" destId="{E7C40F6A-C36A-4B7D-A47D-65D127FF0E24}" srcOrd="0" destOrd="1" presId="urn:microsoft.com/office/officeart/2005/8/layout/vList2"/>
    <dgm:cxn modelId="{71250E61-84E1-4435-B957-5FEAA6A3FEF2}" type="presOf" srcId="{E8BC2FF6-DB51-4666-92D0-0752999DCD59}" destId="{E7C40F6A-C36A-4B7D-A47D-65D127FF0E24}" srcOrd="0" destOrd="0" presId="urn:microsoft.com/office/officeart/2005/8/layout/vList2"/>
    <dgm:cxn modelId="{16F7B544-B391-40E3-A415-4FC258D0F54B}" type="presOf" srcId="{51D4292C-586C-40EB-BBA4-3C7A2D6B6153}" destId="{7905A712-5A54-4818-8E00-23AB281EB6DD}" srcOrd="0" destOrd="0" presId="urn:microsoft.com/office/officeart/2005/8/layout/vList2"/>
    <dgm:cxn modelId="{CFA8BBC9-C419-4012-810C-6DA136347EB6}" srcId="{AA9B285C-9F63-4E4E-AE5F-360A05C9272D}" destId="{51D4292C-586C-40EB-BBA4-3C7A2D6B6153}" srcOrd="0" destOrd="0" parTransId="{BE5466ED-26F2-4E4C-A908-A788C529E0D6}" sibTransId="{2567F6C8-EFB7-43D5-A50E-7CACC4D14FC7}"/>
    <dgm:cxn modelId="{484A2107-20A0-49A6-873F-408BD56D05DA}" srcId="{938E5CB2-787E-4444-9494-0CC3178EC4B7}" destId="{F6B09EC6-2009-4434-B282-6E9125DB22C5}" srcOrd="1" destOrd="0" parTransId="{62FD2609-18A8-42B5-8BF7-4D98942270CD}" sibTransId="{61FA236F-C00A-4FFB-82C2-36E6D432678A}"/>
    <dgm:cxn modelId="{C6A428C8-2439-4880-A59F-46FAB1B4E600}" type="presOf" srcId="{86EAE437-A426-488E-B637-FE35CCBAAF7F}" destId="{5CFDC0D4-8628-4ABC-99DE-B083EDC44F5E}" srcOrd="0" destOrd="1" presId="urn:microsoft.com/office/officeart/2005/8/layout/vList2"/>
    <dgm:cxn modelId="{0FA2AB7D-4B10-43C2-AAAC-59B47350456D}" type="presOf" srcId="{10FB5BD6-12F2-46DF-B339-698064953DBE}" destId="{CC29735B-547F-48AB-9F20-F03DEECAC354}" srcOrd="0" destOrd="0" presId="urn:microsoft.com/office/officeart/2005/8/layout/vList2"/>
    <dgm:cxn modelId="{F2B651B0-693F-40AF-A709-E8B74DC6A9DA}" srcId="{938E5CB2-787E-4444-9494-0CC3178EC4B7}" destId="{AA9B285C-9F63-4E4E-AE5F-360A05C9272D}" srcOrd="2" destOrd="0" parTransId="{A108BE26-F7A5-40A8-8787-93EA4681D777}" sibTransId="{9AB28475-13B8-4D9F-B354-6C47909FDB55}"/>
    <dgm:cxn modelId="{9D963178-041F-4B1C-A20A-9623EA841B7F}" srcId="{0B3D73A1-AEF1-44C7-8D86-AAF2B9D57F7D}" destId="{10FB5BD6-12F2-46DF-B339-698064953DBE}" srcOrd="0" destOrd="0" parTransId="{16F9A568-1A62-4FF2-8B3C-50EC8C2C05D3}" sibTransId="{C70B5F76-9908-4C67-83BD-37245C922491}"/>
    <dgm:cxn modelId="{AD7D6F00-AF85-44CA-B7E8-EFE81E9F6F17}" srcId="{83EC9A79-8ACC-4191-8149-20BC5FC985B8}" destId="{86EAE437-A426-488E-B637-FE35CCBAAF7F}" srcOrd="1" destOrd="0" parTransId="{3C707AC7-ED0D-413A-BD9B-A3A00C1F577C}" sibTransId="{A5680B39-D6CD-4C41-823D-89C41865F444}"/>
    <dgm:cxn modelId="{6AC89A49-EE79-47BC-BA26-4BBB431ACDB8}" srcId="{F6B09EC6-2009-4434-B282-6E9125DB22C5}" destId="{43F9001F-D4F4-43E7-AC3F-58F19E643B45}" srcOrd="1" destOrd="0" parTransId="{128DAB0F-04E2-4DD5-9756-6C86D7950391}" sibTransId="{8C29D86E-8433-4489-A0AB-16706D9B747F}"/>
    <dgm:cxn modelId="{77774245-CAF3-4952-9DF0-5EB45A48D27C}" srcId="{F6B09EC6-2009-4434-B282-6E9125DB22C5}" destId="{E8BC2FF6-DB51-4666-92D0-0752999DCD59}" srcOrd="0" destOrd="0" parTransId="{4355E84D-756A-4577-A058-124FCAB9000A}" sibTransId="{CC9FADA6-681F-4040-B133-517148A5772A}"/>
    <dgm:cxn modelId="{00DDD881-7D29-4968-85D9-3AACD9D71264}" type="presOf" srcId="{F6B09EC6-2009-4434-B282-6E9125DB22C5}" destId="{3D91D10B-6551-426C-B445-EA29F2B1BD40}" srcOrd="0" destOrd="0" presId="urn:microsoft.com/office/officeart/2005/8/layout/vList2"/>
    <dgm:cxn modelId="{51469705-8206-4918-9EB4-5F3E923B33E0}" type="presOf" srcId="{0B3D73A1-AEF1-44C7-8D86-AAF2B9D57F7D}" destId="{7C6907F1-A594-4A9D-BF56-92D9A3001AED}" srcOrd="0" destOrd="0" presId="urn:microsoft.com/office/officeart/2005/8/layout/vList2"/>
    <dgm:cxn modelId="{6A377F30-84BE-4C37-A67A-7B9A3C76D060}" type="presOf" srcId="{938E5CB2-787E-4444-9494-0CC3178EC4B7}" destId="{5BA513DA-0AC7-4D6F-8BC0-427D4109E364}" srcOrd="0" destOrd="0" presId="urn:microsoft.com/office/officeart/2005/8/layout/vList2"/>
    <dgm:cxn modelId="{AEE6375D-32FE-4CDD-A93F-5815494A0883}" srcId="{83EC9A79-8ACC-4191-8149-20BC5FC985B8}" destId="{8F2ACE10-1491-4293-A3E8-34EEC6798ADF}" srcOrd="0" destOrd="0" parTransId="{B05F2FEE-669E-408B-926C-81879C28FE6B}" sibTransId="{61DC71A2-A949-4555-BBBA-2A1D1E026450}"/>
    <dgm:cxn modelId="{3F28EF7A-8773-4073-A20F-F0D43AC52062}" srcId="{938E5CB2-787E-4444-9494-0CC3178EC4B7}" destId="{83EC9A79-8ACC-4191-8149-20BC5FC985B8}" srcOrd="0" destOrd="0" parTransId="{3F881238-DFA9-4B64-B859-35196656A61C}" sibTransId="{817A62EA-855F-44F8-8C38-E1E0F78803F4}"/>
    <dgm:cxn modelId="{8200659C-7DF7-48DE-AE36-84132DAB3421}" type="presOf" srcId="{8F2ACE10-1491-4293-A3E8-34EEC6798ADF}" destId="{5CFDC0D4-8628-4ABC-99DE-B083EDC44F5E}" srcOrd="0" destOrd="0" presId="urn:microsoft.com/office/officeart/2005/8/layout/vList2"/>
    <dgm:cxn modelId="{F03E979F-2177-4FE8-9EA4-0D7180DE63A9}" srcId="{938E5CB2-787E-4444-9494-0CC3178EC4B7}" destId="{0B3D73A1-AEF1-44C7-8D86-AAF2B9D57F7D}" srcOrd="3" destOrd="0" parTransId="{AE28EAC2-A052-448F-9B1F-4698AD0CB0EF}" sibTransId="{BD04DAAD-7839-4DA4-8567-6A8104A92016}"/>
    <dgm:cxn modelId="{7596C376-4BE1-44B3-8EBB-FF9C7239EA13}" type="presOf" srcId="{83EC9A79-8ACC-4191-8149-20BC5FC985B8}" destId="{8B5EB965-0493-4F3F-8F5B-71F89DFE3AEC}" srcOrd="0" destOrd="0" presId="urn:microsoft.com/office/officeart/2005/8/layout/vList2"/>
    <dgm:cxn modelId="{14912B34-8CBE-4C9D-B545-1D42BA14275F}" type="presOf" srcId="{AA9B285C-9F63-4E4E-AE5F-360A05C9272D}" destId="{84B91B6D-AC2C-46E4-B4D0-5DBAB3D8ACE7}" srcOrd="0" destOrd="0" presId="urn:microsoft.com/office/officeart/2005/8/layout/vList2"/>
    <dgm:cxn modelId="{C7AEE796-F5BE-49E2-9E13-1C6859821EDD}" type="presParOf" srcId="{5BA513DA-0AC7-4D6F-8BC0-427D4109E364}" destId="{8B5EB965-0493-4F3F-8F5B-71F89DFE3AEC}" srcOrd="0" destOrd="0" presId="urn:microsoft.com/office/officeart/2005/8/layout/vList2"/>
    <dgm:cxn modelId="{1695B67B-3DD6-4457-9E29-59DEEFB18390}" type="presParOf" srcId="{5BA513DA-0AC7-4D6F-8BC0-427D4109E364}" destId="{5CFDC0D4-8628-4ABC-99DE-B083EDC44F5E}" srcOrd="1" destOrd="0" presId="urn:microsoft.com/office/officeart/2005/8/layout/vList2"/>
    <dgm:cxn modelId="{73C94592-F91A-4C5E-9F3F-923A0D273FD6}" type="presParOf" srcId="{5BA513DA-0AC7-4D6F-8BC0-427D4109E364}" destId="{3D91D10B-6551-426C-B445-EA29F2B1BD40}" srcOrd="2" destOrd="0" presId="urn:microsoft.com/office/officeart/2005/8/layout/vList2"/>
    <dgm:cxn modelId="{DC5FEBE1-B578-4C48-8F75-7BDA7372966D}" type="presParOf" srcId="{5BA513DA-0AC7-4D6F-8BC0-427D4109E364}" destId="{E7C40F6A-C36A-4B7D-A47D-65D127FF0E24}" srcOrd="3" destOrd="0" presId="urn:microsoft.com/office/officeart/2005/8/layout/vList2"/>
    <dgm:cxn modelId="{109E1085-A289-4A0C-9164-71C1B2CF8EEF}" type="presParOf" srcId="{5BA513DA-0AC7-4D6F-8BC0-427D4109E364}" destId="{84B91B6D-AC2C-46E4-B4D0-5DBAB3D8ACE7}" srcOrd="4" destOrd="0" presId="urn:microsoft.com/office/officeart/2005/8/layout/vList2"/>
    <dgm:cxn modelId="{53EC1D89-66F7-42DB-B323-B2627931ACCC}" type="presParOf" srcId="{5BA513DA-0AC7-4D6F-8BC0-427D4109E364}" destId="{7905A712-5A54-4818-8E00-23AB281EB6DD}" srcOrd="5" destOrd="0" presId="urn:microsoft.com/office/officeart/2005/8/layout/vList2"/>
    <dgm:cxn modelId="{2D057C42-3E86-44DC-9370-95E514D834AF}" type="presParOf" srcId="{5BA513DA-0AC7-4D6F-8BC0-427D4109E364}" destId="{7C6907F1-A594-4A9D-BF56-92D9A3001AED}" srcOrd="6" destOrd="0" presId="urn:microsoft.com/office/officeart/2005/8/layout/vList2"/>
    <dgm:cxn modelId="{A19DB4FA-276F-41E5-A260-05DC94D5A959}" type="presParOf" srcId="{5BA513DA-0AC7-4D6F-8BC0-427D4109E364}" destId="{CC29735B-547F-48AB-9F20-F03DEECAC35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B49CA-E987-4612-95A8-47FAB3B3B716}" type="doc">
      <dgm:prSet loTypeId="urn:microsoft.com/office/officeart/2005/8/layout/hierarchy4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34E256D8-44DA-4043-A287-A6EF48F22BC1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</a:rPr>
            <a:t>PROGRAM ZA CJELOŽIVOTNO UČENJE</a:t>
          </a:r>
        </a:p>
        <a:p>
          <a:endParaRPr lang="hr-HR" sz="1000" b="1" dirty="0" smtClean="0">
            <a:solidFill>
              <a:schemeClr val="bg1">
                <a:lumMod val="50000"/>
              </a:schemeClr>
            </a:solidFill>
          </a:endParaRPr>
        </a:p>
        <a:p>
          <a:r>
            <a:rPr lang="hr-HR" sz="1000" b="1" dirty="0" err="1" smtClean="0">
              <a:solidFill>
                <a:schemeClr val="accent6">
                  <a:lumMod val="75000"/>
                </a:schemeClr>
              </a:solidFill>
            </a:rPr>
            <a:t>Jean</a:t>
          </a:r>
          <a:r>
            <a:rPr lang="hr-HR" sz="1000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hr-HR" sz="1000" b="1" dirty="0" err="1" smtClean="0">
              <a:solidFill>
                <a:schemeClr val="accent6">
                  <a:lumMod val="75000"/>
                </a:schemeClr>
              </a:solidFill>
            </a:rPr>
            <a:t>Monnet</a:t>
          </a:r>
          <a:r>
            <a:rPr lang="hr-HR" sz="1000" b="1" dirty="0" smtClean="0">
              <a:solidFill>
                <a:schemeClr val="accent6">
                  <a:lumMod val="75000"/>
                </a:schemeClr>
              </a:solidFill>
            </a:rPr>
            <a:t>, eTwinning, Euroguidance, Europass, Stručne skupina  ECVET, Europska oznaka jezika</a:t>
          </a:r>
        </a:p>
        <a:p>
          <a:endParaRPr lang="hr-HR" sz="1000" dirty="0" smtClean="0">
            <a:solidFill>
              <a:schemeClr val="bg1">
                <a:lumMod val="50000"/>
              </a:schemeClr>
            </a:solidFill>
          </a:endParaRPr>
        </a:p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</a:rPr>
            <a:t>TEMPUS</a:t>
          </a:r>
        </a:p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</a:rPr>
            <a:t>ERASMUS MUNDUS</a:t>
          </a:r>
        </a:p>
      </dgm:t>
    </dgm:pt>
    <dgm:pt modelId="{E9C483E8-4AC3-4606-8EBC-C1A0A37CE1FF}" type="parTrans" cxnId="{FB938120-1192-47C1-89B9-C8D7C4ED011B}">
      <dgm:prSet/>
      <dgm:spPr/>
      <dgm:t>
        <a:bodyPr/>
        <a:lstStyle/>
        <a:p>
          <a:endParaRPr lang="hr-HR"/>
        </a:p>
      </dgm:t>
    </dgm:pt>
    <dgm:pt modelId="{8E6E2C0D-64D2-4342-A9CF-91982582D64F}" type="sibTrans" cxnId="{FB938120-1192-47C1-89B9-C8D7C4ED011B}">
      <dgm:prSet/>
      <dgm:spPr/>
      <dgm:t>
        <a:bodyPr/>
        <a:lstStyle/>
        <a:p>
          <a:endParaRPr lang="hr-HR"/>
        </a:p>
      </dgm:t>
    </dgm:pt>
    <dgm:pt modelId="{4BE23EB7-B2D5-4A3E-BBA5-5FBD5DAD755C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</a:rPr>
            <a:t>MLADI NA DJELU</a:t>
          </a:r>
        </a:p>
        <a:p>
          <a:r>
            <a:rPr lang="hr-HR" sz="1000" b="1" dirty="0" smtClean="0">
              <a:solidFill>
                <a:schemeClr val="accent6">
                  <a:lumMod val="75000"/>
                </a:schemeClr>
              </a:solidFill>
            </a:rPr>
            <a:t>EURODESK</a:t>
          </a:r>
        </a:p>
      </dgm:t>
    </dgm:pt>
    <dgm:pt modelId="{DE798A3D-8D13-46CC-899E-094211271F98}" type="parTrans" cxnId="{AC1E2BB3-5D14-47F0-887C-A9CA7D4E2103}">
      <dgm:prSet/>
      <dgm:spPr/>
      <dgm:t>
        <a:bodyPr/>
        <a:lstStyle/>
        <a:p>
          <a:endParaRPr lang="hr-HR"/>
        </a:p>
      </dgm:t>
    </dgm:pt>
    <dgm:pt modelId="{85E7F23D-517A-4A1F-94F1-E0B89A5E163F}" type="sibTrans" cxnId="{AC1E2BB3-5D14-47F0-887C-A9CA7D4E2103}">
      <dgm:prSet/>
      <dgm:spPr/>
      <dgm:t>
        <a:bodyPr/>
        <a:lstStyle/>
        <a:p>
          <a:endParaRPr lang="hr-HR"/>
        </a:p>
      </dgm:t>
    </dgm:pt>
    <dgm:pt modelId="{14BB6700-4FDE-4D04-8B90-EEA3B16DBBEA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bg1">
                  <a:lumMod val="50000"/>
                </a:schemeClr>
              </a:solidFill>
            </a:rPr>
            <a:t>SEDMI OKVIRNI PROGRAM ZA ISTRAŽIVANJE I TEHNOLOŠKI RAZVOJ</a:t>
          </a:r>
          <a:br>
            <a:rPr lang="hr-HR" sz="1400" b="1" dirty="0" smtClean="0">
              <a:solidFill>
                <a:schemeClr val="bg1">
                  <a:lumMod val="50000"/>
                </a:schemeClr>
              </a:solidFill>
            </a:rPr>
          </a:br>
          <a:r>
            <a:rPr lang="hr-HR" sz="1400" b="1" dirty="0" smtClean="0">
              <a:solidFill>
                <a:schemeClr val="bg1">
                  <a:lumMod val="50000"/>
                </a:schemeClr>
              </a:solidFill>
            </a:rPr>
            <a:t/>
          </a:r>
          <a:br>
            <a:rPr lang="hr-HR" sz="1400" b="1" dirty="0" smtClean="0">
              <a:solidFill>
                <a:schemeClr val="bg1">
                  <a:lumMod val="50000"/>
                </a:schemeClr>
              </a:solidFill>
            </a:rPr>
          </a:br>
          <a:endParaRPr lang="hr-HR" sz="1200" dirty="0">
            <a:solidFill>
              <a:schemeClr val="bg1">
                <a:lumMod val="50000"/>
              </a:schemeClr>
            </a:solidFill>
          </a:endParaRPr>
        </a:p>
      </dgm:t>
    </dgm:pt>
    <dgm:pt modelId="{A0EF2E2E-6BC7-4F4A-816D-9CC8D7347EDD}" type="parTrans" cxnId="{2D747329-5982-4AA6-A99C-AA8BA03868B4}">
      <dgm:prSet/>
      <dgm:spPr/>
      <dgm:t>
        <a:bodyPr/>
        <a:lstStyle/>
        <a:p>
          <a:endParaRPr lang="hr-HR"/>
        </a:p>
      </dgm:t>
    </dgm:pt>
    <dgm:pt modelId="{83BD5A2E-7D0C-4719-8A94-1C4EE4897D71}" type="sibTrans" cxnId="{2D747329-5982-4AA6-A99C-AA8BA03868B4}">
      <dgm:prSet/>
      <dgm:spPr/>
      <dgm:t>
        <a:bodyPr/>
        <a:lstStyle/>
        <a:p>
          <a:endParaRPr lang="hr-HR"/>
        </a:p>
      </dgm:t>
    </dgm:pt>
    <dgm:pt modelId="{FAA167D4-212E-4836-B0A3-C0B5F9DF9DCD}" type="pres">
      <dgm:prSet presAssocID="{EA5B49CA-E987-4612-95A8-47FAB3B3B7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3E8F547-198F-462D-89BC-B1338C309C3B}" type="pres">
      <dgm:prSet presAssocID="{34E256D8-44DA-4043-A287-A6EF48F22BC1}" presName="vertOne" presStyleCnt="0"/>
      <dgm:spPr/>
    </dgm:pt>
    <dgm:pt modelId="{FD0BE599-1B3F-447B-AE04-CE980E44974E}" type="pres">
      <dgm:prSet presAssocID="{34E256D8-44DA-4043-A287-A6EF48F22BC1}" presName="txOne" presStyleLbl="node0" presStyleIdx="0" presStyleCnt="3" custScaleX="27310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918390C-189E-401B-B308-7B70E61A76D3}" type="pres">
      <dgm:prSet presAssocID="{34E256D8-44DA-4043-A287-A6EF48F22BC1}" presName="horzOne" presStyleCnt="0"/>
      <dgm:spPr/>
    </dgm:pt>
    <dgm:pt modelId="{3B40A3FE-532E-4571-9F37-6BA3FD7036C6}" type="pres">
      <dgm:prSet presAssocID="{8E6E2C0D-64D2-4342-A9CF-91982582D64F}" presName="sibSpaceOne" presStyleCnt="0"/>
      <dgm:spPr/>
    </dgm:pt>
    <dgm:pt modelId="{918C8D5C-B003-4A83-9548-979B80388ECD}" type="pres">
      <dgm:prSet presAssocID="{4BE23EB7-B2D5-4A3E-BBA5-5FBD5DAD755C}" presName="vertOne" presStyleCnt="0"/>
      <dgm:spPr/>
    </dgm:pt>
    <dgm:pt modelId="{A919666D-E4FC-4551-8DE5-A97E8FAEB715}" type="pres">
      <dgm:prSet presAssocID="{4BE23EB7-B2D5-4A3E-BBA5-5FBD5DAD755C}" presName="txOne" presStyleLbl="node0" presStyleIdx="1" presStyleCnt="3" custScaleX="9177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3E6D697-09A7-421F-AC9D-A3F850F180FA}" type="pres">
      <dgm:prSet presAssocID="{4BE23EB7-B2D5-4A3E-BBA5-5FBD5DAD755C}" presName="horzOne" presStyleCnt="0"/>
      <dgm:spPr/>
    </dgm:pt>
    <dgm:pt modelId="{7CF1DCE6-F5DC-4259-B222-4E41F2618CD0}" type="pres">
      <dgm:prSet presAssocID="{85E7F23D-517A-4A1F-94F1-E0B89A5E163F}" presName="sibSpaceOne" presStyleCnt="0"/>
      <dgm:spPr/>
    </dgm:pt>
    <dgm:pt modelId="{4F9FC8E2-4A9D-408D-8382-5134861CF529}" type="pres">
      <dgm:prSet presAssocID="{14BB6700-4FDE-4D04-8B90-EEA3B16DBBEA}" presName="vertOne" presStyleCnt="0"/>
      <dgm:spPr/>
    </dgm:pt>
    <dgm:pt modelId="{6925A4A9-0797-4DAA-887E-0094A2CAB6C1}" type="pres">
      <dgm:prSet presAssocID="{14BB6700-4FDE-4D04-8B90-EEA3B16DBBEA}" presName="txOne" presStyleLbl="node0" presStyleIdx="2" presStyleCnt="3" custScaleX="18676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664E887-023A-430F-8F5E-C8A4D1B403BA}" type="pres">
      <dgm:prSet presAssocID="{14BB6700-4FDE-4D04-8B90-EEA3B16DBBEA}" presName="horzOne" presStyleCnt="0"/>
      <dgm:spPr/>
    </dgm:pt>
  </dgm:ptLst>
  <dgm:cxnLst>
    <dgm:cxn modelId="{2D747329-5982-4AA6-A99C-AA8BA03868B4}" srcId="{EA5B49CA-E987-4612-95A8-47FAB3B3B716}" destId="{14BB6700-4FDE-4D04-8B90-EEA3B16DBBEA}" srcOrd="2" destOrd="0" parTransId="{A0EF2E2E-6BC7-4F4A-816D-9CC8D7347EDD}" sibTransId="{83BD5A2E-7D0C-4719-8A94-1C4EE4897D71}"/>
    <dgm:cxn modelId="{5AF4EAAA-A672-4296-B7BC-A92A3F5DFF6A}" type="presOf" srcId="{4BE23EB7-B2D5-4A3E-BBA5-5FBD5DAD755C}" destId="{A919666D-E4FC-4551-8DE5-A97E8FAEB715}" srcOrd="0" destOrd="0" presId="urn:microsoft.com/office/officeart/2005/8/layout/hierarchy4"/>
    <dgm:cxn modelId="{B1BCD742-B588-4AEB-8707-B17770D73C4F}" type="presOf" srcId="{14BB6700-4FDE-4D04-8B90-EEA3B16DBBEA}" destId="{6925A4A9-0797-4DAA-887E-0094A2CAB6C1}" srcOrd="0" destOrd="0" presId="urn:microsoft.com/office/officeart/2005/8/layout/hierarchy4"/>
    <dgm:cxn modelId="{FB938120-1192-47C1-89B9-C8D7C4ED011B}" srcId="{EA5B49CA-E987-4612-95A8-47FAB3B3B716}" destId="{34E256D8-44DA-4043-A287-A6EF48F22BC1}" srcOrd="0" destOrd="0" parTransId="{E9C483E8-4AC3-4606-8EBC-C1A0A37CE1FF}" sibTransId="{8E6E2C0D-64D2-4342-A9CF-91982582D64F}"/>
    <dgm:cxn modelId="{E9630E9B-78BD-4811-97EA-4BD3A2199145}" type="presOf" srcId="{EA5B49CA-E987-4612-95A8-47FAB3B3B716}" destId="{FAA167D4-212E-4836-B0A3-C0B5F9DF9DCD}" srcOrd="0" destOrd="0" presId="urn:microsoft.com/office/officeart/2005/8/layout/hierarchy4"/>
    <dgm:cxn modelId="{90DAE226-F541-4985-837B-DEE68F8BB077}" type="presOf" srcId="{34E256D8-44DA-4043-A287-A6EF48F22BC1}" destId="{FD0BE599-1B3F-447B-AE04-CE980E44974E}" srcOrd="0" destOrd="0" presId="urn:microsoft.com/office/officeart/2005/8/layout/hierarchy4"/>
    <dgm:cxn modelId="{AC1E2BB3-5D14-47F0-887C-A9CA7D4E2103}" srcId="{EA5B49CA-E987-4612-95A8-47FAB3B3B716}" destId="{4BE23EB7-B2D5-4A3E-BBA5-5FBD5DAD755C}" srcOrd="1" destOrd="0" parTransId="{DE798A3D-8D13-46CC-899E-094211271F98}" sibTransId="{85E7F23D-517A-4A1F-94F1-E0B89A5E163F}"/>
    <dgm:cxn modelId="{7D0CCF86-DA88-47EA-A6EC-ABA8AA2927E5}" type="presParOf" srcId="{FAA167D4-212E-4836-B0A3-C0B5F9DF9DCD}" destId="{B3E8F547-198F-462D-89BC-B1338C309C3B}" srcOrd="0" destOrd="0" presId="urn:microsoft.com/office/officeart/2005/8/layout/hierarchy4"/>
    <dgm:cxn modelId="{EF3FCA3D-B8B3-4875-BEDE-1EDDDCC8EE4D}" type="presParOf" srcId="{B3E8F547-198F-462D-89BC-B1338C309C3B}" destId="{FD0BE599-1B3F-447B-AE04-CE980E44974E}" srcOrd="0" destOrd="0" presId="urn:microsoft.com/office/officeart/2005/8/layout/hierarchy4"/>
    <dgm:cxn modelId="{FDDDA10A-71D3-41A2-B8B3-3703A6386001}" type="presParOf" srcId="{B3E8F547-198F-462D-89BC-B1338C309C3B}" destId="{C918390C-189E-401B-B308-7B70E61A76D3}" srcOrd="1" destOrd="0" presId="urn:microsoft.com/office/officeart/2005/8/layout/hierarchy4"/>
    <dgm:cxn modelId="{6D1BFBA7-F2C1-49AF-9C21-7CBF71310B22}" type="presParOf" srcId="{FAA167D4-212E-4836-B0A3-C0B5F9DF9DCD}" destId="{3B40A3FE-532E-4571-9F37-6BA3FD7036C6}" srcOrd="1" destOrd="0" presId="urn:microsoft.com/office/officeart/2005/8/layout/hierarchy4"/>
    <dgm:cxn modelId="{2C1CC0C2-B7C1-4FAA-AF19-6F34887BAE2D}" type="presParOf" srcId="{FAA167D4-212E-4836-B0A3-C0B5F9DF9DCD}" destId="{918C8D5C-B003-4A83-9548-979B80388ECD}" srcOrd="2" destOrd="0" presId="urn:microsoft.com/office/officeart/2005/8/layout/hierarchy4"/>
    <dgm:cxn modelId="{4B1C36E8-5CFC-4292-8358-115F3025711C}" type="presParOf" srcId="{918C8D5C-B003-4A83-9548-979B80388ECD}" destId="{A919666D-E4FC-4551-8DE5-A97E8FAEB715}" srcOrd="0" destOrd="0" presId="urn:microsoft.com/office/officeart/2005/8/layout/hierarchy4"/>
    <dgm:cxn modelId="{CBDF10F1-7C43-4365-8FAD-90586B615296}" type="presParOf" srcId="{918C8D5C-B003-4A83-9548-979B80388ECD}" destId="{E3E6D697-09A7-421F-AC9D-A3F850F180FA}" srcOrd="1" destOrd="0" presId="urn:microsoft.com/office/officeart/2005/8/layout/hierarchy4"/>
    <dgm:cxn modelId="{402B7291-804D-4DF6-97A4-63765B5D77D4}" type="presParOf" srcId="{FAA167D4-212E-4836-B0A3-C0B5F9DF9DCD}" destId="{7CF1DCE6-F5DC-4259-B222-4E41F2618CD0}" srcOrd="3" destOrd="0" presId="urn:microsoft.com/office/officeart/2005/8/layout/hierarchy4"/>
    <dgm:cxn modelId="{9834A3A5-7D3A-4A89-9EC8-2E9E2E234F2E}" type="presParOf" srcId="{FAA167D4-212E-4836-B0A3-C0B5F9DF9DCD}" destId="{4F9FC8E2-4A9D-408D-8382-5134861CF529}" srcOrd="4" destOrd="0" presId="urn:microsoft.com/office/officeart/2005/8/layout/hierarchy4"/>
    <dgm:cxn modelId="{7E168DF7-DC38-4D51-91BD-70CA06B6626F}" type="presParOf" srcId="{4F9FC8E2-4A9D-408D-8382-5134861CF529}" destId="{6925A4A9-0797-4DAA-887E-0094A2CAB6C1}" srcOrd="0" destOrd="0" presId="urn:microsoft.com/office/officeart/2005/8/layout/hierarchy4"/>
    <dgm:cxn modelId="{4828DDDA-FFB2-4064-B912-DFB67FF0DC38}" type="presParOf" srcId="{4F9FC8E2-4A9D-408D-8382-5134861CF529}" destId="{7664E887-023A-430F-8F5E-C8A4D1B403B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40EBB3D-1C61-4374-8197-222CC20A4579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F6EAA1E1-69EE-4E47-AA2B-4CF5810D4ABB}">
      <dgm:prSet phldrT="[Text]"/>
      <dgm:spPr/>
      <dgm:t>
        <a:bodyPr/>
        <a:lstStyle/>
        <a:p>
          <a:r>
            <a:rPr lang="hr-HR" b="1" smtClean="0">
              <a:latin typeface="Arial" panose="020B0604020202020204" pitchFamily="34" charset="0"/>
              <a:cs typeface="Arial" panose="020B0604020202020204" pitchFamily="34" charset="0"/>
            </a:rPr>
            <a:t>Osoblje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5F766-1F3B-4AEF-9CE4-926A0803338D}" type="parTrans" cxnId="{A077BA6D-A822-4DCD-BACB-132A147B4E36}">
      <dgm:prSet/>
      <dgm:spPr/>
      <dgm:t>
        <a:bodyPr/>
        <a:lstStyle/>
        <a:p>
          <a:endParaRPr lang="hr-HR"/>
        </a:p>
      </dgm:t>
    </dgm:pt>
    <dgm:pt modelId="{251C69A1-A7C8-41A2-B4EA-4F3B83833532}" type="sibTrans" cxnId="{A077BA6D-A822-4DCD-BACB-132A147B4E36}">
      <dgm:prSet/>
      <dgm:spPr/>
      <dgm:t>
        <a:bodyPr/>
        <a:lstStyle/>
        <a:p>
          <a:endParaRPr lang="hr-HR"/>
        </a:p>
      </dgm:t>
    </dgm:pt>
    <dgm:pt modelId="{41FEF54F-AE94-463A-A6AB-5370AA57F8BC}">
      <dgm:prSet phldrT="[Text]"/>
      <dgm:spPr/>
      <dgm:t>
        <a:bodyPr/>
        <a:lstStyle/>
        <a:p>
          <a:r>
            <a:rPr lang="hr-HR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Kratkoročno zajedničko usavršavanje za osoblje (5 dana - 2 mjeseca)</a:t>
          </a:r>
          <a:endParaRPr lang="hr-HR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05224C5-D4AB-4F07-BF9D-059DB4B3E6CD}" type="parTrans" cxnId="{8FFC21D4-2346-450B-9415-A16091D3C642}">
      <dgm:prSet/>
      <dgm:spPr/>
      <dgm:t>
        <a:bodyPr/>
        <a:lstStyle/>
        <a:p>
          <a:endParaRPr lang="hr-HR"/>
        </a:p>
      </dgm:t>
    </dgm:pt>
    <dgm:pt modelId="{E8A4AE3C-7FCF-4F9B-98C9-3E0357D520B9}" type="sibTrans" cxnId="{8FFC21D4-2346-450B-9415-A16091D3C642}">
      <dgm:prSet/>
      <dgm:spPr/>
      <dgm:t>
        <a:bodyPr/>
        <a:lstStyle/>
        <a:p>
          <a:endParaRPr lang="hr-HR"/>
        </a:p>
      </dgm:t>
    </dgm:pt>
    <dgm:pt modelId="{948F698D-93F4-4772-8052-7614ED702F35}">
      <dgm:prSet phldrT="[Text]"/>
      <dgm:spPr/>
      <dgm:t>
        <a:bodyPr/>
        <a:lstStyle/>
        <a:p>
          <a:r>
            <a:rPr lang="hr-HR" b="1" smtClean="0">
              <a:latin typeface="Arial" panose="020B0604020202020204" pitchFamily="34" charset="0"/>
              <a:cs typeface="Arial" panose="020B0604020202020204" pitchFamily="34" charset="0"/>
            </a:rPr>
            <a:t>Učenici/polaznici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76EB1-F83D-4F0F-BFA8-9BF545ABD487}" type="parTrans" cxnId="{EB666B92-1930-4EC7-BFDA-C055F149BF76}">
      <dgm:prSet/>
      <dgm:spPr/>
      <dgm:t>
        <a:bodyPr/>
        <a:lstStyle/>
        <a:p>
          <a:endParaRPr lang="hr-HR"/>
        </a:p>
      </dgm:t>
    </dgm:pt>
    <dgm:pt modelId="{D94E96EF-84C3-49FB-858A-CBC377D9B3F1}" type="sibTrans" cxnId="{EB666B92-1930-4EC7-BFDA-C055F149BF76}">
      <dgm:prSet/>
      <dgm:spPr/>
      <dgm:t>
        <a:bodyPr/>
        <a:lstStyle/>
        <a:p>
          <a:endParaRPr lang="hr-HR"/>
        </a:p>
      </dgm:t>
    </dgm:pt>
    <dgm:pt modelId="{33AA9FFD-8568-4B08-8E4C-D0573820370E}">
      <dgm:prSet phldrT="[Text]"/>
      <dgm:spPr/>
      <dgm:t>
        <a:bodyPr/>
        <a:lstStyle/>
        <a:p>
          <a:r>
            <a:rPr lang="hr-HR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Kombinirana mobilnost - kratkoročna fizička mobilnost (5 dana - 2 mjeseca) + virtualna mobilnost</a:t>
          </a:r>
          <a:endParaRPr lang="hr-HR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6F88FB3-AE51-4230-B490-A6A7CC848A4A}" type="parTrans" cxnId="{2C25391E-9D47-40E2-9750-F871AC3F936B}">
      <dgm:prSet/>
      <dgm:spPr/>
      <dgm:t>
        <a:bodyPr/>
        <a:lstStyle/>
        <a:p>
          <a:endParaRPr lang="hr-HR"/>
        </a:p>
      </dgm:t>
    </dgm:pt>
    <dgm:pt modelId="{BC873034-BB82-4123-8065-F8A99E4760CB}" type="sibTrans" cxnId="{2C25391E-9D47-40E2-9750-F871AC3F936B}">
      <dgm:prSet/>
      <dgm:spPr/>
      <dgm:t>
        <a:bodyPr/>
        <a:lstStyle/>
        <a:p>
          <a:endParaRPr lang="hr-HR"/>
        </a:p>
      </dgm:t>
    </dgm:pt>
    <dgm:pt modelId="{A1E186FC-359E-477D-9C77-A3E7889EAB96}">
      <dgm:prSet/>
      <dgm:spPr/>
      <dgm:t>
        <a:bodyPr/>
        <a:lstStyle/>
        <a:p>
          <a:r>
            <a:rPr lang="hr-HR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Dugoročne aktivnosti podučavanja ili osposobljavanja (2 - 12 mjeseci)</a:t>
          </a:r>
        </a:p>
      </dgm:t>
    </dgm:pt>
    <dgm:pt modelId="{4ED56348-DC28-4038-BA61-BAD9268F7CF5}" type="parTrans" cxnId="{59D9FD36-A88F-478C-B6B4-0391DEFD4735}">
      <dgm:prSet/>
      <dgm:spPr/>
      <dgm:t>
        <a:bodyPr/>
        <a:lstStyle/>
        <a:p>
          <a:endParaRPr lang="hr-HR"/>
        </a:p>
      </dgm:t>
    </dgm:pt>
    <dgm:pt modelId="{7CCAFCF8-C6DD-4E19-BEED-66C17B082316}" type="sibTrans" cxnId="{59D9FD36-A88F-478C-B6B4-0391DEFD4735}">
      <dgm:prSet/>
      <dgm:spPr/>
      <dgm:t>
        <a:bodyPr/>
        <a:lstStyle/>
        <a:p>
          <a:endParaRPr lang="hr-HR"/>
        </a:p>
      </dgm:t>
    </dgm:pt>
    <dgm:pt modelId="{C5A10766-5B3A-48F3-BA09-5A630FB6F1D6}">
      <dgm:prSet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Dugoročna mobilnost osoba koje rade s mladima (2 - 12 mjeseci)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</dgm:t>
    </dgm:pt>
    <dgm:pt modelId="{25F771ED-AAA8-4A10-8110-1D2B9593CA49}" type="parTrans" cxnId="{3949DD7F-8B7E-4DB5-9307-8334961571A9}">
      <dgm:prSet/>
      <dgm:spPr/>
      <dgm:t>
        <a:bodyPr/>
        <a:lstStyle/>
        <a:p>
          <a:endParaRPr lang="hr-HR"/>
        </a:p>
      </dgm:t>
    </dgm:pt>
    <dgm:pt modelId="{A55D5495-092D-4BBE-8225-AE9DF0A7AA74}" type="sibTrans" cxnId="{3949DD7F-8B7E-4DB5-9307-8334961571A9}">
      <dgm:prSet/>
      <dgm:spPr/>
      <dgm:t>
        <a:bodyPr/>
        <a:lstStyle/>
        <a:p>
          <a:endParaRPr lang="hr-HR"/>
        </a:p>
      </dgm:t>
    </dgm:pt>
    <dgm:pt modelId="{9C800F07-CCAA-44F6-B67C-8ED5CF3A340F}">
      <dgm:prSet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Intenzivni studijski programi (5 dana - 2 mjeseca)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</dgm:t>
    </dgm:pt>
    <dgm:pt modelId="{1F52167C-2E08-4E37-B396-BD7A1AFE88E8}" type="parTrans" cxnId="{8AE0E1A2-2AAF-4B84-8FAD-808C8C209783}">
      <dgm:prSet/>
      <dgm:spPr/>
      <dgm:t>
        <a:bodyPr/>
        <a:lstStyle/>
        <a:p>
          <a:endParaRPr lang="hr-HR"/>
        </a:p>
      </dgm:t>
    </dgm:pt>
    <dgm:pt modelId="{166900E0-91E1-4D54-A855-3114371C400E}" type="sibTrans" cxnId="{8AE0E1A2-2AAF-4B84-8FAD-808C8C209783}">
      <dgm:prSet/>
      <dgm:spPr/>
      <dgm:t>
        <a:bodyPr/>
        <a:lstStyle/>
        <a:p>
          <a:endParaRPr lang="hr-HR"/>
        </a:p>
      </dgm:t>
    </dgm:pt>
    <dgm:pt modelId="{97C52569-C85F-4734-9FED-5E6DFEE866C7}">
      <dgm:prSet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Kratkoročne razmjene skupina učenika (5 dana - 2 mjeseca)</a:t>
          </a:r>
        </a:p>
      </dgm:t>
    </dgm:pt>
    <dgm:pt modelId="{50BE487D-7EAA-4CF0-B8F6-6745E6878360}" type="parTrans" cxnId="{0474A0C0-8670-491F-BCEA-9006C4DC80A4}">
      <dgm:prSet/>
      <dgm:spPr/>
      <dgm:t>
        <a:bodyPr/>
        <a:lstStyle/>
        <a:p>
          <a:endParaRPr lang="hr-HR"/>
        </a:p>
      </dgm:t>
    </dgm:pt>
    <dgm:pt modelId="{7CF7F7B8-F384-42DA-AC39-C3FFD0B0C5F2}" type="sibTrans" cxnId="{0474A0C0-8670-491F-BCEA-9006C4DC80A4}">
      <dgm:prSet/>
      <dgm:spPr/>
      <dgm:t>
        <a:bodyPr/>
        <a:lstStyle/>
        <a:p>
          <a:endParaRPr lang="hr-HR"/>
        </a:p>
      </dgm:t>
    </dgm:pt>
    <dgm:pt modelId="{700CB5C9-6A96-4D1F-A413-CCEE33A671DA}">
      <dgm:prSet/>
      <dgm:spPr/>
      <dgm:t>
        <a:bodyPr/>
        <a:lstStyle/>
        <a:p>
          <a:r>
            <a: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Dugoročne mobilnosti učenika (2 - 12 mjeseci)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</dgm:t>
    </dgm:pt>
    <dgm:pt modelId="{5E348A15-D19C-4238-BBD2-8C1473617BE5}" type="parTrans" cxnId="{B66D368F-7AFB-47CF-B707-77A7C8A693E0}">
      <dgm:prSet/>
      <dgm:spPr/>
      <dgm:t>
        <a:bodyPr/>
        <a:lstStyle/>
        <a:p>
          <a:endParaRPr lang="hr-HR"/>
        </a:p>
      </dgm:t>
    </dgm:pt>
    <dgm:pt modelId="{993C3595-4551-4A87-A98A-EF299426B722}" type="sibTrans" cxnId="{B66D368F-7AFB-47CF-B707-77A7C8A693E0}">
      <dgm:prSet/>
      <dgm:spPr/>
      <dgm:t>
        <a:bodyPr/>
        <a:lstStyle/>
        <a:p>
          <a:endParaRPr lang="hr-HR"/>
        </a:p>
      </dgm:t>
    </dgm:pt>
    <dgm:pt modelId="{1D539424-E493-4CDE-9537-CA4E1B2D1585}" type="pres">
      <dgm:prSet presAssocID="{A40EBB3D-1C61-4374-8197-222CC20A45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48A20E8-C383-4FCE-BC26-A191670ACF62}" type="pres">
      <dgm:prSet presAssocID="{F6EAA1E1-69EE-4E47-AA2B-4CF5810D4A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F7A4EC-7194-4CEF-AAEB-8981D891BB69}" type="pres">
      <dgm:prSet presAssocID="{F6EAA1E1-69EE-4E47-AA2B-4CF5810D4AB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8DBD82-EFC3-4392-B31A-D4E002669D8E}" type="pres">
      <dgm:prSet presAssocID="{948F698D-93F4-4772-8052-7614ED702F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93C1BB-8250-494E-AA39-7CA9DA67F6F7}" type="pres">
      <dgm:prSet presAssocID="{948F698D-93F4-4772-8052-7614ED702F3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474A0C0-8670-491F-BCEA-9006C4DC80A4}" srcId="{948F698D-93F4-4772-8052-7614ED702F35}" destId="{97C52569-C85F-4734-9FED-5E6DFEE866C7}" srcOrd="2" destOrd="0" parTransId="{50BE487D-7EAA-4CF0-B8F6-6745E6878360}" sibTransId="{7CF7F7B8-F384-42DA-AC39-C3FFD0B0C5F2}"/>
    <dgm:cxn modelId="{B66D368F-7AFB-47CF-B707-77A7C8A693E0}" srcId="{948F698D-93F4-4772-8052-7614ED702F35}" destId="{700CB5C9-6A96-4D1F-A413-CCEE33A671DA}" srcOrd="3" destOrd="0" parTransId="{5E348A15-D19C-4238-BBD2-8C1473617BE5}" sibTransId="{993C3595-4551-4A87-A98A-EF299426B722}"/>
    <dgm:cxn modelId="{59D9FD36-A88F-478C-B6B4-0391DEFD4735}" srcId="{F6EAA1E1-69EE-4E47-AA2B-4CF5810D4ABB}" destId="{A1E186FC-359E-477D-9C77-A3E7889EAB96}" srcOrd="1" destOrd="0" parTransId="{4ED56348-DC28-4038-BA61-BAD9268F7CF5}" sibTransId="{7CCAFCF8-C6DD-4E19-BEED-66C17B082316}"/>
    <dgm:cxn modelId="{581F3D14-C534-4F2A-8D66-6266EF2B9904}" type="presOf" srcId="{C5A10766-5B3A-48F3-BA09-5A630FB6F1D6}" destId="{9EF7A4EC-7194-4CEF-AAEB-8981D891BB69}" srcOrd="0" destOrd="2" presId="urn:microsoft.com/office/officeart/2005/8/layout/vList2"/>
    <dgm:cxn modelId="{EB666B92-1930-4EC7-BFDA-C055F149BF76}" srcId="{A40EBB3D-1C61-4374-8197-222CC20A4579}" destId="{948F698D-93F4-4772-8052-7614ED702F35}" srcOrd="1" destOrd="0" parTransId="{45676EB1-F83D-4F0F-BFA8-9BF545ABD487}" sibTransId="{D94E96EF-84C3-49FB-858A-CBC377D9B3F1}"/>
    <dgm:cxn modelId="{A077BA6D-A822-4DCD-BACB-132A147B4E36}" srcId="{A40EBB3D-1C61-4374-8197-222CC20A4579}" destId="{F6EAA1E1-69EE-4E47-AA2B-4CF5810D4ABB}" srcOrd="0" destOrd="0" parTransId="{90D5F766-1F3B-4AEF-9CE4-926A0803338D}" sibTransId="{251C69A1-A7C8-41A2-B4EA-4F3B83833532}"/>
    <dgm:cxn modelId="{8FFC21D4-2346-450B-9415-A16091D3C642}" srcId="{F6EAA1E1-69EE-4E47-AA2B-4CF5810D4ABB}" destId="{41FEF54F-AE94-463A-A6AB-5370AA57F8BC}" srcOrd="0" destOrd="0" parTransId="{505224C5-D4AB-4F07-BF9D-059DB4B3E6CD}" sibTransId="{E8A4AE3C-7FCF-4F9B-98C9-3E0357D520B9}"/>
    <dgm:cxn modelId="{2C25391E-9D47-40E2-9750-F871AC3F936B}" srcId="{948F698D-93F4-4772-8052-7614ED702F35}" destId="{33AA9FFD-8568-4B08-8E4C-D0573820370E}" srcOrd="0" destOrd="0" parTransId="{A6F88FB3-AE51-4230-B490-A6A7CC848A4A}" sibTransId="{BC873034-BB82-4123-8065-F8A99E4760CB}"/>
    <dgm:cxn modelId="{9B9CAA6F-5671-458F-9FB6-057A3D6DC96C}" type="presOf" srcId="{F6EAA1E1-69EE-4E47-AA2B-4CF5810D4ABB}" destId="{448A20E8-C383-4FCE-BC26-A191670ACF62}" srcOrd="0" destOrd="0" presId="urn:microsoft.com/office/officeart/2005/8/layout/vList2"/>
    <dgm:cxn modelId="{1B2A2C19-B27F-44AC-B5C1-55F4D034417C}" type="presOf" srcId="{A40EBB3D-1C61-4374-8197-222CC20A4579}" destId="{1D539424-E493-4CDE-9537-CA4E1B2D1585}" srcOrd="0" destOrd="0" presId="urn:microsoft.com/office/officeart/2005/8/layout/vList2"/>
    <dgm:cxn modelId="{108BDCF5-38D3-4335-849B-859D5307332F}" type="presOf" srcId="{33AA9FFD-8568-4B08-8E4C-D0573820370E}" destId="{3693C1BB-8250-494E-AA39-7CA9DA67F6F7}" srcOrd="0" destOrd="0" presId="urn:microsoft.com/office/officeart/2005/8/layout/vList2"/>
    <dgm:cxn modelId="{8AE0E1A2-2AAF-4B84-8FAD-808C8C209783}" srcId="{948F698D-93F4-4772-8052-7614ED702F35}" destId="{9C800F07-CCAA-44F6-B67C-8ED5CF3A340F}" srcOrd="1" destOrd="0" parTransId="{1F52167C-2E08-4E37-B396-BD7A1AFE88E8}" sibTransId="{166900E0-91E1-4D54-A855-3114371C400E}"/>
    <dgm:cxn modelId="{9F2F7F74-8DD9-467A-B74F-A48243512B52}" type="presOf" srcId="{41FEF54F-AE94-463A-A6AB-5370AA57F8BC}" destId="{9EF7A4EC-7194-4CEF-AAEB-8981D891BB69}" srcOrd="0" destOrd="0" presId="urn:microsoft.com/office/officeart/2005/8/layout/vList2"/>
    <dgm:cxn modelId="{0A0D4CD4-E607-450B-A6F6-C8E7C2C6A633}" type="presOf" srcId="{700CB5C9-6A96-4D1F-A413-CCEE33A671DA}" destId="{3693C1BB-8250-494E-AA39-7CA9DA67F6F7}" srcOrd="0" destOrd="3" presId="urn:microsoft.com/office/officeart/2005/8/layout/vList2"/>
    <dgm:cxn modelId="{70DA5E1D-64CD-437B-82E5-3FC30A0149D6}" type="presOf" srcId="{9C800F07-CCAA-44F6-B67C-8ED5CF3A340F}" destId="{3693C1BB-8250-494E-AA39-7CA9DA67F6F7}" srcOrd="0" destOrd="1" presId="urn:microsoft.com/office/officeart/2005/8/layout/vList2"/>
    <dgm:cxn modelId="{E7ECBB41-6E63-408B-994E-A1CC54D0CBEB}" type="presOf" srcId="{948F698D-93F4-4772-8052-7614ED702F35}" destId="{CE8DBD82-EFC3-4392-B31A-D4E002669D8E}" srcOrd="0" destOrd="0" presId="urn:microsoft.com/office/officeart/2005/8/layout/vList2"/>
    <dgm:cxn modelId="{3949DD7F-8B7E-4DB5-9307-8334961571A9}" srcId="{F6EAA1E1-69EE-4E47-AA2B-4CF5810D4ABB}" destId="{C5A10766-5B3A-48F3-BA09-5A630FB6F1D6}" srcOrd="2" destOrd="0" parTransId="{25F771ED-AAA8-4A10-8110-1D2B9593CA49}" sibTransId="{A55D5495-092D-4BBE-8225-AE9DF0A7AA74}"/>
    <dgm:cxn modelId="{4C91ECEC-6E35-4ECD-B136-BF132905DC93}" type="presOf" srcId="{A1E186FC-359E-477D-9C77-A3E7889EAB96}" destId="{9EF7A4EC-7194-4CEF-AAEB-8981D891BB69}" srcOrd="0" destOrd="1" presId="urn:microsoft.com/office/officeart/2005/8/layout/vList2"/>
    <dgm:cxn modelId="{BF88C123-DE07-4BCD-9385-1A412CA94293}" type="presOf" srcId="{97C52569-C85F-4734-9FED-5E6DFEE866C7}" destId="{3693C1BB-8250-494E-AA39-7CA9DA67F6F7}" srcOrd="0" destOrd="2" presId="urn:microsoft.com/office/officeart/2005/8/layout/vList2"/>
    <dgm:cxn modelId="{AB5E428F-95A1-41CD-A226-02CAD01CCCE5}" type="presParOf" srcId="{1D539424-E493-4CDE-9537-CA4E1B2D1585}" destId="{448A20E8-C383-4FCE-BC26-A191670ACF62}" srcOrd="0" destOrd="0" presId="urn:microsoft.com/office/officeart/2005/8/layout/vList2"/>
    <dgm:cxn modelId="{ED9997AC-71FD-471C-9980-988047B6C60D}" type="presParOf" srcId="{1D539424-E493-4CDE-9537-CA4E1B2D1585}" destId="{9EF7A4EC-7194-4CEF-AAEB-8981D891BB69}" srcOrd="1" destOrd="0" presId="urn:microsoft.com/office/officeart/2005/8/layout/vList2"/>
    <dgm:cxn modelId="{0DF65F31-208A-424D-83DE-A803A4286A7F}" type="presParOf" srcId="{1D539424-E493-4CDE-9537-CA4E1B2D1585}" destId="{CE8DBD82-EFC3-4392-B31A-D4E002669D8E}" srcOrd="2" destOrd="0" presId="urn:microsoft.com/office/officeart/2005/8/layout/vList2"/>
    <dgm:cxn modelId="{90AC0214-D0CC-4855-9E7E-3D7CCCEE27B6}" type="presParOf" srcId="{1D539424-E493-4CDE-9537-CA4E1B2D1585}" destId="{3693C1BB-8250-494E-AA39-7CA9DA67F6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595851-4662-4B2F-BEA3-A20E60006A2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hr-HR"/>
        </a:p>
      </dgm:t>
    </dgm:pt>
    <dgm:pt modelId="{F32B62B8-7606-4AF2-B379-3FBDE5239653}">
      <dgm:prSet phldrT="[Text]" phldr="1"/>
      <dgm:spPr/>
      <dgm:t>
        <a:bodyPr/>
        <a:lstStyle/>
        <a:p>
          <a:endParaRPr lang="hr-HR"/>
        </a:p>
      </dgm:t>
    </dgm:pt>
    <dgm:pt modelId="{78B48A26-9F8E-4C24-8973-B923849D81CC}" type="parTrans" cxnId="{746911D1-C7A1-40A0-BC9B-FF2455030BFF}">
      <dgm:prSet/>
      <dgm:spPr/>
      <dgm:t>
        <a:bodyPr/>
        <a:lstStyle/>
        <a:p>
          <a:endParaRPr lang="hr-HR"/>
        </a:p>
      </dgm:t>
    </dgm:pt>
    <dgm:pt modelId="{6E412E4D-A9D9-4E31-86F8-42B2CA8772C4}" type="sibTrans" cxnId="{746911D1-C7A1-40A0-BC9B-FF2455030BFF}">
      <dgm:prSet/>
      <dgm:spPr/>
      <dgm:t>
        <a:bodyPr/>
        <a:lstStyle/>
        <a:p>
          <a:endParaRPr lang="hr-HR"/>
        </a:p>
      </dgm:t>
    </dgm:pt>
    <dgm:pt modelId="{61CECFAE-AA5B-4EA5-BC83-EF13D1EC426A}">
      <dgm:prSet phldrT="[Text]" phldr="1"/>
      <dgm:spPr/>
      <dgm:t>
        <a:bodyPr/>
        <a:lstStyle/>
        <a:p>
          <a:endParaRPr lang="hr-HR"/>
        </a:p>
      </dgm:t>
    </dgm:pt>
    <dgm:pt modelId="{D7E53E4E-7502-4263-AB73-33ED75754924}" type="parTrans" cxnId="{96F75E40-4D53-4F82-B7FA-C3094CBDF21F}">
      <dgm:prSet/>
      <dgm:spPr/>
      <dgm:t>
        <a:bodyPr/>
        <a:lstStyle/>
        <a:p>
          <a:endParaRPr lang="hr-HR"/>
        </a:p>
      </dgm:t>
    </dgm:pt>
    <dgm:pt modelId="{5EE2B0B6-A740-4CE4-BF5F-D6AB4A39506E}" type="sibTrans" cxnId="{96F75E40-4D53-4F82-B7FA-C3094CBDF21F}">
      <dgm:prSet/>
      <dgm:spPr/>
      <dgm:t>
        <a:bodyPr/>
        <a:lstStyle/>
        <a:p>
          <a:endParaRPr lang="hr-HR"/>
        </a:p>
      </dgm:t>
    </dgm:pt>
    <dgm:pt modelId="{43992E7B-5EFA-4604-B10B-68FE6DF943EA}">
      <dgm:prSet phldrT="[Text]" phldr="1"/>
      <dgm:spPr/>
      <dgm:t>
        <a:bodyPr/>
        <a:lstStyle/>
        <a:p>
          <a:endParaRPr lang="hr-HR"/>
        </a:p>
      </dgm:t>
    </dgm:pt>
    <dgm:pt modelId="{88FBA5D6-820E-42CF-A5C7-82FB40212BC0}" type="parTrans" cxnId="{5455C7E3-3617-4C42-9E97-2483CD9252D1}">
      <dgm:prSet/>
      <dgm:spPr/>
      <dgm:t>
        <a:bodyPr/>
        <a:lstStyle/>
        <a:p>
          <a:endParaRPr lang="hr-HR"/>
        </a:p>
      </dgm:t>
    </dgm:pt>
    <dgm:pt modelId="{86588023-B4F0-43DB-84AF-00FC7FFB0647}" type="sibTrans" cxnId="{5455C7E3-3617-4C42-9E97-2483CD9252D1}">
      <dgm:prSet/>
      <dgm:spPr/>
      <dgm:t>
        <a:bodyPr/>
        <a:lstStyle/>
        <a:p>
          <a:endParaRPr lang="hr-HR"/>
        </a:p>
      </dgm:t>
    </dgm:pt>
    <dgm:pt modelId="{6A41FAC3-FBB8-4C30-BD22-6EB3A5CEB174}">
      <dgm:prSet phldrT="[Text]" phldr="1"/>
      <dgm:spPr/>
      <dgm:t>
        <a:bodyPr/>
        <a:lstStyle/>
        <a:p>
          <a:endParaRPr lang="hr-HR"/>
        </a:p>
      </dgm:t>
    </dgm:pt>
    <dgm:pt modelId="{73362A45-E481-4655-B95D-D47D74C7B975}" type="parTrans" cxnId="{4726A2CB-8B15-4E68-86CD-C61213F97C59}">
      <dgm:prSet/>
      <dgm:spPr/>
      <dgm:t>
        <a:bodyPr/>
        <a:lstStyle/>
        <a:p>
          <a:endParaRPr lang="hr-HR"/>
        </a:p>
      </dgm:t>
    </dgm:pt>
    <dgm:pt modelId="{BDDBF893-B882-4431-8F83-98C75F69002D}" type="sibTrans" cxnId="{4726A2CB-8B15-4E68-86CD-C61213F97C59}">
      <dgm:prSet/>
      <dgm:spPr/>
      <dgm:t>
        <a:bodyPr/>
        <a:lstStyle/>
        <a:p>
          <a:endParaRPr lang="hr-HR"/>
        </a:p>
      </dgm:t>
    </dgm:pt>
    <dgm:pt modelId="{39BB8C93-B7BF-44EC-933F-3C0FDEE5F06E}">
      <dgm:prSet phldrT="[Text]" phldr="1"/>
      <dgm:spPr/>
      <dgm:t>
        <a:bodyPr/>
        <a:lstStyle/>
        <a:p>
          <a:endParaRPr lang="hr-HR"/>
        </a:p>
      </dgm:t>
    </dgm:pt>
    <dgm:pt modelId="{0674445A-7241-46CF-B251-AF9D262C1598}" type="parTrans" cxnId="{6110B223-E576-40FC-9EF3-7844CB6B2715}">
      <dgm:prSet/>
      <dgm:spPr/>
      <dgm:t>
        <a:bodyPr/>
        <a:lstStyle/>
        <a:p>
          <a:endParaRPr lang="hr-HR"/>
        </a:p>
      </dgm:t>
    </dgm:pt>
    <dgm:pt modelId="{86227D41-852B-453B-8149-FBDBB2E8FC9D}" type="sibTrans" cxnId="{6110B223-E576-40FC-9EF3-7844CB6B2715}">
      <dgm:prSet/>
      <dgm:spPr/>
      <dgm:t>
        <a:bodyPr/>
        <a:lstStyle/>
        <a:p>
          <a:endParaRPr lang="hr-HR"/>
        </a:p>
      </dgm:t>
    </dgm:pt>
    <dgm:pt modelId="{6E2E3BB3-1C30-4B25-B390-6E6FCCFA355A}" type="pres">
      <dgm:prSet presAssocID="{84595851-4662-4B2F-BEA3-A20E60006A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C3525B4-DAA8-4871-8D45-4FC2F4D56285}" type="pres">
      <dgm:prSet presAssocID="{F32B62B8-7606-4AF2-B379-3FBDE5239653}" presName="centerShape" presStyleLbl="node0" presStyleIdx="0" presStyleCnt="1"/>
      <dgm:spPr/>
      <dgm:t>
        <a:bodyPr/>
        <a:lstStyle/>
        <a:p>
          <a:endParaRPr lang="hr-HR"/>
        </a:p>
      </dgm:t>
    </dgm:pt>
    <dgm:pt modelId="{E03E4D5C-D3C0-41FC-A8AF-48BD107060DE}" type="pres">
      <dgm:prSet presAssocID="{61CECFAE-AA5B-4EA5-BC83-EF13D1EC42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D0BC64-8D81-4357-8FA1-225B5F127808}" type="pres">
      <dgm:prSet presAssocID="{61CECFAE-AA5B-4EA5-BC83-EF13D1EC426A}" presName="dummy" presStyleCnt="0"/>
      <dgm:spPr/>
    </dgm:pt>
    <dgm:pt modelId="{61E12AB6-BB97-45E4-B6A2-B4E4D33FB341}" type="pres">
      <dgm:prSet presAssocID="{5EE2B0B6-A740-4CE4-BF5F-D6AB4A39506E}" presName="sibTrans" presStyleLbl="sibTrans2D1" presStyleIdx="0" presStyleCnt="4"/>
      <dgm:spPr/>
      <dgm:t>
        <a:bodyPr/>
        <a:lstStyle/>
        <a:p>
          <a:endParaRPr lang="hr-HR"/>
        </a:p>
      </dgm:t>
    </dgm:pt>
    <dgm:pt modelId="{5524C191-F25E-4B31-ADCF-CD2DB5E631B0}" type="pres">
      <dgm:prSet presAssocID="{43992E7B-5EFA-4604-B10B-68FE6DF943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3249D7-A417-405D-B63D-EB62FCB7CC0B}" type="pres">
      <dgm:prSet presAssocID="{43992E7B-5EFA-4604-B10B-68FE6DF943EA}" presName="dummy" presStyleCnt="0"/>
      <dgm:spPr/>
    </dgm:pt>
    <dgm:pt modelId="{005E8484-4855-4892-82F6-2E81171BE79A}" type="pres">
      <dgm:prSet presAssocID="{86588023-B4F0-43DB-84AF-00FC7FFB0647}" presName="sibTrans" presStyleLbl="sibTrans2D1" presStyleIdx="1" presStyleCnt="4"/>
      <dgm:spPr/>
      <dgm:t>
        <a:bodyPr/>
        <a:lstStyle/>
        <a:p>
          <a:endParaRPr lang="hr-HR"/>
        </a:p>
      </dgm:t>
    </dgm:pt>
    <dgm:pt modelId="{4D439341-67EE-43C0-91ED-A18B24FCA994}" type="pres">
      <dgm:prSet presAssocID="{6A41FAC3-FBB8-4C30-BD22-6EB3A5CEB1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DF7028-D86C-40AA-B01E-E3A5C43DD538}" type="pres">
      <dgm:prSet presAssocID="{6A41FAC3-FBB8-4C30-BD22-6EB3A5CEB174}" presName="dummy" presStyleCnt="0"/>
      <dgm:spPr/>
    </dgm:pt>
    <dgm:pt modelId="{CBA2DF53-8ABB-4128-A7EE-B5F6BF0137CB}" type="pres">
      <dgm:prSet presAssocID="{BDDBF893-B882-4431-8F83-98C75F69002D}" presName="sibTrans" presStyleLbl="sibTrans2D1" presStyleIdx="2" presStyleCnt="4"/>
      <dgm:spPr/>
      <dgm:t>
        <a:bodyPr/>
        <a:lstStyle/>
        <a:p>
          <a:endParaRPr lang="hr-HR"/>
        </a:p>
      </dgm:t>
    </dgm:pt>
    <dgm:pt modelId="{4F605DF6-58A5-4D99-9380-21CBF36282D0}" type="pres">
      <dgm:prSet presAssocID="{39BB8C93-B7BF-44EC-933F-3C0FDEE5F0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E3C9F7-5E65-4F77-98DE-9B9F0C4FAC8A}" type="pres">
      <dgm:prSet presAssocID="{39BB8C93-B7BF-44EC-933F-3C0FDEE5F06E}" presName="dummy" presStyleCnt="0"/>
      <dgm:spPr/>
    </dgm:pt>
    <dgm:pt modelId="{D2C5274C-B5C2-477B-B669-3D0CB652F9E1}" type="pres">
      <dgm:prSet presAssocID="{86227D41-852B-453B-8149-FBDBB2E8FC9D}" presName="sibTrans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F2482F99-77E6-4C38-BB79-964542217028}" type="presOf" srcId="{61CECFAE-AA5B-4EA5-BC83-EF13D1EC426A}" destId="{E03E4D5C-D3C0-41FC-A8AF-48BD107060DE}" srcOrd="0" destOrd="0" presId="urn:microsoft.com/office/officeart/2005/8/layout/radial6"/>
    <dgm:cxn modelId="{137C56DA-0C61-4AFE-8250-A99987EABB52}" type="presOf" srcId="{5EE2B0B6-A740-4CE4-BF5F-D6AB4A39506E}" destId="{61E12AB6-BB97-45E4-B6A2-B4E4D33FB341}" srcOrd="0" destOrd="0" presId="urn:microsoft.com/office/officeart/2005/8/layout/radial6"/>
    <dgm:cxn modelId="{96F75E40-4D53-4F82-B7FA-C3094CBDF21F}" srcId="{F32B62B8-7606-4AF2-B379-3FBDE5239653}" destId="{61CECFAE-AA5B-4EA5-BC83-EF13D1EC426A}" srcOrd="0" destOrd="0" parTransId="{D7E53E4E-7502-4263-AB73-33ED75754924}" sibTransId="{5EE2B0B6-A740-4CE4-BF5F-D6AB4A39506E}"/>
    <dgm:cxn modelId="{E1091304-B623-4A98-849A-B5A3CBB525EA}" type="presOf" srcId="{86227D41-852B-453B-8149-FBDBB2E8FC9D}" destId="{D2C5274C-B5C2-477B-B669-3D0CB652F9E1}" srcOrd="0" destOrd="0" presId="urn:microsoft.com/office/officeart/2005/8/layout/radial6"/>
    <dgm:cxn modelId="{746911D1-C7A1-40A0-BC9B-FF2455030BFF}" srcId="{84595851-4662-4B2F-BEA3-A20E60006A21}" destId="{F32B62B8-7606-4AF2-B379-3FBDE5239653}" srcOrd="0" destOrd="0" parTransId="{78B48A26-9F8E-4C24-8973-B923849D81CC}" sibTransId="{6E412E4D-A9D9-4E31-86F8-42B2CA8772C4}"/>
    <dgm:cxn modelId="{93303E03-DE74-40F1-8FAD-1D2FC61A0B4E}" type="presOf" srcId="{BDDBF893-B882-4431-8F83-98C75F69002D}" destId="{CBA2DF53-8ABB-4128-A7EE-B5F6BF0137CB}" srcOrd="0" destOrd="0" presId="urn:microsoft.com/office/officeart/2005/8/layout/radial6"/>
    <dgm:cxn modelId="{5455C7E3-3617-4C42-9E97-2483CD9252D1}" srcId="{F32B62B8-7606-4AF2-B379-3FBDE5239653}" destId="{43992E7B-5EFA-4604-B10B-68FE6DF943EA}" srcOrd="1" destOrd="0" parTransId="{88FBA5D6-820E-42CF-A5C7-82FB40212BC0}" sibTransId="{86588023-B4F0-43DB-84AF-00FC7FFB0647}"/>
    <dgm:cxn modelId="{58A127F2-E8EA-453A-B635-8384669755CC}" type="presOf" srcId="{86588023-B4F0-43DB-84AF-00FC7FFB0647}" destId="{005E8484-4855-4892-82F6-2E81171BE79A}" srcOrd="0" destOrd="0" presId="urn:microsoft.com/office/officeart/2005/8/layout/radial6"/>
    <dgm:cxn modelId="{4726A2CB-8B15-4E68-86CD-C61213F97C59}" srcId="{F32B62B8-7606-4AF2-B379-3FBDE5239653}" destId="{6A41FAC3-FBB8-4C30-BD22-6EB3A5CEB174}" srcOrd="2" destOrd="0" parTransId="{73362A45-E481-4655-B95D-D47D74C7B975}" sibTransId="{BDDBF893-B882-4431-8F83-98C75F69002D}"/>
    <dgm:cxn modelId="{0BBDE26D-DB43-48AF-A2DA-32850091A43B}" type="presOf" srcId="{6A41FAC3-FBB8-4C30-BD22-6EB3A5CEB174}" destId="{4D439341-67EE-43C0-91ED-A18B24FCA994}" srcOrd="0" destOrd="0" presId="urn:microsoft.com/office/officeart/2005/8/layout/radial6"/>
    <dgm:cxn modelId="{036DB217-3270-45A1-89C8-945C27537678}" type="presOf" srcId="{39BB8C93-B7BF-44EC-933F-3C0FDEE5F06E}" destId="{4F605DF6-58A5-4D99-9380-21CBF36282D0}" srcOrd="0" destOrd="0" presId="urn:microsoft.com/office/officeart/2005/8/layout/radial6"/>
    <dgm:cxn modelId="{75E138BB-7F88-4A3E-9460-91F73A9682E9}" type="presOf" srcId="{43992E7B-5EFA-4604-B10B-68FE6DF943EA}" destId="{5524C191-F25E-4B31-ADCF-CD2DB5E631B0}" srcOrd="0" destOrd="0" presId="urn:microsoft.com/office/officeart/2005/8/layout/radial6"/>
    <dgm:cxn modelId="{02BD9FDC-93FD-49A9-A0E9-B35AA92FCE64}" type="presOf" srcId="{F32B62B8-7606-4AF2-B379-3FBDE5239653}" destId="{7C3525B4-DAA8-4871-8D45-4FC2F4D56285}" srcOrd="0" destOrd="0" presId="urn:microsoft.com/office/officeart/2005/8/layout/radial6"/>
    <dgm:cxn modelId="{D0FB5D9B-A537-4D9A-8994-AC13630714A1}" type="presOf" srcId="{84595851-4662-4B2F-BEA3-A20E60006A21}" destId="{6E2E3BB3-1C30-4B25-B390-6E6FCCFA355A}" srcOrd="0" destOrd="0" presId="urn:microsoft.com/office/officeart/2005/8/layout/radial6"/>
    <dgm:cxn modelId="{6110B223-E576-40FC-9EF3-7844CB6B2715}" srcId="{F32B62B8-7606-4AF2-B379-3FBDE5239653}" destId="{39BB8C93-B7BF-44EC-933F-3C0FDEE5F06E}" srcOrd="3" destOrd="0" parTransId="{0674445A-7241-46CF-B251-AF9D262C1598}" sibTransId="{86227D41-852B-453B-8149-FBDBB2E8FC9D}"/>
    <dgm:cxn modelId="{7592C3CF-D6F4-4B76-987B-A08C81685071}" type="presParOf" srcId="{6E2E3BB3-1C30-4B25-B390-6E6FCCFA355A}" destId="{7C3525B4-DAA8-4871-8D45-4FC2F4D56285}" srcOrd="0" destOrd="0" presId="urn:microsoft.com/office/officeart/2005/8/layout/radial6"/>
    <dgm:cxn modelId="{CE7C7882-66D7-4F4B-9CE0-42850B461B9C}" type="presParOf" srcId="{6E2E3BB3-1C30-4B25-B390-6E6FCCFA355A}" destId="{E03E4D5C-D3C0-41FC-A8AF-48BD107060DE}" srcOrd="1" destOrd="0" presId="urn:microsoft.com/office/officeart/2005/8/layout/radial6"/>
    <dgm:cxn modelId="{B461E7C6-1C8D-4919-B6C8-42673A91F6A7}" type="presParOf" srcId="{6E2E3BB3-1C30-4B25-B390-6E6FCCFA355A}" destId="{13D0BC64-8D81-4357-8FA1-225B5F127808}" srcOrd="2" destOrd="0" presId="urn:microsoft.com/office/officeart/2005/8/layout/radial6"/>
    <dgm:cxn modelId="{551EA0B4-9944-44E9-BF79-8FBFDCA4F595}" type="presParOf" srcId="{6E2E3BB3-1C30-4B25-B390-6E6FCCFA355A}" destId="{61E12AB6-BB97-45E4-B6A2-B4E4D33FB341}" srcOrd="3" destOrd="0" presId="urn:microsoft.com/office/officeart/2005/8/layout/radial6"/>
    <dgm:cxn modelId="{A9F8114B-0E5A-47F6-B74F-08A714B4099E}" type="presParOf" srcId="{6E2E3BB3-1C30-4B25-B390-6E6FCCFA355A}" destId="{5524C191-F25E-4B31-ADCF-CD2DB5E631B0}" srcOrd="4" destOrd="0" presId="urn:microsoft.com/office/officeart/2005/8/layout/radial6"/>
    <dgm:cxn modelId="{03000B24-0EE2-47AF-9D6B-1E0C35781B1C}" type="presParOf" srcId="{6E2E3BB3-1C30-4B25-B390-6E6FCCFA355A}" destId="{A93249D7-A417-405D-B63D-EB62FCB7CC0B}" srcOrd="5" destOrd="0" presId="urn:microsoft.com/office/officeart/2005/8/layout/radial6"/>
    <dgm:cxn modelId="{D071141D-9EB1-4F4C-8E65-83814368475A}" type="presParOf" srcId="{6E2E3BB3-1C30-4B25-B390-6E6FCCFA355A}" destId="{005E8484-4855-4892-82F6-2E81171BE79A}" srcOrd="6" destOrd="0" presId="urn:microsoft.com/office/officeart/2005/8/layout/radial6"/>
    <dgm:cxn modelId="{E27DBB58-8F44-46C2-A5A3-B57E66B0A838}" type="presParOf" srcId="{6E2E3BB3-1C30-4B25-B390-6E6FCCFA355A}" destId="{4D439341-67EE-43C0-91ED-A18B24FCA994}" srcOrd="7" destOrd="0" presId="urn:microsoft.com/office/officeart/2005/8/layout/radial6"/>
    <dgm:cxn modelId="{6763939C-1B89-4348-8508-9B08F275F59D}" type="presParOf" srcId="{6E2E3BB3-1C30-4B25-B390-6E6FCCFA355A}" destId="{A9DF7028-D86C-40AA-B01E-E3A5C43DD538}" srcOrd="8" destOrd="0" presId="urn:microsoft.com/office/officeart/2005/8/layout/radial6"/>
    <dgm:cxn modelId="{8B8BEDDA-0060-45CA-8878-30AB73E17DCD}" type="presParOf" srcId="{6E2E3BB3-1C30-4B25-B390-6E6FCCFA355A}" destId="{CBA2DF53-8ABB-4128-A7EE-B5F6BF0137CB}" srcOrd="9" destOrd="0" presId="urn:microsoft.com/office/officeart/2005/8/layout/radial6"/>
    <dgm:cxn modelId="{24D35E2D-653C-45DB-ACA4-09EF4FC5E677}" type="presParOf" srcId="{6E2E3BB3-1C30-4B25-B390-6E6FCCFA355A}" destId="{4F605DF6-58A5-4D99-9380-21CBF36282D0}" srcOrd="10" destOrd="0" presId="urn:microsoft.com/office/officeart/2005/8/layout/radial6"/>
    <dgm:cxn modelId="{C2825A34-D070-4A8B-97B4-B39D3E658E16}" type="presParOf" srcId="{6E2E3BB3-1C30-4B25-B390-6E6FCCFA355A}" destId="{E2E3C9F7-5E65-4F77-98DE-9B9F0C4FAC8A}" srcOrd="11" destOrd="0" presId="urn:microsoft.com/office/officeart/2005/8/layout/radial6"/>
    <dgm:cxn modelId="{F51B340A-876F-4D74-818C-2E0BFD1AA7AE}" type="presParOf" srcId="{6E2E3BB3-1C30-4B25-B390-6E6FCCFA355A}" destId="{D2C5274C-B5C2-477B-B669-3D0CB652F9E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98604-EDCA-48E5-8C52-D9B355D575FC}" type="doc">
      <dgm:prSet loTypeId="urn:microsoft.com/office/officeart/2005/8/layout/radial6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FBD60BBC-4C97-4C26-BE68-DE86BAF318BF}">
      <dgm:prSet phldrT="[Text]" custT="1"/>
      <dgm:spPr/>
      <dgm:t>
        <a:bodyPr/>
        <a:lstStyle/>
        <a:p>
          <a:pPr algn="ctr"/>
          <a:r>
            <a:rPr lang="hr-HR" sz="1200" b="1" dirty="0" smtClean="0"/>
            <a:t>AKTIVNOSTI U 30 DANA -</a:t>
          </a:r>
        </a:p>
        <a:p>
          <a:pPr algn="ctr"/>
          <a:r>
            <a:rPr lang="hr-HR" sz="1200" b="1" dirty="0" smtClean="0"/>
            <a:t>20 000 mladih i studenata iz Rijeke</a:t>
          </a:r>
          <a:endParaRPr lang="hr-HR" sz="1200" b="1" dirty="0"/>
        </a:p>
      </dgm:t>
    </dgm:pt>
    <dgm:pt modelId="{196AAFE5-4BA9-41F8-8E4A-E02BF70ED75A}" type="parTrans" cxnId="{900C7680-98D8-4CA5-8E4D-5D409DE7F416}">
      <dgm:prSet/>
      <dgm:spPr/>
      <dgm:t>
        <a:bodyPr/>
        <a:lstStyle/>
        <a:p>
          <a:pPr algn="ctr"/>
          <a:endParaRPr lang="hr-HR" sz="1200" b="1"/>
        </a:p>
      </dgm:t>
    </dgm:pt>
    <dgm:pt modelId="{D267D796-DE91-45EC-8A62-AF5EAE52476A}" type="sibTrans" cxnId="{900C7680-98D8-4CA5-8E4D-5D409DE7F416}">
      <dgm:prSet/>
      <dgm:spPr/>
      <dgm:t>
        <a:bodyPr/>
        <a:lstStyle/>
        <a:p>
          <a:pPr algn="ctr"/>
          <a:endParaRPr lang="hr-HR" sz="1200" b="1"/>
        </a:p>
      </dgm:t>
    </dgm:pt>
    <dgm:pt modelId="{F79043A0-E812-45B9-B625-522A5E915EFB}">
      <dgm:prSet phldrT="[Text]" custT="1"/>
      <dgm:spPr/>
      <dgm:t>
        <a:bodyPr/>
        <a:lstStyle/>
        <a:p>
          <a:pPr algn="ctr"/>
          <a:r>
            <a:rPr lang="hr-HR" sz="1200" b="1" dirty="0" smtClean="0"/>
            <a:t>2 okrugla stola  (60 sudionika)</a:t>
          </a:r>
          <a:endParaRPr lang="hr-HR" sz="1200" b="1" dirty="0"/>
        </a:p>
      </dgm:t>
    </dgm:pt>
    <dgm:pt modelId="{65061EFA-1912-4C05-8E48-47FB916EFE73}" type="parTrans" cxnId="{6A844DA8-AFB5-44D1-AEB0-F95E42A67CDE}">
      <dgm:prSet/>
      <dgm:spPr/>
      <dgm:t>
        <a:bodyPr/>
        <a:lstStyle/>
        <a:p>
          <a:pPr algn="ctr"/>
          <a:endParaRPr lang="hr-HR" sz="1200" b="1"/>
        </a:p>
      </dgm:t>
    </dgm:pt>
    <dgm:pt modelId="{F71C2F8A-A0DA-4166-B7BA-36E11D0623EB}" type="sibTrans" cxnId="{6A844DA8-AFB5-44D1-AEB0-F95E42A67CDE}">
      <dgm:prSet/>
      <dgm:spPr/>
      <dgm:t>
        <a:bodyPr/>
        <a:lstStyle/>
        <a:p>
          <a:pPr algn="ctr"/>
          <a:endParaRPr lang="hr-HR" sz="1200" b="1"/>
        </a:p>
      </dgm:t>
    </dgm:pt>
    <dgm:pt modelId="{2A661B1E-C28A-4300-A424-FF462319256F}">
      <dgm:prSet phldrT="[Text]" custT="1"/>
      <dgm:spPr/>
      <dgm:t>
        <a:bodyPr/>
        <a:lstStyle/>
        <a:p>
          <a:pPr algn="ctr"/>
          <a:r>
            <a:rPr lang="hr-HR" sz="1200" b="1" dirty="0" smtClean="0"/>
            <a:t>1 javna debata (200 sudionika)</a:t>
          </a:r>
          <a:endParaRPr lang="hr-HR" sz="1200" b="1" dirty="0"/>
        </a:p>
      </dgm:t>
    </dgm:pt>
    <dgm:pt modelId="{4245962C-D4F7-432B-964C-4493C2DE9D59}" type="parTrans" cxnId="{25A94A75-B506-461B-8DB0-BF35F9BBBE30}">
      <dgm:prSet/>
      <dgm:spPr/>
      <dgm:t>
        <a:bodyPr/>
        <a:lstStyle/>
        <a:p>
          <a:pPr algn="ctr"/>
          <a:endParaRPr lang="hr-HR" sz="1200" b="1"/>
        </a:p>
      </dgm:t>
    </dgm:pt>
    <dgm:pt modelId="{274301FD-E5C6-46C4-9CE8-D58B96354C65}" type="sibTrans" cxnId="{25A94A75-B506-461B-8DB0-BF35F9BBBE30}">
      <dgm:prSet/>
      <dgm:spPr/>
      <dgm:t>
        <a:bodyPr/>
        <a:lstStyle/>
        <a:p>
          <a:pPr algn="ctr"/>
          <a:endParaRPr lang="hr-HR" sz="1200" b="1"/>
        </a:p>
      </dgm:t>
    </dgm:pt>
    <dgm:pt modelId="{48D5963A-8A75-4312-B5D6-AA7702C1830B}">
      <dgm:prSet phldrT="[Text]" custT="1"/>
      <dgm:spPr/>
      <dgm:t>
        <a:bodyPr/>
        <a:lstStyle/>
        <a:p>
          <a:pPr algn="ctr"/>
          <a:r>
            <a:rPr lang="hr-HR" sz="1200" b="1" dirty="0" smtClean="0"/>
            <a:t>10 radionica (150 sudionika)</a:t>
          </a:r>
          <a:endParaRPr lang="hr-HR" sz="1200" b="1" dirty="0"/>
        </a:p>
      </dgm:t>
    </dgm:pt>
    <dgm:pt modelId="{6D0C616B-4D33-4126-80B7-50D7594C2D61}" type="parTrans" cxnId="{999FB1A6-F98C-4B58-9F98-74389F8CC331}">
      <dgm:prSet/>
      <dgm:spPr/>
      <dgm:t>
        <a:bodyPr/>
        <a:lstStyle/>
        <a:p>
          <a:pPr algn="ctr"/>
          <a:endParaRPr lang="hr-HR" sz="1200" b="1"/>
        </a:p>
      </dgm:t>
    </dgm:pt>
    <dgm:pt modelId="{668DDAD6-0FAF-4AA5-A454-4A9984B79F35}" type="sibTrans" cxnId="{999FB1A6-F98C-4B58-9F98-74389F8CC331}">
      <dgm:prSet/>
      <dgm:spPr/>
      <dgm:t>
        <a:bodyPr/>
        <a:lstStyle/>
        <a:p>
          <a:pPr algn="ctr"/>
          <a:endParaRPr lang="hr-HR" sz="1200" b="1"/>
        </a:p>
      </dgm:t>
    </dgm:pt>
    <dgm:pt modelId="{FF882B57-5106-4B53-9433-976AC3BFBEAB}">
      <dgm:prSet phldrT="[Text]" custT="1"/>
      <dgm:spPr/>
      <dgm:t>
        <a:bodyPr/>
        <a:lstStyle/>
        <a:p>
          <a:pPr algn="ctr"/>
          <a:r>
            <a:rPr lang="hr-HR" sz="1200" b="1" dirty="0" smtClean="0"/>
            <a:t>E-konzultacije  o kulturnim politikama za mlade </a:t>
          </a:r>
          <a:endParaRPr lang="hr-HR" sz="1200" b="1" dirty="0"/>
        </a:p>
      </dgm:t>
    </dgm:pt>
    <dgm:pt modelId="{E5C07532-5716-44BC-8CEF-40282A75312A}" type="parTrans" cxnId="{29BD18A4-B881-4B9F-AAA9-ED095D287E7A}">
      <dgm:prSet/>
      <dgm:spPr/>
      <dgm:t>
        <a:bodyPr/>
        <a:lstStyle/>
        <a:p>
          <a:pPr algn="ctr"/>
          <a:endParaRPr lang="hr-HR" sz="1200" b="1"/>
        </a:p>
      </dgm:t>
    </dgm:pt>
    <dgm:pt modelId="{0473A6F7-72D6-4E27-B571-989CC148F499}" type="sibTrans" cxnId="{29BD18A4-B881-4B9F-AAA9-ED095D287E7A}">
      <dgm:prSet/>
      <dgm:spPr/>
      <dgm:t>
        <a:bodyPr/>
        <a:lstStyle/>
        <a:p>
          <a:pPr algn="ctr"/>
          <a:endParaRPr lang="hr-HR" sz="1200" b="1"/>
        </a:p>
      </dgm:t>
    </dgm:pt>
    <dgm:pt modelId="{8CA56207-8F9F-4B82-B27F-FA0250CE28B1}">
      <dgm:prSet custT="1"/>
      <dgm:spPr/>
      <dgm:t>
        <a:bodyPr/>
        <a:lstStyle/>
        <a:p>
          <a:pPr algn="ctr"/>
          <a:r>
            <a:rPr lang="hr-HR" sz="1200" b="1" dirty="0" smtClean="0"/>
            <a:t>Kampanja putem tradicionalnih medija i društvenih mreža </a:t>
          </a:r>
          <a:endParaRPr lang="hr-HR" sz="1200" b="1" dirty="0"/>
        </a:p>
      </dgm:t>
    </dgm:pt>
    <dgm:pt modelId="{B70BDBB3-4875-4B4D-B3FB-3AC3EDDD589F}" type="parTrans" cxnId="{00BCA934-261B-4695-AE80-712B600ED8D9}">
      <dgm:prSet/>
      <dgm:spPr/>
      <dgm:t>
        <a:bodyPr/>
        <a:lstStyle/>
        <a:p>
          <a:pPr algn="ctr"/>
          <a:endParaRPr lang="hr-HR" sz="1200" b="1"/>
        </a:p>
      </dgm:t>
    </dgm:pt>
    <dgm:pt modelId="{FA5BF48E-9A61-4346-A2B4-19B657F86D93}" type="sibTrans" cxnId="{00BCA934-261B-4695-AE80-712B600ED8D9}">
      <dgm:prSet/>
      <dgm:spPr/>
      <dgm:t>
        <a:bodyPr/>
        <a:lstStyle/>
        <a:p>
          <a:pPr algn="ctr"/>
          <a:endParaRPr lang="hr-HR" sz="1200" b="1"/>
        </a:p>
      </dgm:t>
    </dgm:pt>
    <dgm:pt modelId="{E6509D7F-942F-48AC-BEAF-E73586FF5749}" type="pres">
      <dgm:prSet presAssocID="{64B98604-EDCA-48E5-8C52-D9B355D575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1C48111-832D-4FDB-BB00-A7DDD3B92622}" type="pres">
      <dgm:prSet presAssocID="{FBD60BBC-4C97-4C26-BE68-DE86BAF318BF}" presName="centerShape" presStyleLbl="node0" presStyleIdx="0" presStyleCnt="1"/>
      <dgm:spPr/>
      <dgm:t>
        <a:bodyPr/>
        <a:lstStyle/>
        <a:p>
          <a:endParaRPr lang="hr-HR"/>
        </a:p>
      </dgm:t>
    </dgm:pt>
    <dgm:pt modelId="{2992F2F7-91ED-4E14-A33E-4E2C90DAD4E3}" type="pres">
      <dgm:prSet presAssocID="{F79043A0-E812-45B9-B625-522A5E915E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DBE4B5-1125-4822-B3BA-13EE2025E553}" type="pres">
      <dgm:prSet presAssocID="{F79043A0-E812-45B9-B625-522A5E915EFB}" presName="dummy" presStyleCnt="0"/>
      <dgm:spPr/>
    </dgm:pt>
    <dgm:pt modelId="{4A9165E9-A360-4BD1-8D92-47BF113B38AD}" type="pres">
      <dgm:prSet presAssocID="{F71C2F8A-A0DA-4166-B7BA-36E11D0623EB}" presName="sibTrans" presStyleLbl="sibTrans2D1" presStyleIdx="0" presStyleCnt="5"/>
      <dgm:spPr/>
      <dgm:t>
        <a:bodyPr/>
        <a:lstStyle/>
        <a:p>
          <a:endParaRPr lang="hr-HR"/>
        </a:p>
      </dgm:t>
    </dgm:pt>
    <dgm:pt modelId="{E1E3DB4D-5F64-44EE-875D-4296F2B21319}" type="pres">
      <dgm:prSet presAssocID="{2A661B1E-C28A-4300-A424-FF46231925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5FEE47-36EC-41B8-BFA6-96957A5939D6}" type="pres">
      <dgm:prSet presAssocID="{2A661B1E-C28A-4300-A424-FF462319256F}" presName="dummy" presStyleCnt="0"/>
      <dgm:spPr/>
    </dgm:pt>
    <dgm:pt modelId="{3F70ABAC-0B24-4D75-9558-9A99052148E2}" type="pres">
      <dgm:prSet presAssocID="{274301FD-E5C6-46C4-9CE8-D58B96354C65}" presName="sibTrans" presStyleLbl="sibTrans2D1" presStyleIdx="1" presStyleCnt="5"/>
      <dgm:spPr/>
      <dgm:t>
        <a:bodyPr/>
        <a:lstStyle/>
        <a:p>
          <a:endParaRPr lang="hr-HR"/>
        </a:p>
      </dgm:t>
    </dgm:pt>
    <dgm:pt modelId="{27643332-9429-457A-B198-1712D502E4F8}" type="pres">
      <dgm:prSet presAssocID="{48D5963A-8A75-4312-B5D6-AA7702C183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FF9163-A289-4A6E-87D1-8399FDAA56F7}" type="pres">
      <dgm:prSet presAssocID="{48D5963A-8A75-4312-B5D6-AA7702C1830B}" presName="dummy" presStyleCnt="0"/>
      <dgm:spPr/>
    </dgm:pt>
    <dgm:pt modelId="{7198933B-C167-4831-949C-5FE1CFA3CAEF}" type="pres">
      <dgm:prSet presAssocID="{668DDAD6-0FAF-4AA5-A454-4A9984B79F35}" presName="sibTrans" presStyleLbl="sibTrans2D1" presStyleIdx="2" presStyleCnt="5"/>
      <dgm:spPr/>
      <dgm:t>
        <a:bodyPr/>
        <a:lstStyle/>
        <a:p>
          <a:endParaRPr lang="hr-HR"/>
        </a:p>
      </dgm:t>
    </dgm:pt>
    <dgm:pt modelId="{FD3300AC-6D1C-4BBC-8920-9EB42FD83343}" type="pres">
      <dgm:prSet presAssocID="{FF882B57-5106-4B53-9433-976AC3BFBE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CB9DC5-0704-4800-9D48-9FB2F3CD75D5}" type="pres">
      <dgm:prSet presAssocID="{FF882B57-5106-4B53-9433-976AC3BFBEAB}" presName="dummy" presStyleCnt="0"/>
      <dgm:spPr/>
    </dgm:pt>
    <dgm:pt modelId="{6BAC012C-11C8-442D-A500-5E9F0BFD4554}" type="pres">
      <dgm:prSet presAssocID="{0473A6F7-72D6-4E27-B571-989CC148F499}" presName="sibTrans" presStyleLbl="sibTrans2D1" presStyleIdx="3" presStyleCnt="5"/>
      <dgm:spPr/>
      <dgm:t>
        <a:bodyPr/>
        <a:lstStyle/>
        <a:p>
          <a:endParaRPr lang="hr-HR"/>
        </a:p>
      </dgm:t>
    </dgm:pt>
    <dgm:pt modelId="{F2C59B59-565C-48DE-8A47-16C52C9A3718}" type="pres">
      <dgm:prSet presAssocID="{8CA56207-8F9F-4B82-B27F-FA0250CE28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632B95-F941-433E-8C70-08A6D79B9EA2}" type="pres">
      <dgm:prSet presAssocID="{8CA56207-8F9F-4B82-B27F-FA0250CE28B1}" presName="dummy" presStyleCnt="0"/>
      <dgm:spPr/>
    </dgm:pt>
    <dgm:pt modelId="{582A1853-C38D-4F7A-BB59-015E1C50BAAF}" type="pres">
      <dgm:prSet presAssocID="{FA5BF48E-9A61-4346-A2B4-19B657F86D93}" presName="sibTrans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E10BFD9F-79DE-4A0D-834C-9672FDD9CCE7}" type="presOf" srcId="{48D5963A-8A75-4312-B5D6-AA7702C1830B}" destId="{27643332-9429-457A-B198-1712D502E4F8}" srcOrd="0" destOrd="0" presId="urn:microsoft.com/office/officeart/2005/8/layout/radial6"/>
    <dgm:cxn modelId="{25A94A75-B506-461B-8DB0-BF35F9BBBE30}" srcId="{FBD60BBC-4C97-4C26-BE68-DE86BAF318BF}" destId="{2A661B1E-C28A-4300-A424-FF462319256F}" srcOrd="1" destOrd="0" parTransId="{4245962C-D4F7-432B-964C-4493C2DE9D59}" sibTransId="{274301FD-E5C6-46C4-9CE8-D58B96354C65}"/>
    <dgm:cxn modelId="{34894CA0-D8F2-49B8-B4B9-98A6FF3F8158}" type="presOf" srcId="{2A661B1E-C28A-4300-A424-FF462319256F}" destId="{E1E3DB4D-5F64-44EE-875D-4296F2B21319}" srcOrd="0" destOrd="0" presId="urn:microsoft.com/office/officeart/2005/8/layout/radial6"/>
    <dgm:cxn modelId="{21D929B5-90F1-4C8F-9D09-D6A179C8021F}" type="presOf" srcId="{F79043A0-E812-45B9-B625-522A5E915EFB}" destId="{2992F2F7-91ED-4E14-A33E-4E2C90DAD4E3}" srcOrd="0" destOrd="0" presId="urn:microsoft.com/office/officeart/2005/8/layout/radial6"/>
    <dgm:cxn modelId="{CF47B575-709F-4BAF-841C-2D095E8B5B7E}" type="presOf" srcId="{274301FD-E5C6-46C4-9CE8-D58B96354C65}" destId="{3F70ABAC-0B24-4D75-9558-9A99052148E2}" srcOrd="0" destOrd="0" presId="urn:microsoft.com/office/officeart/2005/8/layout/radial6"/>
    <dgm:cxn modelId="{021F0FF9-4E4B-4787-BD10-CB4321A901B7}" type="presOf" srcId="{0473A6F7-72D6-4E27-B571-989CC148F499}" destId="{6BAC012C-11C8-442D-A500-5E9F0BFD4554}" srcOrd="0" destOrd="0" presId="urn:microsoft.com/office/officeart/2005/8/layout/radial6"/>
    <dgm:cxn modelId="{73C6A2DC-8BBB-473D-BB20-9B3E779C57C1}" type="presOf" srcId="{FBD60BBC-4C97-4C26-BE68-DE86BAF318BF}" destId="{81C48111-832D-4FDB-BB00-A7DDD3B92622}" srcOrd="0" destOrd="0" presId="urn:microsoft.com/office/officeart/2005/8/layout/radial6"/>
    <dgm:cxn modelId="{C596FC2C-F332-4AD4-853B-4CF650126DAE}" type="presOf" srcId="{668DDAD6-0FAF-4AA5-A454-4A9984B79F35}" destId="{7198933B-C167-4831-949C-5FE1CFA3CAEF}" srcOrd="0" destOrd="0" presId="urn:microsoft.com/office/officeart/2005/8/layout/radial6"/>
    <dgm:cxn modelId="{1E7E7BB6-1AF1-4875-A972-A314BB6D46F6}" type="presOf" srcId="{FA5BF48E-9A61-4346-A2B4-19B657F86D93}" destId="{582A1853-C38D-4F7A-BB59-015E1C50BAAF}" srcOrd="0" destOrd="0" presId="urn:microsoft.com/office/officeart/2005/8/layout/radial6"/>
    <dgm:cxn modelId="{29BD18A4-B881-4B9F-AAA9-ED095D287E7A}" srcId="{FBD60BBC-4C97-4C26-BE68-DE86BAF318BF}" destId="{FF882B57-5106-4B53-9433-976AC3BFBEAB}" srcOrd="3" destOrd="0" parTransId="{E5C07532-5716-44BC-8CEF-40282A75312A}" sibTransId="{0473A6F7-72D6-4E27-B571-989CC148F499}"/>
    <dgm:cxn modelId="{24C01F83-EDE4-4A7F-8D7A-E47AB794AC54}" type="presOf" srcId="{8CA56207-8F9F-4B82-B27F-FA0250CE28B1}" destId="{F2C59B59-565C-48DE-8A47-16C52C9A3718}" srcOrd="0" destOrd="0" presId="urn:microsoft.com/office/officeart/2005/8/layout/radial6"/>
    <dgm:cxn modelId="{388E18B2-0A87-4E88-B3F2-371CC9EE5582}" type="presOf" srcId="{F71C2F8A-A0DA-4166-B7BA-36E11D0623EB}" destId="{4A9165E9-A360-4BD1-8D92-47BF113B38AD}" srcOrd="0" destOrd="0" presId="urn:microsoft.com/office/officeart/2005/8/layout/radial6"/>
    <dgm:cxn modelId="{0BE0B136-B26C-48E3-8729-630761C5415E}" type="presOf" srcId="{FF882B57-5106-4B53-9433-976AC3BFBEAB}" destId="{FD3300AC-6D1C-4BBC-8920-9EB42FD83343}" srcOrd="0" destOrd="0" presId="urn:microsoft.com/office/officeart/2005/8/layout/radial6"/>
    <dgm:cxn modelId="{900C7680-98D8-4CA5-8E4D-5D409DE7F416}" srcId="{64B98604-EDCA-48E5-8C52-D9B355D575FC}" destId="{FBD60BBC-4C97-4C26-BE68-DE86BAF318BF}" srcOrd="0" destOrd="0" parTransId="{196AAFE5-4BA9-41F8-8E4A-E02BF70ED75A}" sibTransId="{D267D796-DE91-45EC-8A62-AF5EAE52476A}"/>
    <dgm:cxn modelId="{00BCA934-261B-4695-AE80-712B600ED8D9}" srcId="{FBD60BBC-4C97-4C26-BE68-DE86BAF318BF}" destId="{8CA56207-8F9F-4B82-B27F-FA0250CE28B1}" srcOrd="4" destOrd="0" parTransId="{B70BDBB3-4875-4B4D-B3FB-3AC3EDDD589F}" sibTransId="{FA5BF48E-9A61-4346-A2B4-19B657F86D93}"/>
    <dgm:cxn modelId="{6A844DA8-AFB5-44D1-AEB0-F95E42A67CDE}" srcId="{FBD60BBC-4C97-4C26-BE68-DE86BAF318BF}" destId="{F79043A0-E812-45B9-B625-522A5E915EFB}" srcOrd="0" destOrd="0" parTransId="{65061EFA-1912-4C05-8E48-47FB916EFE73}" sibTransId="{F71C2F8A-A0DA-4166-B7BA-36E11D0623EB}"/>
    <dgm:cxn modelId="{7F908463-5C0B-4B90-A14E-6948126029A7}" type="presOf" srcId="{64B98604-EDCA-48E5-8C52-D9B355D575FC}" destId="{E6509D7F-942F-48AC-BEAF-E73586FF5749}" srcOrd="0" destOrd="0" presId="urn:microsoft.com/office/officeart/2005/8/layout/radial6"/>
    <dgm:cxn modelId="{999FB1A6-F98C-4B58-9F98-74389F8CC331}" srcId="{FBD60BBC-4C97-4C26-BE68-DE86BAF318BF}" destId="{48D5963A-8A75-4312-B5D6-AA7702C1830B}" srcOrd="2" destOrd="0" parTransId="{6D0C616B-4D33-4126-80B7-50D7594C2D61}" sibTransId="{668DDAD6-0FAF-4AA5-A454-4A9984B79F35}"/>
    <dgm:cxn modelId="{DC956B75-31E6-4D64-B13D-AB35BB4FAB6B}" type="presParOf" srcId="{E6509D7F-942F-48AC-BEAF-E73586FF5749}" destId="{81C48111-832D-4FDB-BB00-A7DDD3B92622}" srcOrd="0" destOrd="0" presId="urn:microsoft.com/office/officeart/2005/8/layout/radial6"/>
    <dgm:cxn modelId="{5BACFBF2-9D9F-48F6-9F0D-690DFE72553D}" type="presParOf" srcId="{E6509D7F-942F-48AC-BEAF-E73586FF5749}" destId="{2992F2F7-91ED-4E14-A33E-4E2C90DAD4E3}" srcOrd="1" destOrd="0" presId="urn:microsoft.com/office/officeart/2005/8/layout/radial6"/>
    <dgm:cxn modelId="{272C55CD-CA3E-4BC7-9BA4-BEB95EE29764}" type="presParOf" srcId="{E6509D7F-942F-48AC-BEAF-E73586FF5749}" destId="{1ADBE4B5-1125-4822-B3BA-13EE2025E553}" srcOrd="2" destOrd="0" presId="urn:microsoft.com/office/officeart/2005/8/layout/radial6"/>
    <dgm:cxn modelId="{EDD4FD84-7F70-4558-81E5-B132AAF91892}" type="presParOf" srcId="{E6509D7F-942F-48AC-BEAF-E73586FF5749}" destId="{4A9165E9-A360-4BD1-8D92-47BF113B38AD}" srcOrd="3" destOrd="0" presId="urn:microsoft.com/office/officeart/2005/8/layout/radial6"/>
    <dgm:cxn modelId="{1A5D6EE1-692B-433E-A163-E785D52A7F2B}" type="presParOf" srcId="{E6509D7F-942F-48AC-BEAF-E73586FF5749}" destId="{E1E3DB4D-5F64-44EE-875D-4296F2B21319}" srcOrd="4" destOrd="0" presId="urn:microsoft.com/office/officeart/2005/8/layout/radial6"/>
    <dgm:cxn modelId="{1BB18655-9836-4F1D-B366-E9FA52A915CD}" type="presParOf" srcId="{E6509D7F-942F-48AC-BEAF-E73586FF5749}" destId="{555FEE47-36EC-41B8-BFA6-96957A5939D6}" srcOrd="5" destOrd="0" presId="urn:microsoft.com/office/officeart/2005/8/layout/radial6"/>
    <dgm:cxn modelId="{A8DDD9C0-92DB-47D5-B8FF-194430266BAF}" type="presParOf" srcId="{E6509D7F-942F-48AC-BEAF-E73586FF5749}" destId="{3F70ABAC-0B24-4D75-9558-9A99052148E2}" srcOrd="6" destOrd="0" presId="urn:microsoft.com/office/officeart/2005/8/layout/radial6"/>
    <dgm:cxn modelId="{620EA093-1CCE-43D9-A182-BFC474811D44}" type="presParOf" srcId="{E6509D7F-942F-48AC-BEAF-E73586FF5749}" destId="{27643332-9429-457A-B198-1712D502E4F8}" srcOrd="7" destOrd="0" presId="urn:microsoft.com/office/officeart/2005/8/layout/radial6"/>
    <dgm:cxn modelId="{90687074-99C7-4808-A1F9-0C61CA541A0A}" type="presParOf" srcId="{E6509D7F-942F-48AC-BEAF-E73586FF5749}" destId="{A7FF9163-A289-4A6E-87D1-8399FDAA56F7}" srcOrd="8" destOrd="0" presId="urn:microsoft.com/office/officeart/2005/8/layout/radial6"/>
    <dgm:cxn modelId="{7AC54EAA-283B-4628-8805-B16742BA4289}" type="presParOf" srcId="{E6509D7F-942F-48AC-BEAF-E73586FF5749}" destId="{7198933B-C167-4831-949C-5FE1CFA3CAEF}" srcOrd="9" destOrd="0" presId="urn:microsoft.com/office/officeart/2005/8/layout/radial6"/>
    <dgm:cxn modelId="{8B55C7B9-F6A8-4FC2-A383-0525B589E5FF}" type="presParOf" srcId="{E6509D7F-942F-48AC-BEAF-E73586FF5749}" destId="{FD3300AC-6D1C-4BBC-8920-9EB42FD83343}" srcOrd="10" destOrd="0" presId="urn:microsoft.com/office/officeart/2005/8/layout/radial6"/>
    <dgm:cxn modelId="{443FBD3D-7E2A-4925-8C9E-62186FDFCBD9}" type="presParOf" srcId="{E6509D7F-942F-48AC-BEAF-E73586FF5749}" destId="{56CB9DC5-0704-4800-9D48-9FB2F3CD75D5}" srcOrd="11" destOrd="0" presId="urn:microsoft.com/office/officeart/2005/8/layout/radial6"/>
    <dgm:cxn modelId="{C3AC810C-417A-4DFA-BEAA-F68C3A5D7136}" type="presParOf" srcId="{E6509D7F-942F-48AC-BEAF-E73586FF5749}" destId="{6BAC012C-11C8-442D-A500-5E9F0BFD4554}" srcOrd="12" destOrd="0" presId="urn:microsoft.com/office/officeart/2005/8/layout/radial6"/>
    <dgm:cxn modelId="{7D643E02-4176-4B71-AA19-10F5B58A2A2B}" type="presParOf" srcId="{E6509D7F-942F-48AC-BEAF-E73586FF5749}" destId="{F2C59B59-565C-48DE-8A47-16C52C9A3718}" srcOrd="13" destOrd="0" presId="urn:microsoft.com/office/officeart/2005/8/layout/radial6"/>
    <dgm:cxn modelId="{C094EE7A-FA4A-483A-BCF9-90957EB77AD7}" type="presParOf" srcId="{E6509D7F-942F-48AC-BEAF-E73586FF5749}" destId="{9F632B95-F941-433E-8C70-08A6D79B9EA2}" srcOrd="14" destOrd="0" presId="urn:microsoft.com/office/officeart/2005/8/layout/radial6"/>
    <dgm:cxn modelId="{2DE64272-8A9A-422A-B2BE-C9B0E5AB4458}" type="presParOf" srcId="{E6509D7F-942F-48AC-BEAF-E73586FF5749}" destId="{582A1853-C38D-4F7A-BB59-015E1C50BAA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A3D361-0C4D-4C1E-AD77-264BB2359F9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37C0C391-69B5-456A-BAC5-DA4F5086CBB8}">
      <dgm:prSet phldrT="[Text]"/>
      <dgm:spPr/>
      <dgm:t>
        <a:bodyPr/>
        <a:lstStyle/>
        <a:p>
          <a:pPr algn="ctr"/>
          <a:r>
            <a:rPr lang="hr-HR" b="1" dirty="0" smtClean="0"/>
            <a:t>ŠKOLA</a:t>
          </a:r>
          <a:endParaRPr lang="hr-HR" dirty="0"/>
        </a:p>
      </dgm:t>
    </dgm:pt>
    <dgm:pt modelId="{E38A7982-09E4-4685-8108-EB60E1B2B946}" type="parTrans" cxnId="{93D00C45-20DB-4818-9DDE-44427958F6EC}">
      <dgm:prSet/>
      <dgm:spPr/>
      <dgm:t>
        <a:bodyPr/>
        <a:lstStyle/>
        <a:p>
          <a:endParaRPr lang="hr-HR"/>
        </a:p>
      </dgm:t>
    </dgm:pt>
    <dgm:pt modelId="{DEACEE05-36F6-4BE2-9A2A-34CC1CF90387}" type="sibTrans" cxnId="{93D00C45-20DB-4818-9DDE-44427958F6EC}">
      <dgm:prSet/>
      <dgm:spPr/>
      <dgm:t>
        <a:bodyPr/>
        <a:lstStyle/>
        <a:p>
          <a:endParaRPr lang="hr-HR"/>
        </a:p>
      </dgm:t>
    </dgm:pt>
    <dgm:pt modelId="{8FBB8DDE-0CD0-4B11-B5FA-6DE2D12DA06A}">
      <dgm:prSet phldrT="[Text]"/>
      <dgm:spPr/>
      <dgm:t>
        <a:bodyPr/>
        <a:lstStyle/>
        <a:p>
          <a:pPr algn="ctr"/>
          <a:r>
            <a:rPr lang="hr-HR" b="1" dirty="0" smtClean="0"/>
            <a:t>TIJELA LOKALNIH I REGIONALNIH VLASTI NADLEŽNA ZA ŠKOLE</a:t>
          </a:r>
        </a:p>
        <a:p>
          <a:pPr algn="ctr"/>
          <a:r>
            <a:rPr lang="hr-HR" b="1" dirty="0" smtClean="0"/>
            <a:t>(općina, grad, županija…)</a:t>
          </a:r>
          <a:endParaRPr lang="hr-HR" dirty="0"/>
        </a:p>
      </dgm:t>
    </dgm:pt>
    <dgm:pt modelId="{491A962E-EAAD-440E-B301-C856B914512C}" type="parTrans" cxnId="{5907ACBF-AD3C-4FAF-AFBC-CD1773DA1317}">
      <dgm:prSet/>
      <dgm:spPr/>
      <dgm:t>
        <a:bodyPr/>
        <a:lstStyle/>
        <a:p>
          <a:endParaRPr lang="hr-HR"/>
        </a:p>
      </dgm:t>
    </dgm:pt>
    <dgm:pt modelId="{6C997B13-28B6-4F08-8FFB-CB6E1BD8A6C4}" type="sibTrans" cxnId="{5907ACBF-AD3C-4FAF-AFBC-CD1773DA1317}">
      <dgm:prSet/>
      <dgm:spPr/>
      <dgm:t>
        <a:bodyPr/>
        <a:lstStyle/>
        <a:p>
          <a:endParaRPr lang="hr-HR"/>
        </a:p>
      </dgm:t>
    </dgm:pt>
    <dgm:pt modelId="{EC877BAC-B283-4860-9C36-6A0DBD98D171}">
      <dgm:prSet phldrT="[Text]"/>
      <dgm:spPr/>
      <dgm:t>
        <a:bodyPr/>
        <a:lstStyle/>
        <a:p>
          <a:pPr algn="ctr"/>
          <a:r>
            <a:rPr lang="hr-HR" b="1" dirty="0" smtClean="0"/>
            <a:t>OSTALA TIJELA KOJA SU PRIHVATLJIVA KAO KOORDINATORI KONZORCIJA</a:t>
          </a:r>
        </a:p>
        <a:p>
          <a:pPr algn="ctr"/>
          <a:r>
            <a:rPr lang="hr-HR" b="1" dirty="0" smtClean="0"/>
            <a:t>(agencije za odgoj i obrazovanje…)</a:t>
          </a:r>
          <a:endParaRPr lang="hr-HR" dirty="0"/>
        </a:p>
      </dgm:t>
    </dgm:pt>
    <dgm:pt modelId="{98455232-4D6F-4279-9F02-FA83C946708A}" type="parTrans" cxnId="{DBFF51C5-5305-48AA-BF70-2C6505796137}">
      <dgm:prSet/>
      <dgm:spPr/>
      <dgm:t>
        <a:bodyPr/>
        <a:lstStyle/>
        <a:p>
          <a:endParaRPr lang="hr-HR"/>
        </a:p>
      </dgm:t>
    </dgm:pt>
    <dgm:pt modelId="{A96EDFE0-D34C-43EB-941A-753C0FB780D1}" type="sibTrans" cxnId="{DBFF51C5-5305-48AA-BF70-2C6505796137}">
      <dgm:prSet/>
      <dgm:spPr/>
      <dgm:t>
        <a:bodyPr/>
        <a:lstStyle/>
        <a:p>
          <a:endParaRPr lang="hr-HR"/>
        </a:p>
      </dgm:t>
    </dgm:pt>
    <dgm:pt modelId="{83E5E27B-5D16-4A8B-9DCE-88EE6C39405C}" type="pres">
      <dgm:prSet presAssocID="{26A3D361-0C4D-4C1E-AD77-264BB2359F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8C84BF7-9907-4C5D-8055-AAF0454E00EF}" type="pres">
      <dgm:prSet presAssocID="{37C0C391-69B5-456A-BAC5-DA4F5086CB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4C9721-BA03-4A5D-BBCD-D84FF2CF38BD}" type="pres">
      <dgm:prSet presAssocID="{DEACEE05-36F6-4BE2-9A2A-34CC1CF90387}" presName="spacer" presStyleCnt="0"/>
      <dgm:spPr/>
      <dgm:t>
        <a:bodyPr/>
        <a:lstStyle/>
        <a:p>
          <a:endParaRPr lang="hr-HR"/>
        </a:p>
      </dgm:t>
    </dgm:pt>
    <dgm:pt modelId="{2368C5FE-CA00-46BA-909E-FD3E42A636E1}" type="pres">
      <dgm:prSet presAssocID="{8FBB8DDE-0CD0-4B11-B5FA-6DE2D12DA0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3C4C5B-4552-4246-B16E-23368F0B0368}" type="pres">
      <dgm:prSet presAssocID="{6C997B13-28B6-4F08-8FFB-CB6E1BD8A6C4}" presName="spacer" presStyleCnt="0"/>
      <dgm:spPr/>
      <dgm:t>
        <a:bodyPr/>
        <a:lstStyle/>
        <a:p>
          <a:endParaRPr lang="hr-HR"/>
        </a:p>
      </dgm:t>
    </dgm:pt>
    <dgm:pt modelId="{909D8D79-3575-4B52-A7EF-DF77727C5701}" type="pres">
      <dgm:prSet presAssocID="{EC877BAC-B283-4860-9C36-6A0DBD98D1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D00C45-20DB-4818-9DDE-44427958F6EC}" srcId="{26A3D361-0C4D-4C1E-AD77-264BB2359F98}" destId="{37C0C391-69B5-456A-BAC5-DA4F5086CBB8}" srcOrd="0" destOrd="0" parTransId="{E38A7982-09E4-4685-8108-EB60E1B2B946}" sibTransId="{DEACEE05-36F6-4BE2-9A2A-34CC1CF90387}"/>
    <dgm:cxn modelId="{B526205C-9010-48CA-9BA3-CAB879C5D24C}" type="presOf" srcId="{26A3D361-0C4D-4C1E-AD77-264BB2359F98}" destId="{83E5E27B-5D16-4A8B-9DCE-88EE6C39405C}" srcOrd="0" destOrd="0" presId="urn:microsoft.com/office/officeart/2005/8/layout/vList2"/>
    <dgm:cxn modelId="{5907ACBF-AD3C-4FAF-AFBC-CD1773DA1317}" srcId="{26A3D361-0C4D-4C1E-AD77-264BB2359F98}" destId="{8FBB8DDE-0CD0-4B11-B5FA-6DE2D12DA06A}" srcOrd="1" destOrd="0" parTransId="{491A962E-EAAD-440E-B301-C856B914512C}" sibTransId="{6C997B13-28B6-4F08-8FFB-CB6E1BD8A6C4}"/>
    <dgm:cxn modelId="{7C16EFAD-1DCE-4E99-A525-C7BF5A205FB0}" type="presOf" srcId="{37C0C391-69B5-456A-BAC5-DA4F5086CBB8}" destId="{38C84BF7-9907-4C5D-8055-AAF0454E00EF}" srcOrd="0" destOrd="0" presId="urn:microsoft.com/office/officeart/2005/8/layout/vList2"/>
    <dgm:cxn modelId="{A60FF8AD-F01D-46B1-9961-8DC01BCEEE7C}" type="presOf" srcId="{EC877BAC-B283-4860-9C36-6A0DBD98D171}" destId="{909D8D79-3575-4B52-A7EF-DF77727C5701}" srcOrd="0" destOrd="0" presId="urn:microsoft.com/office/officeart/2005/8/layout/vList2"/>
    <dgm:cxn modelId="{DBFF51C5-5305-48AA-BF70-2C6505796137}" srcId="{26A3D361-0C4D-4C1E-AD77-264BB2359F98}" destId="{EC877BAC-B283-4860-9C36-6A0DBD98D171}" srcOrd="2" destOrd="0" parTransId="{98455232-4D6F-4279-9F02-FA83C946708A}" sibTransId="{A96EDFE0-D34C-43EB-941A-753C0FB780D1}"/>
    <dgm:cxn modelId="{145097A0-4A16-419A-9295-F9021352A4AD}" type="presOf" srcId="{8FBB8DDE-0CD0-4B11-B5FA-6DE2D12DA06A}" destId="{2368C5FE-CA00-46BA-909E-FD3E42A636E1}" srcOrd="0" destOrd="0" presId="urn:microsoft.com/office/officeart/2005/8/layout/vList2"/>
    <dgm:cxn modelId="{DC62BA77-06E4-4634-9B40-FC1C3C8567C6}" type="presParOf" srcId="{83E5E27B-5D16-4A8B-9DCE-88EE6C39405C}" destId="{38C84BF7-9907-4C5D-8055-AAF0454E00EF}" srcOrd="0" destOrd="0" presId="urn:microsoft.com/office/officeart/2005/8/layout/vList2"/>
    <dgm:cxn modelId="{B922EC75-E9B1-455D-B7F6-34DA42024630}" type="presParOf" srcId="{83E5E27B-5D16-4A8B-9DCE-88EE6C39405C}" destId="{EA4C9721-BA03-4A5D-BBCD-D84FF2CF38BD}" srcOrd="1" destOrd="0" presId="urn:microsoft.com/office/officeart/2005/8/layout/vList2"/>
    <dgm:cxn modelId="{11ADF8AB-6856-47A0-9D49-2F390B16E815}" type="presParOf" srcId="{83E5E27B-5D16-4A8B-9DCE-88EE6C39405C}" destId="{2368C5FE-CA00-46BA-909E-FD3E42A636E1}" srcOrd="2" destOrd="0" presId="urn:microsoft.com/office/officeart/2005/8/layout/vList2"/>
    <dgm:cxn modelId="{95F0E9AF-9569-46DB-AE6B-C33A860DCE2D}" type="presParOf" srcId="{83E5E27B-5D16-4A8B-9DCE-88EE6C39405C}" destId="{9A3C4C5B-4552-4246-B16E-23368F0B0368}" srcOrd="3" destOrd="0" presId="urn:microsoft.com/office/officeart/2005/8/layout/vList2"/>
    <dgm:cxn modelId="{FFD708D6-7812-4F86-AB1A-D569E93DEC1F}" type="presParOf" srcId="{83E5E27B-5D16-4A8B-9DCE-88EE6C39405C}" destId="{909D8D79-3575-4B52-A7EF-DF77727C57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466FC9-3231-4E64-884E-E168CAE19F8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9EEB48EC-DFDB-4B1C-9C83-D6EA23441B22}">
      <dgm:prSet custT="1"/>
      <dgm:spPr/>
      <dgm:t>
        <a:bodyPr/>
        <a:lstStyle/>
        <a:p>
          <a:r>
            <a:rPr lang="hr-HR" sz="1800" b="1" dirty="0" smtClean="0">
              <a:latin typeface="Arial" panose="020B0604020202020204" pitchFamily="34" charset="0"/>
              <a:cs typeface="Arial" panose="020B0604020202020204" pitchFamily="34" charset="0"/>
            </a:rPr>
            <a:t>ZA UČITELJE (9)</a:t>
          </a:r>
        </a:p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Polaznici usavršavanja moći će:</a:t>
          </a:r>
          <a:endParaRPr lang="hr-HR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38AFB-6054-43FA-8B40-0A5CB54501F1}" type="parTrans" cxnId="{50BD5CBD-3BF6-43ED-B904-B48BF7263014}">
      <dgm:prSet/>
      <dgm:spPr/>
      <dgm:t>
        <a:bodyPr/>
        <a:lstStyle/>
        <a:p>
          <a:endParaRPr lang="hr-HR"/>
        </a:p>
      </dgm:t>
    </dgm:pt>
    <dgm:pt modelId="{995DF4E7-3AE5-43BB-9A99-21CDD20AE444}" type="sibTrans" cxnId="{50BD5CBD-3BF6-43ED-B904-B48BF7263014}">
      <dgm:prSet/>
      <dgm:spPr/>
      <dgm:t>
        <a:bodyPr/>
        <a:lstStyle/>
        <a:p>
          <a:endParaRPr lang="hr-HR"/>
        </a:p>
      </dgm:t>
    </dgm:pt>
    <dgm:pt modelId="{5D5A570E-D28D-4CF3-9492-BF7828F6EB3A}">
      <dgm:prSet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osmisliti, izraditi i provesti novo programsko područje i kurikulum za poduzetništvo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07195-9736-40F4-A5F7-47B3952905AE}" type="parTrans" cxnId="{AA4D6A61-49F5-49CC-A116-451CFB5B53C7}">
      <dgm:prSet/>
      <dgm:spPr/>
      <dgm:t>
        <a:bodyPr/>
        <a:lstStyle/>
        <a:p>
          <a:endParaRPr lang="hr-HR"/>
        </a:p>
      </dgm:t>
    </dgm:pt>
    <dgm:pt modelId="{5890026E-6835-4A04-A317-3E6C0E31D5D3}" type="sibTrans" cxnId="{AA4D6A61-49F5-49CC-A116-451CFB5B53C7}">
      <dgm:prSet/>
      <dgm:spPr/>
      <dgm:t>
        <a:bodyPr/>
        <a:lstStyle/>
        <a:p>
          <a:endParaRPr lang="hr-HR"/>
        </a:p>
      </dgm:t>
    </dgm:pt>
    <dgm:pt modelId="{B5EF1E0E-9181-4A85-8A25-0D4F8DB6E205}">
      <dgm:prSet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izraditi priručnik za učitelje za potrebe poučavanja poduzetništva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97A83-3701-4065-A161-E540778F8950}" type="parTrans" cxnId="{6F867958-3323-4042-878C-6AEA5CE5A4DB}">
      <dgm:prSet/>
      <dgm:spPr/>
      <dgm:t>
        <a:bodyPr/>
        <a:lstStyle/>
        <a:p>
          <a:endParaRPr lang="hr-HR"/>
        </a:p>
      </dgm:t>
    </dgm:pt>
    <dgm:pt modelId="{FE154270-0962-44BC-BB58-72F85C6DD535}" type="sibTrans" cxnId="{6F867958-3323-4042-878C-6AEA5CE5A4DB}">
      <dgm:prSet/>
      <dgm:spPr/>
      <dgm:t>
        <a:bodyPr/>
        <a:lstStyle/>
        <a:p>
          <a:endParaRPr lang="hr-HR"/>
        </a:p>
      </dgm:t>
    </dgm:pt>
    <dgm:pt modelId="{06B4D1E2-B682-43C7-988B-0CE0BF50DC7E}">
      <dgm:prSet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komunicirati s više europskih ustanova na stranom jeziku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764D3-CC5E-4906-9C0B-6E61F2A56C88}" type="parTrans" cxnId="{1774E267-07E6-4C9C-B724-7E9ACD7922E6}">
      <dgm:prSet/>
      <dgm:spPr/>
      <dgm:t>
        <a:bodyPr/>
        <a:lstStyle/>
        <a:p>
          <a:endParaRPr lang="hr-HR"/>
        </a:p>
      </dgm:t>
    </dgm:pt>
    <dgm:pt modelId="{537DBE60-A4CB-49CA-983C-1C6573A9AA4D}" type="sibTrans" cxnId="{1774E267-07E6-4C9C-B724-7E9ACD7922E6}">
      <dgm:prSet/>
      <dgm:spPr/>
      <dgm:t>
        <a:bodyPr/>
        <a:lstStyle/>
        <a:p>
          <a:endParaRPr lang="hr-HR"/>
        </a:p>
      </dgm:t>
    </dgm:pt>
    <dgm:pt modelId="{5F94D521-08F5-4108-8077-43A06DF6A400}">
      <dgm:prSet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poboljšati IKT kompetencije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F9E38-B219-405C-8522-EA7ACDEE632D}" type="parTrans" cxnId="{91FCE8CF-A5F6-40C1-A3E9-3D6828B885E3}">
      <dgm:prSet/>
      <dgm:spPr/>
      <dgm:t>
        <a:bodyPr/>
        <a:lstStyle/>
        <a:p>
          <a:endParaRPr lang="hr-HR"/>
        </a:p>
      </dgm:t>
    </dgm:pt>
    <dgm:pt modelId="{D2713481-6AFA-4836-BEEC-D827EF6F1138}" type="sibTrans" cxnId="{91FCE8CF-A5F6-40C1-A3E9-3D6828B885E3}">
      <dgm:prSet/>
      <dgm:spPr/>
      <dgm:t>
        <a:bodyPr/>
        <a:lstStyle/>
        <a:p>
          <a:endParaRPr lang="hr-HR"/>
        </a:p>
      </dgm:t>
    </dgm:pt>
    <dgm:pt modelId="{88CC667F-7BD8-4832-A10D-20FDBD0BB57A}">
      <dgm:prSet custT="1"/>
      <dgm:spPr>
        <a:solidFill>
          <a:schemeClr val="accent6"/>
        </a:solidFill>
      </dgm:spPr>
      <dgm:t>
        <a:bodyPr/>
        <a:lstStyle/>
        <a:p>
          <a:r>
            <a:rPr lang="hr-HR" sz="1800" b="1" dirty="0" smtClean="0">
              <a:latin typeface="Arial" panose="020B0604020202020204" pitchFamily="34" charset="0"/>
              <a:cs typeface="Arial" panose="020B0604020202020204" pitchFamily="34" charset="0"/>
            </a:rPr>
            <a:t>ZA UČENIKE (250)</a:t>
          </a:r>
        </a:p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Učenici će moći:</a:t>
          </a:r>
          <a:endParaRPr lang="hr-HR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FD126-2804-422A-8CAD-DA8216DED3A8}" type="parTrans" cxnId="{2E1B6226-A2D0-4142-A152-B9AD07523D48}">
      <dgm:prSet/>
      <dgm:spPr/>
      <dgm:t>
        <a:bodyPr/>
        <a:lstStyle/>
        <a:p>
          <a:endParaRPr lang="hr-HR"/>
        </a:p>
      </dgm:t>
    </dgm:pt>
    <dgm:pt modelId="{2EB5F820-F70A-4057-A78D-A37B3B667E53}" type="sibTrans" cxnId="{2E1B6226-A2D0-4142-A152-B9AD07523D48}">
      <dgm:prSet/>
      <dgm:spPr/>
      <dgm:t>
        <a:bodyPr/>
        <a:lstStyle/>
        <a:p>
          <a:endParaRPr lang="hr-HR"/>
        </a:p>
      </dgm:t>
    </dgm:pt>
    <dgm:pt modelId="{75AF7D24-F55E-4691-8FB5-263E01AF5098}">
      <dgm:prSet custT="1"/>
      <dgm:spPr>
        <a:solidFill>
          <a:schemeClr val="accent6"/>
        </a:solidFill>
      </dgm:spPr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poboljšano komunicirati na engleskom jeziku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7D690-863E-4FF0-89B5-72854E9AB146}" type="parTrans" cxnId="{D5DE1445-C05D-47F1-A257-0DB0DBB63E63}">
      <dgm:prSet/>
      <dgm:spPr/>
      <dgm:t>
        <a:bodyPr/>
        <a:lstStyle/>
        <a:p>
          <a:endParaRPr lang="hr-HR"/>
        </a:p>
      </dgm:t>
    </dgm:pt>
    <dgm:pt modelId="{0CD95797-093B-4FD3-A15D-2E07564B2BD2}" type="sibTrans" cxnId="{D5DE1445-C05D-47F1-A257-0DB0DBB63E63}">
      <dgm:prSet/>
      <dgm:spPr/>
      <dgm:t>
        <a:bodyPr/>
        <a:lstStyle/>
        <a:p>
          <a:endParaRPr lang="hr-HR"/>
        </a:p>
      </dgm:t>
    </dgm:pt>
    <dgm:pt modelId="{F5719135-DD71-497A-8BF7-6A469910CECF}">
      <dgm:prSet custT="1"/>
      <dgm:spPr>
        <a:solidFill>
          <a:schemeClr val="accent6"/>
        </a:solidFill>
      </dgm:spPr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koristiti </a:t>
          </a:r>
          <a:r>
            <a:rPr lang="hr-HR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online</a:t>
          </a:r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 resurse u nastavi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2A173-7F0D-48C0-B16B-85E76CCA85A4}" type="parTrans" cxnId="{AD4546EC-1804-430C-A795-572029DE2B3F}">
      <dgm:prSet/>
      <dgm:spPr/>
      <dgm:t>
        <a:bodyPr/>
        <a:lstStyle/>
        <a:p>
          <a:endParaRPr lang="hr-HR"/>
        </a:p>
      </dgm:t>
    </dgm:pt>
    <dgm:pt modelId="{5B30BDF2-3F28-4E76-86B5-250F11046E6E}" type="sibTrans" cxnId="{AD4546EC-1804-430C-A795-572029DE2B3F}">
      <dgm:prSet/>
      <dgm:spPr/>
      <dgm:t>
        <a:bodyPr/>
        <a:lstStyle/>
        <a:p>
          <a:endParaRPr lang="hr-HR"/>
        </a:p>
      </dgm:t>
    </dgm:pt>
    <dgm:pt modelId="{64C32329-17F1-484D-955F-5D55951AEE04}">
      <dgm:prSet custT="1"/>
      <dgm:spPr>
        <a:solidFill>
          <a:schemeClr val="accent6"/>
        </a:solidFill>
      </dgm:spPr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imenovati osnovne pojmove poduzetništva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063FE-CA99-4EE6-B240-2AC1B56632F8}" type="parTrans" cxnId="{675DF961-6E78-4BB7-825C-04DF70564128}">
      <dgm:prSet/>
      <dgm:spPr/>
      <dgm:t>
        <a:bodyPr/>
        <a:lstStyle/>
        <a:p>
          <a:endParaRPr lang="hr-HR"/>
        </a:p>
      </dgm:t>
    </dgm:pt>
    <dgm:pt modelId="{FA40B3E0-0241-4B7B-A407-7DE96F0516B1}" type="sibTrans" cxnId="{675DF961-6E78-4BB7-825C-04DF70564128}">
      <dgm:prSet/>
      <dgm:spPr/>
      <dgm:t>
        <a:bodyPr/>
        <a:lstStyle/>
        <a:p>
          <a:endParaRPr lang="hr-HR"/>
        </a:p>
      </dgm:t>
    </dgm:pt>
    <dgm:pt modelId="{309203C1-DBBB-4D1A-88B3-162D12A1B081}">
      <dgm:prSet custT="1"/>
      <dgm:spPr>
        <a:solidFill>
          <a:schemeClr val="accent6"/>
        </a:solidFill>
      </dgm:spPr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osmisliti i izraditi poduzetnički plan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4A2C6-9F95-473C-99DC-385158499125}" type="parTrans" cxnId="{37C199B8-0E36-4FE4-9A04-8A3618A43F4B}">
      <dgm:prSet/>
      <dgm:spPr/>
      <dgm:t>
        <a:bodyPr/>
        <a:lstStyle/>
        <a:p>
          <a:endParaRPr lang="hr-HR"/>
        </a:p>
      </dgm:t>
    </dgm:pt>
    <dgm:pt modelId="{C3C88DD1-E2DF-4873-8DDC-712282C048A6}" type="sibTrans" cxnId="{37C199B8-0E36-4FE4-9A04-8A3618A43F4B}">
      <dgm:prSet/>
      <dgm:spPr/>
      <dgm:t>
        <a:bodyPr/>
        <a:lstStyle/>
        <a:p>
          <a:endParaRPr lang="hr-HR"/>
        </a:p>
      </dgm:t>
    </dgm:pt>
    <dgm:pt modelId="{9A0BB182-4E61-49C6-A863-53DD04AC6B2C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hr-HR" sz="1800" b="1" dirty="0" smtClean="0">
              <a:latin typeface="Arial" panose="020B0604020202020204" pitchFamily="34" charset="0"/>
              <a:cs typeface="Arial" panose="020B0604020202020204" pitchFamily="34" charset="0"/>
            </a:rPr>
            <a:t>USTANOVA ĆE:</a:t>
          </a:r>
          <a:endParaRPr lang="hr-HR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625C3-C7A3-47A6-8B2C-4F8881014896}" type="parTrans" cxnId="{CE51BCC4-E9FD-49A9-AA1E-4C38A07789FF}">
      <dgm:prSet/>
      <dgm:spPr/>
      <dgm:t>
        <a:bodyPr/>
        <a:lstStyle/>
        <a:p>
          <a:endParaRPr lang="hr-HR"/>
        </a:p>
      </dgm:t>
    </dgm:pt>
    <dgm:pt modelId="{F4826D4C-5188-4575-AC2D-5EE946C31CAA}" type="sibTrans" cxnId="{CE51BCC4-E9FD-49A9-AA1E-4C38A07789FF}">
      <dgm:prSet/>
      <dgm:spPr/>
      <dgm:t>
        <a:bodyPr/>
        <a:lstStyle/>
        <a:p>
          <a:endParaRPr lang="hr-HR"/>
        </a:p>
      </dgm:t>
    </dgm:pt>
    <dgm:pt modelId="{99B528FA-B353-4925-ADA5-3C2E4544AE89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trajno poboljšati kvalitetu programa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28BD5-0CD5-4DB4-B57A-3A14F193225D}" type="parTrans" cxnId="{B099ED3E-9856-4B0E-B4BF-7A3AFD9D55EB}">
      <dgm:prSet/>
      <dgm:spPr/>
      <dgm:t>
        <a:bodyPr/>
        <a:lstStyle/>
        <a:p>
          <a:endParaRPr lang="hr-HR"/>
        </a:p>
      </dgm:t>
    </dgm:pt>
    <dgm:pt modelId="{F6CFBD60-F865-48BA-B519-B39EED4E0DC9}" type="sibTrans" cxnId="{B099ED3E-9856-4B0E-B4BF-7A3AFD9D55EB}">
      <dgm:prSet/>
      <dgm:spPr/>
      <dgm:t>
        <a:bodyPr/>
        <a:lstStyle/>
        <a:p>
          <a:endParaRPr lang="hr-HR"/>
        </a:p>
      </dgm:t>
    </dgm:pt>
    <dgm:pt modelId="{5D708720-AE01-4DA4-A2B0-7825FC377A66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poboljšati europsku dimenziju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22F4D-554E-4ECF-8CE7-C5B2D64ED955}" type="parTrans" cxnId="{B0C6EF84-FB16-421D-BE94-821134329104}">
      <dgm:prSet/>
      <dgm:spPr/>
      <dgm:t>
        <a:bodyPr/>
        <a:lstStyle/>
        <a:p>
          <a:endParaRPr lang="hr-HR"/>
        </a:p>
      </dgm:t>
    </dgm:pt>
    <dgm:pt modelId="{D2A32AA3-4163-4FD1-98C2-30F7ABA754EB}" type="sibTrans" cxnId="{B0C6EF84-FB16-421D-BE94-821134329104}">
      <dgm:prSet/>
      <dgm:spPr/>
      <dgm:t>
        <a:bodyPr/>
        <a:lstStyle/>
        <a:p>
          <a:endParaRPr lang="hr-HR"/>
        </a:p>
      </dgm:t>
    </dgm:pt>
    <dgm:pt modelId="{88C4A7B4-814A-4487-B377-992530089CEB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povećati kompetentnost sudionika usavršavanja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6B0DF-C36A-43F0-9C2A-5656A08A24FF}" type="parTrans" cxnId="{A3D072AF-9CFB-4DA2-B2C0-2A05E47728D5}">
      <dgm:prSet/>
      <dgm:spPr/>
      <dgm:t>
        <a:bodyPr/>
        <a:lstStyle/>
        <a:p>
          <a:endParaRPr lang="hr-HR"/>
        </a:p>
      </dgm:t>
    </dgm:pt>
    <dgm:pt modelId="{195C7C55-A2E4-4A98-8316-B38CE52843D0}" type="sibTrans" cxnId="{A3D072AF-9CFB-4DA2-B2C0-2A05E47728D5}">
      <dgm:prSet/>
      <dgm:spPr/>
      <dgm:t>
        <a:bodyPr/>
        <a:lstStyle/>
        <a:p>
          <a:endParaRPr lang="hr-HR"/>
        </a:p>
      </dgm:t>
    </dgm:pt>
    <dgm:pt modelId="{18CD2B61-43A3-41D8-BDC7-EC34CA4266E6}" type="pres">
      <dgm:prSet presAssocID="{2B466FC9-3231-4E64-884E-E168CAE19F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E19C239-C3E8-4940-B90D-22BD9237E940}" type="pres">
      <dgm:prSet presAssocID="{9EEB48EC-DFDB-4B1C-9C83-D6EA23441B22}" presName="node" presStyleLbl="node1" presStyleIdx="0" presStyleCnt="3" custScaleX="163410" custScaleY="2358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1ABF9F-3AA0-4B7B-AF88-F658D91A3D04}" type="pres">
      <dgm:prSet presAssocID="{995DF4E7-3AE5-43BB-9A99-21CDD20AE444}" presName="sibTrans" presStyleCnt="0"/>
      <dgm:spPr/>
    </dgm:pt>
    <dgm:pt modelId="{5DCCC403-FF48-47F6-9024-E57D948D1AFD}" type="pres">
      <dgm:prSet presAssocID="{88CC667F-7BD8-4832-A10D-20FDBD0BB57A}" presName="node" presStyleLbl="node1" presStyleIdx="1" presStyleCnt="3" custScaleX="175167" custScaleY="2235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D8CAF1-FB41-4CAA-8C33-EC7A1B415AEB}" type="pres">
      <dgm:prSet presAssocID="{2EB5F820-F70A-4057-A78D-A37B3B667E53}" presName="sibTrans" presStyleCnt="0"/>
      <dgm:spPr/>
    </dgm:pt>
    <dgm:pt modelId="{4CE668FB-281D-4C76-9EFA-DCD4D7E015D4}" type="pres">
      <dgm:prSet presAssocID="{9A0BB182-4E61-49C6-A863-53DD04AC6B2C}" presName="node" presStyleLbl="node1" presStyleIdx="2" presStyleCnt="3" custScaleX="254046" custScaleY="9685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DFAE1C7-4CFB-43D2-82CB-2357B94DD2D3}" type="presOf" srcId="{5D5A570E-D28D-4CF3-9492-BF7828F6EB3A}" destId="{6E19C239-C3E8-4940-B90D-22BD9237E940}" srcOrd="0" destOrd="1" presId="urn:microsoft.com/office/officeart/2005/8/layout/default"/>
    <dgm:cxn modelId="{CE51BCC4-E9FD-49A9-AA1E-4C38A07789FF}" srcId="{2B466FC9-3231-4E64-884E-E168CAE19F8E}" destId="{9A0BB182-4E61-49C6-A863-53DD04AC6B2C}" srcOrd="2" destOrd="0" parTransId="{333625C3-C7A3-47A6-8B2C-4F8881014896}" sibTransId="{F4826D4C-5188-4575-AC2D-5EE946C31CAA}"/>
    <dgm:cxn modelId="{07B20F6D-C069-412E-AC79-EDB7A7F5C1D8}" type="presOf" srcId="{309203C1-DBBB-4D1A-88B3-162D12A1B081}" destId="{5DCCC403-FF48-47F6-9024-E57D948D1AFD}" srcOrd="0" destOrd="4" presId="urn:microsoft.com/office/officeart/2005/8/layout/default"/>
    <dgm:cxn modelId="{37C541AD-67BE-4F0D-827F-132098577FD7}" type="presOf" srcId="{5F94D521-08F5-4108-8077-43A06DF6A400}" destId="{6E19C239-C3E8-4940-B90D-22BD9237E940}" srcOrd="0" destOrd="4" presId="urn:microsoft.com/office/officeart/2005/8/layout/default"/>
    <dgm:cxn modelId="{675DF961-6E78-4BB7-825C-04DF70564128}" srcId="{88CC667F-7BD8-4832-A10D-20FDBD0BB57A}" destId="{64C32329-17F1-484D-955F-5D55951AEE04}" srcOrd="2" destOrd="0" parTransId="{445063FE-CA99-4EE6-B240-2AC1B56632F8}" sibTransId="{FA40B3E0-0241-4B7B-A407-7DE96F0516B1}"/>
    <dgm:cxn modelId="{6F867958-3323-4042-878C-6AEA5CE5A4DB}" srcId="{9EEB48EC-DFDB-4B1C-9C83-D6EA23441B22}" destId="{B5EF1E0E-9181-4A85-8A25-0D4F8DB6E205}" srcOrd="1" destOrd="0" parTransId="{48097A83-3701-4065-A161-E540778F8950}" sibTransId="{FE154270-0962-44BC-BB58-72F85C6DD535}"/>
    <dgm:cxn modelId="{8385EB08-FB91-4A52-A306-01E38BEC753C}" type="presOf" srcId="{88C4A7B4-814A-4487-B377-992530089CEB}" destId="{4CE668FB-281D-4C76-9EFA-DCD4D7E015D4}" srcOrd="0" destOrd="3" presId="urn:microsoft.com/office/officeart/2005/8/layout/default"/>
    <dgm:cxn modelId="{2E1B6226-A2D0-4142-A152-B9AD07523D48}" srcId="{2B466FC9-3231-4E64-884E-E168CAE19F8E}" destId="{88CC667F-7BD8-4832-A10D-20FDBD0BB57A}" srcOrd="1" destOrd="0" parTransId="{B85FD126-2804-422A-8CAD-DA8216DED3A8}" sibTransId="{2EB5F820-F70A-4057-A78D-A37B3B667E53}"/>
    <dgm:cxn modelId="{75BE9DA2-4B5C-483F-9AD6-7A680E09DC57}" type="presOf" srcId="{2B466FC9-3231-4E64-884E-E168CAE19F8E}" destId="{18CD2B61-43A3-41D8-BDC7-EC34CA4266E6}" srcOrd="0" destOrd="0" presId="urn:microsoft.com/office/officeart/2005/8/layout/default"/>
    <dgm:cxn modelId="{1774E267-07E6-4C9C-B724-7E9ACD7922E6}" srcId="{9EEB48EC-DFDB-4B1C-9C83-D6EA23441B22}" destId="{06B4D1E2-B682-43C7-988B-0CE0BF50DC7E}" srcOrd="2" destOrd="0" parTransId="{496764D3-CC5E-4906-9C0B-6E61F2A56C88}" sibTransId="{537DBE60-A4CB-49CA-983C-1C6573A9AA4D}"/>
    <dgm:cxn modelId="{AD50CC74-B286-4388-9F54-6FDF6AA725F2}" type="presOf" srcId="{75AF7D24-F55E-4691-8FB5-263E01AF5098}" destId="{5DCCC403-FF48-47F6-9024-E57D948D1AFD}" srcOrd="0" destOrd="1" presId="urn:microsoft.com/office/officeart/2005/8/layout/default"/>
    <dgm:cxn modelId="{AD4546EC-1804-430C-A795-572029DE2B3F}" srcId="{88CC667F-7BD8-4832-A10D-20FDBD0BB57A}" destId="{F5719135-DD71-497A-8BF7-6A469910CECF}" srcOrd="1" destOrd="0" parTransId="{4BF2A173-7F0D-48C0-B16B-85E76CCA85A4}" sibTransId="{5B30BDF2-3F28-4E76-86B5-250F11046E6E}"/>
    <dgm:cxn modelId="{91FCE8CF-A5F6-40C1-A3E9-3D6828B885E3}" srcId="{9EEB48EC-DFDB-4B1C-9C83-D6EA23441B22}" destId="{5F94D521-08F5-4108-8077-43A06DF6A400}" srcOrd="3" destOrd="0" parTransId="{FCEF9E38-B219-405C-8522-EA7ACDEE632D}" sibTransId="{D2713481-6AFA-4836-BEEC-D827EF6F1138}"/>
    <dgm:cxn modelId="{A63678AA-8AB6-4711-A7E8-C33BC2AA5DCE}" type="presOf" srcId="{9A0BB182-4E61-49C6-A863-53DD04AC6B2C}" destId="{4CE668FB-281D-4C76-9EFA-DCD4D7E015D4}" srcOrd="0" destOrd="0" presId="urn:microsoft.com/office/officeart/2005/8/layout/default"/>
    <dgm:cxn modelId="{37E016AB-D845-4890-AE9B-6E621CE6B888}" type="presOf" srcId="{99B528FA-B353-4925-ADA5-3C2E4544AE89}" destId="{4CE668FB-281D-4C76-9EFA-DCD4D7E015D4}" srcOrd="0" destOrd="1" presId="urn:microsoft.com/office/officeart/2005/8/layout/default"/>
    <dgm:cxn modelId="{E7DD6824-11C3-4BE9-A8A9-D72DB6E61389}" type="presOf" srcId="{9EEB48EC-DFDB-4B1C-9C83-D6EA23441B22}" destId="{6E19C239-C3E8-4940-B90D-22BD9237E940}" srcOrd="0" destOrd="0" presId="urn:microsoft.com/office/officeart/2005/8/layout/default"/>
    <dgm:cxn modelId="{B0C6EF84-FB16-421D-BE94-821134329104}" srcId="{9A0BB182-4E61-49C6-A863-53DD04AC6B2C}" destId="{5D708720-AE01-4DA4-A2B0-7825FC377A66}" srcOrd="1" destOrd="0" parTransId="{8A122F4D-554E-4ECF-8CE7-C5B2D64ED955}" sibTransId="{D2A32AA3-4163-4FD1-98C2-30F7ABA754EB}"/>
    <dgm:cxn modelId="{E3E673A6-08D7-498B-A194-408632696DAE}" type="presOf" srcId="{B5EF1E0E-9181-4A85-8A25-0D4F8DB6E205}" destId="{6E19C239-C3E8-4940-B90D-22BD9237E940}" srcOrd="0" destOrd="2" presId="urn:microsoft.com/office/officeart/2005/8/layout/default"/>
    <dgm:cxn modelId="{D5DE1445-C05D-47F1-A257-0DB0DBB63E63}" srcId="{88CC667F-7BD8-4832-A10D-20FDBD0BB57A}" destId="{75AF7D24-F55E-4691-8FB5-263E01AF5098}" srcOrd="0" destOrd="0" parTransId="{1107D690-863E-4FF0-89B5-72854E9AB146}" sibTransId="{0CD95797-093B-4FD3-A15D-2E07564B2BD2}"/>
    <dgm:cxn modelId="{2A3EC14B-09A6-4F30-906F-C88A33842AD6}" type="presOf" srcId="{F5719135-DD71-497A-8BF7-6A469910CECF}" destId="{5DCCC403-FF48-47F6-9024-E57D948D1AFD}" srcOrd="0" destOrd="2" presId="urn:microsoft.com/office/officeart/2005/8/layout/default"/>
    <dgm:cxn modelId="{A3D072AF-9CFB-4DA2-B2C0-2A05E47728D5}" srcId="{9A0BB182-4E61-49C6-A863-53DD04AC6B2C}" destId="{88C4A7B4-814A-4487-B377-992530089CEB}" srcOrd="2" destOrd="0" parTransId="{A3F6B0DF-C36A-43F0-9C2A-5656A08A24FF}" sibTransId="{195C7C55-A2E4-4A98-8316-B38CE52843D0}"/>
    <dgm:cxn modelId="{C8DB08D7-1026-4B32-BB37-6F2E91EF142B}" type="presOf" srcId="{5D708720-AE01-4DA4-A2B0-7825FC377A66}" destId="{4CE668FB-281D-4C76-9EFA-DCD4D7E015D4}" srcOrd="0" destOrd="2" presId="urn:microsoft.com/office/officeart/2005/8/layout/default"/>
    <dgm:cxn modelId="{50BD5CBD-3BF6-43ED-B904-B48BF7263014}" srcId="{2B466FC9-3231-4E64-884E-E168CAE19F8E}" destId="{9EEB48EC-DFDB-4B1C-9C83-D6EA23441B22}" srcOrd="0" destOrd="0" parTransId="{C6438AFB-6054-43FA-8B40-0A5CB54501F1}" sibTransId="{995DF4E7-3AE5-43BB-9A99-21CDD20AE444}"/>
    <dgm:cxn modelId="{9367FA5F-275B-4A6A-A02D-958BD9D5DDD7}" type="presOf" srcId="{64C32329-17F1-484D-955F-5D55951AEE04}" destId="{5DCCC403-FF48-47F6-9024-E57D948D1AFD}" srcOrd="0" destOrd="3" presId="urn:microsoft.com/office/officeart/2005/8/layout/default"/>
    <dgm:cxn modelId="{174DE112-D1BD-41E0-B02A-EFDEEBE8708B}" type="presOf" srcId="{06B4D1E2-B682-43C7-988B-0CE0BF50DC7E}" destId="{6E19C239-C3E8-4940-B90D-22BD9237E940}" srcOrd="0" destOrd="3" presId="urn:microsoft.com/office/officeart/2005/8/layout/default"/>
    <dgm:cxn modelId="{AA4D6A61-49F5-49CC-A116-451CFB5B53C7}" srcId="{9EEB48EC-DFDB-4B1C-9C83-D6EA23441B22}" destId="{5D5A570E-D28D-4CF3-9492-BF7828F6EB3A}" srcOrd="0" destOrd="0" parTransId="{64907195-9736-40F4-A5F7-47B3952905AE}" sibTransId="{5890026E-6835-4A04-A317-3E6C0E31D5D3}"/>
    <dgm:cxn modelId="{37C199B8-0E36-4FE4-9A04-8A3618A43F4B}" srcId="{88CC667F-7BD8-4832-A10D-20FDBD0BB57A}" destId="{309203C1-DBBB-4D1A-88B3-162D12A1B081}" srcOrd="3" destOrd="0" parTransId="{6704A2C6-9F95-473C-99DC-385158499125}" sibTransId="{C3C88DD1-E2DF-4873-8DDC-712282C048A6}"/>
    <dgm:cxn modelId="{B099ED3E-9856-4B0E-B4BF-7A3AFD9D55EB}" srcId="{9A0BB182-4E61-49C6-A863-53DD04AC6B2C}" destId="{99B528FA-B353-4925-ADA5-3C2E4544AE89}" srcOrd="0" destOrd="0" parTransId="{98428BD5-0CD5-4DB4-B57A-3A14F193225D}" sibTransId="{F6CFBD60-F865-48BA-B519-B39EED4E0DC9}"/>
    <dgm:cxn modelId="{E7D7114A-97E1-45ED-B407-A84D0683C2C7}" type="presOf" srcId="{88CC667F-7BD8-4832-A10D-20FDBD0BB57A}" destId="{5DCCC403-FF48-47F6-9024-E57D948D1AFD}" srcOrd="0" destOrd="0" presId="urn:microsoft.com/office/officeart/2005/8/layout/default"/>
    <dgm:cxn modelId="{713CC0F4-C9E1-42F8-B399-DC9175589EC8}" type="presParOf" srcId="{18CD2B61-43A3-41D8-BDC7-EC34CA4266E6}" destId="{6E19C239-C3E8-4940-B90D-22BD9237E940}" srcOrd="0" destOrd="0" presId="urn:microsoft.com/office/officeart/2005/8/layout/default"/>
    <dgm:cxn modelId="{8C7120A6-6EFD-4E06-B8A1-0A523036EA77}" type="presParOf" srcId="{18CD2B61-43A3-41D8-BDC7-EC34CA4266E6}" destId="{BE1ABF9F-3AA0-4B7B-AF88-F658D91A3D04}" srcOrd="1" destOrd="0" presId="urn:microsoft.com/office/officeart/2005/8/layout/default"/>
    <dgm:cxn modelId="{2C7F5210-F889-4B48-AEC2-8C30FF46D245}" type="presParOf" srcId="{18CD2B61-43A3-41D8-BDC7-EC34CA4266E6}" destId="{5DCCC403-FF48-47F6-9024-E57D948D1AFD}" srcOrd="2" destOrd="0" presId="urn:microsoft.com/office/officeart/2005/8/layout/default"/>
    <dgm:cxn modelId="{0ED7EBE7-CA02-485F-A4F8-E495CDE84B43}" type="presParOf" srcId="{18CD2B61-43A3-41D8-BDC7-EC34CA4266E6}" destId="{4ED8CAF1-FB41-4CAA-8C33-EC7A1B415AEB}" srcOrd="3" destOrd="0" presId="urn:microsoft.com/office/officeart/2005/8/layout/default"/>
    <dgm:cxn modelId="{0863BAB7-8634-41F7-91B7-D7D235DA6A5A}" type="presParOf" srcId="{18CD2B61-43A3-41D8-BDC7-EC34CA4266E6}" destId="{4CE668FB-281D-4C76-9EFA-DCD4D7E015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185575-6456-431A-A611-60AFC4173D31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0477E427-8DED-4D73-9973-AFECFAACC192}">
      <dgm:prSet phldrT="[Text]" custT="1"/>
      <dgm:spPr/>
      <dgm:t>
        <a:bodyPr/>
        <a:lstStyle/>
        <a:p>
          <a:r>
            <a:rPr lang="hr-H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Potencijalni prijavitelji</a:t>
          </a:r>
          <a:endParaRPr lang="hr-H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F0973-225C-40C7-A9F4-2C14AB10AEB1}" type="parTrans" cxnId="{036BAE7B-A2CB-44BB-8829-A5C022C00702}">
      <dgm:prSet/>
      <dgm:spPr/>
      <dgm:t>
        <a:bodyPr/>
        <a:lstStyle/>
        <a:p>
          <a:endParaRPr lang="hr-HR"/>
        </a:p>
      </dgm:t>
    </dgm:pt>
    <dgm:pt modelId="{17583D67-FC84-48C9-AB02-678BAA6F8D5A}" type="sibTrans" cxnId="{036BAE7B-A2CB-44BB-8829-A5C022C00702}">
      <dgm:prSet/>
      <dgm:spPr/>
      <dgm:t>
        <a:bodyPr/>
        <a:lstStyle/>
        <a:p>
          <a:endParaRPr lang="hr-HR"/>
        </a:p>
      </dgm:t>
    </dgm:pt>
    <dgm:pt modelId="{277B034F-DB15-4303-ACF4-BEE30E706F9C}">
      <dgm:prSet phldrT="[Text]" custT="1"/>
      <dgm:spPr/>
      <dgm:t>
        <a:bodyPr/>
        <a:lstStyle/>
        <a:p>
          <a:pPr rtl="0"/>
          <a:r>
            <a:rPr lang="hr-HR" sz="20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Ustanove </a:t>
          </a:r>
          <a:r>
            <a:rPr lang="hr-HR" sz="20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koje pružaju opće, strukovno i tehničko obrazovanje na svim razinama (predškolsko, OŠ i SŠ obrazovanje)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26E3A-012F-422E-A7C1-321D4F05CC43}" type="parTrans" cxnId="{080B5688-4381-4927-9728-936CAD4A1CD3}">
      <dgm:prSet/>
      <dgm:spPr/>
      <dgm:t>
        <a:bodyPr/>
        <a:lstStyle/>
        <a:p>
          <a:endParaRPr lang="hr-HR"/>
        </a:p>
      </dgm:t>
    </dgm:pt>
    <dgm:pt modelId="{880DF5FF-ACE9-41BE-A51C-E4963902F9A3}" type="sibTrans" cxnId="{080B5688-4381-4927-9728-936CAD4A1CD3}">
      <dgm:prSet/>
      <dgm:spPr/>
      <dgm:t>
        <a:bodyPr/>
        <a:lstStyle/>
        <a:p>
          <a:endParaRPr lang="hr-HR"/>
        </a:p>
      </dgm:t>
    </dgm:pt>
    <dgm:pt modelId="{63BF7C8C-5050-4BEA-8283-421AEA4DB96A}">
      <dgm:prSet phldrT="[Text]" custT="1"/>
      <dgm:spPr/>
      <dgm:t>
        <a:bodyPr/>
        <a:lstStyle/>
        <a:p>
          <a:r>
            <a:rPr lang="hr-HR" sz="2400" b="1" smtClean="0">
              <a:latin typeface="Arial" panose="020B0604020202020204" pitchFamily="34" charset="0"/>
              <a:cs typeface="Arial" panose="020B0604020202020204" pitchFamily="34" charset="0"/>
            </a:rPr>
            <a:t>Oblik osposobljavanja</a:t>
          </a:r>
          <a:endParaRPr lang="hr-H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468CD-F7F8-4590-A667-F7B08E8538B1}" type="parTrans" cxnId="{5F1C0526-A02E-4EC4-B093-D1079ED5E395}">
      <dgm:prSet/>
      <dgm:spPr/>
      <dgm:t>
        <a:bodyPr/>
        <a:lstStyle/>
        <a:p>
          <a:endParaRPr lang="hr-HR"/>
        </a:p>
      </dgm:t>
    </dgm:pt>
    <dgm:pt modelId="{5E8C42FD-7DA8-4CED-9A65-27C1183FD798}" type="sibTrans" cxnId="{5F1C0526-A02E-4EC4-B093-D1079ED5E395}">
      <dgm:prSet/>
      <dgm:spPr/>
      <dgm:t>
        <a:bodyPr/>
        <a:lstStyle/>
        <a:p>
          <a:endParaRPr lang="hr-HR"/>
        </a:p>
      </dgm:t>
    </dgm:pt>
    <dgm:pt modelId="{AFC87458-3EE6-445B-94B3-9C782F97AD28}">
      <dgm:prSet phldrT="[Text]" custT="1"/>
      <dgm:spPr/>
      <dgm:t>
        <a:bodyPr/>
        <a:lstStyle/>
        <a:p>
          <a:pPr rtl="0"/>
          <a:r>
            <a:rPr lang="hr-HR" sz="20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Konzorciji</a:t>
          </a:r>
          <a:r>
            <a:rPr lang="hr-HR" sz="20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E36FE-4754-46C9-8344-32B0B4B198FF}" type="parTrans" cxnId="{F3C3865D-3D11-45A5-BAAD-DA83F6BEEBA9}">
      <dgm:prSet/>
      <dgm:spPr/>
      <dgm:t>
        <a:bodyPr/>
        <a:lstStyle/>
        <a:p>
          <a:endParaRPr lang="hr-HR"/>
        </a:p>
      </dgm:t>
    </dgm:pt>
    <dgm:pt modelId="{2C969C13-9353-447F-A3F4-539445D79613}" type="sibTrans" cxnId="{F3C3865D-3D11-45A5-BAAD-DA83F6BEEBA9}">
      <dgm:prSet/>
      <dgm:spPr/>
      <dgm:t>
        <a:bodyPr/>
        <a:lstStyle/>
        <a:p>
          <a:endParaRPr lang="hr-HR"/>
        </a:p>
      </dgm:t>
    </dgm:pt>
    <dgm:pt modelId="{48D5AC9B-62FF-4333-864F-D70A1BFEEA59}">
      <dgm:prSet phldrT="[Text]" custT="1"/>
      <dgm:spPr/>
      <dgm:t>
        <a:bodyPr/>
        <a:lstStyle/>
        <a:p>
          <a:r>
            <a: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Poučavanje </a:t>
          </a:r>
          <a:r>
            <a: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 inozemstvu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DF318-52D6-4036-BE8B-03840A7A3F46}" type="parTrans" cxnId="{5303FBE0-DB4B-4D0D-A889-D4AEE04B0738}">
      <dgm:prSet/>
      <dgm:spPr/>
      <dgm:t>
        <a:bodyPr/>
        <a:lstStyle/>
        <a:p>
          <a:endParaRPr lang="hr-HR"/>
        </a:p>
      </dgm:t>
    </dgm:pt>
    <dgm:pt modelId="{5ECE97E8-86D3-4C94-AABF-46D6E1166911}" type="sibTrans" cxnId="{5303FBE0-DB4B-4D0D-A889-D4AEE04B0738}">
      <dgm:prSet/>
      <dgm:spPr/>
      <dgm:t>
        <a:bodyPr/>
        <a:lstStyle/>
        <a:p>
          <a:endParaRPr lang="hr-HR"/>
        </a:p>
      </dgm:t>
    </dgm:pt>
    <dgm:pt modelId="{67A517F4-31A4-4693-8C86-C99D52FDEA43}">
      <dgm:prSet phldrT="[Text]" custT="1"/>
      <dgm:spPr/>
      <dgm:t>
        <a:bodyPr/>
        <a:lstStyle/>
        <a:p>
          <a:r>
            <a: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Osposobljavanje</a:t>
          </a:r>
          <a:r>
            <a: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osoblja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DFD8C-7A17-40A4-B152-90EE30872DFD}" type="parTrans" cxnId="{81D66ED9-33C0-4465-9A8C-60B5C52E4585}">
      <dgm:prSet/>
      <dgm:spPr/>
      <dgm:t>
        <a:bodyPr/>
        <a:lstStyle/>
        <a:p>
          <a:endParaRPr lang="hr-HR"/>
        </a:p>
      </dgm:t>
    </dgm:pt>
    <dgm:pt modelId="{9AAFD2A6-AB53-49EA-B087-B60243D09DEB}" type="sibTrans" cxnId="{81D66ED9-33C0-4465-9A8C-60B5C52E4585}">
      <dgm:prSet/>
      <dgm:spPr/>
      <dgm:t>
        <a:bodyPr/>
        <a:lstStyle/>
        <a:p>
          <a:endParaRPr lang="hr-HR"/>
        </a:p>
      </dgm:t>
    </dgm:pt>
    <dgm:pt modelId="{1E669198-F76B-48DE-85D1-FDC692D49EC4}">
      <dgm:prSet phldrT="[Text]" custT="1"/>
      <dgm:spPr/>
      <dgm:t>
        <a:bodyPr/>
        <a:lstStyle/>
        <a:p>
          <a:r>
            <a:rPr lang="hr-HR" sz="2400" b="1" smtClean="0">
              <a:latin typeface="Arial" panose="020B0604020202020204" pitchFamily="34" charset="0"/>
              <a:cs typeface="Arial" panose="020B0604020202020204" pitchFamily="34" charset="0"/>
            </a:rPr>
            <a:t>Trajanje</a:t>
          </a:r>
          <a:endParaRPr lang="hr-H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B1A0B-1E99-477F-AF84-10EA982D6790}" type="parTrans" cxnId="{147B38C3-F9B2-4F70-8E57-AA361DAF6279}">
      <dgm:prSet/>
      <dgm:spPr/>
      <dgm:t>
        <a:bodyPr/>
        <a:lstStyle/>
        <a:p>
          <a:endParaRPr lang="hr-HR"/>
        </a:p>
      </dgm:t>
    </dgm:pt>
    <dgm:pt modelId="{9571506B-9373-40FF-B591-51B1C5102ECF}" type="sibTrans" cxnId="{147B38C3-F9B2-4F70-8E57-AA361DAF6279}">
      <dgm:prSet/>
      <dgm:spPr/>
      <dgm:t>
        <a:bodyPr/>
        <a:lstStyle/>
        <a:p>
          <a:endParaRPr lang="hr-HR"/>
        </a:p>
      </dgm:t>
    </dgm:pt>
    <dgm:pt modelId="{9F329017-1C87-41FE-8944-66BB21674C64}">
      <dgm:prSet phldrT="[Text]" custT="1"/>
      <dgm:spPr/>
      <dgm:t>
        <a:bodyPr/>
        <a:lstStyle/>
        <a:p>
          <a:r>
            <a: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Projekti</a:t>
          </a:r>
          <a:r>
            <a: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od 1 do 2 godine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DCBA3-4DD9-4C40-9146-5F623E71854A}" type="parTrans" cxnId="{8A2A83FD-D518-4BDE-991C-FDE016A1EC6F}">
      <dgm:prSet/>
      <dgm:spPr/>
      <dgm:t>
        <a:bodyPr/>
        <a:lstStyle/>
        <a:p>
          <a:endParaRPr lang="hr-HR"/>
        </a:p>
      </dgm:t>
    </dgm:pt>
    <dgm:pt modelId="{2C27B180-880F-488E-9F75-AA269DE24A2B}" type="sibTrans" cxnId="{8A2A83FD-D518-4BDE-991C-FDE016A1EC6F}">
      <dgm:prSet/>
      <dgm:spPr/>
      <dgm:t>
        <a:bodyPr/>
        <a:lstStyle/>
        <a:p>
          <a:endParaRPr lang="hr-HR"/>
        </a:p>
      </dgm:t>
    </dgm:pt>
    <dgm:pt modelId="{A3D7AAA8-A858-4AC2-BA0F-F67BB04CB547}">
      <dgm:prSet phldrT="[Text]" custT="1"/>
      <dgm:spPr/>
      <dgm:t>
        <a:bodyPr/>
        <a:lstStyle/>
        <a:p>
          <a:r>
            <a: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Mobilnosti</a:t>
          </a:r>
          <a:r>
            <a:rPr lang="hr-H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od 2 dana do 2 mjeseca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AB25E9-19C1-4203-B627-7776FEFC5681}" type="parTrans" cxnId="{06BE3E1E-C344-4FB7-A7C0-3BC499209B71}">
      <dgm:prSet/>
      <dgm:spPr/>
      <dgm:t>
        <a:bodyPr/>
        <a:lstStyle/>
        <a:p>
          <a:endParaRPr lang="hr-HR"/>
        </a:p>
      </dgm:t>
    </dgm:pt>
    <dgm:pt modelId="{D6D99ED7-5365-4579-B4E9-A584A11B7F18}" type="sibTrans" cxnId="{06BE3E1E-C344-4FB7-A7C0-3BC499209B71}">
      <dgm:prSet/>
      <dgm:spPr/>
      <dgm:t>
        <a:bodyPr/>
        <a:lstStyle/>
        <a:p>
          <a:endParaRPr lang="hr-HR"/>
        </a:p>
      </dgm:t>
    </dgm:pt>
    <dgm:pt modelId="{1F47C0FA-59C7-48D3-927F-8227DCB5F619}">
      <dgm:prSet phldrT="[Text]" custT="1"/>
      <dgm:spPr/>
      <dgm:t>
        <a:bodyPr/>
        <a:lstStyle/>
        <a:p>
          <a:r>
            <a:rPr lang="hr-H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Važno!</a:t>
          </a:r>
          <a:endParaRPr lang="hr-HR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84976-08F0-4711-B044-F32ED3204DBD}" type="parTrans" cxnId="{5D3F023D-5C56-4235-B490-F4520291FB77}">
      <dgm:prSet/>
      <dgm:spPr/>
      <dgm:t>
        <a:bodyPr/>
        <a:lstStyle/>
        <a:p>
          <a:endParaRPr lang="hr-HR"/>
        </a:p>
      </dgm:t>
    </dgm:pt>
    <dgm:pt modelId="{0E8BC879-752B-4362-9644-79FE616F6827}" type="sibTrans" cxnId="{5D3F023D-5C56-4235-B490-F4520291FB77}">
      <dgm:prSet/>
      <dgm:spPr/>
      <dgm:t>
        <a:bodyPr/>
        <a:lstStyle/>
        <a:p>
          <a:endParaRPr lang="hr-HR"/>
        </a:p>
      </dgm:t>
    </dgm:pt>
    <dgm:pt modelId="{DE471B4A-DA4B-4E16-9B6B-ABF69F7F5C3A}">
      <dgm:prSet phldrT="[Text]" custT="1"/>
      <dgm:spPr/>
      <dgm:t>
        <a:bodyPr/>
        <a:lstStyle/>
        <a:p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Europski razvojni plan</a:t>
          </a:r>
          <a:endParaRPr lang="hr-HR" sz="20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64A54-0367-4729-AD92-D0A61285DF32}" type="parTrans" cxnId="{BEDAC1C6-6B9B-4BFF-8AA9-C22C544F6614}">
      <dgm:prSet/>
      <dgm:spPr/>
      <dgm:t>
        <a:bodyPr/>
        <a:lstStyle/>
        <a:p>
          <a:endParaRPr lang="hr-HR"/>
        </a:p>
      </dgm:t>
    </dgm:pt>
    <dgm:pt modelId="{767FD0DE-FF51-4E8F-AF5E-7F078C2D5775}" type="sibTrans" cxnId="{BEDAC1C6-6B9B-4BFF-8AA9-C22C544F6614}">
      <dgm:prSet/>
      <dgm:spPr/>
      <dgm:t>
        <a:bodyPr/>
        <a:lstStyle/>
        <a:p>
          <a:endParaRPr lang="hr-HR"/>
        </a:p>
      </dgm:t>
    </dgm:pt>
    <dgm:pt modelId="{AC553443-4420-49B3-B056-A8AF38225180}">
      <dgm:prSet phldrT="[Text]" custT="1"/>
      <dgm:spPr/>
      <dgm:t>
        <a:bodyPr/>
        <a:lstStyle/>
        <a:p>
          <a:r>
            <a:rPr lang="hr-HR" sz="20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eTwinning (www.etwinning.net)</a:t>
          </a:r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r-HR" sz="2000" dirty="0"/>
        </a:p>
      </dgm:t>
    </dgm:pt>
    <dgm:pt modelId="{564C7936-A333-41C7-B7FE-0B71825F6DD2}" type="parTrans" cxnId="{9D4AC6BC-A9F3-42F5-BBFE-33025B077E0D}">
      <dgm:prSet/>
      <dgm:spPr/>
      <dgm:t>
        <a:bodyPr/>
        <a:lstStyle/>
        <a:p>
          <a:endParaRPr lang="hr-HR"/>
        </a:p>
      </dgm:t>
    </dgm:pt>
    <dgm:pt modelId="{843B737B-5F2C-48DD-AFC7-DC6F6C707A87}" type="sibTrans" cxnId="{9D4AC6BC-A9F3-42F5-BBFE-33025B077E0D}">
      <dgm:prSet/>
      <dgm:spPr/>
      <dgm:t>
        <a:bodyPr/>
        <a:lstStyle/>
        <a:p>
          <a:endParaRPr lang="hr-HR"/>
        </a:p>
      </dgm:t>
    </dgm:pt>
    <dgm:pt modelId="{A175009A-AE02-49A6-8F74-8AFBCF449901}" type="pres">
      <dgm:prSet presAssocID="{94185575-6456-431A-A611-60AFC4173D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E24A3D5-B3C9-4CBB-B713-B7F15FBB433A}" type="pres">
      <dgm:prSet presAssocID="{0477E427-8DED-4D73-9973-AFECFAACC192}" presName="parentLin" presStyleCnt="0"/>
      <dgm:spPr/>
    </dgm:pt>
    <dgm:pt modelId="{FBCC9B80-E916-4601-BEBB-7AC99B7F27C0}" type="pres">
      <dgm:prSet presAssocID="{0477E427-8DED-4D73-9973-AFECFAACC192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856AE6BF-050B-4832-AAEB-DF5B0FB85A54}" type="pres">
      <dgm:prSet presAssocID="{0477E427-8DED-4D73-9973-AFECFAACC1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B55391-D5EF-496B-8E27-444B3BCE5119}" type="pres">
      <dgm:prSet presAssocID="{0477E427-8DED-4D73-9973-AFECFAACC192}" presName="negativeSpace" presStyleCnt="0"/>
      <dgm:spPr/>
    </dgm:pt>
    <dgm:pt modelId="{EE8659DE-5C6E-4B96-ADE5-31351AE33ED9}" type="pres">
      <dgm:prSet presAssocID="{0477E427-8DED-4D73-9973-AFECFAACC19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BE57BC-BBC1-4594-83C5-32F8F54FD765}" type="pres">
      <dgm:prSet presAssocID="{17583D67-FC84-48C9-AB02-678BAA6F8D5A}" presName="spaceBetweenRectangles" presStyleCnt="0"/>
      <dgm:spPr/>
    </dgm:pt>
    <dgm:pt modelId="{54F856ED-E894-47F5-AFB1-436A64E3A28D}" type="pres">
      <dgm:prSet presAssocID="{63BF7C8C-5050-4BEA-8283-421AEA4DB96A}" presName="parentLin" presStyleCnt="0"/>
      <dgm:spPr/>
    </dgm:pt>
    <dgm:pt modelId="{E37F270A-3D64-4B23-946A-97A0C0C9C332}" type="pres">
      <dgm:prSet presAssocID="{63BF7C8C-5050-4BEA-8283-421AEA4DB96A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2D54BDAA-3F57-489F-A5CA-0274A9E904F0}" type="pres">
      <dgm:prSet presAssocID="{63BF7C8C-5050-4BEA-8283-421AEA4DB9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728106-DDD0-4F5E-ABDC-8CAB21BAB9D7}" type="pres">
      <dgm:prSet presAssocID="{63BF7C8C-5050-4BEA-8283-421AEA4DB96A}" presName="negativeSpace" presStyleCnt="0"/>
      <dgm:spPr/>
    </dgm:pt>
    <dgm:pt modelId="{46852DB8-0D3D-4CFF-8643-96AE9DC0ED5E}" type="pres">
      <dgm:prSet presAssocID="{63BF7C8C-5050-4BEA-8283-421AEA4DB96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C36A06-EA5E-484F-93BD-EED752817A7F}" type="pres">
      <dgm:prSet presAssocID="{5E8C42FD-7DA8-4CED-9A65-27C1183FD798}" presName="spaceBetweenRectangles" presStyleCnt="0"/>
      <dgm:spPr/>
    </dgm:pt>
    <dgm:pt modelId="{F7CE74F8-6944-44C3-A18A-D386774E80D8}" type="pres">
      <dgm:prSet presAssocID="{1E669198-F76B-48DE-85D1-FDC692D49EC4}" presName="parentLin" presStyleCnt="0"/>
      <dgm:spPr/>
    </dgm:pt>
    <dgm:pt modelId="{C718D621-5611-435E-8F21-89A8A886DC80}" type="pres">
      <dgm:prSet presAssocID="{1E669198-F76B-48DE-85D1-FDC692D49EC4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B7AC929D-CB2A-4E7A-88D3-62C7F61C4908}" type="pres">
      <dgm:prSet presAssocID="{1E669198-F76B-48DE-85D1-FDC692D49E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75DF80-E07C-4511-8E1B-0FA0A673797E}" type="pres">
      <dgm:prSet presAssocID="{1E669198-F76B-48DE-85D1-FDC692D49EC4}" presName="negativeSpace" presStyleCnt="0"/>
      <dgm:spPr/>
    </dgm:pt>
    <dgm:pt modelId="{8F90D3D0-FBE3-4EB0-97F7-12CEC41600DE}" type="pres">
      <dgm:prSet presAssocID="{1E669198-F76B-48DE-85D1-FDC692D49EC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5E6BF6-6290-4543-90AF-2BD605DEAAB0}" type="pres">
      <dgm:prSet presAssocID="{9571506B-9373-40FF-B591-51B1C5102ECF}" presName="spaceBetweenRectangles" presStyleCnt="0"/>
      <dgm:spPr/>
    </dgm:pt>
    <dgm:pt modelId="{36E6D9CF-3934-417B-9705-F486BE8657A5}" type="pres">
      <dgm:prSet presAssocID="{1F47C0FA-59C7-48D3-927F-8227DCB5F619}" presName="parentLin" presStyleCnt="0"/>
      <dgm:spPr/>
    </dgm:pt>
    <dgm:pt modelId="{7BA0BFCC-36FA-4F0B-B3E0-3EB11E2A2071}" type="pres">
      <dgm:prSet presAssocID="{1F47C0FA-59C7-48D3-927F-8227DCB5F619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7C11708E-5516-41BC-9C21-607A69E701E6}" type="pres">
      <dgm:prSet presAssocID="{1F47C0FA-59C7-48D3-927F-8227DCB5F6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053128-7385-4D1B-BC74-528195532F7B}" type="pres">
      <dgm:prSet presAssocID="{1F47C0FA-59C7-48D3-927F-8227DCB5F619}" presName="negativeSpace" presStyleCnt="0"/>
      <dgm:spPr/>
    </dgm:pt>
    <dgm:pt modelId="{AD253D22-307D-43FA-A195-E556F7CDE0BC}" type="pres">
      <dgm:prSet presAssocID="{1F47C0FA-59C7-48D3-927F-8227DCB5F61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80B5688-4381-4927-9728-936CAD4A1CD3}" srcId="{0477E427-8DED-4D73-9973-AFECFAACC192}" destId="{277B034F-DB15-4303-ACF4-BEE30E706F9C}" srcOrd="0" destOrd="0" parTransId="{9D226E3A-012F-422E-A7C1-321D4F05CC43}" sibTransId="{880DF5FF-ACE9-41BE-A51C-E4963902F9A3}"/>
    <dgm:cxn modelId="{2B57CD4C-288D-4025-9E13-6E7BFF318E86}" type="presOf" srcId="{A3D7AAA8-A858-4AC2-BA0F-F67BB04CB547}" destId="{8F90D3D0-FBE3-4EB0-97F7-12CEC41600DE}" srcOrd="0" destOrd="1" presId="urn:microsoft.com/office/officeart/2005/8/layout/list1"/>
    <dgm:cxn modelId="{0B7C62AE-73CC-4CBA-85B6-41C729B4C3AC}" type="presOf" srcId="{0477E427-8DED-4D73-9973-AFECFAACC192}" destId="{856AE6BF-050B-4832-AAEB-DF5B0FB85A54}" srcOrd="1" destOrd="0" presId="urn:microsoft.com/office/officeart/2005/8/layout/list1"/>
    <dgm:cxn modelId="{036BAE7B-A2CB-44BB-8829-A5C022C00702}" srcId="{94185575-6456-431A-A611-60AFC4173D31}" destId="{0477E427-8DED-4D73-9973-AFECFAACC192}" srcOrd="0" destOrd="0" parTransId="{0F7F0973-225C-40C7-A9F4-2C14AB10AEB1}" sibTransId="{17583D67-FC84-48C9-AB02-678BAA6F8D5A}"/>
    <dgm:cxn modelId="{5DA8136B-4F42-4094-83F6-8C203F261A83}" type="presOf" srcId="{63BF7C8C-5050-4BEA-8283-421AEA4DB96A}" destId="{E37F270A-3D64-4B23-946A-97A0C0C9C332}" srcOrd="0" destOrd="0" presId="urn:microsoft.com/office/officeart/2005/8/layout/list1"/>
    <dgm:cxn modelId="{5303FBE0-DB4B-4D0D-A889-D4AEE04B0738}" srcId="{63BF7C8C-5050-4BEA-8283-421AEA4DB96A}" destId="{48D5AC9B-62FF-4333-864F-D70A1BFEEA59}" srcOrd="0" destOrd="0" parTransId="{B62DF318-52D6-4036-BE8B-03840A7A3F46}" sibTransId="{5ECE97E8-86D3-4C94-AABF-46D6E1166911}"/>
    <dgm:cxn modelId="{81D66ED9-33C0-4465-9A8C-60B5C52E4585}" srcId="{63BF7C8C-5050-4BEA-8283-421AEA4DB96A}" destId="{67A517F4-31A4-4693-8C86-C99D52FDEA43}" srcOrd="1" destOrd="0" parTransId="{E57DFD8C-7A17-40A4-B152-90EE30872DFD}" sibTransId="{9AAFD2A6-AB53-49EA-B087-B60243D09DEB}"/>
    <dgm:cxn modelId="{BEDAC1C6-6B9B-4BFF-8AA9-C22C544F6614}" srcId="{1F47C0FA-59C7-48D3-927F-8227DCB5F619}" destId="{DE471B4A-DA4B-4E16-9B6B-ABF69F7F5C3A}" srcOrd="0" destOrd="0" parTransId="{B0864A54-0367-4729-AD92-D0A61285DF32}" sibTransId="{767FD0DE-FF51-4E8F-AF5E-7F078C2D5775}"/>
    <dgm:cxn modelId="{147B38C3-F9B2-4F70-8E57-AA361DAF6279}" srcId="{94185575-6456-431A-A611-60AFC4173D31}" destId="{1E669198-F76B-48DE-85D1-FDC692D49EC4}" srcOrd="2" destOrd="0" parTransId="{AE4B1A0B-1E99-477F-AF84-10EA982D6790}" sibTransId="{9571506B-9373-40FF-B591-51B1C5102ECF}"/>
    <dgm:cxn modelId="{F3C3865D-3D11-45A5-BAAD-DA83F6BEEBA9}" srcId="{0477E427-8DED-4D73-9973-AFECFAACC192}" destId="{AFC87458-3EE6-445B-94B3-9C782F97AD28}" srcOrd="1" destOrd="0" parTransId="{F5BE36FE-4754-46C9-8344-32B0B4B198FF}" sibTransId="{2C969C13-9353-447F-A3F4-539445D79613}"/>
    <dgm:cxn modelId="{32EBED88-42DF-4019-9D05-E7CB68E848BB}" type="presOf" srcId="{DE471B4A-DA4B-4E16-9B6B-ABF69F7F5C3A}" destId="{AD253D22-307D-43FA-A195-E556F7CDE0BC}" srcOrd="0" destOrd="0" presId="urn:microsoft.com/office/officeart/2005/8/layout/list1"/>
    <dgm:cxn modelId="{EC9EB66E-95E3-4339-A04E-A3EA13D7B913}" type="presOf" srcId="{1F47C0FA-59C7-48D3-927F-8227DCB5F619}" destId="{7C11708E-5516-41BC-9C21-607A69E701E6}" srcOrd="1" destOrd="0" presId="urn:microsoft.com/office/officeart/2005/8/layout/list1"/>
    <dgm:cxn modelId="{2429DADE-F3D6-4EF4-8974-4734F185EBDE}" type="presOf" srcId="{0477E427-8DED-4D73-9973-AFECFAACC192}" destId="{FBCC9B80-E916-4601-BEBB-7AC99B7F27C0}" srcOrd="0" destOrd="0" presId="urn:microsoft.com/office/officeart/2005/8/layout/list1"/>
    <dgm:cxn modelId="{11E33E14-DC86-4194-8C17-30C0965D7E3B}" type="presOf" srcId="{94185575-6456-431A-A611-60AFC4173D31}" destId="{A175009A-AE02-49A6-8F74-8AFBCF449901}" srcOrd="0" destOrd="0" presId="urn:microsoft.com/office/officeart/2005/8/layout/list1"/>
    <dgm:cxn modelId="{95DF61F4-49A1-44FC-AB9B-6C6AEF8C6FC2}" type="presOf" srcId="{1F47C0FA-59C7-48D3-927F-8227DCB5F619}" destId="{7BA0BFCC-36FA-4F0B-B3E0-3EB11E2A2071}" srcOrd="0" destOrd="0" presId="urn:microsoft.com/office/officeart/2005/8/layout/list1"/>
    <dgm:cxn modelId="{5F1C0526-A02E-4EC4-B093-D1079ED5E395}" srcId="{94185575-6456-431A-A611-60AFC4173D31}" destId="{63BF7C8C-5050-4BEA-8283-421AEA4DB96A}" srcOrd="1" destOrd="0" parTransId="{693468CD-F7F8-4590-A667-F7B08E8538B1}" sibTransId="{5E8C42FD-7DA8-4CED-9A65-27C1183FD798}"/>
    <dgm:cxn modelId="{8A2A83FD-D518-4BDE-991C-FDE016A1EC6F}" srcId="{1E669198-F76B-48DE-85D1-FDC692D49EC4}" destId="{9F329017-1C87-41FE-8944-66BB21674C64}" srcOrd="0" destOrd="0" parTransId="{E65DCBA3-4DD9-4C40-9146-5F623E71854A}" sibTransId="{2C27B180-880F-488E-9F75-AA269DE24A2B}"/>
    <dgm:cxn modelId="{AD8C9F41-7B01-4AB8-8EDA-00CABAF05F41}" type="presOf" srcId="{1E669198-F76B-48DE-85D1-FDC692D49EC4}" destId="{B7AC929D-CB2A-4E7A-88D3-62C7F61C4908}" srcOrd="1" destOrd="0" presId="urn:microsoft.com/office/officeart/2005/8/layout/list1"/>
    <dgm:cxn modelId="{B5A6885D-73B6-44E2-8F5A-F5E8AD8F3C55}" type="presOf" srcId="{63BF7C8C-5050-4BEA-8283-421AEA4DB96A}" destId="{2D54BDAA-3F57-489F-A5CA-0274A9E904F0}" srcOrd="1" destOrd="0" presId="urn:microsoft.com/office/officeart/2005/8/layout/list1"/>
    <dgm:cxn modelId="{5D3F023D-5C56-4235-B490-F4520291FB77}" srcId="{94185575-6456-431A-A611-60AFC4173D31}" destId="{1F47C0FA-59C7-48D3-927F-8227DCB5F619}" srcOrd="3" destOrd="0" parTransId="{81384976-08F0-4711-B044-F32ED3204DBD}" sibTransId="{0E8BC879-752B-4362-9644-79FE616F6827}"/>
    <dgm:cxn modelId="{27648244-9D61-47EF-A890-DE6D0DA42D84}" type="presOf" srcId="{1E669198-F76B-48DE-85D1-FDC692D49EC4}" destId="{C718D621-5611-435E-8F21-89A8A886DC80}" srcOrd="0" destOrd="0" presId="urn:microsoft.com/office/officeart/2005/8/layout/list1"/>
    <dgm:cxn modelId="{056B54A3-F249-42EB-9EA7-4736F6EB3887}" type="presOf" srcId="{67A517F4-31A4-4693-8C86-C99D52FDEA43}" destId="{46852DB8-0D3D-4CFF-8643-96AE9DC0ED5E}" srcOrd="0" destOrd="1" presId="urn:microsoft.com/office/officeart/2005/8/layout/list1"/>
    <dgm:cxn modelId="{1D48F5BF-E637-47CF-A651-C78A6AC34BBD}" type="presOf" srcId="{AFC87458-3EE6-445B-94B3-9C782F97AD28}" destId="{EE8659DE-5C6E-4B96-ADE5-31351AE33ED9}" srcOrd="0" destOrd="1" presId="urn:microsoft.com/office/officeart/2005/8/layout/list1"/>
    <dgm:cxn modelId="{CA7A04A0-7482-48B8-9E10-1A83824ED680}" type="presOf" srcId="{AC553443-4420-49B3-B056-A8AF38225180}" destId="{AD253D22-307D-43FA-A195-E556F7CDE0BC}" srcOrd="0" destOrd="1" presId="urn:microsoft.com/office/officeart/2005/8/layout/list1"/>
    <dgm:cxn modelId="{9464ACFF-637E-48D7-81E0-BD03B7A85223}" type="presOf" srcId="{48D5AC9B-62FF-4333-864F-D70A1BFEEA59}" destId="{46852DB8-0D3D-4CFF-8643-96AE9DC0ED5E}" srcOrd="0" destOrd="0" presId="urn:microsoft.com/office/officeart/2005/8/layout/list1"/>
    <dgm:cxn modelId="{06BE3E1E-C344-4FB7-A7C0-3BC499209B71}" srcId="{1E669198-F76B-48DE-85D1-FDC692D49EC4}" destId="{A3D7AAA8-A858-4AC2-BA0F-F67BB04CB547}" srcOrd="1" destOrd="0" parTransId="{0AAB25E9-19C1-4203-B627-7776FEFC5681}" sibTransId="{D6D99ED7-5365-4579-B4E9-A584A11B7F18}"/>
    <dgm:cxn modelId="{8C7A4AFD-2579-400E-81FF-D9B14C07B279}" type="presOf" srcId="{9F329017-1C87-41FE-8944-66BB21674C64}" destId="{8F90D3D0-FBE3-4EB0-97F7-12CEC41600DE}" srcOrd="0" destOrd="0" presId="urn:microsoft.com/office/officeart/2005/8/layout/list1"/>
    <dgm:cxn modelId="{49BE097F-EE28-4299-A5A0-7FC02375F7E0}" type="presOf" srcId="{277B034F-DB15-4303-ACF4-BEE30E706F9C}" destId="{EE8659DE-5C6E-4B96-ADE5-31351AE33ED9}" srcOrd="0" destOrd="0" presId="urn:microsoft.com/office/officeart/2005/8/layout/list1"/>
    <dgm:cxn modelId="{9D4AC6BC-A9F3-42F5-BBFE-33025B077E0D}" srcId="{1F47C0FA-59C7-48D3-927F-8227DCB5F619}" destId="{AC553443-4420-49B3-B056-A8AF38225180}" srcOrd="1" destOrd="0" parTransId="{564C7936-A333-41C7-B7FE-0B71825F6DD2}" sibTransId="{843B737B-5F2C-48DD-AFC7-DC6F6C707A87}"/>
    <dgm:cxn modelId="{AE83A77D-61CF-4448-BB62-BADBB5C3E912}" type="presParOf" srcId="{A175009A-AE02-49A6-8F74-8AFBCF449901}" destId="{7E24A3D5-B3C9-4CBB-B713-B7F15FBB433A}" srcOrd="0" destOrd="0" presId="urn:microsoft.com/office/officeart/2005/8/layout/list1"/>
    <dgm:cxn modelId="{5AB0CD54-14D8-4BEF-B260-BFE2F389076D}" type="presParOf" srcId="{7E24A3D5-B3C9-4CBB-B713-B7F15FBB433A}" destId="{FBCC9B80-E916-4601-BEBB-7AC99B7F27C0}" srcOrd="0" destOrd="0" presId="urn:microsoft.com/office/officeart/2005/8/layout/list1"/>
    <dgm:cxn modelId="{6491C91A-D715-4BD2-A4D0-E8F1EE387D44}" type="presParOf" srcId="{7E24A3D5-B3C9-4CBB-B713-B7F15FBB433A}" destId="{856AE6BF-050B-4832-AAEB-DF5B0FB85A54}" srcOrd="1" destOrd="0" presId="urn:microsoft.com/office/officeart/2005/8/layout/list1"/>
    <dgm:cxn modelId="{83B1C1D9-5CC2-4971-85D7-BB609E46C6B2}" type="presParOf" srcId="{A175009A-AE02-49A6-8F74-8AFBCF449901}" destId="{47B55391-D5EF-496B-8E27-444B3BCE5119}" srcOrd="1" destOrd="0" presId="urn:microsoft.com/office/officeart/2005/8/layout/list1"/>
    <dgm:cxn modelId="{8A4CF3C3-E502-4B5A-9D0E-5BF4946B5E80}" type="presParOf" srcId="{A175009A-AE02-49A6-8F74-8AFBCF449901}" destId="{EE8659DE-5C6E-4B96-ADE5-31351AE33ED9}" srcOrd="2" destOrd="0" presId="urn:microsoft.com/office/officeart/2005/8/layout/list1"/>
    <dgm:cxn modelId="{0E67AD18-980B-46EB-A9B0-5023C209617F}" type="presParOf" srcId="{A175009A-AE02-49A6-8F74-8AFBCF449901}" destId="{8EBE57BC-BBC1-4594-83C5-32F8F54FD765}" srcOrd="3" destOrd="0" presId="urn:microsoft.com/office/officeart/2005/8/layout/list1"/>
    <dgm:cxn modelId="{44157437-30F1-4FA8-B028-1ABBFC300C18}" type="presParOf" srcId="{A175009A-AE02-49A6-8F74-8AFBCF449901}" destId="{54F856ED-E894-47F5-AFB1-436A64E3A28D}" srcOrd="4" destOrd="0" presId="urn:microsoft.com/office/officeart/2005/8/layout/list1"/>
    <dgm:cxn modelId="{0E9EA14D-8813-468D-ACD5-BA634DF6A6E3}" type="presParOf" srcId="{54F856ED-E894-47F5-AFB1-436A64E3A28D}" destId="{E37F270A-3D64-4B23-946A-97A0C0C9C332}" srcOrd="0" destOrd="0" presId="urn:microsoft.com/office/officeart/2005/8/layout/list1"/>
    <dgm:cxn modelId="{BDFB8849-4452-4A97-B2AD-B568220DBAC1}" type="presParOf" srcId="{54F856ED-E894-47F5-AFB1-436A64E3A28D}" destId="{2D54BDAA-3F57-489F-A5CA-0274A9E904F0}" srcOrd="1" destOrd="0" presId="urn:microsoft.com/office/officeart/2005/8/layout/list1"/>
    <dgm:cxn modelId="{F09C5CF5-5D98-4B0C-AED8-EB24EF3EB63D}" type="presParOf" srcId="{A175009A-AE02-49A6-8F74-8AFBCF449901}" destId="{5E728106-DDD0-4F5E-ABDC-8CAB21BAB9D7}" srcOrd="5" destOrd="0" presId="urn:microsoft.com/office/officeart/2005/8/layout/list1"/>
    <dgm:cxn modelId="{5DF6CC1C-0299-44B7-9BF1-584C31619B6B}" type="presParOf" srcId="{A175009A-AE02-49A6-8F74-8AFBCF449901}" destId="{46852DB8-0D3D-4CFF-8643-96AE9DC0ED5E}" srcOrd="6" destOrd="0" presId="urn:microsoft.com/office/officeart/2005/8/layout/list1"/>
    <dgm:cxn modelId="{9A5CAD05-1114-4CB1-885B-2F21EF2CFCCE}" type="presParOf" srcId="{A175009A-AE02-49A6-8F74-8AFBCF449901}" destId="{7EC36A06-EA5E-484F-93BD-EED752817A7F}" srcOrd="7" destOrd="0" presId="urn:microsoft.com/office/officeart/2005/8/layout/list1"/>
    <dgm:cxn modelId="{B887F014-A138-4A96-9E65-C954D67123C7}" type="presParOf" srcId="{A175009A-AE02-49A6-8F74-8AFBCF449901}" destId="{F7CE74F8-6944-44C3-A18A-D386774E80D8}" srcOrd="8" destOrd="0" presId="urn:microsoft.com/office/officeart/2005/8/layout/list1"/>
    <dgm:cxn modelId="{A5AEE2C0-F904-4650-8C6A-6B2997B83391}" type="presParOf" srcId="{F7CE74F8-6944-44C3-A18A-D386774E80D8}" destId="{C718D621-5611-435E-8F21-89A8A886DC80}" srcOrd="0" destOrd="0" presId="urn:microsoft.com/office/officeart/2005/8/layout/list1"/>
    <dgm:cxn modelId="{27F336DF-EC74-4E5A-97B5-BE7282A663A8}" type="presParOf" srcId="{F7CE74F8-6944-44C3-A18A-D386774E80D8}" destId="{B7AC929D-CB2A-4E7A-88D3-62C7F61C4908}" srcOrd="1" destOrd="0" presId="urn:microsoft.com/office/officeart/2005/8/layout/list1"/>
    <dgm:cxn modelId="{1E9758C3-FDB3-47C0-B2DC-629769C56E16}" type="presParOf" srcId="{A175009A-AE02-49A6-8F74-8AFBCF449901}" destId="{2B75DF80-E07C-4511-8E1B-0FA0A673797E}" srcOrd="9" destOrd="0" presId="urn:microsoft.com/office/officeart/2005/8/layout/list1"/>
    <dgm:cxn modelId="{81F9DA2B-E43A-4809-8EEC-3F0396B30B23}" type="presParOf" srcId="{A175009A-AE02-49A6-8F74-8AFBCF449901}" destId="{8F90D3D0-FBE3-4EB0-97F7-12CEC41600DE}" srcOrd="10" destOrd="0" presId="urn:microsoft.com/office/officeart/2005/8/layout/list1"/>
    <dgm:cxn modelId="{26981F32-3C3F-447B-9DB5-CA0C336F7065}" type="presParOf" srcId="{A175009A-AE02-49A6-8F74-8AFBCF449901}" destId="{525E6BF6-6290-4543-90AF-2BD605DEAAB0}" srcOrd="11" destOrd="0" presId="urn:microsoft.com/office/officeart/2005/8/layout/list1"/>
    <dgm:cxn modelId="{4759A390-8F87-41DB-A144-C50AC3AEE386}" type="presParOf" srcId="{A175009A-AE02-49A6-8F74-8AFBCF449901}" destId="{36E6D9CF-3934-417B-9705-F486BE8657A5}" srcOrd="12" destOrd="0" presId="urn:microsoft.com/office/officeart/2005/8/layout/list1"/>
    <dgm:cxn modelId="{83ACA121-45DF-44B3-B89F-E975DB0937D3}" type="presParOf" srcId="{36E6D9CF-3934-417B-9705-F486BE8657A5}" destId="{7BA0BFCC-36FA-4F0B-B3E0-3EB11E2A2071}" srcOrd="0" destOrd="0" presId="urn:microsoft.com/office/officeart/2005/8/layout/list1"/>
    <dgm:cxn modelId="{C36E5B2C-BADE-4113-844F-E6741A89BF7D}" type="presParOf" srcId="{36E6D9CF-3934-417B-9705-F486BE8657A5}" destId="{7C11708E-5516-41BC-9C21-607A69E701E6}" srcOrd="1" destOrd="0" presId="urn:microsoft.com/office/officeart/2005/8/layout/list1"/>
    <dgm:cxn modelId="{B3FC8B5F-C427-43E9-A672-91FB8899E73E}" type="presParOf" srcId="{A175009A-AE02-49A6-8F74-8AFBCF449901}" destId="{61053128-7385-4D1B-BC74-528195532F7B}" srcOrd="13" destOrd="0" presId="urn:microsoft.com/office/officeart/2005/8/layout/list1"/>
    <dgm:cxn modelId="{8B90D1CE-2443-490F-99DC-9D5E327A0A2A}" type="presParOf" srcId="{A175009A-AE02-49A6-8F74-8AFBCF449901}" destId="{AD253D22-307D-43FA-A195-E556F7CDE0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69F9E5-D771-4F7B-AACA-BD07B215F8D3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0E268E53-9CFD-4776-9ED8-EE2ED69FAADC}">
      <dgm:prSet phldrT="[Text]" custT="1"/>
      <dgm:spPr/>
      <dgm:t>
        <a:bodyPr/>
        <a:lstStyle/>
        <a:p>
          <a:r>
            <a:rPr lang="hr-HR" sz="24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Kriteriji kvalitete prijave</a:t>
          </a:r>
          <a:endParaRPr lang="hr-HR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6C4C9-2874-411B-9948-61B09C1EAA42}" type="parTrans" cxnId="{63D8AF9D-A6AB-4135-A4BF-9A768036FBEB}">
      <dgm:prSet/>
      <dgm:spPr/>
      <dgm:t>
        <a:bodyPr/>
        <a:lstStyle/>
        <a:p>
          <a:endParaRPr lang="hr-HR"/>
        </a:p>
      </dgm:t>
    </dgm:pt>
    <dgm:pt modelId="{67424D71-5AB2-430D-9057-99917181FAD5}" type="sibTrans" cxnId="{63D8AF9D-A6AB-4135-A4BF-9A768036FBEB}">
      <dgm:prSet/>
      <dgm:spPr/>
      <dgm:t>
        <a:bodyPr/>
        <a:lstStyle/>
        <a:p>
          <a:endParaRPr lang="hr-HR"/>
        </a:p>
      </dgm:t>
    </dgm:pt>
    <dgm:pt modelId="{5A64DDDA-D04E-471B-A186-607A8CA15780}">
      <dgm:prSet phldrT="[Text]" custT="1"/>
      <dgm:spPr/>
      <dgm:t>
        <a:bodyPr/>
        <a:lstStyle/>
        <a:p>
          <a:r>
            <a:rPr lang="hr-H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Financijska</a:t>
          </a:r>
          <a:r>
            <a:rPr lang="hr-HR" sz="24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potpora</a:t>
          </a:r>
          <a:endParaRPr lang="hr-HR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B9B2A-8CD6-44F2-B72F-BD4BD11FB1AB}" type="parTrans" cxnId="{478BDEF6-CDAE-4F69-B759-F3BA0C2C665C}">
      <dgm:prSet/>
      <dgm:spPr/>
      <dgm:t>
        <a:bodyPr/>
        <a:lstStyle/>
        <a:p>
          <a:endParaRPr lang="hr-HR"/>
        </a:p>
      </dgm:t>
    </dgm:pt>
    <dgm:pt modelId="{D8903F90-39F0-451F-9F71-F02F237D351A}" type="sibTrans" cxnId="{478BDEF6-CDAE-4F69-B759-F3BA0C2C665C}">
      <dgm:prSet/>
      <dgm:spPr/>
      <dgm:t>
        <a:bodyPr/>
        <a:lstStyle/>
        <a:p>
          <a:endParaRPr lang="hr-HR"/>
        </a:p>
      </dgm:t>
    </dgm:pt>
    <dgm:pt modelId="{F383C385-BF44-4D94-A7FA-D03651C9B2D5}">
      <dgm:prSet phldrT="[Text]" custT="1"/>
      <dgm:spPr/>
      <dgm:t>
        <a:bodyPr/>
        <a:lstStyle/>
        <a:p>
          <a:pPr rtl="0"/>
          <a:r>
            <a:rPr lang="hr-HR" sz="2000" b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Potpora za troškove puta</a:t>
          </a:r>
          <a:endParaRPr lang="hr-HR" sz="20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C2BA4-F6A3-4397-845D-D60B6178EEBA}" type="parTrans" cxnId="{D9E107D7-28CF-422F-AEBE-72CB9167C511}">
      <dgm:prSet/>
      <dgm:spPr/>
      <dgm:t>
        <a:bodyPr/>
        <a:lstStyle/>
        <a:p>
          <a:endParaRPr lang="hr-HR"/>
        </a:p>
      </dgm:t>
    </dgm:pt>
    <dgm:pt modelId="{A5E0A7DE-C239-4280-8851-59665AE120C6}" type="sibTrans" cxnId="{D9E107D7-28CF-422F-AEBE-72CB9167C511}">
      <dgm:prSet/>
      <dgm:spPr/>
      <dgm:t>
        <a:bodyPr/>
        <a:lstStyle/>
        <a:p>
          <a:endParaRPr lang="hr-HR"/>
        </a:p>
      </dgm:t>
    </dgm:pt>
    <dgm:pt modelId="{13C81573-9D49-405A-916D-3CBC75C28786}">
      <dgm:prSet custT="1"/>
      <dgm:spPr/>
      <dgm:t>
        <a:bodyPr/>
        <a:lstStyle/>
        <a:p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Potpora za organizaciju</a:t>
          </a:r>
        </a:p>
      </dgm:t>
    </dgm:pt>
    <dgm:pt modelId="{30163B2A-C9C9-4383-9C57-E90815F0F61B}" type="parTrans" cxnId="{835B5EAA-0AFC-4BEE-A693-5BA9AC27A413}">
      <dgm:prSet/>
      <dgm:spPr/>
      <dgm:t>
        <a:bodyPr/>
        <a:lstStyle/>
        <a:p>
          <a:endParaRPr lang="hr-HR"/>
        </a:p>
      </dgm:t>
    </dgm:pt>
    <dgm:pt modelId="{F9FCDDBA-B3FD-4EA3-812F-29BA52BBBC2D}" type="sibTrans" cxnId="{835B5EAA-0AFC-4BEE-A693-5BA9AC27A413}">
      <dgm:prSet/>
      <dgm:spPr/>
      <dgm:t>
        <a:bodyPr/>
        <a:lstStyle/>
        <a:p>
          <a:endParaRPr lang="hr-HR"/>
        </a:p>
      </dgm:t>
    </dgm:pt>
    <dgm:pt modelId="{A6CE39B1-89FA-41CC-9B9F-5D179A26811B}">
      <dgm:prSet custT="1"/>
      <dgm:spPr/>
      <dgm:t>
        <a:bodyPr/>
        <a:lstStyle/>
        <a:p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Pojedinačna potpora</a:t>
          </a:r>
        </a:p>
      </dgm:t>
    </dgm:pt>
    <dgm:pt modelId="{A6A1F658-631C-47ED-BC56-39B6CFB99494}" type="parTrans" cxnId="{8B691A97-37EE-4811-9853-736A0185DA2B}">
      <dgm:prSet/>
      <dgm:spPr/>
      <dgm:t>
        <a:bodyPr/>
        <a:lstStyle/>
        <a:p>
          <a:endParaRPr lang="hr-HR"/>
        </a:p>
      </dgm:t>
    </dgm:pt>
    <dgm:pt modelId="{A1E45A4E-AB60-408B-AEF5-B5123706C5C4}" type="sibTrans" cxnId="{8B691A97-37EE-4811-9853-736A0185DA2B}">
      <dgm:prSet/>
      <dgm:spPr/>
      <dgm:t>
        <a:bodyPr/>
        <a:lstStyle/>
        <a:p>
          <a:endParaRPr lang="hr-HR"/>
        </a:p>
      </dgm:t>
    </dgm:pt>
    <dgm:pt modelId="{C97D5BF4-DDB1-4EEA-874F-8CCE52434A25}">
      <dgm:prSet custT="1"/>
      <dgm:spPr/>
      <dgm:t>
        <a:bodyPr/>
        <a:lstStyle/>
        <a:p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Potpora za troškove kotizacije</a:t>
          </a:r>
        </a:p>
      </dgm:t>
    </dgm:pt>
    <dgm:pt modelId="{3984FDED-F28A-4B7C-BC3A-73980A6A69F2}" type="parTrans" cxnId="{1EEFA69A-D6B7-447D-A746-C26A7EF60334}">
      <dgm:prSet/>
      <dgm:spPr/>
      <dgm:t>
        <a:bodyPr/>
        <a:lstStyle/>
        <a:p>
          <a:endParaRPr lang="hr-HR"/>
        </a:p>
      </dgm:t>
    </dgm:pt>
    <dgm:pt modelId="{FB5448B0-6DE3-48BD-91EB-0795DD7421B5}" type="sibTrans" cxnId="{1EEFA69A-D6B7-447D-A746-C26A7EF60334}">
      <dgm:prSet/>
      <dgm:spPr/>
      <dgm:t>
        <a:bodyPr/>
        <a:lstStyle/>
        <a:p>
          <a:endParaRPr lang="hr-HR"/>
        </a:p>
      </dgm:t>
    </dgm:pt>
    <dgm:pt modelId="{59E54C20-EFE3-45D7-831E-29755AC2138D}">
      <dgm:prSet custT="1"/>
      <dgm:spPr/>
      <dgm:t>
        <a:bodyPr/>
        <a:lstStyle/>
        <a:p>
          <a:r>
            <a:rPr lang="hr-HR" sz="2000" b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Potpora za posebne potrebe</a:t>
          </a:r>
          <a:endParaRPr lang="hr-HR" sz="20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1C838-A1EE-4E80-ABF0-0747893C2024}" type="parTrans" cxnId="{89A570DF-FE99-4848-A167-D0FE3AD5B100}">
      <dgm:prSet/>
      <dgm:spPr/>
      <dgm:t>
        <a:bodyPr/>
        <a:lstStyle/>
        <a:p>
          <a:endParaRPr lang="hr-HR"/>
        </a:p>
      </dgm:t>
    </dgm:pt>
    <dgm:pt modelId="{7976B914-9EBD-46BB-A3D9-BEE161398965}" type="sibTrans" cxnId="{89A570DF-FE99-4848-A167-D0FE3AD5B100}">
      <dgm:prSet/>
      <dgm:spPr/>
      <dgm:t>
        <a:bodyPr/>
        <a:lstStyle/>
        <a:p>
          <a:endParaRPr lang="hr-HR"/>
        </a:p>
      </dgm:t>
    </dgm:pt>
    <dgm:pt modelId="{90017E43-D155-4B63-AFC0-51954F57C373}">
      <dgm:prSet phldrT="[Text]" custT="1"/>
      <dgm:spPr/>
      <dgm:t>
        <a:bodyPr/>
        <a:lstStyle/>
        <a:p>
          <a:r>
            <a:rPr lang="hr-HR" sz="2000" b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Relevantnost projekta</a:t>
          </a:r>
          <a:endParaRPr lang="hr-HR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05641-98DB-4C8B-B145-446F9A7B19F8}" type="parTrans" cxnId="{EF793759-04CB-41FE-BADB-A5058566240F}">
      <dgm:prSet/>
      <dgm:spPr/>
      <dgm:t>
        <a:bodyPr/>
        <a:lstStyle/>
        <a:p>
          <a:endParaRPr lang="hr-HR"/>
        </a:p>
      </dgm:t>
    </dgm:pt>
    <dgm:pt modelId="{2D9AB376-6578-485D-8C38-7276FE6A0595}" type="sibTrans" cxnId="{EF793759-04CB-41FE-BADB-A5058566240F}">
      <dgm:prSet/>
      <dgm:spPr/>
      <dgm:t>
        <a:bodyPr/>
        <a:lstStyle/>
        <a:p>
          <a:endParaRPr lang="hr-HR"/>
        </a:p>
      </dgm:t>
    </dgm:pt>
    <dgm:pt modelId="{6001E75C-D2BB-4576-8EE5-DDB605442517}">
      <dgm:prSet custT="1"/>
      <dgm:spPr/>
      <dgm:t>
        <a:bodyPr/>
        <a:lstStyle/>
        <a:p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Kvaliteta izrade projekta i provedba</a:t>
          </a:r>
        </a:p>
      </dgm:t>
    </dgm:pt>
    <dgm:pt modelId="{E50F0669-0D01-4A4D-9F2F-3F1B18019F6D}" type="parTrans" cxnId="{C1E03081-03D3-48B2-80C8-67AB093E5EAC}">
      <dgm:prSet/>
      <dgm:spPr/>
      <dgm:t>
        <a:bodyPr/>
        <a:lstStyle/>
        <a:p>
          <a:endParaRPr lang="hr-HR"/>
        </a:p>
      </dgm:t>
    </dgm:pt>
    <dgm:pt modelId="{3E9BBA2D-F6E6-4A78-A6EE-307B7290A3F0}" type="sibTrans" cxnId="{C1E03081-03D3-48B2-80C8-67AB093E5EAC}">
      <dgm:prSet/>
      <dgm:spPr/>
      <dgm:t>
        <a:bodyPr/>
        <a:lstStyle/>
        <a:p>
          <a:endParaRPr lang="hr-HR"/>
        </a:p>
      </dgm:t>
    </dgm:pt>
    <dgm:pt modelId="{5DEF0CE6-CB56-4A11-9DB7-4C65906868FE}">
      <dgm:prSet custT="1"/>
      <dgm:spPr/>
      <dgm:t>
        <a:bodyPr/>
        <a:lstStyle/>
        <a:p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Učinak i diseminacija</a:t>
          </a:r>
          <a:endParaRPr lang="hr-HR" sz="20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3E465-A5B0-4470-8F37-FBD47EBCC94D}" type="parTrans" cxnId="{E36122E3-5C3E-402D-B911-DAA8BDA9C496}">
      <dgm:prSet/>
      <dgm:spPr/>
      <dgm:t>
        <a:bodyPr/>
        <a:lstStyle/>
        <a:p>
          <a:endParaRPr lang="hr-HR"/>
        </a:p>
      </dgm:t>
    </dgm:pt>
    <dgm:pt modelId="{91FDED11-C437-4956-B8E2-729764384F93}" type="sibTrans" cxnId="{E36122E3-5C3E-402D-B911-DAA8BDA9C496}">
      <dgm:prSet/>
      <dgm:spPr/>
      <dgm:t>
        <a:bodyPr/>
        <a:lstStyle/>
        <a:p>
          <a:endParaRPr lang="hr-HR"/>
        </a:p>
      </dgm:t>
    </dgm:pt>
    <dgm:pt modelId="{D55A4D46-6DAD-424F-8787-132262B0764E}">
      <dgm:prSet custT="1"/>
      <dgm:spPr/>
      <dgm:t>
        <a:bodyPr/>
        <a:lstStyle/>
        <a:p>
          <a:r>
            <a:rPr lang="hr-H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Nakon mobilnosti</a:t>
          </a:r>
          <a:endParaRPr lang="hr-HR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36224-9669-4955-BB80-170A449E0357}" type="parTrans" cxnId="{0226D8F7-E292-4159-9F1D-3DE92515BEF9}">
      <dgm:prSet/>
      <dgm:spPr/>
      <dgm:t>
        <a:bodyPr/>
        <a:lstStyle/>
        <a:p>
          <a:endParaRPr lang="hr-HR"/>
        </a:p>
      </dgm:t>
    </dgm:pt>
    <dgm:pt modelId="{F6C72647-13F2-4D9F-AF85-F4BB8BB67ECD}" type="sibTrans" cxnId="{0226D8F7-E292-4159-9F1D-3DE92515BEF9}">
      <dgm:prSet/>
      <dgm:spPr/>
      <dgm:t>
        <a:bodyPr/>
        <a:lstStyle/>
        <a:p>
          <a:endParaRPr lang="hr-HR"/>
        </a:p>
      </dgm:t>
    </dgm:pt>
    <dgm:pt modelId="{D383E62C-6171-42AB-98EA-A1BD28D99A18}">
      <dgm:prSet custT="1"/>
      <dgm:spPr/>
      <dgm:t>
        <a:bodyPr/>
        <a:lstStyle/>
        <a:p>
          <a:pPr rtl="0"/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Priznavanje rezultata učenja - i</a:t>
          </a:r>
          <a:r>
            <a:rPr lang="it-IT" sz="2000" b="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zdavanje</a:t>
          </a:r>
          <a:r>
            <a:rPr lang="it-IT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000" b="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potvrde</a:t>
          </a:r>
          <a:r>
            <a:rPr lang="it-IT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it-IT" sz="2000" b="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mobilnosti</a:t>
          </a:r>
          <a:r>
            <a:rPr lang="it-IT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000" b="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Europass</a:t>
          </a:r>
          <a:endParaRPr lang="hr-HR" sz="20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6CBAC-A813-40B1-86EA-02331273507E}" type="parTrans" cxnId="{40C11326-8477-45E1-A9E5-6FBB989EE0DE}">
      <dgm:prSet/>
      <dgm:spPr/>
      <dgm:t>
        <a:bodyPr/>
        <a:lstStyle/>
        <a:p>
          <a:endParaRPr lang="hr-HR"/>
        </a:p>
      </dgm:t>
    </dgm:pt>
    <dgm:pt modelId="{3E4A4ADE-2590-4FEC-BBA0-B2FBCDC989BF}" type="sibTrans" cxnId="{40C11326-8477-45E1-A9E5-6FBB989EE0DE}">
      <dgm:prSet/>
      <dgm:spPr/>
      <dgm:t>
        <a:bodyPr/>
        <a:lstStyle/>
        <a:p>
          <a:endParaRPr lang="hr-HR"/>
        </a:p>
      </dgm:t>
    </dgm:pt>
    <dgm:pt modelId="{F4EB28B1-08A8-4447-A36A-99ED54EAD95A}">
      <dgm:prSet custT="1"/>
      <dgm:spPr/>
      <dgm:t>
        <a:bodyPr/>
        <a:lstStyle/>
        <a:p>
          <a:r>
            <a:rPr lang="hr-HR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Izvješćivanje - popunjavanje i predavanje završnog izvješća</a:t>
          </a:r>
          <a:endParaRPr lang="hr-HR" sz="20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5AF13-3705-45AE-92B0-02653F308082}" type="parTrans" cxnId="{A5E1A46E-2A76-4EF0-96F4-864A6AD26853}">
      <dgm:prSet/>
      <dgm:spPr/>
      <dgm:t>
        <a:bodyPr/>
        <a:lstStyle/>
        <a:p>
          <a:endParaRPr lang="hr-HR"/>
        </a:p>
      </dgm:t>
    </dgm:pt>
    <dgm:pt modelId="{0167ED11-9352-4EAB-91D6-85A2D18E576D}" type="sibTrans" cxnId="{A5E1A46E-2A76-4EF0-96F4-864A6AD26853}">
      <dgm:prSet/>
      <dgm:spPr/>
      <dgm:t>
        <a:bodyPr/>
        <a:lstStyle/>
        <a:p>
          <a:endParaRPr lang="hr-HR"/>
        </a:p>
      </dgm:t>
    </dgm:pt>
    <dgm:pt modelId="{BE2A2F29-084E-4A66-807A-947672A46BD4}" type="pres">
      <dgm:prSet presAssocID="{ED69F9E5-D771-4F7B-AACA-BD07B215F8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475F1BF-3FD9-4C0D-91FC-7116B2149F5E}" type="pres">
      <dgm:prSet presAssocID="{5A64DDDA-D04E-471B-A186-607A8CA15780}" presName="parentLin" presStyleCnt="0"/>
      <dgm:spPr/>
    </dgm:pt>
    <dgm:pt modelId="{9511CC80-87BF-44F3-A9B1-BF56369856AE}" type="pres">
      <dgm:prSet presAssocID="{5A64DDDA-D04E-471B-A186-607A8CA15780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EEF75553-FF12-42F9-9DC4-3D0C3F2B7658}" type="pres">
      <dgm:prSet presAssocID="{5A64DDDA-D04E-471B-A186-607A8CA157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11A1AE-399B-4C83-9752-FAAE7260DB26}" type="pres">
      <dgm:prSet presAssocID="{5A64DDDA-D04E-471B-A186-607A8CA15780}" presName="negativeSpace" presStyleCnt="0"/>
      <dgm:spPr/>
    </dgm:pt>
    <dgm:pt modelId="{86020A21-A7D7-443B-9F62-9E5972E010D0}" type="pres">
      <dgm:prSet presAssocID="{5A64DDDA-D04E-471B-A186-607A8CA1578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151882-4B92-4AD3-BDAB-3167AB3C918A}" type="pres">
      <dgm:prSet presAssocID="{D8903F90-39F0-451F-9F71-F02F237D351A}" presName="spaceBetweenRectangles" presStyleCnt="0"/>
      <dgm:spPr/>
    </dgm:pt>
    <dgm:pt modelId="{9132D4A3-2AAD-4F72-AF70-3F40DDAE3B08}" type="pres">
      <dgm:prSet presAssocID="{0E268E53-9CFD-4776-9ED8-EE2ED69FAADC}" presName="parentLin" presStyleCnt="0"/>
      <dgm:spPr/>
    </dgm:pt>
    <dgm:pt modelId="{88F28D0D-65DA-4AE8-BBFC-D6B1EF2E77FE}" type="pres">
      <dgm:prSet presAssocID="{0E268E53-9CFD-4776-9ED8-EE2ED69FAADC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2BFC0B1A-9E86-440B-92D6-D484D8E7C037}" type="pres">
      <dgm:prSet presAssocID="{0E268E53-9CFD-4776-9ED8-EE2ED69FAA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71C84C-BE67-42BF-98DD-BF500060531A}" type="pres">
      <dgm:prSet presAssocID="{0E268E53-9CFD-4776-9ED8-EE2ED69FAADC}" presName="negativeSpace" presStyleCnt="0"/>
      <dgm:spPr/>
    </dgm:pt>
    <dgm:pt modelId="{A6020E3C-D856-49DC-8E77-5D231B113D4C}" type="pres">
      <dgm:prSet presAssocID="{0E268E53-9CFD-4776-9ED8-EE2ED69FAAD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D77CFE-1C65-4A58-8DD6-8C26C67A90D1}" type="pres">
      <dgm:prSet presAssocID="{67424D71-5AB2-430D-9057-99917181FAD5}" presName="spaceBetweenRectangles" presStyleCnt="0"/>
      <dgm:spPr/>
    </dgm:pt>
    <dgm:pt modelId="{7EA762DE-FED0-4AC1-AA6C-229BDD457251}" type="pres">
      <dgm:prSet presAssocID="{D55A4D46-6DAD-424F-8787-132262B0764E}" presName="parentLin" presStyleCnt="0"/>
      <dgm:spPr/>
    </dgm:pt>
    <dgm:pt modelId="{430B6965-5A3B-4FE8-A993-2BA74DEFE41A}" type="pres">
      <dgm:prSet presAssocID="{D55A4D46-6DAD-424F-8787-132262B0764E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241713C1-251E-43E7-B72D-DA59D9E488B7}" type="pres">
      <dgm:prSet presAssocID="{D55A4D46-6DAD-424F-8787-132262B076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15BC2C-2256-4621-B7CC-0F83F0A81A59}" type="pres">
      <dgm:prSet presAssocID="{D55A4D46-6DAD-424F-8787-132262B0764E}" presName="negativeSpace" presStyleCnt="0"/>
      <dgm:spPr/>
    </dgm:pt>
    <dgm:pt modelId="{7A0408AF-D875-41F8-81AA-C9F9DD26F42C}" type="pres">
      <dgm:prSet presAssocID="{D55A4D46-6DAD-424F-8787-132262B076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B27C7DA-8453-4EE9-BE0A-6C0DD83D9DAB}" type="presOf" srcId="{90017E43-D155-4B63-AFC0-51954F57C373}" destId="{A6020E3C-D856-49DC-8E77-5D231B113D4C}" srcOrd="0" destOrd="0" presId="urn:microsoft.com/office/officeart/2005/8/layout/list1"/>
    <dgm:cxn modelId="{0A70C5D2-7328-452A-AAB6-D7E2C997195E}" type="presOf" srcId="{D55A4D46-6DAD-424F-8787-132262B0764E}" destId="{430B6965-5A3B-4FE8-A993-2BA74DEFE41A}" srcOrd="0" destOrd="0" presId="urn:microsoft.com/office/officeart/2005/8/layout/list1"/>
    <dgm:cxn modelId="{E36122E3-5C3E-402D-B911-DAA8BDA9C496}" srcId="{0E268E53-9CFD-4776-9ED8-EE2ED69FAADC}" destId="{5DEF0CE6-CB56-4A11-9DB7-4C65906868FE}" srcOrd="2" destOrd="0" parTransId="{59D3E465-A5B0-4470-8F37-FBD47EBCC94D}" sibTransId="{91FDED11-C437-4956-B8E2-729764384F93}"/>
    <dgm:cxn modelId="{478BDEF6-CDAE-4F69-B759-F3BA0C2C665C}" srcId="{ED69F9E5-D771-4F7B-AACA-BD07B215F8D3}" destId="{5A64DDDA-D04E-471B-A186-607A8CA15780}" srcOrd="0" destOrd="0" parTransId="{461B9B2A-8CD6-44F2-B72F-BD4BD11FB1AB}" sibTransId="{D8903F90-39F0-451F-9F71-F02F237D351A}"/>
    <dgm:cxn modelId="{D9E107D7-28CF-422F-AEBE-72CB9167C511}" srcId="{5A64DDDA-D04E-471B-A186-607A8CA15780}" destId="{F383C385-BF44-4D94-A7FA-D03651C9B2D5}" srcOrd="0" destOrd="0" parTransId="{E4CC2BA4-F6A3-4397-845D-D60B6178EEBA}" sibTransId="{A5E0A7DE-C239-4280-8851-59665AE120C6}"/>
    <dgm:cxn modelId="{1B9CF243-2DA1-46B4-8B03-675FDE4D18A0}" type="presOf" srcId="{5A64DDDA-D04E-471B-A186-607A8CA15780}" destId="{EEF75553-FF12-42F9-9DC4-3D0C3F2B7658}" srcOrd="1" destOrd="0" presId="urn:microsoft.com/office/officeart/2005/8/layout/list1"/>
    <dgm:cxn modelId="{4747F2A4-BFB6-45EC-8D03-20A01B966321}" type="presOf" srcId="{D383E62C-6171-42AB-98EA-A1BD28D99A18}" destId="{7A0408AF-D875-41F8-81AA-C9F9DD26F42C}" srcOrd="0" destOrd="0" presId="urn:microsoft.com/office/officeart/2005/8/layout/list1"/>
    <dgm:cxn modelId="{7989D526-0907-4597-87F1-825B4130FAF8}" type="presOf" srcId="{ED69F9E5-D771-4F7B-AACA-BD07B215F8D3}" destId="{BE2A2F29-084E-4A66-807A-947672A46BD4}" srcOrd="0" destOrd="0" presId="urn:microsoft.com/office/officeart/2005/8/layout/list1"/>
    <dgm:cxn modelId="{8B691A97-37EE-4811-9853-736A0185DA2B}" srcId="{5A64DDDA-D04E-471B-A186-607A8CA15780}" destId="{A6CE39B1-89FA-41CC-9B9F-5D179A26811B}" srcOrd="2" destOrd="0" parTransId="{A6A1F658-631C-47ED-BC56-39B6CFB99494}" sibTransId="{A1E45A4E-AB60-408B-AEF5-B5123706C5C4}"/>
    <dgm:cxn modelId="{0226D8F7-E292-4159-9F1D-3DE92515BEF9}" srcId="{ED69F9E5-D771-4F7B-AACA-BD07B215F8D3}" destId="{D55A4D46-6DAD-424F-8787-132262B0764E}" srcOrd="2" destOrd="0" parTransId="{E4336224-9669-4955-BB80-170A449E0357}" sibTransId="{F6C72647-13F2-4D9F-AF85-F4BB8BB67ECD}"/>
    <dgm:cxn modelId="{835B5EAA-0AFC-4BEE-A693-5BA9AC27A413}" srcId="{5A64DDDA-D04E-471B-A186-607A8CA15780}" destId="{13C81573-9D49-405A-916D-3CBC75C28786}" srcOrd="1" destOrd="0" parTransId="{30163B2A-C9C9-4383-9C57-E90815F0F61B}" sibTransId="{F9FCDDBA-B3FD-4EA3-812F-29BA52BBBC2D}"/>
    <dgm:cxn modelId="{5578C803-E710-402A-9BA3-13F3E8273A77}" type="presOf" srcId="{C97D5BF4-DDB1-4EEA-874F-8CCE52434A25}" destId="{86020A21-A7D7-443B-9F62-9E5972E010D0}" srcOrd="0" destOrd="3" presId="urn:microsoft.com/office/officeart/2005/8/layout/list1"/>
    <dgm:cxn modelId="{89A570DF-FE99-4848-A167-D0FE3AD5B100}" srcId="{5A64DDDA-D04E-471B-A186-607A8CA15780}" destId="{59E54C20-EFE3-45D7-831E-29755AC2138D}" srcOrd="4" destOrd="0" parTransId="{E161C838-A1EE-4E80-ABF0-0747893C2024}" sibTransId="{7976B914-9EBD-46BB-A3D9-BEE161398965}"/>
    <dgm:cxn modelId="{91868459-3E2E-4CE5-ACAA-35EC95456B8F}" type="presOf" srcId="{D55A4D46-6DAD-424F-8787-132262B0764E}" destId="{241713C1-251E-43E7-B72D-DA59D9E488B7}" srcOrd="1" destOrd="0" presId="urn:microsoft.com/office/officeart/2005/8/layout/list1"/>
    <dgm:cxn modelId="{63D8AF9D-A6AB-4135-A4BF-9A768036FBEB}" srcId="{ED69F9E5-D771-4F7B-AACA-BD07B215F8D3}" destId="{0E268E53-9CFD-4776-9ED8-EE2ED69FAADC}" srcOrd="1" destOrd="0" parTransId="{E616C4C9-2874-411B-9948-61B09C1EAA42}" sibTransId="{67424D71-5AB2-430D-9057-99917181FAD5}"/>
    <dgm:cxn modelId="{C1E03081-03D3-48B2-80C8-67AB093E5EAC}" srcId="{0E268E53-9CFD-4776-9ED8-EE2ED69FAADC}" destId="{6001E75C-D2BB-4576-8EE5-DDB605442517}" srcOrd="1" destOrd="0" parTransId="{E50F0669-0D01-4A4D-9F2F-3F1B18019F6D}" sibTransId="{3E9BBA2D-F6E6-4A78-A6EE-307B7290A3F0}"/>
    <dgm:cxn modelId="{6BE6BC1C-9F81-48A7-A3F6-F94A971A8758}" type="presOf" srcId="{F4EB28B1-08A8-4447-A36A-99ED54EAD95A}" destId="{7A0408AF-D875-41F8-81AA-C9F9DD26F42C}" srcOrd="0" destOrd="1" presId="urn:microsoft.com/office/officeart/2005/8/layout/list1"/>
    <dgm:cxn modelId="{40C11326-8477-45E1-A9E5-6FBB989EE0DE}" srcId="{D55A4D46-6DAD-424F-8787-132262B0764E}" destId="{D383E62C-6171-42AB-98EA-A1BD28D99A18}" srcOrd="0" destOrd="0" parTransId="{6A86CBAC-A813-40B1-86EA-02331273507E}" sibTransId="{3E4A4ADE-2590-4FEC-BBA0-B2FBCDC989BF}"/>
    <dgm:cxn modelId="{1EEFA69A-D6B7-447D-A746-C26A7EF60334}" srcId="{5A64DDDA-D04E-471B-A186-607A8CA15780}" destId="{C97D5BF4-DDB1-4EEA-874F-8CCE52434A25}" srcOrd="3" destOrd="0" parTransId="{3984FDED-F28A-4B7C-BC3A-73980A6A69F2}" sibTransId="{FB5448B0-6DE3-48BD-91EB-0795DD7421B5}"/>
    <dgm:cxn modelId="{0D85DF30-1E71-4694-ADBA-297A8DE51793}" type="presOf" srcId="{0E268E53-9CFD-4776-9ED8-EE2ED69FAADC}" destId="{88F28D0D-65DA-4AE8-BBFC-D6B1EF2E77FE}" srcOrd="0" destOrd="0" presId="urn:microsoft.com/office/officeart/2005/8/layout/list1"/>
    <dgm:cxn modelId="{A2C6A775-EEAD-4122-A3FE-506789733D5D}" type="presOf" srcId="{6001E75C-D2BB-4576-8EE5-DDB605442517}" destId="{A6020E3C-D856-49DC-8E77-5D231B113D4C}" srcOrd="0" destOrd="1" presId="urn:microsoft.com/office/officeart/2005/8/layout/list1"/>
    <dgm:cxn modelId="{9E222438-35E5-4640-91D7-E975FF4A20BD}" type="presOf" srcId="{5A64DDDA-D04E-471B-A186-607A8CA15780}" destId="{9511CC80-87BF-44F3-A9B1-BF56369856AE}" srcOrd="0" destOrd="0" presId="urn:microsoft.com/office/officeart/2005/8/layout/list1"/>
    <dgm:cxn modelId="{A5E1A46E-2A76-4EF0-96F4-864A6AD26853}" srcId="{D55A4D46-6DAD-424F-8787-132262B0764E}" destId="{F4EB28B1-08A8-4447-A36A-99ED54EAD95A}" srcOrd="1" destOrd="0" parTransId="{C925AF13-3705-45AE-92B0-02653F308082}" sibTransId="{0167ED11-9352-4EAB-91D6-85A2D18E576D}"/>
    <dgm:cxn modelId="{A855EB7E-E610-488E-9368-B76B836B3CB1}" type="presOf" srcId="{A6CE39B1-89FA-41CC-9B9F-5D179A26811B}" destId="{86020A21-A7D7-443B-9F62-9E5972E010D0}" srcOrd="0" destOrd="2" presId="urn:microsoft.com/office/officeart/2005/8/layout/list1"/>
    <dgm:cxn modelId="{63910442-740F-4118-9DDD-CE8F32BB9808}" type="presOf" srcId="{59E54C20-EFE3-45D7-831E-29755AC2138D}" destId="{86020A21-A7D7-443B-9F62-9E5972E010D0}" srcOrd="0" destOrd="4" presId="urn:microsoft.com/office/officeart/2005/8/layout/list1"/>
    <dgm:cxn modelId="{3681B121-EE93-455D-AA85-6BBFBE14FD3A}" type="presOf" srcId="{13C81573-9D49-405A-916D-3CBC75C28786}" destId="{86020A21-A7D7-443B-9F62-9E5972E010D0}" srcOrd="0" destOrd="1" presId="urn:microsoft.com/office/officeart/2005/8/layout/list1"/>
    <dgm:cxn modelId="{EF793759-04CB-41FE-BADB-A5058566240F}" srcId="{0E268E53-9CFD-4776-9ED8-EE2ED69FAADC}" destId="{90017E43-D155-4B63-AFC0-51954F57C373}" srcOrd="0" destOrd="0" parTransId="{3AC05641-98DB-4C8B-B145-446F9A7B19F8}" sibTransId="{2D9AB376-6578-485D-8C38-7276FE6A0595}"/>
    <dgm:cxn modelId="{67AB9B78-6E70-4EC1-A25B-45844AD7CB32}" type="presOf" srcId="{F383C385-BF44-4D94-A7FA-D03651C9B2D5}" destId="{86020A21-A7D7-443B-9F62-9E5972E010D0}" srcOrd="0" destOrd="0" presId="urn:microsoft.com/office/officeart/2005/8/layout/list1"/>
    <dgm:cxn modelId="{65B71266-CE8E-4676-A815-55A101B0BDB6}" type="presOf" srcId="{0E268E53-9CFD-4776-9ED8-EE2ED69FAADC}" destId="{2BFC0B1A-9E86-440B-92D6-D484D8E7C037}" srcOrd="1" destOrd="0" presId="urn:microsoft.com/office/officeart/2005/8/layout/list1"/>
    <dgm:cxn modelId="{805A1658-CC4F-4214-9765-ED4013BB9292}" type="presOf" srcId="{5DEF0CE6-CB56-4A11-9DB7-4C65906868FE}" destId="{A6020E3C-D856-49DC-8E77-5D231B113D4C}" srcOrd="0" destOrd="2" presId="urn:microsoft.com/office/officeart/2005/8/layout/list1"/>
    <dgm:cxn modelId="{F4BFF5E7-0F6D-4602-97A4-75352A86640A}" type="presParOf" srcId="{BE2A2F29-084E-4A66-807A-947672A46BD4}" destId="{A475F1BF-3FD9-4C0D-91FC-7116B2149F5E}" srcOrd="0" destOrd="0" presId="urn:microsoft.com/office/officeart/2005/8/layout/list1"/>
    <dgm:cxn modelId="{5E671C55-D137-4102-9E1F-8B2FDA6E2BC6}" type="presParOf" srcId="{A475F1BF-3FD9-4C0D-91FC-7116B2149F5E}" destId="{9511CC80-87BF-44F3-A9B1-BF56369856AE}" srcOrd="0" destOrd="0" presId="urn:microsoft.com/office/officeart/2005/8/layout/list1"/>
    <dgm:cxn modelId="{C6894A05-E085-4BD9-90FB-03BF3A879705}" type="presParOf" srcId="{A475F1BF-3FD9-4C0D-91FC-7116B2149F5E}" destId="{EEF75553-FF12-42F9-9DC4-3D0C3F2B7658}" srcOrd="1" destOrd="0" presId="urn:microsoft.com/office/officeart/2005/8/layout/list1"/>
    <dgm:cxn modelId="{7670FB81-72C6-4A73-861D-530C3A26597C}" type="presParOf" srcId="{BE2A2F29-084E-4A66-807A-947672A46BD4}" destId="{0A11A1AE-399B-4C83-9752-FAAE7260DB26}" srcOrd="1" destOrd="0" presId="urn:microsoft.com/office/officeart/2005/8/layout/list1"/>
    <dgm:cxn modelId="{5AABAC93-E813-4E72-976A-6F953D536529}" type="presParOf" srcId="{BE2A2F29-084E-4A66-807A-947672A46BD4}" destId="{86020A21-A7D7-443B-9F62-9E5972E010D0}" srcOrd="2" destOrd="0" presId="urn:microsoft.com/office/officeart/2005/8/layout/list1"/>
    <dgm:cxn modelId="{44AE4DA5-6E60-4209-A9E6-D84B77E14F37}" type="presParOf" srcId="{BE2A2F29-084E-4A66-807A-947672A46BD4}" destId="{EE151882-4B92-4AD3-BDAB-3167AB3C918A}" srcOrd="3" destOrd="0" presId="urn:microsoft.com/office/officeart/2005/8/layout/list1"/>
    <dgm:cxn modelId="{1DB4A1C1-58DC-4890-89F4-4DF2B63AAFBB}" type="presParOf" srcId="{BE2A2F29-084E-4A66-807A-947672A46BD4}" destId="{9132D4A3-2AAD-4F72-AF70-3F40DDAE3B08}" srcOrd="4" destOrd="0" presId="urn:microsoft.com/office/officeart/2005/8/layout/list1"/>
    <dgm:cxn modelId="{85BE296E-46C0-4D15-880A-22AD8955C92E}" type="presParOf" srcId="{9132D4A3-2AAD-4F72-AF70-3F40DDAE3B08}" destId="{88F28D0D-65DA-4AE8-BBFC-D6B1EF2E77FE}" srcOrd="0" destOrd="0" presId="urn:microsoft.com/office/officeart/2005/8/layout/list1"/>
    <dgm:cxn modelId="{ACA4C7E0-2DDB-4C65-AFFD-A16A5C5675DC}" type="presParOf" srcId="{9132D4A3-2AAD-4F72-AF70-3F40DDAE3B08}" destId="{2BFC0B1A-9E86-440B-92D6-D484D8E7C037}" srcOrd="1" destOrd="0" presId="urn:microsoft.com/office/officeart/2005/8/layout/list1"/>
    <dgm:cxn modelId="{A7A123CB-E2B6-44C4-9F5D-31046035297B}" type="presParOf" srcId="{BE2A2F29-084E-4A66-807A-947672A46BD4}" destId="{9671C84C-BE67-42BF-98DD-BF500060531A}" srcOrd="5" destOrd="0" presId="urn:microsoft.com/office/officeart/2005/8/layout/list1"/>
    <dgm:cxn modelId="{EBE4BAE5-F3D6-448E-877D-D0A4C89C2B8E}" type="presParOf" srcId="{BE2A2F29-084E-4A66-807A-947672A46BD4}" destId="{A6020E3C-D856-49DC-8E77-5D231B113D4C}" srcOrd="6" destOrd="0" presId="urn:microsoft.com/office/officeart/2005/8/layout/list1"/>
    <dgm:cxn modelId="{15361F9B-8EE1-4397-B7EC-7F95F7AB195F}" type="presParOf" srcId="{BE2A2F29-084E-4A66-807A-947672A46BD4}" destId="{06D77CFE-1C65-4A58-8DD6-8C26C67A90D1}" srcOrd="7" destOrd="0" presId="urn:microsoft.com/office/officeart/2005/8/layout/list1"/>
    <dgm:cxn modelId="{02E46A0A-2FA7-4DE9-AC7E-C47BA3F3AF58}" type="presParOf" srcId="{BE2A2F29-084E-4A66-807A-947672A46BD4}" destId="{7EA762DE-FED0-4AC1-AA6C-229BDD457251}" srcOrd="8" destOrd="0" presId="urn:microsoft.com/office/officeart/2005/8/layout/list1"/>
    <dgm:cxn modelId="{34F4704C-A2B8-49FC-B62C-3A34020FA9AD}" type="presParOf" srcId="{7EA762DE-FED0-4AC1-AA6C-229BDD457251}" destId="{430B6965-5A3B-4FE8-A993-2BA74DEFE41A}" srcOrd="0" destOrd="0" presId="urn:microsoft.com/office/officeart/2005/8/layout/list1"/>
    <dgm:cxn modelId="{FC6A51F2-C25B-475B-8391-13D401B203A9}" type="presParOf" srcId="{7EA762DE-FED0-4AC1-AA6C-229BDD457251}" destId="{241713C1-251E-43E7-B72D-DA59D9E488B7}" srcOrd="1" destOrd="0" presId="urn:microsoft.com/office/officeart/2005/8/layout/list1"/>
    <dgm:cxn modelId="{C5FF0022-4672-4FDF-B31A-25D1ADF40C70}" type="presParOf" srcId="{BE2A2F29-084E-4A66-807A-947672A46BD4}" destId="{AD15BC2C-2256-4621-B7CC-0F83F0A81A59}" srcOrd="9" destOrd="0" presId="urn:microsoft.com/office/officeart/2005/8/layout/list1"/>
    <dgm:cxn modelId="{FAEA080F-6E00-48D5-A0B6-A4EFF4AA0AEB}" type="presParOf" srcId="{BE2A2F29-084E-4A66-807A-947672A46BD4}" destId="{7A0408AF-D875-41F8-81AA-C9F9DD26F4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398342-8847-4420-941E-82D958EF2A1F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3E2AAA58-A124-46F1-BD75-338FC6010A3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Europsko partnerstvo</a:t>
          </a:r>
          <a:endParaRPr lang="hr-HR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545FE-6508-41A1-B54E-4AAC4C1F1576}" type="parTrans" cxnId="{BE2D89C2-ABE1-422F-8D70-E256C668EB31}">
      <dgm:prSet/>
      <dgm:spPr/>
      <dgm:t>
        <a:bodyPr/>
        <a:lstStyle/>
        <a:p>
          <a:endParaRPr lang="hr-HR"/>
        </a:p>
      </dgm:t>
    </dgm:pt>
    <dgm:pt modelId="{51D70DA1-4080-47F9-9FC6-C571F3DAE6A8}" type="sibTrans" cxnId="{BE2D89C2-ABE1-422F-8D70-E256C668EB31}">
      <dgm:prSet custT="1"/>
      <dgm:spPr/>
      <dgm:t>
        <a:bodyPr/>
        <a:lstStyle/>
        <a:p>
          <a:endParaRPr lang="hr-HR" sz="1800"/>
        </a:p>
      </dgm:t>
    </dgm:pt>
    <dgm:pt modelId="{18A00E4D-8AB2-4197-B24C-87526F846DF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Smanjivanje nasilja među djecom i mladima</a:t>
          </a:r>
          <a:endParaRPr lang="hr-HR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CA283-3073-47C7-B44E-E5D8E99067F7}" type="parTrans" cxnId="{466E1A34-0FE8-44EB-BE21-A6F8EB09CD52}">
      <dgm:prSet/>
      <dgm:spPr/>
      <dgm:t>
        <a:bodyPr/>
        <a:lstStyle/>
        <a:p>
          <a:endParaRPr lang="hr-HR"/>
        </a:p>
      </dgm:t>
    </dgm:pt>
    <dgm:pt modelId="{E7B9DFD9-D585-4E58-8FA8-BBFAB852A47A}" type="sibTrans" cxnId="{466E1A34-0FE8-44EB-BE21-A6F8EB09CD52}">
      <dgm:prSet custT="1"/>
      <dgm:spPr/>
      <dgm:t>
        <a:bodyPr/>
        <a:lstStyle/>
        <a:p>
          <a:endParaRPr lang="hr-HR" sz="1800"/>
        </a:p>
      </dgm:t>
    </dgm:pt>
    <dgm:pt modelId="{EA343132-1A22-4848-9653-F6D3EAD2BC0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Jačanje međunarodne suradnje</a:t>
          </a:r>
          <a:endParaRPr lang="hr-HR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A75FD-7528-4421-904E-F6C02A2DFDBB}" type="parTrans" cxnId="{B7461E47-3929-4448-B5BD-885219DF5C4B}">
      <dgm:prSet/>
      <dgm:spPr/>
      <dgm:t>
        <a:bodyPr/>
        <a:lstStyle/>
        <a:p>
          <a:endParaRPr lang="hr-HR"/>
        </a:p>
      </dgm:t>
    </dgm:pt>
    <dgm:pt modelId="{3124C5DB-A368-45B4-8F75-4CDD987894A1}" type="sibTrans" cxnId="{B7461E47-3929-4448-B5BD-885219DF5C4B}">
      <dgm:prSet custT="1"/>
      <dgm:spPr/>
      <dgm:t>
        <a:bodyPr/>
        <a:lstStyle/>
        <a:p>
          <a:endParaRPr lang="hr-HR" sz="1800"/>
        </a:p>
      </dgm:t>
    </dgm:pt>
    <dgm:pt modelId="{DB164846-B952-4BB3-AE43-2FD20E3648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Razvoj odgojno-obrazovnog sustava</a:t>
          </a:r>
          <a:endParaRPr lang="hr-HR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A5A46-76B2-45C9-AE7A-CCEA2D96B6F2}" type="parTrans" cxnId="{CAEE699D-F5D0-45D7-925B-34286A8AFEE5}">
      <dgm:prSet/>
      <dgm:spPr/>
      <dgm:t>
        <a:bodyPr/>
        <a:lstStyle/>
        <a:p>
          <a:endParaRPr lang="hr-HR"/>
        </a:p>
      </dgm:t>
    </dgm:pt>
    <dgm:pt modelId="{73B8754C-19CA-4975-9781-E0BBA8E20C31}" type="sibTrans" cxnId="{CAEE699D-F5D0-45D7-925B-34286A8AFEE5}">
      <dgm:prSet custT="1"/>
      <dgm:spPr/>
      <dgm:t>
        <a:bodyPr/>
        <a:lstStyle/>
        <a:p>
          <a:endParaRPr lang="hr-HR" sz="1800"/>
        </a:p>
      </dgm:t>
    </dgm:pt>
    <dgm:pt modelId="{E1840C68-9CCB-4130-BD17-2F3ACC7A0D0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Prevencija nasilja</a:t>
          </a:r>
          <a:endParaRPr lang="hr-HR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37992-B466-46AE-BA0E-DE4B4AE2D16D}" type="parTrans" cxnId="{C9CA0482-5AE3-429B-82BA-FF4ADAE1F316}">
      <dgm:prSet/>
      <dgm:spPr/>
      <dgm:t>
        <a:bodyPr/>
        <a:lstStyle/>
        <a:p>
          <a:endParaRPr lang="hr-HR"/>
        </a:p>
      </dgm:t>
    </dgm:pt>
    <dgm:pt modelId="{38F31E9A-1A2A-47ED-980B-30386B4CC596}" type="sibTrans" cxnId="{C9CA0482-5AE3-429B-82BA-FF4ADAE1F316}">
      <dgm:prSet custT="1"/>
      <dgm:spPr/>
      <dgm:t>
        <a:bodyPr/>
        <a:lstStyle/>
        <a:p>
          <a:endParaRPr lang="hr-HR" sz="1800"/>
        </a:p>
      </dgm:t>
    </dgm:pt>
    <dgm:pt modelId="{E27E72AB-2AD4-4842-9798-75675E4432B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Jačanje kapaciteta ustanova</a:t>
          </a:r>
          <a:endParaRPr lang="hr-HR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0F124-338F-4850-AEE7-E875B997DDD2}" type="parTrans" cxnId="{3A1A98E2-6C54-4209-B0FE-9B0990716814}">
      <dgm:prSet/>
      <dgm:spPr/>
      <dgm:t>
        <a:bodyPr/>
        <a:lstStyle/>
        <a:p>
          <a:endParaRPr lang="hr-HR"/>
        </a:p>
      </dgm:t>
    </dgm:pt>
    <dgm:pt modelId="{2297C3CE-C753-4A70-92AD-1B65083055D7}" type="sibTrans" cxnId="{3A1A98E2-6C54-4209-B0FE-9B0990716814}">
      <dgm:prSet custT="1"/>
      <dgm:spPr/>
      <dgm:t>
        <a:bodyPr/>
        <a:lstStyle/>
        <a:p>
          <a:endParaRPr lang="hr-HR" sz="1800"/>
        </a:p>
      </dgm:t>
    </dgm:pt>
    <dgm:pt modelId="{79F573BF-B5B0-40FE-8FE2-0D10E3A929F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Unapređivanje znanja kod djece, roditelja, pedagoga i učitelja u prepoznavanju žrtve i zlostavljača</a:t>
          </a:r>
          <a:endParaRPr lang="hr-HR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A188F-9664-4225-B2D1-8E12C8CC6F02}" type="parTrans" cxnId="{D860A0B3-F6B9-4690-A8AA-5B976C6D1E99}">
      <dgm:prSet/>
      <dgm:spPr/>
      <dgm:t>
        <a:bodyPr/>
        <a:lstStyle/>
        <a:p>
          <a:endParaRPr lang="hr-HR"/>
        </a:p>
      </dgm:t>
    </dgm:pt>
    <dgm:pt modelId="{9DFAE763-B264-4588-BE92-12195E681912}" type="sibTrans" cxnId="{D860A0B3-F6B9-4690-A8AA-5B976C6D1E99}">
      <dgm:prSet/>
      <dgm:spPr/>
      <dgm:t>
        <a:bodyPr/>
        <a:lstStyle/>
        <a:p>
          <a:endParaRPr lang="hr-HR"/>
        </a:p>
      </dgm:t>
    </dgm:pt>
    <dgm:pt modelId="{80F60607-FFB4-4103-870A-C0C3D40087A0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Partneri iz 2 regije, tijela regionalne i lokalne vlasti, osnovne škole, dječji vrtići, udruge mladih </a:t>
          </a:r>
          <a:endParaRPr lang="hr-HR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35758-7E0D-4D65-86CD-C899FA7FA4E1}" type="parTrans" cxnId="{4771EBF3-DC9B-4AF1-BD1D-DBE64CF32DB0}">
      <dgm:prSet/>
      <dgm:spPr/>
      <dgm:t>
        <a:bodyPr/>
        <a:lstStyle/>
        <a:p>
          <a:endParaRPr lang="hr-HR"/>
        </a:p>
      </dgm:t>
    </dgm:pt>
    <dgm:pt modelId="{750E2C5C-76FF-4FA2-A9FA-16D56D914C10}" type="sibTrans" cxnId="{4771EBF3-DC9B-4AF1-BD1D-DBE64CF32DB0}">
      <dgm:prSet custT="1"/>
      <dgm:spPr/>
      <dgm:t>
        <a:bodyPr/>
        <a:lstStyle/>
        <a:p>
          <a:endParaRPr lang="hr-HR" sz="1800"/>
        </a:p>
      </dgm:t>
    </dgm:pt>
    <dgm:pt modelId="{FD807857-3962-432C-91D5-807575ED1052}" type="pres">
      <dgm:prSet presAssocID="{CF398342-8847-4420-941E-82D958EF2A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D949FDA-E5A1-4776-A04A-F83CF5691ED8}" type="pres">
      <dgm:prSet presAssocID="{80F60607-FFB4-4103-870A-C0C3D40087A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34CD5E-1F4D-41B1-9B4B-7386FA8AE015}" type="pres">
      <dgm:prSet presAssocID="{750E2C5C-76FF-4FA2-A9FA-16D56D914C10}" presName="sibTrans" presStyleLbl="sibTrans1D1" presStyleIdx="0" presStyleCnt="7"/>
      <dgm:spPr/>
      <dgm:t>
        <a:bodyPr/>
        <a:lstStyle/>
        <a:p>
          <a:endParaRPr lang="hr-HR"/>
        </a:p>
      </dgm:t>
    </dgm:pt>
    <dgm:pt modelId="{3652B9CB-E962-42E6-9322-FDBC3F1521E6}" type="pres">
      <dgm:prSet presAssocID="{750E2C5C-76FF-4FA2-A9FA-16D56D914C10}" presName="connectorText" presStyleLbl="sibTrans1D1" presStyleIdx="0" presStyleCnt="7"/>
      <dgm:spPr/>
      <dgm:t>
        <a:bodyPr/>
        <a:lstStyle/>
        <a:p>
          <a:endParaRPr lang="hr-HR"/>
        </a:p>
      </dgm:t>
    </dgm:pt>
    <dgm:pt modelId="{7BA8C2D6-0E1E-48CE-A9B3-E48C4DF5E965}" type="pres">
      <dgm:prSet presAssocID="{3E2AAA58-A124-46F1-BD75-338FC6010A3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5D4F34-3805-4B73-907C-E8E836F60426}" type="pres">
      <dgm:prSet presAssocID="{51D70DA1-4080-47F9-9FC6-C571F3DAE6A8}" presName="sibTrans" presStyleLbl="sibTrans1D1" presStyleIdx="1" presStyleCnt="7"/>
      <dgm:spPr/>
      <dgm:t>
        <a:bodyPr/>
        <a:lstStyle/>
        <a:p>
          <a:endParaRPr lang="hr-HR"/>
        </a:p>
      </dgm:t>
    </dgm:pt>
    <dgm:pt modelId="{8BAE6C88-8E53-4324-8F34-A82944B64305}" type="pres">
      <dgm:prSet presAssocID="{51D70DA1-4080-47F9-9FC6-C571F3DAE6A8}" presName="connectorText" presStyleLbl="sibTrans1D1" presStyleIdx="1" presStyleCnt="7"/>
      <dgm:spPr/>
      <dgm:t>
        <a:bodyPr/>
        <a:lstStyle/>
        <a:p>
          <a:endParaRPr lang="hr-HR"/>
        </a:p>
      </dgm:t>
    </dgm:pt>
    <dgm:pt modelId="{DD1E56CF-897E-4B40-91F3-B58FD3267287}" type="pres">
      <dgm:prSet presAssocID="{18A00E4D-8AB2-4197-B24C-87526F846DF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0A1A68-8670-49C1-90E0-665994AFA8E7}" type="pres">
      <dgm:prSet presAssocID="{E7B9DFD9-D585-4E58-8FA8-BBFAB852A47A}" presName="sibTrans" presStyleLbl="sibTrans1D1" presStyleIdx="2" presStyleCnt="7"/>
      <dgm:spPr/>
      <dgm:t>
        <a:bodyPr/>
        <a:lstStyle/>
        <a:p>
          <a:endParaRPr lang="hr-HR"/>
        </a:p>
      </dgm:t>
    </dgm:pt>
    <dgm:pt modelId="{7DD70D43-D7A5-474A-ADF0-FFB7DAB35655}" type="pres">
      <dgm:prSet presAssocID="{E7B9DFD9-D585-4E58-8FA8-BBFAB852A47A}" presName="connectorText" presStyleLbl="sibTrans1D1" presStyleIdx="2" presStyleCnt="7"/>
      <dgm:spPr/>
      <dgm:t>
        <a:bodyPr/>
        <a:lstStyle/>
        <a:p>
          <a:endParaRPr lang="hr-HR"/>
        </a:p>
      </dgm:t>
    </dgm:pt>
    <dgm:pt modelId="{6916A1E1-FC4F-40E7-9610-728FFFC949EC}" type="pres">
      <dgm:prSet presAssocID="{EA343132-1A22-4848-9653-F6D3EAD2BC0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3EA8DA-F7E3-44CA-9123-C554F6118387}" type="pres">
      <dgm:prSet presAssocID="{3124C5DB-A368-45B4-8F75-4CDD987894A1}" presName="sibTrans" presStyleLbl="sibTrans1D1" presStyleIdx="3" presStyleCnt="7"/>
      <dgm:spPr/>
      <dgm:t>
        <a:bodyPr/>
        <a:lstStyle/>
        <a:p>
          <a:endParaRPr lang="hr-HR"/>
        </a:p>
      </dgm:t>
    </dgm:pt>
    <dgm:pt modelId="{CCC05D58-076E-4BDC-97B5-C23D44C4230A}" type="pres">
      <dgm:prSet presAssocID="{3124C5DB-A368-45B4-8F75-4CDD987894A1}" presName="connectorText" presStyleLbl="sibTrans1D1" presStyleIdx="3" presStyleCnt="7"/>
      <dgm:spPr/>
      <dgm:t>
        <a:bodyPr/>
        <a:lstStyle/>
        <a:p>
          <a:endParaRPr lang="hr-HR"/>
        </a:p>
      </dgm:t>
    </dgm:pt>
    <dgm:pt modelId="{E98E7573-2FF0-4388-B785-FF622DF6246E}" type="pres">
      <dgm:prSet presAssocID="{DB164846-B952-4BB3-AE43-2FD20E3648B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9B5BB4-5DB4-470B-B7CD-CDFE7BFD4D1C}" type="pres">
      <dgm:prSet presAssocID="{73B8754C-19CA-4975-9781-E0BBA8E20C31}" presName="sibTrans" presStyleLbl="sibTrans1D1" presStyleIdx="4" presStyleCnt="7"/>
      <dgm:spPr/>
      <dgm:t>
        <a:bodyPr/>
        <a:lstStyle/>
        <a:p>
          <a:endParaRPr lang="hr-HR"/>
        </a:p>
      </dgm:t>
    </dgm:pt>
    <dgm:pt modelId="{BEF72938-9784-4254-9A32-A3C1DE95242F}" type="pres">
      <dgm:prSet presAssocID="{73B8754C-19CA-4975-9781-E0BBA8E20C31}" presName="connectorText" presStyleLbl="sibTrans1D1" presStyleIdx="4" presStyleCnt="7"/>
      <dgm:spPr/>
      <dgm:t>
        <a:bodyPr/>
        <a:lstStyle/>
        <a:p>
          <a:endParaRPr lang="hr-HR"/>
        </a:p>
      </dgm:t>
    </dgm:pt>
    <dgm:pt modelId="{86911B79-C5B2-4893-9BB4-872682C1DBB8}" type="pres">
      <dgm:prSet presAssocID="{E1840C68-9CCB-4130-BD17-2F3ACC7A0D0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E9A665-BE90-41FA-92C2-FBD6E5D78ED9}" type="pres">
      <dgm:prSet presAssocID="{38F31E9A-1A2A-47ED-980B-30386B4CC596}" presName="sibTrans" presStyleLbl="sibTrans1D1" presStyleIdx="5" presStyleCnt="7"/>
      <dgm:spPr/>
      <dgm:t>
        <a:bodyPr/>
        <a:lstStyle/>
        <a:p>
          <a:endParaRPr lang="hr-HR"/>
        </a:p>
      </dgm:t>
    </dgm:pt>
    <dgm:pt modelId="{F43307EB-1388-4EF1-AD37-191C7BC450F0}" type="pres">
      <dgm:prSet presAssocID="{38F31E9A-1A2A-47ED-980B-30386B4CC596}" presName="connectorText" presStyleLbl="sibTrans1D1" presStyleIdx="5" presStyleCnt="7"/>
      <dgm:spPr/>
      <dgm:t>
        <a:bodyPr/>
        <a:lstStyle/>
        <a:p>
          <a:endParaRPr lang="hr-HR"/>
        </a:p>
      </dgm:t>
    </dgm:pt>
    <dgm:pt modelId="{402B6379-E980-4695-B133-C54222BFB09F}" type="pres">
      <dgm:prSet presAssocID="{E27E72AB-2AD4-4842-9798-75675E4432B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A1D05C-0E39-428C-AEB0-196F254C08A3}" type="pres">
      <dgm:prSet presAssocID="{2297C3CE-C753-4A70-92AD-1B65083055D7}" presName="sibTrans" presStyleLbl="sibTrans1D1" presStyleIdx="6" presStyleCnt="7"/>
      <dgm:spPr/>
      <dgm:t>
        <a:bodyPr/>
        <a:lstStyle/>
        <a:p>
          <a:endParaRPr lang="hr-HR"/>
        </a:p>
      </dgm:t>
    </dgm:pt>
    <dgm:pt modelId="{CFD8BBD3-0B06-4C70-8EE7-828DE74FBB56}" type="pres">
      <dgm:prSet presAssocID="{2297C3CE-C753-4A70-92AD-1B65083055D7}" presName="connectorText" presStyleLbl="sibTrans1D1" presStyleIdx="6" presStyleCnt="7"/>
      <dgm:spPr/>
      <dgm:t>
        <a:bodyPr/>
        <a:lstStyle/>
        <a:p>
          <a:endParaRPr lang="hr-HR"/>
        </a:p>
      </dgm:t>
    </dgm:pt>
    <dgm:pt modelId="{999B4702-9BC1-4CC4-86C4-8155010FA802}" type="pres">
      <dgm:prSet presAssocID="{79F573BF-B5B0-40FE-8FE2-0D10E3A929F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D24B4D-D06E-469A-B85D-DD1089ED2E3B}" type="presOf" srcId="{E27E72AB-2AD4-4842-9798-75675E4432BC}" destId="{402B6379-E980-4695-B133-C54222BFB09F}" srcOrd="0" destOrd="0" presId="urn:microsoft.com/office/officeart/2005/8/layout/bProcess3"/>
    <dgm:cxn modelId="{4B410A52-3A86-4AE8-99C9-C613299DD844}" type="presOf" srcId="{2297C3CE-C753-4A70-92AD-1B65083055D7}" destId="{7AA1D05C-0E39-428C-AEB0-196F254C08A3}" srcOrd="0" destOrd="0" presId="urn:microsoft.com/office/officeart/2005/8/layout/bProcess3"/>
    <dgm:cxn modelId="{52D3D796-7C2E-41F8-98D4-9E682D2F95BC}" type="presOf" srcId="{38F31E9A-1A2A-47ED-980B-30386B4CC596}" destId="{6FE9A665-BE90-41FA-92C2-FBD6E5D78ED9}" srcOrd="0" destOrd="0" presId="urn:microsoft.com/office/officeart/2005/8/layout/bProcess3"/>
    <dgm:cxn modelId="{72C130CD-39D4-4D3E-AA12-E9D6B8EDBB8F}" type="presOf" srcId="{73B8754C-19CA-4975-9781-E0BBA8E20C31}" destId="{219B5BB4-5DB4-470B-B7CD-CDFE7BFD4D1C}" srcOrd="0" destOrd="0" presId="urn:microsoft.com/office/officeart/2005/8/layout/bProcess3"/>
    <dgm:cxn modelId="{2306CC3D-A565-4136-BC53-17B47CCEDF3C}" type="presOf" srcId="{38F31E9A-1A2A-47ED-980B-30386B4CC596}" destId="{F43307EB-1388-4EF1-AD37-191C7BC450F0}" srcOrd="1" destOrd="0" presId="urn:microsoft.com/office/officeart/2005/8/layout/bProcess3"/>
    <dgm:cxn modelId="{94C26854-A475-48E4-A663-59DEA081E867}" type="presOf" srcId="{E1840C68-9CCB-4130-BD17-2F3ACC7A0D05}" destId="{86911B79-C5B2-4893-9BB4-872682C1DBB8}" srcOrd="0" destOrd="0" presId="urn:microsoft.com/office/officeart/2005/8/layout/bProcess3"/>
    <dgm:cxn modelId="{48F7ED24-4DE3-443E-B7F0-C2ACC9747406}" type="presOf" srcId="{750E2C5C-76FF-4FA2-A9FA-16D56D914C10}" destId="{2234CD5E-1F4D-41B1-9B4B-7386FA8AE015}" srcOrd="0" destOrd="0" presId="urn:microsoft.com/office/officeart/2005/8/layout/bProcess3"/>
    <dgm:cxn modelId="{466E1A34-0FE8-44EB-BE21-A6F8EB09CD52}" srcId="{CF398342-8847-4420-941E-82D958EF2A1F}" destId="{18A00E4D-8AB2-4197-B24C-87526F846DFE}" srcOrd="2" destOrd="0" parTransId="{285CA283-3073-47C7-B44E-E5D8E99067F7}" sibTransId="{E7B9DFD9-D585-4E58-8FA8-BBFAB852A47A}"/>
    <dgm:cxn modelId="{EF93B24C-A726-4A7A-8F8A-803B5FB5AD29}" type="presOf" srcId="{3124C5DB-A368-45B4-8F75-4CDD987894A1}" destId="{2B3EA8DA-F7E3-44CA-9123-C554F6118387}" srcOrd="0" destOrd="0" presId="urn:microsoft.com/office/officeart/2005/8/layout/bProcess3"/>
    <dgm:cxn modelId="{FF4D5C91-7F1F-4FCF-BEC2-7E72D5F87E1C}" type="presOf" srcId="{E7B9DFD9-D585-4E58-8FA8-BBFAB852A47A}" destId="{AE0A1A68-8670-49C1-90E0-665994AFA8E7}" srcOrd="0" destOrd="0" presId="urn:microsoft.com/office/officeart/2005/8/layout/bProcess3"/>
    <dgm:cxn modelId="{0C6B271C-8923-4176-BB60-9A0244E89D7C}" type="presOf" srcId="{73B8754C-19CA-4975-9781-E0BBA8E20C31}" destId="{BEF72938-9784-4254-9A32-A3C1DE95242F}" srcOrd="1" destOrd="0" presId="urn:microsoft.com/office/officeart/2005/8/layout/bProcess3"/>
    <dgm:cxn modelId="{254F6722-AF6E-4B74-9F15-90EE3C488C47}" type="presOf" srcId="{2297C3CE-C753-4A70-92AD-1B65083055D7}" destId="{CFD8BBD3-0B06-4C70-8EE7-828DE74FBB56}" srcOrd="1" destOrd="0" presId="urn:microsoft.com/office/officeart/2005/8/layout/bProcess3"/>
    <dgm:cxn modelId="{4DB37D12-3313-4993-B3FC-8465D227D006}" type="presOf" srcId="{3E2AAA58-A124-46F1-BD75-338FC6010A36}" destId="{7BA8C2D6-0E1E-48CE-A9B3-E48C4DF5E965}" srcOrd="0" destOrd="0" presId="urn:microsoft.com/office/officeart/2005/8/layout/bProcess3"/>
    <dgm:cxn modelId="{BE7FA398-2B21-4DFC-92E9-813D748BECE4}" type="presOf" srcId="{80F60607-FFB4-4103-870A-C0C3D40087A0}" destId="{6D949FDA-E5A1-4776-A04A-F83CF5691ED8}" srcOrd="0" destOrd="0" presId="urn:microsoft.com/office/officeart/2005/8/layout/bProcess3"/>
    <dgm:cxn modelId="{65C199E0-C3F4-4E73-90E2-DAD92215BC76}" type="presOf" srcId="{51D70DA1-4080-47F9-9FC6-C571F3DAE6A8}" destId="{8BAE6C88-8E53-4324-8F34-A82944B64305}" srcOrd="1" destOrd="0" presId="urn:microsoft.com/office/officeart/2005/8/layout/bProcess3"/>
    <dgm:cxn modelId="{4771EBF3-DC9B-4AF1-BD1D-DBE64CF32DB0}" srcId="{CF398342-8847-4420-941E-82D958EF2A1F}" destId="{80F60607-FFB4-4103-870A-C0C3D40087A0}" srcOrd="0" destOrd="0" parTransId="{D9A35758-7E0D-4D65-86CD-C899FA7FA4E1}" sibTransId="{750E2C5C-76FF-4FA2-A9FA-16D56D914C10}"/>
    <dgm:cxn modelId="{1FB04EFD-EE9D-4BA2-B5D2-5DF4ACD94D83}" type="presOf" srcId="{CF398342-8847-4420-941E-82D958EF2A1F}" destId="{FD807857-3962-432C-91D5-807575ED1052}" srcOrd="0" destOrd="0" presId="urn:microsoft.com/office/officeart/2005/8/layout/bProcess3"/>
    <dgm:cxn modelId="{9154D148-5E73-4338-9F94-06F410476B8D}" type="presOf" srcId="{750E2C5C-76FF-4FA2-A9FA-16D56D914C10}" destId="{3652B9CB-E962-42E6-9322-FDBC3F1521E6}" srcOrd="1" destOrd="0" presId="urn:microsoft.com/office/officeart/2005/8/layout/bProcess3"/>
    <dgm:cxn modelId="{B7461E47-3929-4448-B5BD-885219DF5C4B}" srcId="{CF398342-8847-4420-941E-82D958EF2A1F}" destId="{EA343132-1A22-4848-9653-F6D3EAD2BC04}" srcOrd="3" destOrd="0" parTransId="{25AA75FD-7528-4421-904E-F6C02A2DFDBB}" sibTransId="{3124C5DB-A368-45B4-8F75-4CDD987894A1}"/>
    <dgm:cxn modelId="{67608BA0-B623-4D65-8F25-4120B893D2B9}" type="presOf" srcId="{3124C5DB-A368-45B4-8F75-4CDD987894A1}" destId="{CCC05D58-076E-4BDC-97B5-C23D44C4230A}" srcOrd="1" destOrd="0" presId="urn:microsoft.com/office/officeart/2005/8/layout/bProcess3"/>
    <dgm:cxn modelId="{3A1A98E2-6C54-4209-B0FE-9B0990716814}" srcId="{CF398342-8847-4420-941E-82D958EF2A1F}" destId="{E27E72AB-2AD4-4842-9798-75675E4432BC}" srcOrd="6" destOrd="0" parTransId="{2D00F124-338F-4850-AEE7-E875B997DDD2}" sibTransId="{2297C3CE-C753-4A70-92AD-1B65083055D7}"/>
    <dgm:cxn modelId="{BD50C221-4B31-41AD-B1A3-E204D878D8E0}" type="presOf" srcId="{EA343132-1A22-4848-9653-F6D3EAD2BC04}" destId="{6916A1E1-FC4F-40E7-9610-728FFFC949EC}" srcOrd="0" destOrd="0" presId="urn:microsoft.com/office/officeart/2005/8/layout/bProcess3"/>
    <dgm:cxn modelId="{C70294AF-4A15-4C85-A3E0-6E8B53C5074B}" type="presOf" srcId="{18A00E4D-8AB2-4197-B24C-87526F846DFE}" destId="{DD1E56CF-897E-4B40-91F3-B58FD3267287}" srcOrd="0" destOrd="0" presId="urn:microsoft.com/office/officeart/2005/8/layout/bProcess3"/>
    <dgm:cxn modelId="{BE2D89C2-ABE1-422F-8D70-E256C668EB31}" srcId="{CF398342-8847-4420-941E-82D958EF2A1F}" destId="{3E2AAA58-A124-46F1-BD75-338FC6010A36}" srcOrd="1" destOrd="0" parTransId="{729545FE-6508-41A1-B54E-4AAC4C1F1576}" sibTransId="{51D70DA1-4080-47F9-9FC6-C571F3DAE6A8}"/>
    <dgm:cxn modelId="{A3EAAE64-8597-428D-9271-C2923D14C0BA}" type="presOf" srcId="{E7B9DFD9-D585-4E58-8FA8-BBFAB852A47A}" destId="{7DD70D43-D7A5-474A-ADF0-FFB7DAB35655}" srcOrd="1" destOrd="0" presId="urn:microsoft.com/office/officeart/2005/8/layout/bProcess3"/>
    <dgm:cxn modelId="{DA190D3B-94AE-4ADF-94B1-FBE628EAA6C7}" type="presOf" srcId="{DB164846-B952-4BB3-AE43-2FD20E3648BE}" destId="{E98E7573-2FF0-4388-B785-FF622DF6246E}" srcOrd="0" destOrd="0" presId="urn:microsoft.com/office/officeart/2005/8/layout/bProcess3"/>
    <dgm:cxn modelId="{CAEE699D-F5D0-45D7-925B-34286A8AFEE5}" srcId="{CF398342-8847-4420-941E-82D958EF2A1F}" destId="{DB164846-B952-4BB3-AE43-2FD20E3648BE}" srcOrd="4" destOrd="0" parTransId="{846A5A46-76B2-45C9-AE7A-CCEA2D96B6F2}" sibTransId="{73B8754C-19CA-4975-9781-E0BBA8E20C31}"/>
    <dgm:cxn modelId="{D860A0B3-F6B9-4690-A8AA-5B976C6D1E99}" srcId="{CF398342-8847-4420-941E-82D958EF2A1F}" destId="{79F573BF-B5B0-40FE-8FE2-0D10E3A929F9}" srcOrd="7" destOrd="0" parTransId="{5DFA188F-9664-4225-B2D1-8E12C8CC6F02}" sibTransId="{9DFAE763-B264-4588-BE92-12195E681912}"/>
    <dgm:cxn modelId="{CD737651-8ACF-4B5C-B02E-4A4FCCDDE42B}" type="presOf" srcId="{51D70DA1-4080-47F9-9FC6-C571F3DAE6A8}" destId="{F25D4F34-3805-4B73-907C-E8E836F60426}" srcOrd="0" destOrd="0" presId="urn:microsoft.com/office/officeart/2005/8/layout/bProcess3"/>
    <dgm:cxn modelId="{849A7919-FF74-4E26-83DE-4A96870EB4E5}" type="presOf" srcId="{79F573BF-B5B0-40FE-8FE2-0D10E3A929F9}" destId="{999B4702-9BC1-4CC4-86C4-8155010FA802}" srcOrd="0" destOrd="0" presId="urn:microsoft.com/office/officeart/2005/8/layout/bProcess3"/>
    <dgm:cxn modelId="{C9CA0482-5AE3-429B-82BA-FF4ADAE1F316}" srcId="{CF398342-8847-4420-941E-82D958EF2A1F}" destId="{E1840C68-9CCB-4130-BD17-2F3ACC7A0D05}" srcOrd="5" destOrd="0" parTransId="{23537992-B466-46AE-BA0E-DE4B4AE2D16D}" sibTransId="{38F31E9A-1A2A-47ED-980B-30386B4CC596}"/>
    <dgm:cxn modelId="{5E8E05E7-73F2-4592-B542-28DE21363EF7}" type="presParOf" srcId="{FD807857-3962-432C-91D5-807575ED1052}" destId="{6D949FDA-E5A1-4776-A04A-F83CF5691ED8}" srcOrd="0" destOrd="0" presId="urn:microsoft.com/office/officeart/2005/8/layout/bProcess3"/>
    <dgm:cxn modelId="{B27E94EB-A768-412A-9E6D-268BF3ECF6E5}" type="presParOf" srcId="{FD807857-3962-432C-91D5-807575ED1052}" destId="{2234CD5E-1F4D-41B1-9B4B-7386FA8AE015}" srcOrd="1" destOrd="0" presId="urn:microsoft.com/office/officeart/2005/8/layout/bProcess3"/>
    <dgm:cxn modelId="{A24E9BFA-0603-41BD-806C-97BC9E0EEBA6}" type="presParOf" srcId="{2234CD5E-1F4D-41B1-9B4B-7386FA8AE015}" destId="{3652B9CB-E962-42E6-9322-FDBC3F1521E6}" srcOrd="0" destOrd="0" presId="urn:microsoft.com/office/officeart/2005/8/layout/bProcess3"/>
    <dgm:cxn modelId="{CC6C5B0D-D459-4016-AD55-0EB19D269A54}" type="presParOf" srcId="{FD807857-3962-432C-91D5-807575ED1052}" destId="{7BA8C2D6-0E1E-48CE-A9B3-E48C4DF5E965}" srcOrd="2" destOrd="0" presId="urn:microsoft.com/office/officeart/2005/8/layout/bProcess3"/>
    <dgm:cxn modelId="{F7FA3591-2F74-4450-A2E5-8D5F1C609122}" type="presParOf" srcId="{FD807857-3962-432C-91D5-807575ED1052}" destId="{F25D4F34-3805-4B73-907C-E8E836F60426}" srcOrd="3" destOrd="0" presId="urn:microsoft.com/office/officeart/2005/8/layout/bProcess3"/>
    <dgm:cxn modelId="{4CE4338A-973F-4CD0-9701-02070FBE39A6}" type="presParOf" srcId="{F25D4F34-3805-4B73-907C-E8E836F60426}" destId="{8BAE6C88-8E53-4324-8F34-A82944B64305}" srcOrd="0" destOrd="0" presId="urn:microsoft.com/office/officeart/2005/8/layout/bProcess3"/>
    <dgm:cxn modelId="{3BC51886-7668-48E9-A5F5-4607C8B1E33E}" type="presParOf" srcId="{FD807857-3962-432C-91D5-807575ED1052}" destId="{DD1E56CF-897E-4B40-91F3-B58FD3267287}" srcOrd="4" destOrd="0" presId="urn:microsoft.com/office/officeart/2005/8/layout/bProcess3"/>
    <dgm:cxn modelId="{7213902A-B676-4B25-9CC9-BC19BAF31E4C}" type="presParOf" srcId="{FD807857-3962-432C-91D5-807575ED1052}" destId="{AE0A1A68-8670-49C1-90E0-665994AFA8E7}" srcOrd="5" destOrd="0" presId="urn:microsoft.com/office/officeart/2005/8/layout/bProcess3"/>
    <dgm:cxn modelId="{CC85CB66-65AB-4D8A-986A-2E2DB4A02653}" type="presParOf" srcId="{AE0A1A68-8670-49C1-90E0-665994AFA8E7}" destId="{7DD70D43-D7A5-474A-ADF0-FFB7DAB35655}" srcOrd="0" destOrd="0" presId="urn:microsoft.com/office/officeart/2005/8/layout/bProcess3"/>
    <dgm:cxn modelId="{048C590B-20B2-459C-9F2D-902D269D72C8}" type="presParOf" srcId="{FD807857-3962-432C-91D5-807575ED1052}" destId="{6916A1E1-FC4F-40E7-9610-728FFFC949EC}" srcOrd="6" destOrd="0" presId="urn:microsoft.com/office/officeart/2005/8/layout/bProcess3"/>
    <dgm:cxn modelId="{31135FF9-AAA7-4E8D-A6D2-E3587201C038}" type="presParOf" srcId="{FD807857-3962-432C-91D5-807575ED1052}" destId="{2B3EA8DA-F7E3-44CA-9123-C554F6118387}" srcOrd="7" destOrd="0" presId="urn:microsoft.com/office/officeart/2005/8/layout/bProcess3"/>
    <dgm:cxn modelId="{AFF5B3AB-F567-4B1C-A5EE-C8D0EF06374E}" type="presParOf" srcId="{2B3EA8DA-F7E3-44CA-9123-C554F6118387}" destId="{CCC05D58-076E-4BDC-97B5-C23D44C4230A}" srcOrd="0" destOrd="0" presId="urn:microsoft.com/office/officeart/2005/8/layout/bProcess3"/>
    <dgm:cxn modelId="{CB09AE2F-D4C5-4789-9567-CE4A29ACF0F5}" type="presParOf" srcId="{FD807857-3962-432C-91D5-807575ED1052}" destId="{E98E7573-2FF0-4388-B785-FF622DF6246E}" srcOrd="8" destOrd="0" presId="urn:microsoft.com/office/officeart/2005/8/layout/bProcess3"/>
    <dgm:cxn modelId="{1CF2FE95-E098-4A16-9C28-AFC3A2CDD3F0}" type="presParOf" srcId="{FD807857-3962-432C-91D5-807575ED1052}" destId="{219B5BB4-5DB4-470B-B7CD-CDFE7BFD4D1C}" srcOrd="9" destOrd="0" presId="urn:microsoft.com/office/officeart/2005/8/layout/bProcess3"/>
    <dgm:cxn modelId="{5DCFDF7E-65C7-4852-BA72-C27C6A2818A9}" type="presParOf" srcId="{219B5BB4-5DB4-470B-B7CD-CDFE7BFD4D1C}" destId="{BEF72938-9784-4254-9A32-A3C1DE95242F}" srcOrd="0" destOrd="0" presId="urn:microsoft.com/office/officeart/2005/8/layout/bProcess3"/>
    <dgm:cxn modelId="{0A2D9DFC-0C2F-449F-8233-F7200E8A3B2C}" type="presParOf" srcId="{FD807857-3962-432C-91D5-807575ED1052}" destId="{86911B79-C5B2-4893-9BB4-872682C1DBB8}" srcOrd="10" destOrd="0" presId="urn:microsoft.com/office/officeart/2005/8/layout/bProcess3"/>
    <dgm:cxn modelId="{D41F9CAA-F3D2-464E-8719-902AADB238C7}" type="presParOf" srcId="{FD807857-3962-432C-91D5-807575ED1052}" destId="{6FE9A665-BE90-41FA-92C2-FBD6E5D78ED9}" srcOrd="11" destOrd="0" presId="urn:microsoft.com/office/officeart/2005/8/layout/bProcess3"/>
    <dgm:cxn modelId="{A8321F1E-57A9-47FD-BDFD-45CF4F0E0077}" type="presParOf" srcId="{6FE9A665-BE90-41FA-92C2-FBD6E5D78ED9}" destId="{F43307EB-1388-4EF1-AD37-191C7BC450F0}" srcOrd="0" destOrd="0" presId="urn:microsoft.com/office/officeart/2005/8/layout/bProcess3"/>
    <dgm:cxn modelId="{1CBED1FF-8197-48D3-B317-EC1ADA42AE8D}" type="presParOf" srcId="{FD807857-3962-432C-91D5-807575ED1052}" destId="{402B6379-E980-4695-B133-C54222BFB09F}" srcOrd="12" destOrd="0" presId="urn:microsoft.com/office/officeart/2005/8/layout/bProcess3"/>
    <dgm:cxn modelId="{92D434C8-C82F-432D-B023-EEEB190BBE7E}" type="presParOf" srcId="{FD807857-3962-432C-91D5-807575ED1052}" destId="{7AA1D05C-0E39-428C-AEB0-196F254C08A3}" srcOrd="13" destOrd="0" presId="urn:microsoft.com/office/officeart/2005/8/layout/bProcess3"/>
    <dgm:cxn modelId="{1DF84397-6124-4BA9-98E9-BA30A2D2B8F6}" type="presParOf" srcId="{7AA1D05C-0E39-428C-AEB0-196F254C08A3}" destId="{CFD8BBD3-0B06-4C70-8EE7-828DE74FBB56}" srcOrd="0" destOrd="0" presId="urn:microsoft.com/office/officeart/2005/8/layout/bProcess3"/>
    <dgm:cxn modelId="{73CCAA12-393A-4B45-AF53-AA17D6668BFD}" type="presParOf" srcId="{FD807857-3962-432C-91D5-807575ED1052}" destId="{999B4702-9BC1-4CC4-86C4-8155010FA802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+Icon#1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62E0E-C5F0-46FA-B939-46E51FC1D158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7568E-9F91-4B60-BF0F-2F0BF09C4B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2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nost.hr/index.php?id=84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313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Ovdje</a:t>
            </a:r>
            <a:r>
              <a:rPr lang="hr-HR" baseline="0" dirty="0" smtClean="0"/>
              <a:t> su prikazane sve aktivnosti koje se provode kroz ERA+ međutim ove koje u podebljane to su centralizirane aktivnosti koje su u nadležnosti agencije i o kojima ćemo danas govoriti.</a:t>
            </a:r>
          </a:p>
          <a:p>
            <a:r>
              <a:rPr lang="hr-HR" dirty="0" smtClean="0"/>
              <a:t>Možda</a:t>
            </a:r>
            <a:r>
              <a:rPr lang="hr-HR" baseline="0" dirty="0" smtClean="0"/>
              <a:t> vam se čini da Agencija ne provodi veliki broj aktivnosti no bitno je naglasiti da </a:t>
            </a:r>
            <a:r>
              <a:rPr lang="hr-HR" baseline="0" dirty="0" err="1" smtClean="0"/>
              <a:t>največi</a:t>
            </a:r>
            <a:r>
              <a:rPr lang="hr-HR" baseline="0" dirty="0" smtClean="0"/>
              <a:t> dio budžeta odlazi na upravljanje i provedbu upravo ovih aktivnosti</a:t>
            </a:r>
            <a:endParaRPr lang="hr-HR" dirty="0" smtClean="0"/>
          </a:p>
          <a:p>
            <a:endParaRPr lang="hr-HR" i="0" u="sng" dirty="0" smtClean="0"/>
          </a:p>
          <a:p>
            <a:r>
              <a:rPr lang="hr-HR" i="0" u="sng" dirty="0" smtClean="0"/>
              <a:t>KA1 se podupiru:- </a:t>
            </a:r>
            <a:r>
              <a:rPr lang="vi-VN" b="1" dirty="0" smtClean="0"/>
              <a:t>prilike za s</a:t>
            </a:r>
            <a:r>
              <a:rPr lang="hr-HR" b="1" dirty="0" smtClean="0"/>
              <a:t>tudente</a:t>
            </a:r>
            <a:r>
              <a:rPr lang="hr-HR" b="1" baseline="0" dirty="0" smtClean="0"/>
              <a:t> učenike i osoblje</a:t>
            </a:r>
            <a:r>
              <a:rPr lang="vi-VN" b="1" dirty="0" smtClean="0"/>
              <a:t> da učenja i/ili rada u drugoj državi; </a:t>
            </a:r>
            <a:endParaRPr lang="hr-HR" b="1" dirty="0" smtClean="0"/>
          </a:p>
          <a:p>
            <a:pPr marL="171450" indent="-171450">
              <a:buFontTx/>
              <a:buChar char="-"/>
            </a:pPr>
            <a:r>
              <a:rPr lang="vi-VN" b="1" dirty="0" smtClean="0"/>
              <a:t>združeni diplomski studiji Erasmus Mundus: </a:t>
            </a:r>
            <a:r>
              <a:rPr lang="vi-VN" dirty="0" smtClean="0"/>
              <a:t>integrirani međunarodni studijski program</a:t>
            </a:r>
            <a:r>
              <a:rPr lang="hr-HR" baseline="0" dirty="0" smtClean="0"/>
              <a:t> koji</a:t>
            </a:r>
            <a:r>
              <a:rPr lang="vi-VN" dirty="0" smtClean="0"/>
              <a:t> dodjeljuj</a:t>
            </a:r>
            <a:r>
              <a:rPr lang="hr-HR" dirty="0" smtClean="0"/>
              <a:t>e</a:t>
            </a:r>
            <a:r>
              <a:rPr lang="vi-VN" dirty="0" smtClean="0"/>
              <a:t> stipendije najboljim studentima diplomskih studija u cijelom svijetu; </a:t>
            </a:r>
            <a:endParaRPr lang="hr-HR" dirty="0" smtClean="0"/>
          </a:p>
          <a:p>
            <a:pPr marL="171450" indent="-171450">
              <a:buFontTx/>
              <a:buChar char="-"/>
            </a:pPr>
            <a:r>
              <a:rPr lang="vi-VN" b="1" dirty="0" smtClean="0"/>
              <a:t>zajmovi za diplomske studije u okviru programa Erasmus+: </a:t>
            </a:r>
            <a:r>
              <a:rPr lang="vi-VN" dirty="0" smtClean="0"/>
              <a:t>studenti iz partnerskih država mogu u okviru programa dobiti zajam za odlazak na diplomski studij u inozemstvo. 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hr-HR" u="sng" dirty="0" smtClean="0"/>
              <a:t>KA2 se podupiru:</a:t>
            </a:r>
          </a:p>
          <a:p>
            <a:pPr marL="0" indent="0">
              <a:buFontTx/>
              <a:buNone/>
            </a:pPr>
            <a:r>
              <a:rPr lang="vi-VN" b="1" dirty="0" smtClean="0"/>
              <a:t>strateška partnerstva </a:t>
            </a:r>
            <a:r>
              <a:rPr lang="hr-HR" baseline="0" dirty="0" smtClean="0"/>
              <a:t>nude mogućnost rada na međunarodnim projektima dogovorenim između organizacija koje se na bilo koji način bave obrazovanjem i osposobljavanjem ili radom s mladima.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vi-VN" dirty="0" smtClean="0"/>
              <a:t> </a:t>
            </a:r>
            <a:r>
              <a:rPr lang="vi-VN" b="1" dirty="0" smtClean="0"/>
              <a:t>udruženja znanja</a:t>
            </a:r>
            <a:r>
              <a:rPr lang="vi-VN" dirty="0" smtClean="0"/>
              <a:t> </a:t>
            </a:r>
            <a:r>
              <a:rPr lang="hr-HR" dirty="0" smtClean="0"/>
              <a:t>je aktivnost </a:t>
            </a:r>
            <a:r>
              <a:rPr lang="vi-VN" dirty="0" smtClean="0"/>
              <a:t>između ustanova visokog obrazovanja i poduzeća </a:t>
            </a:r>
            <a:r>
              <a:rPr lang="hr-HR" dirty="0" smtClean="0"/>
              <a:t>dok se</a:t>
            </a:r>
            <a:r>
              <a:rPr lang="vi-VN" dirty="0" smtClean="0"/>
              <a:t> </a:t>
            </a:r>
            <a:r>
              <a:rPr lang="hr-HR" dirty="0" smtClean="0"/>
              <a:t>u </a:t>
            </a:r>
            <a:r>
              <a:rPr lang="vi-VN" b="1" dirty="0" smtClean="0"/>
              <a:t>udruž</a:t>
            </a:r>
            <a:r>
              <a:rPr lang="hr-HR" b="1" dirty="0" err="1" smtClean="0"/>
              <a:t>ivanju</a:t>
            </a:r>
            <a:r>
              <a:rPr lang="hr-HR" b="1" dirty="0" smtClean="0"/>
              <a:t> </a:t>
            </a:r>
            <a:r>
              <a:rPr lang="vi-VN" b="1" dirty="0" smtClean="0"/>
              <a:t>sektorskih vještin</a:t>
            </a:r>
            <a:r>
              <a:rPr lang="hr-HR" b="1" dirty="0" smtClean="0"/>
              <a:t>a</a:t>
            </a:r>
            <a:r>
              <a:rPr lang="vi-VN" b="1" dirty="0" smtClean="0"/>
              <a:t> </a:t>
            </a:r>
            <a:r>
              <a:rPr lang="hr-HR" dirty="0" smtClean="0"/>
              <a:t>p</a:t>
            </a:r>
            <a:r>
              <a:rPr lang="vi-VN" dirty="0" smtClean="0"/>
              <a:t>odupire izrada zajedničkih kurikuluma, programa i metoda učenja i poučavanja za strukovno obrazovanje 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vi-VN" dirty="0" smtClean="0"/>
              <a:t> </a:t>
            </a:r>
            <a:r>
              <a:rPr lang="vi-VN" b="1" dirty="0" smtClean="0"/>
              <a:t>projekti</a:t>
            </a:r>
            <a:r>
              <a:rPr lang="hr-HR" b="1" dirty="0" smtClean="0"/>
              <a:t>ma</a:t>
            </a:r>
            <a:r>
              <a:rPr lang="vi-VN" b="1" dirty="0" smtClean="0"/>
              <a:t> jačanja sposobnosti </a:t>
            </a:r>
            <a:r>
              <a:rPr lang="hr-HR" b="1" dirty="0" smtClean="0"/>
              <a:t>to su projekti u </a:t>
            </a:r>
            <a:r>
              <a:rPr lang="hr-HR" dirty="0" smtClean="0"/>
              <a:t>po</a:t>
            </a:r>
            <a:r>
              <a:rPr lang="vi-VN" dirty="0" smtClean="0"/>
              <a:t>dručjima visokog obrazovanja i mladih</a:t>
            </a:r>
            <a:r>
              <a:rPr lang="hr-HR" dirty="0" smtClean="0"/>
              <a:t> i </a:t>
            </a:r>
            <a:r>
              <a:rPr lang="vi-VN" dirty="0" smtClean="0"/>
              <a:t>podupir</a:t>
            </a:r>
            <a:r>
              <a:rPr lang="hr-HR" dirty="0" smtClean="0"/>
              <a:t>u</a:t>
            </a:r>
            <a:r>
              <a:rPr lang="vi-VN" dirty="0" smtClean="0"/>
              <a:t> </a:t>
            </a:r>
            <a:r>
              <a:rPr lang="hr-HR" dirty="0" smtClean="0"/>
              <a:t>se </a:t>
            </a:r>
            <a:r>
              <a:rPr lang="vi-VN" dirty="0" smtClean="0"/>
              <a:t>organizacije i sustave u njihovom postupku modernizacije i internacionalizacije. 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vi-VN" dirty="0" smtClean="0"/>
              <a:t>  </a:t>
            </a:r>
            <a:r>
              <a:rPr lang="vi-VN" b="1" dirty="0" smtClean="0"/>
              <a:t>platforme za IT potporu</a:t>
            </a:r>
            <a:r>
              <a:rPr lang="vi-VN" dirty="0" smtClean="0"/>
              <a:t>, kao što su e-Twinning</a:t>
            </a:r>
            <a:r>
              <a:rPr lang="hr-HR" dirty="0" smtClean="0"/>
              <a:t> </a:t>
            </a:r>
            <a:r>
              <a:rPr lang="vi-VN" dirty="0" smtClean="0"/>
              <a:t>, Europska platforma za obrazovanje odraslih (EPALE) i Europski portal za mlade, koje omogućuju virtualni prostor za suradnju, baze podataka</a:t>
            </a:r>
            <a:r>
              <a:rPr lang="hr-HR" dirty="0" smtClean="0"/>
              <a:t> </a:t>
            </a:r>
            <a:r>
              <a:rPr lang="vi-VN" dirty="0" smtClean="0"/>
              <a:t>i druge online usluge </a:t>
            </a:r>
            <a:r>
              <a:rPr lang="hr-HR" dirty="0" smtClean="0"/>
              <a:t>za sve </a:t>
            </a:r>
            <a:r>
              <a:rPr lang="vi-VN" dirty="0" smtClean="0"/>
              <a:t>u Europi i izvan nje. </a:t>
            </a:r>
            <a:endParaRPr lang="hr-HR" dirty="0" smtClean="0"/>
          </a:p>
          <a:p>
            <a:pPr marL="0" indent="0">
              <a:buFontTx/>
              <a:buNone/>
            </a:pPr>
            <a:endParaRPr lang="hr-HR" dirty="0" smtClean="0"/>
          </a:p>
          <a:p>
            <a:pPr marL="0" indent="0">
              <a:buFontTx/>
              <a:buNone/>
            </a:pPr>
            <a:r>
              <a:rPr lang="hr-HR" u="sng" dirty="0" smtClean="0"/>
              <a:t>KA3:</a:t>
            </a:r>
            <a:r>
              <a:rPr lang="vi-VN" b="1" dirty="0" smtClean="0"/>
              <a:t>znanje u području obrazovanja, osposobljavanja i mladih </a:t>
            </a:r>
            <a:r>
              <a:rPr lang="vi-VN" dirty="0" smtClean="0"/>
              <a:t>za donošenje politika na temelju u okviru Europe 2020., 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vi-VN" dirty="0" smtClean="0"/>
              <a:t> </a:t>
            </a:r>
            <a:r>
              <a:rPr lang="vi-VN" b="1" dirty="0" smtClean="0"/>
              <a:t>inicijative za inovacije u području politika </a:t>
            </a:r>
            <a:r>
              <a:rPr lang="vi-VN" dirty="0" smtClean="0"/>
              <a:t>za</a:t>
            </a:r>
            <a:r>
              <a:rPr lang="hr-HR" dirty="0" smtClean="0"/>
              <a:t> </a:t>
            </a:r>
            <a:r>
              <a:rPr lang="vi-VN" dirty="0" smtClean="0"/>
              <a:t>razvoj inovativnih politika </a:t>
            </a:r>
            <a:r>
              <a:rPr lang="hr-HR" dirty="0" smtClean="0"/>
              <a:t>i za </a:t>
            </a:r>
            <a:r>
              <a:rPr lang="vi-VN" dirty="0" smtClean="0"/>
              <a:t>ispit</a:t>
            </a:r>
            <a:r>
              <a:rPr lang="hr-HR" dirty="0" err="1" smtClean="0"/>
              <a:t>ivanje</a:t>
            </a:r>
            <a:r>
              <a:rPr lang="vi-VN" dirty="0" smtClean="0"/>
              <a:t> učinkovitost inovativnih politika  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vi-VN" dirty="0" smtClean="0"/>
              <a:t> </a:t>
            </a:r>
            <a:r>
              <a:rPr lang="vi-VN" b="1" dirty="0" smtClean="0"/>
              <a:t>potpora europskim alatima </a:t>
            </a:r>
            <a:r>
              <a:rPr lang="vi-VN" dirty="0" smtClean="0"/>
              <a:t>politika za olakšavanje transparentnosti i priznavanja vještina i kvalifikacija </a:t>
            </a:r>
            <a:r>
              <a:rPr lang="hr-HR" dirty="0" smtClean="0"/>
              <a:t>stečenih </a:t>
            </a:r>
            <a:r>
              <a:rPr lang="vi-VN" dirty="0" smtClean="0"/>
              <a:t>neformaln</a:t>
            </a:r>
            <a:r>
              <a:rPr lang="hr-HR" dirty="0" smtClean="0"/>
              <a:t>im</a:t>
            </a:r>
            <a:r>
              <a:rPr lang="vi-VN" dirty="0" smtClean="0"/>
              <a:t> i informaln</a:t>
            </a:r>
            <a:r>
              <a:rPr lang="hr-HR" dirty="0" smtClean="0"/>
              <a:t>im</a:t>
            </a:r>
            <a:r>
              <a:rPr lang="vi-VN" dirty="0" smtClean="0"/>
              <a:t> učenj</a:t>
            </a:r>
            <a:r>
              <a:rPr lang="hr-HR" dirty="0" smtClean="0"/>
              <a:t>em</a:t>
            </a:r>
            <a:r>
              <a:rPr lang="vi-VN" dirty="0" smtClean="0"/>
              <a:t>, 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vi-VN" dirty="0" smtClean="0"/>
              <a:t> </a:t>
            </a:r>
            <a:r>
              <a:rPr lang="vi-VN" b="1" dirty="0" smtClean="0"/>
              <a:t>suradnja s međunarodnim organizacijama </a:t>
            </a:r>
            <a:r>
              <a:rPr lang="vi-VN" dirty="0" smtClean="0"/>
              <a:t>kao što je OECD</a:t>
            </a:r>
            <a:r>
              <a:rPr lang="hr-HR" dirty="0" smtClean="0"/>
              <a:t> (</a:t>
            </a:r>
            <a:r>
              <a:rPr lang="pl-PL" dirty="0" err="1" smtClean="0"/>
              <a:t>Organizacija</a:t>
            </a:r>
            <a:r>
              <a:rPr lang="pl-PL" dirty="0" smtClean="0"/>
              <a:t> za ekonomsku </a:t>
            </a:r>
            <a:r>
              <a:rPr lang="pl-PL" dirty="0" err="1" smtClean="0"/>
              <a:t>suradnju</a:t>
            </a:r>
            <a:r>
              <a:rPr lang="pl-PL" dirty="0" smtClean="0"/>
              <a:t> i </a:t>
            </a:r>
            <a:r>
              <a:rPr lang="pl-PL" dirty="0" err="1" smtClean="0"/>
              <a:t>razvoj</a:t>
            </a:r>
            <a:r>
              <a:rPr lang="pl-PL" dirty="0" smtClean="0"/>
              <a:t> </a:t>
            </a:r>
            <a:r>
              <a:rPr lang="vi-VN" dirty="0" smtClean="0"/>
              <a:t> i Vijeće Europe), za jačanje politika u područjima obrazovanja, osposobljavanja i mladih; 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vi-VN" dirty="0" smtClean="0"/>
              <a:t> </a:t>
            </a:r>
            <a:r>
              <a:rPr lang="vi-VN" b="1" dirty="0" smtClean="0"/>
              <a:t>dijalog s dionicima, promicanje politika i programa </a:t>
            </a:r>
            <a:r>
              <a:rPr lang="vi-VN" dirty="0" smtClean="0"/>
              <a:t>važni su za </a:t>
            </a:r>
            <a:r>
              <a:rPr lang="hr-HR" dirty="0" smtClean="0"/>
              <a:t>postizanje ciljeva</a:t>
            </a:r>
            <a:r>
              <a:rPr lang="vi-VN" dirty="0" smtClean="0"/>
              <a:t> </a:t>
            </a:r>
            <a:r>
              <a:rPr lang="hr-HR" dirty="0" smtClean="0"/>
              <a:t>strategije </a:t>
            </a:r>
            <a:r>
              <a:rPr lang="vi-VN" dirty="0" smtClean="0"/>
              <a:t>Europa 2020., strateškom okviru za obrazovanje i osposobljavanje 2020., Europskoj strategiji za mlade i politika za mlade u EU-u. 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87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baseline="0" dirty="0" smtClean="0"/>
              <a:t>4 kljucne rijeci 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Temelji se na Neformalno  i </a:t>
            </a:r>
            <a:r>
              <a:rPr lang="hr-HR" baseline="0" dirty="0" err="1" smtClean="0"/>
              <a:t>informalno</a:t>
            </a:r>
            <a:r>
              <a:rPr lang="hr-HR" baseline="0" dirty="0" smtClean="0"/>
              <a:t> oblicima učenje i poticanje mladih na aktivnije djelovanje u svojim </a:t>
            </a:r>
            <a:r>
              <a:rPr lang="hr-HR" baseline="0" dirty="0" err="1" smtClean="0"/>
              <a:t>lok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zajednicanma</a:t>
            </a:r>
            <a:r>
              <a:rPr lang="hr-HR" baseline="0" dirty="0" smtClean="0"/>
              <a:t> i društvu</a:t>
            </a:r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Razmjene- Omogućavaju skupinama mladih </a:t>
            </a:r>
            <a:r>
              <a:rPr lang="hr-HR" sz="1200" b="0" dirty="0" smtClean="0">
                <a:solidFill>
                  <a:schemeClr val="bg1"/>
                </a:solidFill>
              </a:rPr>
              <a:t>od 13 do 30 godina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 različitih zemalja da se susretnu i do 21 dan zajednički provode aktivnosti koje su </a:t>
            </a:r>
            <a:r>
              <a:rPr lang="hr-H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sami osmislili i pripremili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prije same razmjene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Omogućuju mladima da otkrivanje novih kultura, navika i životnih stilova (učenje od vršnjaka), osvještavanje društveno važnih tema i problema te jačanje solidarnosti, demokratskih vrijednosti</a:t>
            </a:r>
          </a:p>
          <a:p>
            <a:r>
              <a:rPr lang="hr-HR" dirty="0" smtClean="0"/>
              <a:t>I sve to temeljem neformalnih metoda</a:t>
            </a:r>
            <a:r>
              <a:rPr lang="hr-HR" baseline="0" dirty="0" smtClean="0"/>
              <a:t> rada !</a:t>
            </a:r>
          </a:p>
          <a:p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Odred izviđača pomoraca Posejdon Split osmislio je Projekt SEA EYE i za cilj ima potaknuti što veći broj mladih ljudi na aktivnu zaštitu mora i prirodnog okoliša. Na projektu sudjeluju izviđačke udruge iz Češke,Slovenije, Hrvatske  i udruga mladih iz Norveške s ukupno 60 sudionika i 8 voditelja. Na ovaj način želi se potaknuti sve učesnike, bez obzira na to žive li uz more ili ne, na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proaktivno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djelovanje ka očuvanju mora jer su na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poslijetku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svi ekosustavi na planeti Zemlji povezani i ovisni jedni o drugima.  Budući da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Aktivnosti sudionici sami osmisle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ovom projektu: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Putem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diskutirali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definirali su zajedničke aktivnosti koju će realizirati kada se sastanu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odmaralištu Crvenog križa na otoku Čiovu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dana </a:t>
            </a:r>
          </a:p>
          <a:p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su bile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radionice, igre, oluje mozgova i prezentacije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Osim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novih znanja i vještina o zaštiti mora mladi su upoznali nove kulture, razvili osjećaj tolerancije i razumijevanja  za druge dok su edukatori pomoću letaka i prezentacija promicali ideju o zaštiti mora i potaknuli lokalnu zajednicu na sudjelovanje u zaštiti planeta zemlje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Europska volonterska služba (EVS) omogućuje mladima od 17 do 30 godina da provedu od 2 mjeseca do godinu dana u stranoj zemlji volontirajući u organizacijama koje se obično bave neprofitnim radom. Sudjelovanje u EVS-u je besplatno za volontere osim moguće participacije za putne troškove (volonteru je osiguran smještaj, hrana, osiguranje, mjesečni džeparac, dio putnih troškova te podrška u radu i učenju kao i neformalni tečaj jezika). Volonteri rade od 30 do 35 sati tjedno i imaju slobodne dane. Na kraju volontiranja volonteri dobiju europski certifikat </a:t>
            </a:r>
            <a:r>
              <a:rPr lang="hr-H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Youthpass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opisuje zadatke i stečene kompetencije tijekom volontiranja. </a:t>
            </a:r>
          </a:p>
          <a:p>
            <a:endParaRPr lang="hr-H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Udruga IKS iz Petrinje je ugostila volontere iz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Španjolske njemačka francuska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rumunjska i </a:t>
            </a:r>
            <a:r>
              <a:rPr lang="hr-H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hrv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koji su izradili lutke, scenografiju i napisali scenarije za predstave kako bi na zabavan način djeci ispričali o kulturi,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ljudska prava, prava djece.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Također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učiti će djecu u vrtićima engleskom jeziku uz pomoć lutaka koje će sami izraditi u kreativnim radionicama za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djecu.</a:t>
            </a:r>
          </a:p>
          <a:p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Međutim ovaj projekt nije uključivao samo djecu već i starije. Volontirali su i u domovima za stare i nemoćne gdje su animirali starije držali predstave, igrali društvene, organizirali plesove.</a:t>
            </a:r>
          </a:p>
          <a:p>
            <a:endParaRPr lang="hr-H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Podupire se stručno usavršavanje osoba koje</a:t>
            </a:r>
            <a:r>
              <a:rPr lang="hr-HR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rade s mladima koristeći neformalne metode rada i učenja. Imaju mogućnost kroz seminare, studijske posjete, osposobljavanja izgraditi sebi i unaprijediti svoje metode rada s mladima.</a:t>
            </a:r>
          </a:p>
          <a:p>
            <a:pPr>
              <a:buFont typeface="Arial" pitchFamily="34" charset="0"/>
              <a:buNone/>
            </a:pPr>
            <a:r>
              <a:rPr lang="hr-HR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Također imaju mogućnost otići u drugu organizaciju u inozemstvu koja radi s mladima i pratiti njihov rad te primijeniti to doma to je </a:t>
            </a:r>
            <a:r>
              <a:rPr lang="hr-HR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tzv</a:t>
            </a:r>
            <a:r>
              <a:rPr lang="hr-HR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job</a:t>
            </a:r>
            <a:r>
              <a:rPr lang="hr-HR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shadowing</a:t>
            </a:r>
            <a:r>
              <a:rPr lang="hr-HR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None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Npr. Osoba koja radi u organizacija / udruzi i </a:t>
            </a:r>
            <a:r>
              <a:rPr lang="hr-HR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kroz neformalne metode rada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pomaže slijepim i slabovidnim mladim osobama da se suoče sa svojim strahovima, preprekama,</a:t>
            </a:r>
            <a:r>
              <a:rPr lang="hr-HR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predrasudama drugih može otići u inozemstvo u sličnu organizaciju i vidjeti koje su njihove metode rada te ih primijeniti u matičnoj organizaciji.</a:t>
            </a:r>
            <a:endParaRPr lang="hr-HR" sz="12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Osposobljavanje</a:t>
            </a:r>
            <a:r>
              <a:rPr lang="hr-HR" sz="1200" b="1" dirty="0" smtClean="0">
                <a:solidFill>
                  <a:schemeClr val="bg1"/>
                </a:solidFill>
              </a:rPr>
              <a:t> traje od 2 dana do 2 mjeseca </a:t>
            </a:r>
            <a:r>
              <a:rPr lang="hr-HR" sz="1200" dirty="0" smtClean="0">
                <a:solidFill>
                  <a:schemeClr val="bg1"/>
                </a:solidFill>
              </a:rPr>
              <a:t>dok priprema aktivnosti, njihova evaluacija i širenje rezultata traje od 3 do 24 mjeseca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hr-HR" baseline="0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A.U.T.I.S.M. – Udruga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Anđeli provela je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Edukacijski trening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Splitu na kojem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sudjelovali 24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stručnjaka iz polja autizma i neformalne edukacije iz 8 zemalja Bugarske, Hrvatske i Makedonije, turske,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mađarske </a:t>
            </a:r>
            <a:r>
              <a:rPr lang="hr-H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slovenije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BIH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Trening im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prvenstveno omogućio dodatno razviju sebe kao voditelje i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svoje razumijevanje autizma zatim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razmijene informacije i razviju korisne vještine kako pomoći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toj djeci i njihovim </a:t>
            </a:r>
            <a:r>
              <a:rPr lang="hr-H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obiteljiima</a:t>
            </a:r>
            <a:endParaRPr lang="hr-H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Kroz projekt podignu svijest o problemu autizma i uključivanju mladih s autizmom u društvo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sz="1200" dirty="0" smtClean="0">
              <a:solidFill>
                <a:schemeClr val="bg1"/>
              </a:solidFill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Autizam podrazumijeva treniranje, poboljšanje, rješavanje i kretanje je naslov edukacijskog treninga za stručnjake koji će obuhvatiti 24 mladih lidera i stručnjaka koji dolaze iz 8 europskih zemalja i omogućiti im jedinstvenu priliku Također ćemo osigurati prostor za samo motivaciju mladih lidera i stručnjaka usmjerenu poboljšanju njihovih voditeljskih sposobnosti i njihovih motivacijskih sposobnosti usmjerenih aktiviranju mladih ljudi iz njihove zajednice.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Unutar 6 dana intenzivne edukacije lideri i stručnjaci sudjelovati će u različitim aktivnostima koje će im pružiti mogućnost da nauče više jedni o drugima, a to će biti i prilika za njih da razviju i sudjeluju u borbi protiv tabua koji su vezani ne samo uz ovaj poremećaj nego općenito uz mlade ljude sa različitim poremećajima, sa intelektualnim ograničenjima, a sve u skladu sa krilaticom „ Svi smo različiti i svi jednaki“. Edukacijske aktivnosti će postati platforma, kao i mogućnost za razmjenu mišljenja, za razmatranje položaja osoba s autizmom u različitim zemljama, za raspravljanje o stereotipima i za razmišljanje o koracima koji mogu biti poduzeti od strane svakog pojedinca kada se bori protiv predrasuda i stereotipa koji su duboko ukorijenjeni u svim zemljama sudionicama.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Naglasak je na </a:t>
            </a:r>
            <a:r>
              <a:rPr lang="hr-HR" sz="1200" dirty="0" err="1" smtClean="0">
                <a:solidFill>
                  <a:schemeClr val="bg1"/>
                </a:solidFill>
              </a:rPr>
              <a:t>profe</a:t>
            </a:r>
            <a:r>
              <a:rPr lang="hr-HR" sz="1200" dirty="0" smtClean="0">
                <a:solidFill>
                  <a:schemeClr val="bg1"/>
                </a:solidFill>
              </a:rPr>
              <a:t> osposobljavanje</a:t>
            </a:r>
            <a:r>
              <a:rPr lang="hr-HR" sz="1200" baseline="0" dirty="0" smtClean="0">
                <a:solidFill>
                  <a:schemeClr val="bg1"/>
                </a:solidFill>
              </a:rPr>
              <a:t> koje rade s mladima </a:t>
            </a:r>
            <a:endParaRPr lang="hr-HR" sz="1200" dirty="0" smtClean="0">
              <a:solidFill>
                <a:schemeClr val="bg1"/>
              </a:solidFill>
            </a:endParaRPr>
          </a:p>
          <a:p>
            <a:pPr marL="0" indent="0">
              <a:buFont typeface="Courier New" panose="02070309020205020404" pitchFamily="49" charset="0"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Općina Klis nositelj je projekta “New eyes and toys” kojeg provodi s partnerskim općinama iz Portugala i sa Sardinije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 suradnje je došlo jer sva tri partnera imaju slične probleme naročito u nezaposlenosti… imaju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tu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najugroženiju skupinu mladih od 20 do 24 godine, koji imaju završeno formalno obrazovanje, a ne rade i potpuno su neaktivni u društvu. 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Cilj projekta je aktivirati mladu populaciju u društvu i potaknuti njihovo zapošljavanje u lokalnoj zajednici.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projekt će aktivno biti uključeno tridesetak mladih koji će sudjelovati na raznim radionicama, sastancima i on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tečajevima.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bi im se 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šla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svrh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obučimo ih i osamostalimo da čim prije pokrenu neki posao ili pak da unaprijede svoje kvalitete, prezentiraju ih i nađu mjesto na tržištu rada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koristi od projekta imati mladi u svim zemljama EU jer će vodič i web stranica na četiri jezika (engleski, hrvatski, talijanski i portugalski), zamišljena kao alat za komunikaciju i pronalaženje poslova, biti dostupna svima.</a:t>
            </a:r>
          </a:p>
          <a:p>
            <a:pPr marL="0" indent="0">
              <a:buFontTx/>
              <a:buNone/>
            </a:pP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Prvi sastanak održat će se u Hrvatskoj, a potom slijede sastanci na Sardiniji, Portugalu te u Bruxellesu.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Trajanje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projekta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16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mjeseci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ukupna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vrijednost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je 99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tisuća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eura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Agencija je javna ustanova,</a:t>
            </a:r>
            <a:r>
              <a:rPr lang="hr-HR" baseline="0" dirty="0" smtClean="0"/>
              <a:t> </a:t>
            </a:r>
            <a:r>
              <a:rPr lang="hr-HR" dirty="0" smtClean="0"/>
              <a:t>osnovana</a:t>
            </a:r>
            <a:r>
              <a:rPr lang="hr-HR" baseline="0" dirty="0" smtClean="0"/>
              <a:t> 2007 g. od strane Vlade RH </a:t>
            </a:r>
            <a:r>
              <a:rPr lang="hr-HR" b="1" baseline="0" dirty="0" smtClean="0"/>
              <a:t>s ciljem osiguravanja institucionalnog okvira </a:t>
            </a:r>
            <a:r>
              <a:rPr lang="hr-HR" baseline="0" dirty="0" smtClean="0"/>
              <a:t>za upravljanje programima  EU u području obrazovanja i osposobljavanja te mladih.</a:t>
            </a:r>
          </a:p>
          <a:p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Agencija kontinuirano surađuje s Ministarstvom znanosti, obrazovanja i sporta, Ministarstvom socijalne politike i mladih, Europskom komisijom te ostalim institucijama koje se bave obrazovanjem i znanošću te pitanjima mladih.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Agencija za mobilnost i programe Europske unije središnja je točka odnosno polazište za informiranje o međunarodnim mogućnostima na području formalnoga i neformalnog učenja. To podrazumijeva intenzivne promotivne i informativne aktivnosti kako bi svi građani Republike Hrvatske bili svjesni mogućnosti i koristi koje im pruža međunarodna dimenzija učenja.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Izbaceno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Agencija za mobilnost i programe EU akreditirana je krajem 2010.g., te zahvaljujući tome, Republika Hrvatska od početka 2011.g. punopravno sudjeluje u Programu za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cjeloživotno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učenje i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YIA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Nakon razdoblja tzv.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2008-2009</a:t>
            </a:r>
            <a:r>
              <a:rPr lang="hr-HR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smo imali pilot natječaje kao pripremama za dobivanje akreditacije za upravljanje sredstvima EU;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srgbClr val="FF0000"/>
                </a:solidFill>
              </a:rPr>
              <a:t>Pripremnih mjera</a:t>
            </a:r>
            <a:r>
              <a:rPr lang="hr-H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krajem 2010. godine Agencija ishodila akreditaciju za upravljanje sredstvima EU-a od  Europske komisije za decentralizirane aktivnosti Programa za  </a:t>
            </a:r>
            <a:r>
              <a:rPr lang="hr-HR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cjeloživotno</a:t>
            </a:r>
            <a:r>
              <a:rPr lang="hr-H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učenje i Programa Mladi na djelu.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2011 pristupili smo programima kao punopravni</a:t>
            </a:r>
            <a:r>
              <a:rPr lang="hr-HR" baseline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članovi</a:t>
            </a:r>
            <a:endParaRPr lang="hr-HR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Od 1. siječnja 2014. upravljanje </a:t>
            </a:r>
            <a:r>
              <a:rPr lang="hr-HR" dirty="0" smtClean="0">
                <a:solidFill>
                  <a:srgbClr val="FF0000"/>
                </a:solidFill>
              </a:rPr>
              <a:t>decentraliziranim </a:t>
            </a:r>
            <a:r>
              <a:rPr lang="hr-H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aktivnostima programa Erasmus+., odnosno izravno financijsko upravljanje najvećim dijelom LLP budžeta, okvirno preko 95%. Ostalo predstavljaju tzv. Centralizirane aktivnosti (EACEA).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343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baseline="0" dirty="0" smtClean="0"/>
              <a:t>U KA3 provodi se decentralizirana aktivnost Strukturirani dijalog koji znači sastanke između mladih ljudi i donositelja odluka u području mladih 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Ti sastanci se mogu biti u obliku rasprave, iznošenja prijedloga, stajališta mladih ljudi  pred donositelje odluka i oni su korisni za donošenje politika koje se tiču mladih ljudi.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Sudionici su mladi od 13 do 30 godina, a projekti traju od 3 do 24 mjeseca.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U projektima se mogu prijaviti nacionalni sastanci … ili međunarodni sastanci koji uključuju barem…</a:t>
            </a:r>
          </a:p>
          <a:p>
            <a:pPr marL="0" indent="0">
              <a:buFontTx/>
              <a:buNone/>
            </a:pPr>
            <a:endParaRPr lang="pl-PL" baseline="0" dirty="0" smtClean="0"/>
          </a:p>
          <a:p>
            <a:pPr marL="0" indent="0">
              <a:buFontTx/>
              <a:buNone/>
            </a:pPr>
            <a:r>
              <a:rPr lang="pl-PL" baseline="0" dirty="0" smtClean="0"/>
              <a:t>PRONI </a:t>
            </a:r>
            <a:r>
              <a:rPr lang="pl-PL" baseline="0" dirty="0" err="1" smtClean="0"/>
              <a:t>Centar</a:t>
            </a:r>
            <a:r>
              <a:rPr lang="pl-PL" baseline="0" dirty="0" smtClean="0"/>
              <a:t> za </a:t>
            </a:r>
            <a:r>
              <a:rPr lang="pl-PL" baseline="0" dirty="0" err="1" smtClean="0"/>
              <a:t>socijalno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podučavanje</a:t>
            </a:r>
            <a:r>
              <a:rPr lang="pl-PL" baseline="0" dirty="0" smtClean="0"/>
              <a:t>- </a:t>
            </a:r>
            <a:r>
              <a:rPr lang="pl-PL" baseline="0" dirty="0" err="1" smtClean="0"/>
              <a:t>proveo</a:t>
            </a:r>
            <a:r>
              <a:rPr lang="pl-PL" baseline="0" dirty="0" smtClean="0"/>
              <a:t> je projekt </a:t>
            </a:r>
            <a:r>
              <a:rPr lang="pl-PL" baseline="0" dirty="0" err="1" smtClean="0"/>
              <a:t>Aktivni</a:t>
            </a:r>
            <a:r>
              <a:rPr lang="pl-PL" baseline="0" dirty="0" smtClean="0"/>
              <a:t> za </a:t>
            </a:r>
            <a:r>
              <a:rPr lang="pl-PL" baseline="0" dirty="0" err="1" smtClean="0"/>
              <a:t>zajednicu</a:t>
            </a:r>
            <a:r>
              <a:rPr lang="pl-PL" baseline="0" dirty="0" smtClean="0"/>
              <a:t> </a:t>
            </a:r>
          </a:p>
          <a:p>
            <a:pPr marL="0" indent="0">
              <a:buFontTx/>
              <a:buNone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 su htjeli kreirati lokalnog programa za mlade u gradu Sisku, podići svijest mladih, javnosti i institucija važnosti mladih ljudi u društvu.</a:t>
            </a:r>
            <a:endParaRPr lang="pl-PL" baseline="0" dirty="0" smtClean="0"/>
          </a:p>
          <a:p>
            <a:pPr marL="0" indent="0">
              <a:buFontTx/>
              <a:buNone/>
            </a:pPr>
            <a:r>
              <a:rPr lang="pl-PL" baseline="0" dirty="0" err="1" smtClean="0"/>
              <a:t>Prijavili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nacionalni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sastanak</a:t>
            </a:r>
            <a:r>
              <a:rPr lang="pl-PL" baseline="0" dirty="0" smtClean="0"/>
              <a:t> na tu temu i u projektu </a:t>
            </a:r>
            <a:r>
              <a:rPr lang="pl-PL" baseline="0" dirty="0" err="1" smtClean="0"/>
              <a:t>su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sudjelovali</a:t>
            </a:r>
            <a:r>
              <a:rPr lang="pl-PL" baseline="0" dirty="0" smtClean="0"/>
              <a:t>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predstavnici Savjeta mladih, predstavnike Grada Siska, predstavnike Županije Sisačko-moslavačke, kao i predstavnike institucija s područja grada i županije,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 pripremu za sastanak proveli su anketu 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Društveni položaj mladih i važnost aktivnog sudjelovanja mladih u društvenim procesima u gradu Sisku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dodatno su još proveli fokus grupe s mladima i donositeljima odluka i na temelju svih dobivenih informacija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baseline="0" dirty="0" smtClean="0"/>
              <a:t>izrađen Akcijski plan</a:t>
            </a:r>
            <a:r>
              <a:rPr lang="hr-HR" baseline="0" dirty="0" smtClean="0"/>
              <a:t> </a:t>
            </a:r>
            <a:r>
              <a:rPr lang="vi-VN" baseline="0" dirty="0" smtClean="0"/>
              <a:t>Lokalnog programa za mlade </a:t>
            </a:r>
            <a:r>
              <a:rPr lang="hr-HR" baseline="0" dirty="0" smtClean="0"/>
              <a:t>u gradu Sisku u kojem su popisani svi prioriteti i aktivnosti kako bi se podigla kvaliteta sustava potpore za mlade.</a:t>
            </a:r>
            <a:endParaRPr lang="pl-PL" baseline="0" dirty="0" smtClean="0"/>
          </a:p>
          <a:p>
            <a:pPr marL="0" indent="0">
              <a:buFontTx/>
              <a:buNone/>
            </a:pPr>
            <a:endParaRPr lang="pl-PL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endParaRPr lang="vi-VN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dirty="0" smtClean="0"/>
              <a:t>Odjel za kulturu Grada Rijeke i Sveučilište u Rijeci zajednički su pokrenuli projekt USUD – Podizanje standarda studenata u području kulture kao nastavak projekta "Kultivator" i projekta Sveučilišta "Rijeka – grad u kojem vrijedi studirati".</a:t>
            </a:r>
          </a:p>
          <a:p>
            <a:pPr marL="0" indent="0">
              <a:buFontTx/>
              <a:buNone/>
            </a:pPr>
            <a:r>
              <a:rPr lang="hr-HR" dirty="0" smtClean="0"/>
              <a:t>Cilj</a:t>
            </a:r>
            <a:r>
              <a:rPr lang="hr-HR" baseline="0" dirty="0" smtClean="0"/>
              <a:t> projekta je bio razraditi platformu za debate, konzultacije i informiranje mladih, posebice studenata o kulturnim politikama  na lokalnoj razini.</a:t>
            </a:r>
            <a:endParaRPr lang="hr-HR" dirty="0" smtClean="0"/>
          </a:p>
          <a:p>
            <a:pPr marL="0" indent="0">
              <a:buFontTx/>
              <a:buNone/>
            </a:pPr>
            <a:r>
              <a:rPr lang="hr-HR" baseline="0" dirty="0" smtClean="0"/>
              <a:t>Osim ovog cilj projekt je imao za cilj:</a:t>
            </a:r>
          </a:p>
          <a:p>
            <a:pPr marL="171450" indent="-171450">
              <a:buFontTx/>
              <a:buChar char="-"/>
            </a:pP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detektiranje razloga studentske (ne)aktivnosti u kulturno-umjetničkim događajima u Gradu Rijeci,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 snažnije uključivanje Sveučilišta u organizaciji kulturno-umjetničkih aktivnosti,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 poticanje aktivnijeg sudjelovanja studenta u kulturno-umjetničkim događajima na području Grada Rijeke,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izrada akcijskog plana za uspostavljanje studentskog kulturnog centra.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 ciljevi postignuti su aktivnostima koje su provedene u Rijeci u 30 dana a to su  … </a:t>
            </a:r>
            <a:endParaRPr lang="pl-PL" baseline="0" dirty="0" smtClean="0"/>
          </a:p>
          <a:p>
            <a:pPr marL="0" indent="0">
              <a:buFontTx/>
              <a:buNone/>
            </a:pPr>
            <a:endParaRPr lang="pl-PL" baseline="0" dirty="0" smtClean="0"/>
          </a:p>
          <a:p>
            <a:pPr marL="0" indent="0">
              <a:buFontTx/>
              <a:buNone/>
            </a:pPr>
            <a:r>
              <a:rPr lang="pl-PL" baseline="0" dirty="0" smtClean="0"/>
              <a:t>PRONI </a:t>
            </a:r>
            <a:r>
              <a:rPr lang="pl-PL" baseline="0" dirty="0" err="1" smtClean="0"/>
              <a:t>Centar</a:t>
            </a:r>
            <a:r>
              <a:rPr lang="pl-PL" baseline="0" dirty="0" smtClean="0"/>
              <a:t> za </a:t>
            </a:r>
            <a:r>
              <a:rPr lang="pl-PL" baseline="0" dirty="0" err="1" smtClean="0"/>
              <a:t>socijalno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podučavanje</a:t>
            </a:r>
            <a:r>
              <a:rPr lang="pl-PL" baseline="0" dirty="0" smtClean="0"/>
              <a:t>- </a:t>
            </a:r>
            <a:r>
              <a:rPr lang="pl-PL" baseline="0" dirty="0" err="1" smtClean="0"/>
              <a:t>proveo</a:t>
            </a:r>
            <a:r>
              <a:rPr lang="pl-PL" baseline="0" dirty="0" smtClean="0"/>
              <a:t> je projekt </a:t>
            </a:r>
            <a:r>
              <a:rPr lang="pl-PL" baseline="0" dirty="0" err="1" smtClean="0"/>
              <a:t>Aktivni</a:t>
            </a:r>
            <a:r>
              <a:rPr lang="pl-PL" baseline="0" dirty="0" smtClean="0"/>
              <a:t> za </a:t>
            </a:r>
            <a:r>
              <a:rPr lang="pl-PL" baseline="0" dirty="0" err="1" smtClean="0"/>
              <a:t>zajednicu</a:t>
            </a:r>
            <a:r>
              <a:rPr lang="pl-PL" baseline="0" dirty="0" smtClean="0"/>
              <a:t> </a:t>
            </a:r>
          </a:p>
          <a:p>
            <a:pPr marL="0" indent="0">
              <a:buFontTx/>
              <a:buNone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 su htjeli kreirati lokalnog programa za mlade u gradu Sisku, podići svijest mladih, javnosti i institucija važnosti mladih ljudi u društvu.</a:t>
            </a:r>
            <a:endParaRPr lang="pl-PL" baseline="0" dirty="0" smtClean="0"/>
          </a:p>
          <a:p>
            <a:pPr marL="0" indent="0">
              <a:buFontTx/>
              <a:buNone/>
            </a:pPr>
            <a:r>
              <a:rPr lang="pl-PL" baseline="0" dirty="0" err="1" smtClean="0"/>
              <a:t>Prijavili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nacionalni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sastanak</a:t>
            </a:r>
            <a:r>
              <a:rPr lang="pl-PL" baseline="0" dirty="0" smtClean="0"/>
              <a:t> na tu temu i u projektu </a:t>
            </a:r>
            <a:r>
              <a:rPr lang="pl-PL" baseline="0" dirty="0" err="1" smtClean="0"/>
              <a:t>su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sudjelovali</a:t>
            </a:r>
            <a:r>
              <a:rPr lang="pl-PL" baseline="0" dirty="0" smtClean="0"/>
              <a:t>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predstavnici Savjeta mladih, predstavnike Grada Siska, predstavnike Županije Sisačko-moslavačke, kao i predstavnike institucija s područja grada i županije,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 pripremu za sastanak proveli su anketu 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Društveni položaj mladih i važnost aktivnog sudjelovanja mladih u društvenim procesima u gradu Sisku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dodatno su još proveli fokus grupe s mladima i donositeljima odluka i na temelju svih dobivenih informacija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baseline="0" dirty="0" smtClean="0"/>
              <a:t>izrađen Akcijski plan</a:t>
            </a:r>
            <a:r>
              <a:rPr lang="hr-HR" baseline="0" dirty="0" smtClean="0"/>
              <a:t> </a:t>
            </a:r>
            <a:r>
              <a:rPr lang="vi-VN" baseline="0" dirty="0" smtClean="0"/>
              <a:t>Lokalnog programa za mlade </a:t>
            </a:r>
            <a:r>
              <a:rPr lang="hr-HR" baseline="0" dirty="0" smtClean="0"/>
              <a:t>u gradu Sisku u kojem su popisani svi prioriteti i aktivnosti kako bi se podigla kvaliteta sustava potpore za mlade.</a:t>
            </a:r>
            <a:endParaRPr lang="pl-PL" baseline="0" dirty="0" smtClean="0"/>
          </a:p>
          <a:p>
            <a:pPr marL="0" indent="0">
              <a:buFontTx/>
              <a:buNone/>
            </a:pPr>
            <a:endParaRPr lang="pl-PL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endParaRPr lang="vi-VN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Kako bi se financirala projekti u VO </a:t>
            </a:r>
            <a:r>
              <a:rPr lang="hr-HR" baseline="0" dirty="0" smtClean="0"/>
              <a:t>moraju se odnositi na barem jedna od prioritet</a:t>
            </a:r>
            <a:endParaRPr lang="hr-HR" dirty="0" smtClean="0"/>
          </a:p>
          <a:p>
            <a:r>
              <a:rPr lang="hr-HR" dirty="0" smtClean="0"/>
              <a:t>Prioriteti: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Podupiranje aktivnosti kojima se </a:t>
            </a:r>
            <a:r>
              <a:rPr lang="hr-HR" b="1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usklađuju </a:t>
            </a:r>
            <a:r>
              <a:rPr lang="hr-HR" b="1" kern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kurikulumi</a:t>
            </a:r>
            <a:r>
              <a:rPr lang="hr-HR" b="1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 potrebama </a:t>
            </a:r>
            <a:r>
              <a:rPr lang="hr-HR" b="1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tržišta rada</a:t>
            </a:r>
            <a:endParaRPr lang="hr-HR" dirty="0" smtClean="0"/>
          </a:p>
          <a:p>
            <a:r>
              <a:rPr lang="hr-HR" dirty="0" smtClean="0"/>
              <a:t>-</a:t>
            </a:r>
            <a:r>
              <a:rPr lang="hr-HR" b="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Podupiranje aktivnosti  za razvoj inovativnih strategija za poticanje mobilnosti u VO s ciljem stjecanja dodatnih vještina studiranjem</a:t>
            </a:r>
            <a:r>
              <a:rPr lang="hr-HR" b="0" kern="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ili osposobljavanjem u inozemstvu</a:t>
            </a:r>
            <a:endParaRPr lang="hr-HR" b="0" kern="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baseline="0" dirty="0" smtClean="0"/>
              <a:t>- </a:t>
            </a:r>
            <a:r>
              <a:rPr lang="vi-VN" baseline="0" dirty="0" smtClean="0"/>
              <a:t>Jačanje veze između obrazovanja, istraživanja i poduzeća u cilju regionalnog razvoja</a:t>
            </a:r>
          </a:p>
          <a:p>
            <a:r>
              <a:rPr lang="hr-HR" baseline="0" dirty="0" smtClean="0"/>
              <a:t>Naglasiti 4 povezanost s trž rada</a:t>
            </a:r>
          </a:p>
          <a:p>
            <a:r>
              <a:rPr lang="hr-HR" baseline="0" dirty="0" smtClean="0"/>
              <a:t>Inovacija</a:t>
            </a:r>
          </a:p>
          <a:p>
            <a:r>
              <a:rPr lang="hr-HR" baseline="0" dirty="0" smtClean="0"/>
              <a:t>Veze s podsl sektorom</a:t>
            </a:r>
          </a:p>
          <a:p>
            <a:r>
              <a:rPr lang="hr-HR" baseline="0" dirty="0" smtClean="0"/>
              <a:t>Uključivanje manje zastupljenih skup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ovoj aktivnosti Nacionalna agencija</a:t>
            </a:r>
            <a:r>
              <a:rPr lang="hr-HR" baseline="0" dirty="0" smtClean="0"/>
              <a:t> zadužena je za aktivnost mobilnosti studenata, učenika, nastavnog i ne nastavnog osoblja, kada govorimo o sektoru VO u programu E+ projekti mobilnosti obuhvaćaju aktivnosti:</a:t>
            </a:r>
          </a:p>
          <a:p>
            <a:r>
              <a:rPr lang="hr-HR" b="1" baseline="0" dirty="0" smtClean="0"/>
              <a:t>Mobilnosti studenata – </a:t>
            </a:r>
            <a:r>
              <a:rPr lang="hr-HR" b="0" baseline="0" dirty="0" smtClean="0"/>
              <a:t>da provedu </a:t>
            </a:r>
            <a:r>
              <a:rPr lang="hr-HR" b="0" u="sng" baseline="0" dirty="0" smtClean="0"/>
              <a:t>razdoblje studiranja u inozemstvu</a:t>
            </a:r>
            <a:r>
              <a:rPr lang="hr-HR" b="0" baseline="0" dirty="0" smtClean="0"/>
              <a:t> u partnerskoj UVO i </a:t>
            </a:r>
            <a:r>
              <a:rPr lang="hr-HR" b="0" u="sng" baseline="0" dirty="0" smtClean="0"/>
              <a:t>odrađivanje stručne prakse </a:t>
            </a:r>
            <a:r>
              <a:rPr lang="hr-HR" b="0" baseline="0" dirty="0" smtClean="0"/>
              <a:t>u inozemstvu</a:t>
            </a:r>
          </a:p>
          <a:p>
            <a:r>
              <a:rPr lang="hr-HR" b="0" u="sng" baseline="0" dirty="0" smtClean="0"/>
              <a:t>Razdoblje studiranja u </a:t>
            </a:r>
            <a:r>
              <a:rPr lang="hr-HR" b="0" u="sng" baseline="0" dirty="0" err="1" smtClean="0"/>
              <a:t>inoz.</a:t>
            </a:r>
            <a:r>
              <a:rPr lang="hr-HR" b="0" baseline="0" dirty="0" err="1" smtClean="0"/>
              <a:t>mora</a:t>
            </a:r>
            <a:r>
              <a:rPr lang="hr-HR" b="0" baseline="0" dirty="0" smtClean="0"/>
              <a:t> biti dio studentova programa studija kojim se omogućuje stjecanje diplome na </a:t>
            </a:r>
            <a:r>
              <a:rPr lang="hr-HR" b="0" baseline="0" dirty="0" err="1" smtClean="0"/>
              <a:t>prediplomskom</a:t>
            </a:r>
            <a:r>
              <a:rPr lang="hr-HR" b="0" baseline="0" dirty="0" smtClean="0"/>
              <a:t> ili diplomskom studiju. Stručna praksa također treba biti bio studentova programa studija i može se odraditi i godinu dana nakon diplomiranja.</a:t>
            </a:r>
          </a:p>
          <a:p>
            <a:endParaRPr lang="hr-HR" b="0" baseline="0" dirty="0" smtClean="0"/>
          </a:p>
          <a:p>
            <a:r>
              <a:rPr lang="hr-HR" b="0" baseline="0" dirty="0" smtClean="0"/>
              <a:t>Zatim druga aktivnost je </a:t>
            </a:r>
            <a:r>
              <a:rPr lang="hr-HR" b="1" baseline="0" dirty="0" smtClean="0"/>
              <a:t>Mobilnost osoblja </a:t>
            </a:r>
            <a:r>
              <a:rPr lang="hr-HR" b="0" baseline="0" dirty="0" smtClean="0"/>
              <a:t>koje obuhvaća </a:t>
            </a:r>
            <a:r>
              <a:rPr lang="hr-HR" b="0" u="sng" baseline="0" dirty="0" smtClean="0"/>
              <a:t>razdoblje poučavanja </a:t>
            </a:r>
            <a:r>
              <a:rPr lang="hr-HR" b="0" u="none" baseline="0" dirty="0" smtClean="0"/>
              <a:t>kojim se nastavnom osoblju UVO ili osoblju poduzeća omogućuje da poučavaju u partnerskoj UVO u inozemstvu te </a:t>
            </a:r>
            <a:r>
              <a:rPr lang="hr-HR" b="0" u="sng" baseline="0" dirty="0" smtClean="0"/>
              <a:t>razdoblje osposobljavanja </a:t>
            </a:r>
            <a:r>
              <a:rPr lang="hr-HR" b="0" u="none" baseline="0" dirty="0" smtClean="0"/>
              <a:t>kojim se podržava stručno usavršavanje nastavnog i nenastavnog osoblja UVO.</a:t>
            </a:r>
            <a:endParaRPr lang="hr-HR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baseline="0" dirty="0" smtClean="0"/>
              <a:t>Student može otići na mobilnost na partnersko visoko učilište (mora imati ECHE i </a:t>
            </a:r>
            <a:r>
              <a:rPr lang="hr-HR" baseline="0" dirty="0" err="1" smtClean="0"/>
              <a:t>međuinstitucijski</a:t>
            </a:r>
            <a:r>
              <a:rPr lang="hr-HR" baseline="0" dirty="0" smtClean="0"/>
              <a:t> sporazum)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Mobilnost je moguće ostvariti samo u programskim zemljama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Student može otići na mobilnost na svakoj razini studija (pred, </a:t>
            </a:r>
            <a:r>
              <a:rPr lang="hr-HR" baseline="0" dirty="0" err="1" smtClean="0"/>
              <a:t>dipl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poslijedipl</a:t>
            </a:r>
            <a:r>
              <a:rPr lang="hr-HR" baseline="0" dirty="0" smtClean="0"/>
              <a:t>) u ukupnom trajanju od 12 </a:t>
            </a:r>
            <a:r>
              <a:rPr lang="hr-HR" baseline="0" dirty="0" err="1" smtClean="0"/>
              <a:t>mj</a:t>
            </a:r>
            <a:r>
              <a:rPr lang="hr-HR" baseline="0" dirty="0" smtClean="0"/>
              <a:t> na svakoj razini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Za prijavu student mora biti upisan barem na 2.godinu studija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Mobilnost može trajati 3 do 12 mjeseci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Ukoliko student zadovolji uvjete natječaja, može dobiti mjesečnu stipendiju za odlazak na mobilnost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Studenti lošijeg </a:t>
            </a:r>
            <a:r>
              <a:rPr lang="hr-HR" baseline="0" dirty="0" err="1" smtClean="0"/>
              <a:t>socio</a:t>
            </a:r>
            <a:r>
              <a:rPr lang="hr-HR" baseline="0" dirty="0" smtClean="0"/>
              <a:t> ekonomskog statusa imaju pravo na uvećanu stipendiju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baseline="0" dirty="0" smtClean="0"/>
              <a:t>Dostaviti dokumente kojim dokazuju taj status - </a:t>
            </a:r>
            <a:r>
              <a:rPr lang="vi-VN" baseline="0" dirty="0" smtClean="0"/>
              <a:t>kriterij za određivanje pripadnosti skupini nižeg socioekonomskog statusa preuzet je iz Pravilnika o uvjetima i načinu ostvarivanja prava na državnu stipendiju</a:t>
            </a:r>
            <a:r>
              <a:rPr lang="hr-HR" baseline="0" dirty="0" smtClean="0"/>
              <a:t> </a:t>
            </a:r>
            <a:r>
              <a:rPr lang="vi-VN" baseline="0" dirty="0" smtClean="0"/>
              <a:t>– studenti koji mjesečno po članu kućanstva imaju do 1.995,60kn</a:t>
            </a:r>
            <a:endParaRPr lang="hr-HR" baseline="0" dirty="0" smtClean="0"/>
          </a:p>
          <a:p>
            <a:pPr marL="0" indent="0">
              <a:buFontTx/>
              <a:buNone/>
            </a:pPr>
            <a:r>
              <a:rPr lang="hr-HR" baseline="0" dirty="0" smtClean="0"/>
              <a:t>prije odlaska na mobilnost student potpisuje ugovor sa svojim matičnim VU 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Potpisuje -Erasmus Student </a:t>
            </a:r>
            <a:r>
              <a:rPr lang="hr-HR" baseline="0" dirty="0" err="1" smtClean="0"/>
              <a:t>charter</a:t>
            </a:r>
            <a:r>
              <a:rPr lang="hr-HR" baseline="0" dirty="0" smtClean="0"/>
              <a:t> – obveze i prava Erasmus studenta, student bi ju trebao dobiti nakon odabira na natječaju, informira što može očekivati tijekom mobilnosti – prije, tijekom i nakon mobilnosti.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Prije mobilnosti – naglaska na dobroj pripremi LA (</a:t>
            </a:r>
            <a:r>
              <a:rPr lang="vi-VN" baseline="0" dirty="0" smtClean="0"/>
              <a:t>U LA upisuje se razina znanja koja je potrebna za tu mobilnost</a:t>
            </a:r>
            <a:r>
              <a:rPr lang="hr-HR" baseline="0" dirty="0" smtClean="0"/>
              <a:t>) on </a:t>
            </a:r>
            <a:r>
              <a:rPr lang="hr-HR" baseline="0" dirty="0" err="1" smtClean="0"/>
              <a:t>line</a:t>
            </a:r>
            <a:r>
              <a:rPr lang="hr-HR" baseline="0" dirty="0" smtClean="0"/>
              <a:t> procjena jezičnih kompetencija koja omogućuje VU saznanje o tome kakva jezična priprema mu je potrebna</a:t>
            </a:r>
          </a:p>
          <a:p>
            <a:pPr marL="0" indent="0">
              <a:buFontTx/>
              <a:buNone/>
            </a:pPr>
            <a:r>
              <a:rPr lang="vi-VN" baseline="0" dirty="0" smtClean="0"/>
              <a:t>Online procjena jezičnih sposobnosti za sve dugoročne mobilnosti (iznad 2 mjeseca) – rezultati dostupni studentu i matičnom VU. Prema rezultatima, VU će utvrditi je li studentu potrebna jezična priprema. </a:t>
            </a:r>
            <a:endParaRPr lang="hr-HR" baseline="0" dirty="0" smtClean="0"/>
          </a:p>
          <a:p>
            <a:pPr marL="0" indent="0">
              <a:buFontTx/>
              <a:buNone/>
            </a:pPr>
            <a:r>
              <a:rPr lang="vi-VN" baseline="0" dirty="0" smtClean="0"/>
              <a:t>Studenti dužni pohađati tečaj u skladu s odredbama LA. </a:t>
            </a:r>
            <a:r>
              <a:rPr lang="hr-HR" baseline="0" dirty="0" smtClean="0"/>
              <a:t>Tijekom – no </a:t>
            </a:r>
            <a:r>
              <a:rPr lang="hr-HR" baseline="0" dirty="0" err="1" smtClean="0"/>
              <a:t>fees</a:t>
            </a:r>
            <a:r>
              <a:rPr lang="hr-HR" baseline="0" dirty="0" smtClean="0"/>
              <a:t>, uključiti se u udruge (ESN), i dalje dobiva </a:t>
            </a:r>
            <a:r>
              <a:rPr lang="hr-HR" baseline="0" dirty="0" err="1" smtClean="0"/>
              <a:t>lok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žup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drž</a:t>
            </a:r>
            <a:r>
              <a:rPr lang="hr-HR" baseline="0" dirty="0" smtClean="0"/>
              <a:t> stipendije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Nakon – </a:t>
            </a:r>
            <a:r>
              <a:rPr lang="vi-VN" baseline="0" dirty="0" smtClean="0"/>
              <a:t>Nakon mobilnosti, druga procjena kompetencija da se vidi postignuti napredak. Rezultati dostupni studentu, matičnom VU i domaćinu. 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ima pravo na potpuno priznavanje stečenih ECTS bodova (Diploma, DS, </a:t>
            </a:r>
            <a:r>
              <a:rPr lang="hr-HR" baseline="0" dirty="0" err="1" smtClean="0"/>
              <a:t>Europass</a:t>
            </a:r>
            <a:r>
              <a:rPr lang="hr-HR" baseline="0" dirty="0" smtClean="0"/>
              <a:t> Mobilnost), od VU domaćina dobiva </a:t>
            </a:r>
            <a:r>
              <a:rPr lang="hr-HR" baseline="0" dirty="0" err="1" smtClean="0"/>
              <a:t>Trancript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records</a:t>
            </a:r>
            <a:r>
              <a:rPr lang="hr-HR" baseline="0" dirty="0" smtClean="0"/>
              <a:t>, a matično VU </a:t>
            </a:r>
            <a:r>
              <a:rPr lang="hr-HR" baseline="0" dirty="0" err="1" smtClean="0"/>
              <a:t>Recognition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sheet</a:t>
            </a:r>
            <a:r>
              <a:rPr lang="hr-HR" baseline="0" dirty="0" smtClean="0"/>
              <a:t>. </a:t>
            </a:r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baseline="0" dirty="0" smtClean="0"/>
              <a:t>Stručna praksa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Student može obaviti stručnu praksu na visokom učilištu (koje ima Povelju) Ili na bilo kojoj javnoj ili privatnoj organizaciji (tvrtka, javno tijelo, gospodarska komora, udruga, istraživački institut, zaklada, škola,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Student se može prijaviti na natječaj već na prvoj godini studija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Mobilnost se može ostvariti samo u programskim zemljama zasad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Mobilnost može trajati 2 do 12 mjeseci,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- Kao i za SMS, na svakoj razini studija moguće otići na mobilnost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Na SMP može otići student u roku godine dana od završetka studija – odabrani tijekom zadnje godine studija na matičnom VU – moraju odraditi SMP u roku godine dana od završetka studija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Financijska potpora u obliku mjesečne stipendije koja pokriva putne i životne troškove, ovisi o zemlji mobilnosti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SMP studenti imaju pravo na uvećani iznos stipendije (100 EUR), ali tu se ne primjenjuje povećanje za lošiji status</a:t>
            </a:r>
          </a:p>
          <a:p>
            <a:r>
              <a:rPr lang="hr-HR" b="1" baseline="0" dirty="0" smtClean="0"/>
              <a:t>Stručni studiji – ovisno o međuindtitiucijskim sporaz ovisi odlazak studenta na studij</a:t>
            </a:r>
          </a:p>
          <a:p>
            <a:r>
              <a:rPr lang="hr-HR" b="1" baseline="0" dirty="0" smtClean="0"/>
              <a:t>Stručna praksa ovisi o samom studentu ili VU ima već dog suradnju</a:t>
            </a:r>
          </a:p>
          <a:p>
            <a:pPr marL="171450" indent="-171450">
              <a:buFontTx/>
              <a:buChar char="-"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baseline="0" dirty="0" smtClean="0"/>
              <a:t>Ova aktivnost omogućuje nastavnicima visokih učilišta ili osobama zaposlenima u poduzećima da održe nastavu na inozemnom visokom učilištu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Odlazak na VU koje ima Povelju i </a:t>
            </a:r>
            <a:r>
              <a:rPr lang="hr-HR" baseline="0" dirty="0" err="1" smtClean="0"/>
              <a:t>međuinstitucijski</a:t>
            </a:r>
            <a:r>
              <a:rPr lang="hr-HR" baseline="0" dirty="0" smtClean="0"/>
              <a:t> sporazum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Mobilnost traje 2 dana do 2 mjeseca, isključujući vrijeme provedeno na putu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Nastavnik mora održati minimalno 8 sati nastave 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Financijska potpora: dnevnica ovisno o trajanju mobilnosti  i zemlji mobilnosti; putni troškovi – ovisno o udaljenosti 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Nastavnici s posebnim potrebama mogu se prijaviti za uvećani iznos potpore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VU se prijavljuje AMPEU za financijsku potporu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VU organizira interne natječaje za odabir nastavnika</a:t>
            </a:r>
          </a:p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baseline="0" dirty="0" smtClean="0"/>
              <a:t>Aktivnost otvorena nastavnicima i nenastavnom osoblju VU (samo programske zemlje)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Usavršavanje – nisu moguće konferencije!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Traje od 2 dana do 2 mjeseca (kao i STA)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Pravo na dnevnice i putne troškove 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Uvećani iznos za osobe s posebnim potrebama</a:t>
            </a:r>
          </a:p>
          <a:p>
            <a:pPr marL="0" indent="0">
              <a:buFontTx/>
              <a:buNone/>
            </a:pPr>
            <a:endParaRPr lang="hr-HR" baseline="0" dirty="0" smtClean="0"/>
          </a:p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6571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381000"/>
            <a:ext cx="4897438" cy="36750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8" y="4314061"/>
            <a:ext cx="5853554" cy="4384965"/>
          </a:xfrm>
          <a:prstGeom prst="rect">
            <a:avLst/>
          </a:prstGeom>
        </p:spPr>
        <p:txBody>
          <a:bodyPr/>
          <a:lstStyle/>
          <a:p>
            <a:pPr marL="164937" indent="-164937">
              <a:buFontTx/>
              <a:buChar char="-"/>
            </a:pPr>
            <a:r>
              <a:rPr lang="hr-HR" sz="1400" dirty="0">
                <a:solidFill>
                  <a:srgbClr val="000000"/>
                </a:solidFill>
              </a:rPr>
              <a:t>U</a:t>
            </a:r>
            <a:r>
              <a:rPr lang="hr" sz="1400" dirty="0">
                <a:solidFill>
                  <a:srgbClr val="000000"/>
                </a:solidFill>
              </a:rPr>
              <a:t>unaprijediti </a:t>
            </a:r>
            <a:r>
              <a:rPr lang="hr" sz="1400" b="1" dirty="0">
                <a:solidFill>
                  <a:srgbClr val="000000"/>
                </a:solidFill>
              </a:rPr>
              <a:t>ključne kompetencije </a:t>
            </a:r>
            <a:r>
              <a:rPr lang="hr" sz="1400" dirty="0">
                <a:solidFill>
                  <a:srgbClr val="000000"/>
                </a:solidFill>
              </a:rPr>
              <a:t>relevantne za tržište rada – posebno putem učenja kroz mobilnost i veću suradnju područja obrazovanja s područjem rada -  jezične i stručne kompetencije</a:t>
            </a:r>
          </a:p>
          <a:p>
            <a:pPr marL="164937" indent="-164937">
              <a:buFontTx/>
              <a:buChar char="-"/>
            </a:pPr>
            <a:r>
              <a:rPr lang="hr-HR" sz="1400" dirty="0">
                <a:solidFill>
                  <a:srgbClr val="000000"/>
                </a:solidFill>
              </a:rPr>
              <a:t>K</a:t>
            </a:r>
            <a:r>
              <a:rPr lang="hr" sz="1400" dirty="0">
                <a:solidFill>
                  <a:srgbClr val="000000"/>
                </a:solidFill>
              </a:rPr>
              <a:t>oristiti </a:t>
            </a:r>
            <a:r>
              <a:rPr lang="hr" sz="1400" b="1" dirty="0">
                <a:solidFill>
                  <a:srgbClr val="000000"/>
                </a:solidFill>
              </a:rPr>
              <a:t>EU reforme </a:t>
            </a:r>
            <a:r>
              <a:rPr lang="hr" sz="1400" dirty="0">
                <a:solidFill>
                  <a:srgbClr val="000000"/>
                </a:solidFill>
              </a:rPr>
              <a:t>u području obrazovanja na nacionalnoj razini – kako bi se sustav modernizirao i unaprijedio kroz </a:t>
            </a:r>
            <a:r>
              <a:rPr lang="hr" sz="1400" b="1" dirty="0">
                <a:solidFill>
                  <a:srgbClr val="000000"/>
                </a:solidFill>
              </a:rPr>
              <a:t>korištenje alata za priznavanje</a:t>
            </a:r>
            <a:r>
              <a:rPr lang="hr" sz="1400" dirty="0">
                <a:solidFill>
                  <a:srgbClr val="000000"/>
                </a:solidFill>
              </a:rPr>
              <a:t> kompetencija i posebno diseminaciju dobre prakse</a:t>
            </a:r>
          </a:p>
          <a:p>
            <a:pPr marL="164937" indent="-164937">
              <a:buFontTx/>
              <a:buChar char="-"/>
            </a:pPr>
            <a:r>
              <a:rPr lang="hr-HR" sz="1400" dirty="0">
                <a:solidFill>
                  <a:srgbClr val="000000"/>
                </a:solidFill>
              </a:rPr>
              <a:t>P</a:t>
            </a:r>
            <a:r>
              <a:rPr lang="hr" sz="1400" dirty="0">
                <a:solidFill>
                  <a:srgbClr val="000000"/>
                </a:solidFill>
              </a:rPr>
              <a:t>oticati učenje i podučavanje </a:t>
            </a:r>
            <a:r>
              <a:rPr lang="hr" sz="1400" b="1" dirty="0">
                <a:solidFill>
                  <a:srgbClr val="000000"/>
                </a:solidFill>
              </a:rPr>
              <a:t>stranih jezika </a:t>
            </a:r>
            <a:r>
              <a:rPr lang="hr" sz="1400" dirty="0">
                <a:solidFill>
                  <a:srgbClr val="000000"/>
                </a:solidFill>
              </a:rPr>
              <a:t>i promicati europsku </a:t>
            </a:r>
            <a:r>
              <a:rPr lang="hr" sz="1400" b="1" dirty="0">
                <a:solidFill>
                  <a:srgbClr val="000000"/>
                </a:solidFill>
              </a:rPr>
              <a:t>jezičnu i interkulturalnu raznolikost </a:t>
            </a:r>
          </a:p>
          <a:p>
            <a:pPr marL="164937" indent="-164937" defTabSz="845911">
              <a:buFontTx/>
              <a:buChar char="-"/>
              <a:defRPr/>
            </a:pPr>
            <a:r>
              <a:rPr lang="hr-HR" sz="1400" dirty="0">
                <a:solidFill>
                  <a:srgbClr val="000000"/>
                </a:solidFill>
              </a:rPr>
              <a:t>P</a:t>
            </a:r>
            <a:r>
              <a:rPr lang="hr" sz="1400" dirty="0">
                <a:solidFill>
                  <a:srgbClr val="000000"/>
                </a:solidFill>
              </a:rPr>
              <a:t>ojačati </a:t>
            </a:r>
            <a:r>
              <a:rPr lang="hr" sz="1400" b="1" dirty="0">
                <a:solidFill>
                  <a:srgbClr val="000000"/>
                </a:solidFill>
              </a:rPr>
              <a:t>internacionalnu dimenziju učenja </a:t>
            </a:r>
            <a:r>
              <a:rPr lang="hr" sz="1400" dirty="0">
                <a:solidFill>
                  <a:srgbClr val="000000"/>
                </a:solidFill>
              </a:rPr>
              <a:t>i povećati </a:t>
            </a:r>
            <a:r>
              <a:rPr lang="hr" sz="1400" b="1" dirty="0">
                <a:solidFill>
                  <a:srgbClr val="000000"/>
                </a:solidFill>
              </a:rPr>
              <a:t>kvalitetu internacionalizacije </a:t>
            </a:r>
            <a:r>
              <a:rPr lang="hr" sz="1400" dirty="0">
                <a:solidFill>
                  <a:srgbClr val="000000"/>
                </a:solidFill>
              </a:rPr>
              <a:t>obrazovnih ustanova kroz međunarodnu suradnju obrazovnih ustanova – razvoj organizacije</a:t>
            </a:r>
          </a:p>
          <a:p>
            <a:pPr marL="164937" indent="-164937" defTabSz="845911">
              <a:buFontTx/>
              <a:buChar char="-"/>
              <a:defRPr/>
            </a:pPr>
            <a:r>
              <a:rPr lang="hr-HR" sz="1400" dirty="0">
                <a:solidFill>
                  <a:srgbClr val="000000"/>
                </a:solidFill>
              </a:rPr>
              <a:t>P</a:t>
            </a:r>
            <a:r>
              <a:rPr lang="hr" sz="1400" dirty="0">
                <a:solidFill>
                  <a:srgbClr val="000000"/>
                </a:solidFill>
              </a:rPr>
              <a:t>osebno poticati jačanje </a:t>
            </a:r>
            <a:r>
              <a:rPr lang="hr" sz="1400" b="1" dirty="0">
                <a:solidFill>
                  <a:srgbClr val="000000"/>
                </a:solidFill>
              </a:rPr>
              <a:t>sinergija i prijelaza između oblika učenja i tržišta rada</a:t>
            </a:r>
            <a:r>
              <a:rPr lang="hr" sz="1400" dirty="0">
                <a:solidFill>
                  <a:srgbClr val="000000"/>
                </a:solidFill>
              </a:rPr>
              <a:t>!</a:t>
            </a:r>
          </a:p>
          <a:p>
            <a:pPr marL="164937" indent="-164937">
              <a:buFontTx/>
              <a:buChar char="-"/>
            </a:pPr>
            <a:endParaRPr lang="hr" b="0" i="0" baseline="0" noProof="0" dirty="0" smtClean="0">
              <a:solidFill>
                <a:srgbClr val="000000"/>
              </a:solidFill>
              <a:latin typeface="+mn-lt"/>
            </a:endParaRPr>
          </a:p>
          <a:p>
            <a:pPr marL="164937" indent="-164937">
              <a:buFontTx/>
              <a:buChar char="-"/>
            </a:pPr>
            <a:endParaRPr lang="hr" b="0" i="0" baseline="0" noProof="0" dirty="0" smtClean="0">
              <a:solidFill>
                <a:srgbClr val="000000"/>
              </a:solidFill>
              <a:latin typeface="+mn-lt"/>
            </a:endParaRPr>
          </a:p>
          <a:p>
            <a:pPr marL="164937" indent="-164937">
              <a:buFontTx/>
              <a:buChar char="-"/>
            </a:pPr>
            <a:endParaRPr lang="hr" b="0" i="0" baseline="0" noProof="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5788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hr-HR" b="1" dirty="0" smtClean="0"/>
              <a:t>ŠKOLA</a:t>
            </a:r>
            <a:endParaRPr lang="hr-HR" dirty="0" smtClean="0"/>
          </a:p>
          <a:p>
            <a:pPr lvl="1" algn="l"/>
            <a:r>
              <a:rPr lang="hr-HR" sz="2000" dirty="0" smtClean="0"/>
              <a:t>Odgojno-obrazovna ustanova, osnovana sukladno zakonu, koja posjeduje rješenje o početku rada izdano od zakonom ovlaštenog tijela. Obuhvaća dječje vrtiće, osnovne škole, srednje škole, učeničke domove te druge javne ustanove koje posjeduju rješenje o obavljanju djelatnosti odgoja i obrazovanja.</a:t>
            </a:r>
          </a:p>
          <a:p>
            <a:pPr lvl="0" algn="l"/>
            <a:r>
              <a:rPr lang="hr-HR" b="1" dirty="0" smtClean="0"/>
              <a:t>TIJELA LOKALNIH I REGIONALNIH VLASTI NADLEŽNA ZA ŠKOLE</a:t>
            </a:r>
            <a:endParaRPr lang="hr-HR" dirty="0" smtClean="0"/>
          </a:p>
          <a:p>
            <a:pPr lvl="1" algn="l"/>
            <a:r>
              <a:rPr lang="hr-HR" dirty="0" smtClean="0"/>
              <a:t>Tijela lokalnih/regionalnih vlasti nadležna za škole uključuju tijela lokalne ili područne (regionalne) samouprave s ulogom u obrazovanju (općina, grad, županija).</a:t>
            </a:r>
          </a:p>
          <a:p>
            <a:pPr lvl="0" algn="l"/>
            <a:r>
              <a:rPr lang="hr-HR" b="1" dirty="0" smtClean="0"/>
              <a:t>OSTALA TIJELA KOJA SU PRIHVATLJIVA KAO KOORDINATORI KONZORCIJA U AKTIVNOSTI KA1</a:t>
            </a:r>
            <a:endParaRPr lang="hr-HR" dirty="0" smtClean="0"/>
          </a:p>
          <a:p>
            <a:pPr lvl="1" algn="l"/>
            <a:r>
              <a:rPr lang="hr-HR" dirty="0" smtClean="0"/>
              <a:t>npr. agencije za odgoj i obrazovanje, za strukovno obrazovanje i obrazovanje odraslih te za vanjsko vrednovanje </a:t>
            </a:r>
            <a:r>
              <a:rPr lang="hr-HR" dirty="0" err="1" smtClean="0"/>
              <a:t>obrazovanja..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8089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Naglasiti da nije moguća mobilnost učenika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6B0-4163-4962-ABA2-9F8B7C61F021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186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Naglasiti da nije moguća mobilnost učenika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6B0-4163-4962-ABA2-9F8B7C61F021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186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Škola ne može biti voditelj konzorcija.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870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Europski razvojni plan </a:t>
            </a:r>
            <a:r>
              <a:rPr lang="hr-HR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dio obrasca prijave – navodi se kako se planirane aktivnosti mobilnosti uklapaju u strategiju razvoja</a:t>
            </a:r>
            <a:r>
              <a:rPr lang="hr-HR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škola uključenih u</a:t>
            </a:r>
            <a:r>
              <a:rPr lang="hr-HR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projekt (potrebe škole glede razvoja kvalitete i internacionalizacije - kompetencije, metode, europska dimenzija, učinak na učenike i osoblje, način upotrebe </a:t>
            </a:r>
            <a:r>
              <a:rPr lang="hr-HR" sz="12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eTwinninga</a:t>
            </a:r>
            <a:r>
              <a:rPr lang="hr-HR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r-HR" sz="1200" b="0" baseline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Potpora za troškove puta</a:t>
            </a:r>
            <a:r>
              <a:rPr lang="hr-HR" sz="12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ovisno o udaljenosti</a:t>
            </a:r>
          </a:p>
          <a:p>
            <a:r>
              <a:rPr lang="hr-HR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Potpora za organizaciju</a:t>
            </a:r>
            <a:r>
              <a:rPr lang="hr-HR" sz="12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ovisno o broju sudionika</a:t>
            </a:r>
          </a:p>
          <a:p>
            <a:r>
              <a:rPr lang="hr-HR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Pojedinačna potpora</a:t>
            </a:r>
            <a:r>
              <a:rPr lang="hr-HR" sz="12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životni troškovi prema zemlji i trajanju mobilnosti prema tablici koja je objavljena u priručniku</a:t>
            </a:r>
          </a:p>
          <a:p>
            <a:r>
              <a:rPr lang="hr-HR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Potpora za troškove kotizacije</a:t>
            </a:r>
            <a:r>
              <a:rPr lang="hr-HR" sz="12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ukupni troškovi</a:t>
            </a:r>
            <a:r>
              <a:rPr lang="hr-HR" sz="12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određenog iznosa</a:t>
            </a:r>
            <a:endParaRPr lang="hr-HR" sz="1200" b="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Potpora za posebne potrebe</a:t>
            </a:r>
            <a:r>
              <a:rPr lang="hr-HR" sz="12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100% traženih troškova za sudionike s posebnim potrebama</a:t>
            </a:r>
            <a:endParaRPr lang="hr-HR" sz="1200" b="0" baseline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6B0-4163-4962-ABA2-9F8B7C61F021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3807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Partnerske institucije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Partnerstvo dviju regija - Karlovačka županija i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Taurage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Litva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Partneri u projektu - Karlovačka županija, Grad Karlovac, OŠ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Grabrik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OŠ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Dragojla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Jarnević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OŠ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Draganić, OŠ Ogulin, Dječji vrtići Grada Karlovca, Udruga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Carpe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Diem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Taurage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,,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Saltinio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Taurage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’s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Rehabilitation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Centre-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,,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Pusele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”;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Taurage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Municipality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Centre For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Teachers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Pupils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Taurage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youth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youth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organizations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union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,,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Taurage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’s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Round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Table”;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Taurage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nursery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kindergarten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,,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Kodelcius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 smtClean="0">
                <a:solidFill>
                  <a:schemeClr val="accent4"/>
                </a:solidFill>
              </a:rPr>
              <a:t>Opći cilj projekta </a:t>
            </a:r>
            <a:r>
              <a:rPr lang="vi-VN" dirty="0" smtClean="0">
                <a:solidFill>
                  <a:schemeClr val="accent4"/>
                </a:solidFill>
              </a:rPr>
              <a:t>je bio, kroz izgradnju održivog europskog partnerstva među partnerima u projektu doprinijeti smanjenju nasilja među djecom i mladima te pridonijeti jačanju međunarodne suradnje u razvoju odgojno-obrazovnog sustava u području prevencije nasilja, jačati kapacitete ustanova  te unaprijediti znanje kod djece, roditelja, pedagoga i učitelja u prepoznavanju žrtve i zlostavljača.</a:t>
            </a:r>
            <a:endParaRPr lang="hr-HR" dirty="0" smtClean="0">
              <a:solidFill>
                <a:schemeClr val="accent4"/>
              </a:solidFill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6523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STRATEŠKA PARTNERSTVA LOKALNIH/REGIONALNIH ŠKOLSKIH TIJELA U PODRUČJU OBRAZOVANJA</a:t>
            </a:r>
            <a:r>
              <a:rPr lang="hr-HR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(MIN. 2 DRŽAVE SA PO 3 PARTNERA)</a:t>
            </a:r>
            <a:endParaRPr lang="hr-HR" sz="1200" b="0" baseline="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Mora uključiti iz svake zemlje uključene u projekt barem: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Jedno lokalno ili regionalno školsko tijelo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Jednu školu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Jednu organizaciju aktivnu u području, obrazovanja, osposobljavanja i mladih ili na tržištu rada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063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Upravljanje i provedba projekta 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mjesečni paušalni iznos za koordinatora i ostale partnere</a:t>
            </a:r>
            <a:endParaRPr lang="hr-H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Transnacionalni projektni sastanc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ovisno o udaljenosti, po sudioniku </a:t>
            </a:r>
            <a:endParaRPr lang="hr-H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Intelektualni rezultati 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iznosi prema tablici u priručniku (menadžer, nastavnik/istraživač, tehničar, administrativno osoblje)</a:t>
            </a:r>
            <a:r>
              <a:rPr lang="vi-VN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vi-VN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Diseminacijska događanja</a:t>
            </a:r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(intelektualnih rezultata)– 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ovisno o broju sudionika na događanjima</a:t>
            </a:r>
            <a:endParaRPr lang="hr-H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Iznimni troškovi 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stvarni troškovi vezani uz podugovaranje ili nabavu dobara i usluga</a:t>
            </a:r>
            <a:endParaRPr lang="hr-H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Potpora za posebne potrebe 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- 100% traženih </a:t>
            </a:r>
            <a:endParaRPr lang="hr-H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troškova za sudionike s posebnim potrebama</a:t>
            </a:r>
            <a:endParaRPr lang="hr-H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hr-H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Aktivnosti osposobljavanja, poučavanja i učenja </a:t>
            </a:r>
            <a:endParaRPr lang="hr-H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38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E+ je najveći program EU u području obrazovanja i osposobljavanja,</a:t>
            </a:r>
            <a:r>
              <a:rPr lang="hr-HR" baseline="0" dirty="0" smtClean="0"/>
              <a:t> mlade i sport  te obuhvaća razdoblje od 2014-2020. za provedbu na razini EU izdvojeno je 14,7 milijardi  eura dok proračun za RH u 2014g je iznosio više od 13 milijuna eura  te se očekuje </a:t>
            </a:r>
            <a:r>
              <a:rPr lang="hr-HR" b="1" baseline="0" dirty="0" smtClean="0"/>
              <a:t>postupni rast programskih sredstava </a:t>
            </a:r>
            <a:r>
              <a:rPr lang="hr-HR" baseline="0" dirty="0" smtClean="0"/>
              <a:t>u sljedećim godinama.</a:t>
            </a:r>
          </a:p>
          <a:p>
            <a:r>
              <a:rPr lang="hr-HR" baseline="0" dirty="0" smtClean="0"/>
              <a:t>Dio aktivnosti programa E+ je centralizirano što znači da ih provodi izvršna agencija za obrazovanje, audiovizualne medije i kulturu EK – EACEA.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126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Mobilnosti nisu same sebi svrha – one su dodatna aktivnost</a:t>
            </a:r>
            <a:r>
              <a:rPr lang="hr-HR" baseline="0" dirty="0" smtClean="0"/>
              <a:t> koja pomaže osnovnom cilju projekta (stvaranje novih programa, kurikuluma, nove tehnologije...)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6B0-4163-4962-ABA2-9F8B7C61F021}" type="slidenum">
              <a:rPr lang="hr-HR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677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1 - Dvanaest učenica drugog razreda zagrebačke Obrtničke škole za osobne usluge na dvotjednoj mobilnosti u Milanu imalo je prilike upoznati se s tajnama frizerske struke i primiti stručne savjeta vrsnih majstora.</a:t>
            </a:r>
          </a:p>
          <a:p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 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Učenici su u južnom dijelu Praga vidjeli kako se poboljšava toplinska zaštita na postojećoj 12 etažnoj više-stambenoj montažnoj zgradi, te kako se izvode kritični detalji (toplinski mostovi) oko prozora i na lođama. Na seminarima više građevinskih tvrtki upoznali su se s toplinskim materijalima i sustavima, pravilnom ugradnjom i tipovima aluminijskih prozora, a i sami su imali prilike raditi na postavljanju toplinske zaštite, termo-fasade. Također, na ČVUT-građevinskom fakultetu bili su na predavanju o energetski učinkovitoj gradnji  i prezentaciji  metoda ispitivanja i mjerenja parametara koji utječu na energetsku učinkovitost zgrade: termografije i blower door metode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28872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1 -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učenika te škole u pratnji svojih nastavnika boravilo na stručnoj praksi u Njemačkoj. Bili su podijeljeni u 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dvije grupe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u 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strojarskoj grupi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bilo je 7 učenika i 1 učenica koji se školuju za CNC operatere s dva stručna učitelja, a u 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drugoj grupi bilo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6-ero budućih 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kuhara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6-ero 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 s teškoćama u razvoju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 se školuju za pomoćne kuhare i slastičare u pratnji sa stručnim učiteljem i učiteljicom</a:t>
            </a:r>
          </a:p>
          <a:p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 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učenika poljoprivrednih  zanimanja Gospodarske škole iz Čakovca obavilo je stručnu praksu u poduzeću Ocean Orchids u Dobrovniku, Slovenija u trajanju od dva tjedna. Tijekom prakse upoznali su nove tehnologije u proizvodnji cvijeća i bili aktivno uključeni u proizvodne faze sađenja i pakiranja orhideja. 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03410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381000"/>
            <a:ext cx="4899025" cy="36750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9" y="4249576"/>
            <a:ext cx="6227369" cy="467960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" dirty="0" smtClean="0">
                <a:solidFill>
                  <a:srgbClr val="000000"/>
                </a:solidFill>
              </a:rPr>
              <a:t>Bivši učenici</a:t>
            </a:r>
            <a:r>
              <a:rPr lang="hr" baseline="0" dirty="0" smtClean="0">
                <a:solidFill>
                  <a:srgbClr val="000000"/>
                </a:solidFill>
              </a:rPr>
              <a:t> koji odlaze na mobilnosti u roku od godine dana nakon završetka škole tj maturiranja</a:t>
            </a:r>
            <a:endParaRPr lang="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4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1 -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Tjedan dana u Poljskoj su bili djelatnici Hrvatske vatrogasne zajednice te iz vatrogasnih zajednica Primorsko-goransko i Splitsko-dalmatinske županije. Vidjeli su njihov sustav školovanja te obišli školske ustanove i poligone.</a:t>
            </a:r>
          </a:p>
          <a:p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Sedmero nastavnika strukovnih predmeta iz Škole za cestovni promet iz Zagreba u sklopu projekta mobilnosti Leonardo da Vinci stručno se usavršavalo tjedan dana u partnerskim organizacijama u Sloveniji: Centar za strukovno obrazovanje, Školski centar Celje, Prometno-tehnički institut, Javno poduzeće Ljubljana putnički promet d.o.o. i Auto-moto savez Slovenije.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319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381000"/>
            <a:ext cx="4899025" cy="36750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1909" y="4314061"/>
            <a:ext cx="6087999" cy="4615118"/>
          </a:xfrm>
          <a:prstGeom prst="rect">
            <a:avLst/>
          </a:prstGeom>
        </p:spPr>
        <p:txBody>
          <a:bodyPr/>
          <a:lstStyle/>
          <a:p>
            <a:r>
              <a:rPr lang="hr-HR" sz="1500" dirty="0">
                <a:solidFill>
                  <a:srgbClr val="000000"/>
                </a:solidFill>
              </a:rPr>
              <a:t>A</a:t>
            </a:r>
            <a:r>
              <a:rPr lang="hr" sz="1500" dirty="0">
                <a:solidFill>
                  <a:srgbClr val="000000"/>
                </a:solidFill>
              </a:rPr>
              <a:t>ktivnosti podučavanja i/ili usavršavanja: </a:t>
            </a:r>
            <a:r>
              <a:rPr lang="hr-HR" sz="1500" i="1" dirty="0" err="1">
                <a:solidFill>
                  <a:srgbClr val="000000"/>
                </a:solidFill>
              </a:rPr>
              <a:t>teaching</a:t>
            </a:r>
            <a:r>
              <a:rPr lang="hr-HR" sz="1500" i="1" dirty="0">
                <a:solidFill>
                  <a:srgbClr val="000000"/>
                </a:solidFill>
              </a:rPr>
              <a:t>/</a:t>
            </a:r>
            <a:r>
              <a:rPr lang="hr-HR" sz="1500" i="1" dirty="0" err="1">
                <a:solidFill>
                  <a:srgbClr val="000000"/>
                </a:solidFill>
              </a:rPr>
              <a:t>training</a:t>
            </a:r>
            <a:r>
              <a:rPr lang="hr-HR" sz="1500" i="1" dirty="0">
                <a:solidFill>
                  <a:srgbClr val="000000"/>
                </a:solidFill>
              </a:rPr>
              <a:t> </a:t>
            </a:r>
            <a:r>
              <a:rPr lang="hr-HR" sz="1500" i="1" dirty="0" err="1">
                <a:solidFill>
                  <a:srgbClr val="000000"/>
                </a:solidFill>
              </a:rPr>
              <a:t>assignments</a:t>
            </a:r>
            <a:r>
              <a:rPr lang="hr-HR" sz="1500" dirty="0">
                <a:solidFill>
                  <a:srgbClr val="000000"/>
                </a:solidFill>
              </a:rPr>
              <a:t>: </a:t>
            </a:r>
            <a:r>
              <a:rPr lang="en-US" sz="1500" dirty="0">
                <a:solidFill>
                  <a:srgbClr val="000000"/>
                </a:solidFill>
              </a:rPr>
              <a:t>teaching/training assignments: this activity allows staff of VET schools to teach at a partner VET school</a:t>
            </a:r>
          </a:p>
          <a:p>
            <a:r>
              <a:rPr lang="en-US" sz="1500" dirty="0">
                <a:solidFill>
                  <a:srgbClr val="000000"/>
                </a:solidFill>
              </a:rPr>
              <a:t>abroad. It also allows staff of enterprises to provide training at a VET organisation abroad</a:t>
            </a:r>
            <a:endParaRPr lang="hr" sz="1500" dirty="0">
              <a:solidFill>
                <a:srgbClr val="000000"/>
              </a:solidFill>
            </a:endParaRPr>
          </a:p>
          <a:p>
            <a:endParaRPr lang="hr" sz="1500" dirty="0">
              <a:solidFill>
                <a:srgbClr val="000000"/>
              </a:solidFill>
            </a:endParaRPr>
          </a:p>
          <a:p>
            <a:r>
              <a:rPr lang="hr-HR" sz="1500" dirty="0">
                <a:solidFill>
                  <a:srgbClr val="000000"/>
                </a:solidFill>
              </a:rPr>
              <a:t>U</a:t>
            </a:r>
            <a:r>
              <a:rPr lang="hr" sz="1500" dirty="0">
                <a:solidFill>
                  <a:srgbClr val="000000"/>
                </a:solidFill>
              </a:rPr>
              <a:t>savršavanje osoblja: </a:t>
            </a:r>
            <a:r>
              <a:rPr lang="en-US" sz="1500" dirty="0">
                <a:solidFill>
                  <a:srgbClr val="000000"/>
                </a:solidFill>
              </a:rPr>
              <a:t>staff training: this activity supports the professional development of VET staff in the form of a work</a:t>
            </a:r>
            <a:r>
              <a:rPr lang="hr-HR" sz="1500" dirty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placement or a job shadowing/observation period</a:t>
            </a:r>
            <a:r>
              <a:rPr lang="hr-HR" sz="1500" dirty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abroad in an enterprise or any other VET organisation.</a:t>
            </a:r>
            <a:endParaRPr lang="hr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42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381000"/>
            <a:ext cx="4899025" cy="3675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61049" y="8316420"/>
            <a:ext cx="2971800" cy="288032"/>
          </a:xfrm>
          <a:prstGeom prst="rect">
            <a:avLst/>
          </a:prstGeom>
        </p:spPr>
        <p:txBody>
          <a:bodyPr/>
          <a:lstStyle/>
          <a:p>
            <a:fld id="{44BDDFCA-2CD8-4737-A0D1-725AC47F2CB4}" type="slidenum">
              <a:rPr lang="hr-HR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54</a:t>
            </a:fld>
            <a:endParaRPr lang="hr-H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383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3C0F6-7E7B-4832-966F-09378D1B60AE}" type="slidenum">
              <a:rPr lang="hr-HR" smtClean="0"/>
              <a:pPr/>
              <a:t>57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59255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Organizacija sudionica može biti bilo koja javna ili privatna organizacija s poslovnim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nastanom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državi sudionici u programu ili u partnerskoj državi u svijetu (vidi odjeljak „Prihvatljive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državeˮ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dijelu A ovog vodiča).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Takva organizacija može, na primjer, biti: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ustanova visokog obrazovanja;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škola/institut/obrazovni centar (na bilo kojoj razini, od predškolske do srednjoškolske74, uključujući strukovno obrazovanje i obrazovanje odraslih);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neprofitna organizacija, udruga, NVO;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javno ili privatno malo, srednje ili veliko poduzeće (uključujući socijalna poduzeća)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javno tijelo na lokalnoj regionalnoj ili nacionalnoj razini;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socijalni partner ili drugi predstavnik poslovnog svijeta, uključujući gospodarske komore, industriju, obrtnička/stručna udruženja i sindikate;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istraživački institut;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zaklada;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centar za osposobljavanje između poduzeća;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poduzeća koja pružaju zajedničko osposobljavanje (suradničko osposobljavanje);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kulturna organizacija, knjižnica, muzej;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tijelo koje daje savjete u vezi s karijerom, profesionalnu orijentaciju i usluge informiranja;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tijelo koje vrednuje znanje, vještine i kompetencije putem neformalnog i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informalnog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učenja;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europski NVO za mlade;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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skupina mladih ljudi aktivna u području rada s mladima, ali ne nužno u kontekstu organizacije mladih (tj. neformalna skupina mladih ljudi75).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Ustanove visokog obrazovanja (UVO) s poslovnim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nastanom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državi sudionici u programu moraju imati valjanu Povelju Erasmus za visoko obrazovanje (ECHE). UVO-i sudionici u partnerskim državama ne moraju imati ECHE, ali će morati prihvatiti njezina načela. </a:t>
            </a:r>
            <a:r>
              <a:rPr lang="hr-H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59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1022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Općenito</a:t>
            </a:r>
            <a:r>
              <a:rPr lang="en-GB" baseline="0" dirty="0" smtClean="0"/>
              <a:t> o KA1 za </a:t>
            </a:r>
            <a:r>
              <a:rPr lang="en-GB" baseline="0" dirty="0" err="1" smtClean="0"/>
              <a:t>obrazovanje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odraslih</a:t>
            </a:r>
            <a:endParaRPr lang="hr-HR" baseline="0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1.Obrazovanje </a:t>
            </a:r>
            <a:r>
              <a:rPr lang="en-GB" baseline="0" dirty="0" err="1" smtClean="0"/>
              <a:t>odraslih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definicija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tko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može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sudjelovati</a:t>
            </a:r>
            <a:r>
              <a:rPr lang="en-GB" baseline="0" dirty="0" smtClean="0"/>
              <a:t>); </a:t>
            </a:r>
            <a:r>
              <a:rPr lang="en-GB" baseline="0" dirty="0" err="1" smtClean="0"/>
              <a:t>zašto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potrebno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usporedba</a:t>
            </a:r>
            <a:r>
              <a:rPr lang="en-GB" baseline="0" dirty="0" smtClean="0"/>
              <a:t> s PIAAC </a:t>
            </a:r>
            <a:r>
              <a:rPr lang="en-GB" baseline="0" dirty="0" err="1" smtClean="0"/>
              <a:t>istraživanjem</a:t>
            </a:r>
            <a:r>
              <a:rPr lang="en-GB" baseline="0" dirty="0" smtClean="0"/>
              <a:t>) – </a:t>
            </a:r>
            <a:r>
              <a:rPr lang="en-GB" baseline="0" dirty="0" err="1" smtClean="0"/>
              <a:t>slabe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osnovne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vještine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povećava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zapošljivost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socijalnu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inkluziju</a:t>
            </a:r>
            <a:r>
              <a:rPr lang="en-GB" baseline="0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2.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je to KA1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3. </a:t>
            </a:r>
            <a:r>
              <a:rPr lang="en-GB" baseline="0" dirty="0" err="1" smtClean="0"/>
              <a:t>Učinak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Pozitivan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učinka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organizacije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ali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pojedince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uključeni</a:t>
            </a:r>
            <a:r>
              <a:rPr lang="en-GB" baseline="0" dirty="0" smtClean="0"/>
              <a:t> u rad </a:t>
            </a:r>
            <a:r>
              <a:rPr lang="en-GB" baseline="0" dirty="0" err="1" smtClean="0"/>
              <a:t>organizacije</a:t>
            </a:r>
            <a:endParaRPr lang="hr-HR" dirty="0" smtClean="0"/>
          </a:p>
          <a:p>
            <a:r>
              <a:rPr lang="en-GB" dirty="0" smtClean="0"/>
              <a:t>4. </a:t>
            </a:r>
            <a:r>
              <a:rPr lang="en-GB" dirty="0" err="1" smtClean="0"/>
              <a:t>Rezultati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mobilnosti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osoblja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obrazovanju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odraslih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osoblje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članovi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udruga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zaposlenici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učitelji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treneri</a:t>
            </a:r>
            <a:r>
              <a:rPr lang="en-GB" baseline="0" dirty="0" smtClean="0"/>
              <a:t> I sl.): </a:t>
            </a:r>
          </a:p>
          <a:p>
            <a:r>
              <a:rPr lang="en-US" baseline="0" dirty="0" smtClean="0"/>
              <a:t>improved competences, linked to their professional profiles (teaching, training, youth work, etc.);</a:t>
            </a:r>
          </a:p>
          <a:p>
            <a:r>
              <a:rPr lang="en-US" baseline="0" dirty="0" smtClean="0"/>
              <a:t> broader understanding of practices, policies and systems in education, training or youth across countries;</a:t>
            </a:r>
          </a:p>
          <a:p>
            <a:r>
              <a:rPr lang="en-US" baseline="0" dirty="0" smtClean="0"/>
              <a:t> increased capacity to trigger changes in terms of </a:t>
            </a:r>
            <a:r>
              <a:rPr lang="en-US" baseline="0" dirty="0" err="1" smtClean="0"/>
              <a:t>modernisation</a:t>
            </a:r>
            <a:r>
              <a:rPr lang="en-US" baseline="0" dirty="0" smtClean="0"/>
              <a:t> and international opening within their educational </a:t>
            </a:r>
            <a:r>
              <a:rPr lang="en-US" baseline="0" dirty="0" err="1" smtClean="0"/>
              <a:t>organisations</a:t>
            </a:r>
            <a:r>
              <a:rPr lang="en-US" baseline="0" dirty="0" smtClean="0"/>
              <a:t>;</a:t>
            </a:r>
          </a:p>
          <a:p>
            <a:r>
              <a:rPr lang="en-US" baseline="0" dirty="0" smtClean="0"/>
              <a:t> greater understanding of interconnections between formal and non-formal education, vocational training and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labour</a:t>
            </a:r>
            <a:r>
              <a:rPr lang="en-US" baseline="0" dirty="0" smtClean="0"/>
              <a:t> market respectively;</a:t>
            </a:r>
          </a:p>
          <a:p>
            <a:r>
              <a:rPr lang="en-US" baseline="0" dirty="0" smtClean="0"/>
              <a:t> better quality of their work and activities in </a:t>
            </a:r>
            <a:r>
              <a:rPr lang="en-US" baseline="0" dirty="0" err="1" smtClean="0"/>
              <a:t>favour</a:t>
            </a:r>
            <a:r>
              <a:rPr lang="en-US" baseline="0" dirty="0" smtClean="0"/>
              <a:t> of students, trainees, apprentices, pupils, adult learners,</a:t>
            </a:r>
          </a:p>
          <a:p>
            <a:r>
              <a:rPr lang="en-US" baseline="0" dirty="0" smtClean="0"/>
              <a:t>young people and volunteers;</a:t>
            </a:r>
          </a:p>
          <a:p>
            <a:r>
              <a:rPr lang="en-US" baseline="0" dirty="0" smtClean="0"/>
              <a:t> greater understanding and responsiveness to social, linguistic and cultural diversity;</a:t>
            </a:r>
          </a:p>
          <a:p>
            <a:r>
              <a:rPr lang="en-US" baseline="0" dirty="0" smtClean="0"/>
              <a:t> increased ability to address the needs of the disadvantaged;</a:t>
            </a:r>
          </a:p>
          <a:p>
            <a:r>
              <a:rPr lang="en-US" baseline="0" dirty="0" smtClean="0"/>
              <a:t> increased support for and promotion of mobility activities for learners;</a:t>
            </a:r>
          </a:p>
          <a:p>
            <a:r>
              <a:rPr lang="en-US" baseline="0" dirty="0" smtClean="0"/>
              <a:t> increased opportunities for professional and career development;</a:t>
            </a:r>
          </a:p>
          <a:p>
            <a:r>
              <a:rPr lang="en-US" baseline="0" dirty="0" smtClean="0"/>
              <a:t> improved foreign language competences;</a:t>
            </a:r>
          </a:p>
          <a:p>
            <a:r>
              <a:rPr lang="en-US" baseline="0" dirty="0" smtClean="0"/>
              <a:t> increased motivation and satisfaction in their daily work. improved competences, linked to their professional profiles (teaching, training, youth work, etc.);</a:t>
            </a:r>
          </a:p>
          <a:p>
            <a:r>
              <a:rPr lang="en-US" baseline="0" dirty="0" smtClean="0"/>
              <a:t>Na </a:t>
            </a:r>
            <a:r>
              <a:rPr lang="en-US" baseline="0" dirty="0" err="1" smtClean="0"/>
              <a:t>organizacije</a:t>
            </a:r>
            <a:r>
              <a:rPr lang="en-US" baseline="0" dirty="0" smtClean="0"/>
              <a:t>: increased capacity to operate at EU/international level: improved management skills and </a:t>
            </a:r>
            <a:r>
              <a:rPr lang="en-US" baseline="0" dirty="0" err="1" smtClean="0"/>
              <a:t>internationalisation</a:t>
            </a:r>
            <a:endParaRPr lang="en-US" baseline="0" dirty="0" smtClean="0"/>
          </a:p>
          <a:p>
            <a:r>
              <a:rPr lang="en-US" baseline="0" dirty="0" smtClean="0"/>
              <a:t>strategies; reinforced cooperation with partners from other countries; increased allocation of financial</a:t>
            </a:r>
          </a:p>
          <a:p>
            <a:r>
              <a:rPr lang="en-US" baseline="0" dirty="0" smtClean="0"/>
              <a:t>resources (other than EU funds) to </a:t>
            </a:r>
            <a:r>
              <a:rPr lang="en-US" baseline="0" dirty="0" err="1" smtClean="0"/>
              <a:t>organise</a:t>
            </a:r>
            <a:r>
              <a:rPr lang="en-US" baseline="0" dirty="0" smtClean="0"/>
              <a:t> EU/international projects; increased quality in the preparation,</a:t>
            </a:r>
          </a:p>
          <a:p>
            <a:r>
              <a:rPr lang="en-US" baseline="0" dirty="0" smtClean="0"/>
              <a:t>implementation, monitoring and follow up of EU/international projects;</a:t>
            </a:r>
          </a:p>
          <a:p>
            <a:r>
              <a:rPr lang="en-US" baseline="0" dirty="0" smtClean="0"/>
              <a:t> innovative and improved way of operating towards their target groups, by providing for example: more</a:t>
            </a:r>
          </a:p>
          <a:p>
            <a:r>
              <a:rPr lang="en-US" baseline="0" dirty="0" smtClean="0"/>
              <a:t>attractive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for students, trainees, apprentices, young people and volunteers in line with their</a:t>
            </a:r>
          </a:p>
          <a:p>
            <a:r>
              <a:rPr lang="en-US" baseline="0" dirty="0" smtClean="0"/>
              <a:t>needs and expectations; improved qualifications of teaching and training staff; improved processes of</a:t>
            </a:r>
          </a:p>
          <a:p>
            <a:r>
              <a:rPr lang="en-US" baseline="0" dirty="0" smtClean="0"/>
              <a:t>recognition and validation of competences gained during learning periods abroad; more effective activities for</a:t>
            </a:r>
          </a:p>
          <a:p>
            <a:r>
              <a:rPr lang="en-US" baseline="0" dirty="0" smtClean="0"/>
              <a:t>the benefit of local communities, improved youth work methods and practices to actively involve young</a:t>
            </a:r>
          </a:p>
          <a:p>
            <a:r>
              <a:rPr lang="en-US" baseline="0" dirty="0" smtClean="0"/>
              <a:t>people and/or to address disadvantaged groups, etc.; more modern, dynamic, committed and professional environment inside the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: ready to integrate</a:t>
            </a:r>
          </a:p>
          <a:p>
            <a:r>
              <a:rPr lang="en-US" baseline="0" dirty="0" smtClean="0"/>
              <a:t>good practices and new methods into daily activities; open to synergies with </a:t>
            </a:r>
            <a:r>
              <a:rPr lang="en-US" baseline="0" dirty="0" err="1" smtClean="0"/>
              <a:t>organisations</a:t>
            </a:r>
            <a:r>
              <a:rPr lang="en-US" baseline="0" dirty="0" smtClean="0"/>
              <a:t> active in different</a:t>
            </a:r>
          </a:p>
          <a:p>
            <a:r>
              <a:rPr lang="en-US" baseline="0" dirty="0" smtClean="0"/>
              <a:t>social, educational and employment fields; planning strategically the professional development of their staff</a:t>
            </a:r>
          </a:p>
          <a:p>
            <a:r>
              <a:rPr lang="en-US" baseline="0" dirty="0" smtClean="0"/>
              <a:t>in relation to individual needs and </a:t>
            </a:r>
            <a:r>
              <a:rPr lang="en-US" baseline="0" dirty="0" err="1" smtClean="0"/>
              <a:t>organisational</a:t>
            </a:r>
            <a:r>
              <a:rPr lang="en-US" baseline="0" dirty="0" smtClean="0"/>
              <a:t> objectives; if relevant, capable of attracting excellent</a:t>
            </a:r>
          </a:p>
          <a:p>
            <a:r>
              <a:rPr lang="en-US" baseline="0" dirty="0" smtClean="0"/>
              <a:t>students and academic staff from all over the world.</a:t>
            </a:r>
          </a:p>
          <a:p>
            <a:r>
              <a:rPr lang="en-US" baseline="0" dirty="0" smtClean="0"/>
              <a:t>In the long run, the combined effect of the several thousands of projects supported under this Key Action is</a:t>
            </a:r>
          </a:p>
          <a:p>
            <a:r>
              <a:rPr lang="en-US" baseline="0" dirty="0" smtClean="0"/>
              <a:t>expected to have an impact on the systems of education, training and youth in the participating countries, thus</a:t>
            </a:r>
          </a:p>
          <a:p>
            <a:r>
              <a:rPr lang="en-US" baseline="0" dirty="0" smtClean="0"/>
              <a:t>stimulating policy reforms and attracting new resources for mobility opportunities in Europe and </a:t>
            </a:r>
            <a:r>
              <a:rPr lang="en-US" baseline="0" dirty="0" err="1" smtClean="0"/>
              <a:t>beyon</a:t>
            </a:r>
            <a:endParaRPr lang="en-GB" baseline="0" dirty="0" smtClean="0"/>
          </a:p>
          <a:p>
            <a:endParaRPr lang="en-GB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62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Programske zemlje:</a:t>
            </a: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hr-HR" sz="1200" dirty="0" smtClean="0">
                <a:solidFill>
                  <a:srgbClr val="938678"/>
                </a:solidFill>
              </a:rPr>
              <a:t>Države članice EU</a:t>
            </a: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hr-HR" sz="1200" dirty="0" smtClean="0">
                <a:solidFill>
                  <a:srgbClr val="938678"/>
                </a:solidFill>
              </a:rPr>
              <a:t>Makedonija, Island, Lihtenštajn, Norveška, Švicarska, Turska</a:t>
            </a: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endParaRPr lang="hr-HR" sz="1200" dirty="0" smtClean="0">
              <a:solidFill>
                <a:srgbClr val="938678"/>
              </a:solidFill>
            </a:endParaRP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r>
              <a:rPr lang="nb-NO" sz="1200" dirty="0" err="1" smtClean="0">
                <a:solidFill>
                  <a:srgbClr val="938678"/>
                </a:solidFill>
              </a:rPr>
              <a:t>Susjedne</a:t>
            </a:r>
            <a:r>
              <a:rPr lang="nb-NO" sz="1200" dirty="0" smtClean="0">
                <a:solidFill>
                  <a:srgbClr val="938678"/>
                </a:solidFill>
              </a:rPr>
              <a:t> partnerske </a:t>
            </a:r>
            <a:r>
              <a:rPr lang="nb-NO" sz="1200" dirty="0" err="1" smtClean="0">
                <a:solidFill>
                  <a:srgbClr val="938678"/>
                </a:solidFill>
              </a:rPr>
              <a:t>zemlje</a:t>
            </a:r>
            <a:r>
              <a:rPr lang="nb-NO" sz="1200" dirty="0" smtClean="0">
                <a:solidFill>
                  <a:srgbClr val="938678"/>
                </a:solidFill>
              </a:rPr>
              <a:t> </a:t>
            </a:r>
            <a:r>
              <a:rPr lang="nb-NO" sz="1200" dirty="0" err="1" smtClean="0">
                <a:solidFill>
                  <a:srgbClr val="938678"/>
                </a:solidFill>
              </a:rPr>
              <a:t>Europske</a:t>
            </a:r>
            <a:r>
              <a:rPr lang="nb-NO" sz="1200" dirty="0" smtClean="0">
                <a:solidFill>
                  <a:srgbClr val="938678"/>
                </a:solidFill>
              </a:rPr>
              <a:t> </a:t>
            </a:r>
            <a:r>
              <a:rPr lang="nb-NO" sz="1200" dirty="0" err="1" smtClean="0">
                <a:solidFill>
                  <a:srgbClr val="938678"/>
                </a:solidFill>
              </a:rPr>
              <a:t>unije</a:t>
            </a:r>
            <a:r>
              <a:rPr lang="hr-HR" sz="1200" dirty="0" smtClean="0">
                <a:solidFill>
                  <a:srgbClr val="938678"/>
                </a:solidFill>
              </a:rPr>
              <a:t> – znači da te zemlje sudjeluju u ograničenom opsegu i financiraju</a:t>
            </a:r>
            <a:r>
              <a:rPr lang="hr-HR" sz="1200" baseline="0" dirty="0" smtClean="0">
                <a:solidFill>
                  <a:srgbClr val="938678"/>
                </a:solidFill>
              </a:rPr>
              <a:t> se zasebnim proračunom EU</a:t>
            </a:r>
            <a:r>
              <a:rPr lang="hr-HR" sz="1200" dirty="0" smtClean="0">
                <a:solidFill>
                  <a:srgbClr val="938678"/>
                </a:solidFill>
              </a:rPr>
              <a:t>:</a:t>
            </a: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r>
              <a:rPr lang="hr-HR" sz="1200" dirty="0" smtClean="0">
                <a:solidFill>
                  <a:srgbClr val="938678"/>
                </a:solidFill>
              </a:rPr>
              <a:t>Zapadni </a:t>
            </a:r>
            <a:r>
              <a:rPr lang="hr-HR" sz="1200" dirty="0" err="1" smtClean="0">
                <a:solidFill>
                  <a:srgbClr val="938678"/>
                </a:solidFill>
              </a:rPr>
              <a:t>balkan</a:t>
            </a:r>
            <a:r>
              <a:rPr lang="hr-HR" sz="1200" dirty="0" smtClean="0">
                <a:solidFill>
                  <a:srgbClr val="938678"/>
                </a:solidFill>
              </a:rPr>
              <a:t>(Albanija, BIH, Crna gora, Kosovo</a:t>
            </a:r>
            <a:r>
              <a:rPr lang="hr-HR" sz="1200" baseline="0" dirty="0" smtClean="0">
                <a:solidFill>
                  <a:srgbClr val="938678"/>
                </a:solidFill>
              </a:rPr>
              <a:t> i Srbija)</a:t>
            </a: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r>
              <a:rPr lang="hr-HR" sz="1200" dirty="0" smtClean="0">
                <a:solidFill>
                  <a:srgbClr val="938678"/>
                </a:solidFill>
              </a:rPr>
              <a:t>Zemlje Istočnog partnerstva (Armenija, Azerbajdžan,</a:t>
            </a:r>
            <a:r>
              <a:rPr lang="hr-HR" sz="1200" baseline="0" dirty="0" smtClean="0">
                <a:solidFill>
                  <a:srgbClr val="938678"/>
                </a:solidFill>
              </a:rPr>
              <a:t> </a:t>
            </a:r>
            <a:r>
              <a:rPr lang="hr-HR" sz="1200" baseline="0" dirty="0" err="1" smtClean="0">
                <a:solidFill>
                  <a:srgbClr val="938678"/>
                </a:solidFill>
              </a:rPr>
              <a:t>Bjelarus</a:t>
            </a:r>
            <a:r>
              <a:rPr lang="hr-HR" sz="1200" baseline="0" dirty="0" smtClean="0">
                <a:solidFill>
                  <a:srgbClr val="938678"/>
                </a:solidFill>
              </a:rPr>
              <a:t>, Gruzija, </a:t>
            </a:r>
            <a:r>
              <a:rPr lang="hr-HR" sz="1200" baseline="0" dirty="0" err="1" smtClean="0">
                <a:solidFill>
                  <a:srgbClr val="938678"/>
                </a:solidFill>
              </a:rPr>
              <a:t>Moldova</a:t>
            </a:r>
            <a:r>
              <a:rPr lang="hr-HR" sz="1200" baseline="0" dirty="0" smtClean="0">
                <a:solidFill>
                  <a:srgbClr val="938678"/>
                </a:solidFill>
              </a:rPr>
              <a:t>, područje Ukrajine priznato međunarodnim pravom)</a:t>
            </a:r>
            <a:endParaRPr lang="hr-HR" sz="1200" dirty="0" smtClean="0">
              <a:solidFill>
                <a:srgbClr val="938678"/>
              </a:solidFill>
            </a:endParaRP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r>
              <a:rPr lang="hr-HR" sz="1200" dirty="0" smtClean="0">
                <a:solidFill>
                  <a:srgbClr val="938678"/>
                </a:solidFill>
              </a:rPr>
              <a:t>Zemlje južnog Mediterana (Alžir, Egipat, Izrael, Jordan, Libanon,Libija, Maroko,Palestina,Sirija,Tunis)</a:t>
            </a: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r>
              <a:rPr lang="hr-HR" sz="1200" dirty="0" smtClean="0">
                <a:solidFill>
                  <a:srgbClr val="938678"/>
                </a:solidFill>
              </a:rPr>
              <a:t>Ruska Federacija (područje Rusije</a:t>
            </a:r>
            <a:r>
              <a:rPr lang="hr-HR" sz="1200" baseline="0" dirty="0" smtClean="0">
                <a:solidFill>
                  <a:srgbClr val="938678"/>
                </a:solidFill>
              </a:rPr>
              <a:t> priznato međunarodnim pravom)</a:t>
            </a: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endParaRPr lang="hr-HR" sz="1200" baseline="0" dirty="0" smtClean="0">
              <a:solidFill>
                <a:srgbClr val="938678"/>
              </a:solidFill>
            </a:endParaRP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r>
              <a:rPr lang="hr-HR" sz="1200" baseline="0" dirty="0" smtClean="0">
                <a:solidFill>
                  <a:srgbClr val="938678"/>
                </a:solidFill>
              </a:rPr>
              <a:t>Ostale partnerske zemlje </a:t>
            </a:r>
            <a:r>
              <a:rPr lang="hr-HR" sz="1200" baseline="0" dirty="0" err="1" smtClean="0">
                <a:solidFill>
                  <a:srgbClr val="938678"/>
                </a:solidFill>
              </a:rPr>
              <a:t>npr</a:t>
            </a:r>
            <a:r>
              <a:rPr lang="hr-HR" sz="1200" baseline="0" dirty="0" smtClean="0">
                <a:solidFill>
                  <a:srgbClr val="938678"/>
                </a:solidFill>
              </a:rPr>
              <a:t> Indija, Tajland, kATAR Argentina</a:t>
            </a:r>
            <a:endParaRPr lang="hr-HR" sz="1200" dirty="0" smtClean="0">
              <a:solidFill>
                <a:srgbClr val="938678"/>
              </a:solidFill>
            </a:endParaRP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r>
              <a:rPr lang="nb-NO" sz="1200" dirty="0" smtClean="0">
                <a:solidFill>
                  <a:srgbClr val="938678"/>
                </a:solidFill>
              </a:rPr>
              <a:t> </a:t>
            </a: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endParaRPr lang="hr-HR" sz="1200" dirty="0" smtClean="0">
              <a:solidFill>
                <a:srgbClr val="938678"/>
              </a:solidFill>
            </a:endParaRPr>
          </a:p>
          <a:p>
            <a:pPr marL="0" indent="0">
              <a:lnSpc>
                <a:spcPts val="2300"/>
              </a:lnSpc>
              <a:buFont typeface="Arial" panose="020B0604020202020204" pitchFamily="34" charset="0"/>
              <a:buNone/>
              <a:defRPr/>
            </a:pPr>
            <a:endParaRPr lang="hr-HR" sz="1200" dirty="0" smtClean="0">
              <a:solidFill>
                <a:srgbClr val="938678"/>
              </a:solidFill>
            </a:endParaRPr>
          </a:p>
          <a:p>
            <a:endParaRPr lang="hr-HR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67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7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568E-9F91-4B60-BF0F-2F0BF09C4BF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83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Opći ciljevi programa Erasmus + pridonose</a:t>
            </a:r>
            <a:r>
              <a:rPr lang="hr-H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ostvarenju ciljeva i rješavanju problema koje je EU detektirala. </a:t>
            </a:r>
            <a:endParaRPr lang="hr-HR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/>
              <a:t>Programom</a:t>
            </a:r>
            <a:r>
              <a:rPr lang="hr-HR" baseline="0" dirty="0" smtClean="0"/>
              <a:t> se bori proti rastuće nezaposlenosti posebno među mladima i to je postala jedna od najhitnijih zadaća europskih vlada ista opasnost prijeti i odraslim niskokvalificiranim radnicima.  Tehnologije napreduje iz dana u dan i mijenja način funkcioniranja društva, poduzeća EU moraju postati konkurentnija zahvaljujući talentu i inovacijama a za sve to potreban je građanima osigurati vještine koje su potrebne na tržištu rada kroz  sustave OIO</a:t>
            </a:r>
          </a:p>
          <a:p>
            <a:r>
              <a:rPr lang="hr-HR" baseline="0" dirty="0" smtClean="0"/>
              <a:t>Zatim, programom se potiče aktivnog sudjelovanja mladih u društvu kroz neformalne aktivnosti</a:t>
            </a:r>
          </a:p>
          <a:p>
            <a:endParaRPr lang="hr-HR" baseline="0" dirty="0" smtClean="0"/>
          </a:p>
          <a:p>
            <a:r>
              <a:rPr lang="hr-HR" baseline="0" dirty="0" smtClean="0"/>
              <a:t>Pružaju se veće prilike za suradnju s </a:t>
            </a:r>
            <a:r>
              <a:rPr lang="hr-HR" baseline="0" dirty="0" err="1" smtClean="0"/>
              <a:t>part</a:t>
            </a:r>
            <a:r>
              <a:rPr lang="hr-HR" baseline="0" dirty="0" smtClean="0"/>
              <a:t>. Zemljama posebno u vis </a:t>
            </a:r>
            <a:r>
              <a:rPr lang="hr-HR" baseline="0" dirty="0" err="1" smtClean="0"/>
              <a:t>obr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utječa</a:t>
            </a:r>
            <a:r>
              <a:rPr lang="hr-HR" baseline="0" dirty="0" smtClean="0"/>
              <a:t> na </a:t>
            </a:r>
            <a:r>
              <a:rPr lang="hr-HR" baseline="0" dirty="0" err="1" smtClean="0"/>
              <a:t>mod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inter</a:t>
            </a:r>
            <a:r>
              <a:rPr lang="hr-HR" baseline="0" dirty="0" smtClean="0"/>
              <a:t> sustava i ustanova …i mladima gdje se potiče </a:t>
            </a:r>
          </a:p>
          <a:p>
            <a:pPr marL="171450" indent="-171450">
              <a:buFontTx/>
              <a:buChar char="-"/>
            </a:pP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Stvaranje jednakih mogućnosti za mlade u obrazovanju i na tržištu rada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Promocija aktivnog građanstva, socijalne uključenosti i solidarnosti mladih</a:t>
            </a:r>
            <a:endPara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aseline="0" dirty="0" smtClean="0"/>
              <a:t> </a:t>
            </a:r>
          </a:p>
          <a:p>
            <a:r>
              <a:rPr lang="hr-HR" baseline="0" dirty="0" smtClean="0"/>
              <a:t>Programom će se također pridonijeti ostvarivanju ciljeva Strateškog okvira za OIO i Europske strategije za mlade koja za cilj ima stvaranje jednakih mogućnosti za mlade u obrazovanju i na tržištu rada te promociju aktivnog građanstva … i to na način da ulaže u znanje, vještine i kompetencije koje su važne za pojedinca, a utjecat će i na ustanove, društvo i na kraju blagostanje u Europi i izvan nje.</a:t>
            </a:r>
          </a:p>
          <a:p>
            <a:endParaRPr lang="hr-HR" baseline="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 ciljevi </a:t>
            </a:r>
            <a:r>
              <a:rPr lang="hr-H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Erasmusa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pridonose ostvarenju ciljeva EU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Rješavanje rastuće </a:t>
            </a:r>
            <a:r>
              <a:rPr lang="hr-H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nezapolenost</a:t>
            </a:r>
            <a:endPara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Održivi razvoj partnerskih država u području visokog obrazovanja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 strategije „Europa 2020”</a:t>
            </a:r>
          </a:p>
          <a:p>
            <a:pPr lvl="2"/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smanjiti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stopu prijevremenog napuštanja školovanja na manje od 10% i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povećati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postotak visokoobrazovanih osoba na 40%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 Obrazovanje i osposobljavanje (ET 2020)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 za europsku suradnju u području mladih (2010.-2018.)</a:t>
            </a:r>
          </a:p>
          <a:p>
            <a:pPr lvl="2"/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Stvaranje jednakih mogućnosti za mlade u obrazovanju i na tržištu rada</a:t>
            </a:r>
          </a:p>
          <a:p>
            <a:pPr lvl="2"/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Promocija aktivnog građanstva, socijalne uključenosti i solidarnosti mladih</a:t>
            </a:r>
            <a:endPara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1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 smtClean="0"/>
              <a:t>Programom E+ podupiru se alati EU za transparentnost i priznavanje vještina i kvalifikacija</a:t>
            </a:r>
            <a:r>
              <a:rPr lang="hr-HR" baseline="0" dirty="0" smtClean="0"/>
              <a:t> kao što su EP, Europski sustav prijenosa i prikupljanja bodova (ECTS), Europski sustav bodova u strukovnom obrazovanju i osposobljavanju (ECVET), mreža Euroguidance. Zajednička svrha tih alata je lakše priznavanje i razumijevanje vještina i kvalifikacija unutar i izvan nacionalnih granica stečene formalnim obrazovanjem ili drugim načinima učenja.</a:t>
            </a:r>
          </a:p>
          <a:p>
            <a:pPr marL="228600" indent="-228600">
              <a:buAutoNum type="arabicPeriod"/>
            </a:pPr>
            <a:r>
              <a:rPr lang="hr-HR" baseline="0" dirty="0" smtClean="0"/>
              <a:t>Sljedeće dvije značajke se nadopunjuju</a:t>
            </a:r>
          </a:p>
          <a:p>
            <a:r>
              <a:rPr lang="hr-HR" baseline="0" dirty="0" smtClean="0"/>
              <a:t>2. Jedno je od ključnih područja projekata E+ jer time se Organizacijama daje prilika za priopćavanje i razmjenu rezultata i proizvoda ostvarenih projektom.</a:t>
            </a:r>
          </a:p>
          <a:p>
            <a:r>
              <a:rPr lang="hr-HR" baseline="0" dirty="0" smtClean="0"/>
              <a:t>3. Promiče se otvoreni pristup materijalima, dokumentima koji su korisni za učenje , osposobljavanje i rad s mladima, a nastali su kao rezultat provedbe projekta u okviru programa E+.</a:t>
            </a:r>
          </a:p>
          <a:p>
            <a:r>
              <a:rPr lang="hr-HR" baseline="0" dirty="0" smtClean="0"/>
              <a:t>4. E+ ima jaku međunarodnu dimenziju odnosno suradnju s partnerskim državama posebno u području mladih i visokog obrazovanja kojom se utječe na modernizaciju i internacionalizaciju sustava  i ustanova u </a:t>
            </a:r>
            <a:r>
              <a:rPr lang="hr-HR" baseline="0" dirty="0" err="1" smtClean="0"/>
              <a:t>patrn</a:t>
            </a:r>
            <a:r>
              <a:rPr lang="hr-HR" baseline="0" dirty="0" smtClean="0"/>
              <a:t>. Zemljama i kojom se uključuju mladi iz </a:t>
            </a:r>
            <a:r>
              <a:rPr lang="hr-HR" baseline="0" dirty="0" err="1" smtClean="0"/>
              <a:t>partn.zemalja</a:t>
            </a:r>
            <a:r>
              <a:rPr lang="hr-HR" baseline="0" dirty="0" smtClean="0"/>
              <a:t> i potiče dijalog između mladih  i donositelja odluka.</a:t>
            </a:r>
          </a:p>
          <a:p>
            <a:r>
              <a:rPr lang="hr-HR" baseline="0" dirty="0" smtClean="0"/>
              <a:t>5. Strani jezici su važni kao vještina koja će pomoći ljudima da se spreme za tržište rada. Smatra se da svaki građanin mora imati priliku naučiti barem 2 strana jezika. </a:t>
            </a:r>
          </a:p>
          <a:p>
            <a:r>
              <a:rPr lang="hr-HR" baseline="0" dirty="0" smtClean="0"/>
              <a:t>6. E+ promiče jednakost i uključivanje onih koji dolaze iz nepovoljnijih sredina i koji imaju manje mogućnosti zbog određenih prepreka ili poteškoća kao što su invaliditet, ekonomske i socijalne prepreke, kulturološke razlike, zdravstveni problemi…</a:t>
            </a:r>
          </a:p>
          <a:p>
            <a:r>
              <a:rPr lang="hr-HR" baseline="0" dirty="0" smtClean="0"/>
              <a:t>7. Sve osobe koje sudjeluju u programu trebaju imati priliku potpuno iskoristiti mogućnosti za osobni razvoj i stručno usavršavanje i učenje, a to je moguće u sigurnom okruženju u kojem se poštuju i štite prava svih osoba.</a:t>
            </a:r>
          </a:p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4EB2-9082-4792-AA34-65E96EE6E6E4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1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Erasmus+ obuhvaća sve europske i međunarodne programe i inicijative Europske unije u području obrazovanja, osposobljavanja, mladih i sporta. Erasmus+ zamijenit će sedam postojećih programa: Program za cjeloživotno učenje (s njegovim potprogramima Erasmus, Leonardo da Vinci, Comenius i Grundtvig), Mladi na djelu te pet programa međunarodne suradnje (Erasmus Mundus, Tempus, Alfa, Edulink i program suradnje s industrijaliziranim državama i teritorijima). Program po prvi put uvodi i podršku području </a:t>
            </a:r>
            <a:r>
              <a:rPr lang="vi-VN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sporta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dirty="0" smtClean="0"/>
          </a:p>
          <a:p>
            <a:pPr eaLnBrk="1" hangingPunct="1">
              <a:spcBef>
                <a:spcPct val="0"/>
              </a:spcBef>
            </a:pPr>
            <a:r>
              <a:rPr lang="hr-HR" altLang="sr-Latn-RS" dirty="0" smtClean="0">
                <a:latin typeface="Arial" charset="0"/>
              </a:rPr>
              <a:t>ERA+ je rezultat integracije europskih programa koje je EK provodila u razdoblju od 2007-2013, a to su:</a:t>
            </a:r>
          </a:p>
        </p:txBody>
      </p:sp>
      <p:sp>
        <p:nvSpPr>
          <p:cNvPr id="12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FE2927-DC73-4A1C-8238-1812D44C04D4}" type="slidenum">
              <a:rPr lang="hr-HR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01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62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62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91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24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48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086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80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50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37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0999F-787F-435C-B429-A9B1AE0167DC}" type="datetimeFigureOut">
              <a:rPr lang="hr-HR" smtClean="0"/>
              <a:t>19.2.2016.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DD299-3E6D-43A6-A343-FD98E6370F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3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5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641" y="1980754"/>
            <a:ext cx="3124200" cy="4572000"/>
          </a:xfrm>
        </p:spPr>
        <p:txBody>
          <a:bodyPr anchor="t">
            <a:normAutofit/>
          </a:bodyPr>
          <a:lstStyle/>
          <a:p>
            <a:pPr algn="l"/>
            <a:r>
              <a:rPr lang="hr-HR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53036"/>
            <a:ext cx="353926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263691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Arial"/>
                <a:cs typeface="Arial"/>
              </a:rPr>
              <a:t>PROGRAM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55177" y="4077072"/>
            <a:ext cx="2880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Tina Šarić</a:t>
            </a:r>
          </a:p>
          <a:p>
            <a:pPr algn="r"/>
            <a:r>
              <a:rPr lang="hr-H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Agencija za mobilnost</a:t>
            </a:r>
          </a:p>
          <a:p>
            <a:pPr algn="r"/>
            <a:r>
              <a:rPr lang="hr-H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programe Europske unije</a:t>
            </a:r>
            <a:endParaRPr lang="hr-H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30163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36" y="1052736"/>
            <a:ext cx="83202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188640"/>
            <a:ext cx="24513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 </a:t>
            </a:r>
            <a:r>
              <a:rPr lang="hr-HR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497" y="794590"/>
            <a:ext cx="4600128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Strateški dokumenti: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 2020.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(ET 2020)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europsku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suradnju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mladih</a:t>
            </a:r>
            <a:endParaRPr lang="pl-PL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 plan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sport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93637"/>
            <a:ext cx="4256856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Izazovi: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Rastuća nezaposlenost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 sudjelovanje mladih u društvu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Veća suradnja s partnerskim zemljama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38032" y="3284984"/>
            <a:ext cx="7274328" cy="273630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Ulaganje u znanje, vještine i kompetencije bit će važno za pojedince, ustanove, organizacije i društvo u cjelini jer će se njime pridonijeti rastu i osiguranju blagostanja i socijalnog uključivanja u Europi i izvan nje. </a:t>
            </a:r>
          </a:p>
        </p:txBody>
      </p:sp>
    </p:spTree>
    <p:extLst>
      <p:ext uri="{BB962C8B-B14F-4D97-AF65-F5344CB8AC3E}">
        <p14:creationId xmlns:p14="http://schemas.microsoft.com/office/powerpoint/2010/main" val="472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30163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1340769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Priznavanje i vrednovanje vještina i kvalifikacija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Širenje i korištenje rezultata projekta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Otvoreni pristup u okviru programa Erasmus+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Međunarodna dimenzija / suradnja s partnerskim državama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Višejezičnost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Jednakost i uključivanje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 i sigurnost sudionika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188640"/>
            <a:ext cx="28296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Značajke </a:t>
            </a:r>
            <a:r>
              <a:rPr lang="hr-HR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4763"/>
            <a:ext cx="9144000" cy="1030288"/>
          </a:xfrm>
          <a:prstGeom prst="rect">
            <a:avLst/>
          </a:prstGeom>
          <a:gradFill flip="none" rotWithShape="1">
            <a:gsLst>
              <a:gs pos="0">
                <a:srgbClr val="2FB2CE">
                  <a:shade val="30000"/>
                  <a:satMod val="115000"/>
                </a:srgbClr>
              </a:gs>
              <a:gs pos="50000">
                <a:srgbClr val="2FB2CE">
                  <a:shade val="67500"/>
                  <a:satMod val="115000"/>
                </a:srgbClr>
              </a:gs>
              <a:gs pos="100000">
                <a:srgbClr val="2FB2C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8196" name="TextBox 20"/>
          <p:cNvSpPr txBox="1">
            <a:spLocks noChangeArrowheads="1"/>
          </p:cNvSpPr>
          <p:nvPr/>
        </p:nvSpPr>
        <p:spPr bwMode="auto">
          <a:xfrm>
            <a:off x="971550" y="276225"/>
            <a:ext cx="799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smtClean="0">
                <a:solidFill>
                  <a:prstClr val="white"/>
                </a:solidFill>
                <a:latin typeface="Calibri" pitchFamily="34" charset="0"/>
              </a:rPr>
              <a:t>Struktura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79838" y="2695575"/>
            <a:ext cx="763587" cy="2541588"/>
          </a:xfrm>
          <a:prstGeom prst="rightArrow">
            <a:avLst>
              <a:gd name="adj1" fmla="val 48546"/>
              <a:gd name="adj2" fmla="val 59685"/>
            </a:avLst>
          </a:prstGeom>
          <a:solidFill>
            <a:srgbClr val="EE7A46">
              <a:alpha val="75000"/>
            </a:srgbClr>
          </a:solidFill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183313" y="189706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r-HR" altLang="sr-Latn-R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0825" y="1557338"/>
            <a:ext cx="3384550" cy="1881187"/>
          </a:xfrm>
          <a:prstGeom prst="roundRect">
            <a:avLst>
              <a:gd name="adj" fmla="val 5589"/>
            </a:avLst>
          </a:prstGeom>
          <a:solidFill>
            <a:schemeClr val="tx1">
              <a:lumMod val="65000"/>
              <a:lumOff val="35000"/>
              <a:alpha val="75000"/>
            </a:schemeClr>
          </a:solidFill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b="1" dirty="0">
                <a:solidFill>
                  <a:prstClr val="white"/>
                </a:solidFill>
              </a:rPr>
              <a:t>Program za cjeloživotno učenje: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white"/>
                </a:solidFill>
              </a:rPr>
              <a:t>Comenius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white"/>
                </a:solidFill>
              </a:rPr>
              <a:t>Leonardo da Vinci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white"/>
                </a:solidFill>
              </a:rPr>
              <a:t>Erasmus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white"/>
                </a:solidFill>
              </a:rPr>
              <a:t>Grundtvig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hr-HR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0825" y="4511675"/>
            <a:ext cx="3384550" cy="1870075"/>
          </a:xfrm>
          <a:prstGeom prst="roundRect">
            <a:avLst>
              <a:gd name="adj" fmla="val 5589"/>
            </a:avLst>
          </a:prstGeom>
          <a:solidFill>
            <a:schemeClr val="tx1">
              <a:lumMod val="65000"/>
              <a:lumOff val="35000"/>
              <a:alpha val="75000"/>
            </a:schemeClr>
          </a:solidFill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b="1" dirty="0">
                <a:solidFill>
                  <a:prstClr val="white"/>
                </a:solidFill>
              </a:rPr>
              <a:t>Programi za visoko obrazovanje: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white"/>
                </a:solidFill>
              </a:rPr>
              <a:t>Erasmus Mundus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white"/>
                </a:solidFill>
              </a:rPr>
              <a:t>Tempus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white"/>
                </a:solidFill>
              </a:rPr>
              <a:t>Alfa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white"/>
                </a:solidFill>
              </a:rPr>
              <a:t>Edulink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0825" y="3716338"/>
            <a:ext cx="3384550" cy="517525"/>
          </a:xfrm>
          <a:prstGeom prst="roundRect">
            <a:avLst>
              <a:gd name="adj" fmla="val 14514"/>
            </a:avLst>
          </a:prstGeom>
          <a:solidFill>
            <a:schemeClr val="tx1">
              <a:lumMod val="65000"/>
              <a:lumOff val="35000"/>
              <a:alpha val="75000"/>
            </a:schemeClr>
          </a:solidFill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b="1" dirty="0">
                <a:solidFill>
                  <a:prstClr val="white"/>
                </a:solidFill>
              </a:rPr>
              <a:t>Mladi na djelu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87888" y="1557338"/>
            <a:ext cx="4211637" cy="893762"/>
          </a:xfrm>
          <a:prstGeom prst="roundRect">
            <a:avLst>
              <a:gd name="adj" fmla="val 9458"/>
            </a:avLst>
          </a:prstGeom>
          <a:solidFill>
            <a:srgbClr val="2FB2CE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6000" b="1" dirty="0">
                <a:solidFill>
                  <a:prstClr val="white"/>
                </a:solidFill>
              </a:rPr>
              <a:t>Erasmus +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34025" y="2564904"/>
            <a:ext cx="3370263" cy="704850"/>
          </a:xfrm>
          <a:prstGeom prst="roundRect">
            <a:avLst>
              <a:gd name="adj" fmla="val 10340"/>
            </a:avLst>
          </a:prstGeom>
          <a:solidFill>
            <a:srgbClr val="2FB2CE">
              <a:alpha val="50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prstClr val="white"/>
                </a:solidFill>
              </a:rPr>
              <a:t>Mobilnost u svrhu učenja za pojedince</a:t>
            </a:r>
            <a:endParaRPr lang="hr-HR" sz="20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34025" y="3948286"/>
            <a:ext cx="3370263" cy="704850"/>
          </a:xfrm>
          <a:prstGeom prst="roundRect">
            <a:avLst>
              <a:gd name="adj" fmla="val 10340"/>
            </a:avLst>
          </a:prstGeom>
          <a:solidFill>
            <a:srgbClr val="2FB2CE">
              <a:alpha val="50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prstClr val="white"/>
                </a:solidFill>
              </a:rPr>
              <a:t>Suradnja za inovacije i razmjenu dobre prakse</a:t>
            </a:r>
            <a:endParaRPr lang="hr-HR" sz="2000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34025" y="5373216"/>
            <a:ext cx="3370263" cy="703263"/>
          </a:xfrm>
          <a:prstGeom prst="roundRect">
            <a:avLst>
              <a:gd name="adj" fmla="val 10340"/>
            </a:avLst>
          </a:prstGeom>
          <a:solidFill>
            <a:srgbClr val="2FB2CE">
              <a:alpha val="50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r-HR" sz="2000" dirty="0">
                <a:solidFill>
                  <a:prstClr val="white"/>
                </a:solidFill>
              </a:rPr>
              <a:t>Podrška reformi politika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87888" y="2564904"/>
            <a:ext cx="774700" cy="1209675"/>
          </a:xfrm>
          <a:prstGeom prst="roundRect">
            <a:avLst>
              <a:gd name="adj" fmla="val 10340"/>
            </a:avLst>
          </a:prstGeom>
          <a:solidFill>
            <a:srgbClr val="EE7A46">
              <a:alpha val="75000"/>
            </a:srgbClr>
          </a:solidFill>
          <a:ln w="9525"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prstClr val="white"/>
                </a:solidFill>
              </a:rPr>
              <a:t>KA1</a:t>
            </a:r>
            <a:endParaRPr lang="hr-HR" sz="2000" b="1" dirty="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16016" y="3933056"/>
            <a:ext cx="776287" cy="1187450"/>
          </a:xfrm>
          <a:prstGeom prst="roundRect">
            <a:avLst>
              <a:gd name="adj" fmla="val 10340"/>
            </a:avLst>
          </a:prstGeom>
          <a:solidFill>
            <a:srgbClr val="EE7A46">
              <a:alpha val="75000"/>
            </a:srgbClr>
          </a:solidFill>
          <a:ln w="9525"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prstClr val="white"/>
                </a:solidFill>
              </a:rPr>
              <a:t>KA2</a:t>
            </a:r>
            <a:endParaRPr lang="hr-HR" sz="2000" b="1" dirty="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87888" y="5373216"/>
            <a:ext cx="774700" cy="704850"/>
          </a:xfrm>
          <a:prstGeom prst="roundRect">
            <a:avLst>
              <a:gd name="adj" fmla="val 10340"/>
            </a:avLst>
          </a:prstGeom>
          <a:solidFill>
            <a:srgbClr val="EE7A46">
              <a:alpha val="75000"/>
            </a:srgbClr>
          </a:solidFill>
          <a:ln w="9525"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prstClr val="white"/>
                </a:solidFill>
              </a:rPr>
              <a:t>KA3</a:t>
            </a:r>
            <a:endParaRPr lang="hr-HR" sz="2000" b="1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34025" y="3356992"/>
            <a:ext cx="3370263" cy="401637"/>
          </a:xfrm>
          <a:prstGeom prst="roundRect">
            <a:avLst>
              <a:gd name="adj" fmla="val 17387"/>
            </a:avLst>
          </a:prstGeom>
          <a:solidFill>
            <a:srgbClr val="EE7A46">
              <a:alpha val="75000"/>
            </a:srgbClr>
          </a:solidFill>
          <a:ln w="9525">
            <a:solidFill>
              <a:schemeClr val="l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r-HR" sz="2000" dirty="0">
                <a:solidFill>
                  <a:prstClr val="white"/>
                </a:solidFill>
              </a:rPr>
              <a:t>Projekti mobilnosti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34025" y="4725144"/>
            <a:ext cx="3370263" cy="401638"/>
          </a:xfrm>
          <a:prstGeom prst="roundRect">
            <a:avLst>
              <a:gd name="adj" fmla="val 17387"/>
            </a:avLst>
          </a:prstGeom>
          <a:solidFill>
            <a:srgbClr val="EE7A46">
              <a:alpha val="75000"/>
            </a:srgbClr>
          </a:solidFill>
          <a:ln w="9525">
            <a:solidFill>
              <a:schemeClr val="l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r-HR" sz="2000" dirty="0">
                <a:solidFill>
                  <a:prstClr val="white"/>
                </a:solidFill>
              </a:rPr>
              <a:t>Strateška partnerstva</a:t>
            </a:r>
          </a:p>
        </p:txBody>
      </p:sp>
      <p:pic>
        <p:nvPicPr>
          <p:cNvPr id="8211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231775"/>
            <a:ext cx="14414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554663" y="6123707"/>
            <a:ext cx="3370263" cy="401637"/>
          </a:xfrm>
          <a:prstGeom prst="roundRect">
            <a:avLst>
              <a:gd name="adj" fmla="val 17387"/>
            </a:avLst>
          </a:prstGeom>
          <a:solidFill>
            <a:srgbClr val="EE7A46">
              <a:alpha val="75000"/>
            </a:srgbClr>
          </a:solidFill>
          <a:ln w="9525">
            <a:solidFill>
              <a:schemeClr val="l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r-HR" sz="2000" dirty="0" smtClean="0">
                <a:solidFill>
                  <a:prstClr val="white"/>
                </a:solidFill>
              </a:rPr>
              <a:t>Strukturirani dijalog </a:t>
            </a:r>
            <a:endParaRPr lang="hr-HR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47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5" y="-171400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07904" y="294655"/>
            <a:ext cx="4911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5"/>
                </a:solidFill>
              </a:rPr>
              <a:t>                  </a:t>
            </a:r>
            <a:r>
              <a:rPr lang="hr-HR" sz="2800" b="1" dirty="0">
                <a:solidFill>
                  <a:srgbClr val="2FB1CC"/>
                </a:solidFill>
              </a:rPr>
              <a:t>ERASMUS+: struktura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1680" y="1616723"/>
            <a:ext cx="1690384" cy="4329673"/>
          </a:xfrm>
          <a:prstGeom prst="rect">
            <a:avLst/>
          </a:prstGeom>
          <a:solidFill>
            <a:srgbClr val="93867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lvl="0" indent="-889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b="1" dirty="0">
                <a:solidFill>
                  <a:srgbClr val="2FB1CC"/>
                </a:solidFill>
              </a:rPr>
              <a:t> Mobilnost </a:t>
            </a:r>
            <a:r>
              <a:rPr lang="hr-HR" sz="1600" b="1" dirty="0" smtClean="0">
                <a:solidFill>
                  <a:srgbClr val="2FB1CC"/>
                </a:solidFill>
              </a:rPr>
              <a:t>učenika, studenata i osoblja </a:t>
            </a:r>
            <a:endParaRPr lang="hr-HR" sz="1600" b="1" dirty="0">
              <a:solidFill>
                <a:srgbClr val="2FB1CC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dirty="0" smtClean="0">
                <a:solidFill>
                  <a:srgbClr val="2FB1CC"/>
                </a:solidFill>
              </a:rPr>
              <a:t>Združeni diplomski studiji (Erasmus Mundus)</a:t>
            </a:r>
            <a:endParaRPr lang="hr-HR" sz="1600" dirty="0">
              <a:solidFill>
                <a:srgbClr val="2FB1CC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pl-PL" sz="1600" dirty="0" smtClean="0">
                <a:solidFill>
                  <a:srgbClr val="2FB1CC"/>
                </a:solidFill>
              </a:rPr>
              <a:t>Zajmovi </a:t>
            </a:r>
            <a:r>
              <a:rPr lang="pl-PL" sz="1600" dirty="0">
                <a:solidFill>
                  <a:srgbClr val="2FB1CC"/>
                </a:solidFill>
              </a:rPr>
              <a:t>za studente diplomskih studija</a:t>
            </a:r>
            <a:endParaRPr lang="hr-HR" sz="1600" dirty="0">
              <a:solidFill>
                <a:srgbClr val="2FB1CC"/>
              </a:solidFill>
            </a:endParaRPr>
          </a:p>
          <a:p>
            <a:pPr marL="88900" indent="-8890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1600200"/>
            <a:ext cx="1928826" cy="4582467"/>
          </a:xfrm>
          <a:prstGeom prst="rect">
            <a:avLst/>
          </a:prstGeom>
          <a:solidFill>
            <a:srgbClr val="93867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indent="-889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b="1" dirty="0">
                <a:solidFill>
                  <a:srgbClr val="2FB1CC"/>
                </a:solidFill>
              </a:rPr>
              <a:t> </a:t>
            </a:r>
            <a:r>
              <a:rPr lang="hr-HR" sz="1600" b="1" dirty="0" smtClean="0">
                <a:solidFill>
                  <a:srgbClr val="2FB1CC"/>
                </a:solidFill>
              </a:rPr>
              <a:t>Strateška partnerstva</a:t>
            </a:r>
            <a:endParaRPr lang="hr-HR" sz="1600" b="1" dirty="0">
              <a:solidFill>
                <a:srgbClr val="2FB1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dirty="0" smtClean="0">
                <a:solidFill>
                  <a:srgbClr val="2FB1CC"/>
                </a:solidFill>
              </a:rPr>
              <a:t>Udruživanje znanja,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b="1" dirty="0" smtClean="0">
                <a:solidFill>
                  <a:srgbClr val="2FB1CC"/>
                </a:solidFill>
              </a:rPr>
              <a:t>Udruživanje sektorskih vještina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dirty="0" smtClean="0">
                <a:solidFill>
                  <a:srgbClr val="2FB1CC"/>
                </a:solidFill>
              </a:rPr>
              <a:t> Projekti jačanja sposobnosti  (modernizacija i internacionalizacija)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b="1" dirty="0" smtClean="0">
                <a:solidFill>
                  <a:srgbClr val="2FB1CC"/>
                </a:solidFill>
              </a:rPr>
              <a:t>IT </a:t>
            </a:r>
            <a:r>
              <a:rPr lang="hr-HR" sz="1600" b="1" dirty="0">
                <a:solidFill>
                  <a:srgbClr val="2FB1CC"/>
                </a:solidFill>
              </a:rPr>
              <a:t>platforme </a:t>
            </a:r>
            <a:r>
              <a:rPr lang="hr-HR" sz="1600" dirty="0" smtClean="0">
                <a:solidFill>
                  <a:srgbClr val="2FB1CC"/>
                </a:solidFill>
              </a:rPr>
              <a:t>(</a:t>
            </a:r>
            <a:r>
              <a:rPr lang="hr-HR" sz="1600" b="1" dirty="0" smtClean="0">
                <a:solidFill>
                  <a:srgbClr val="2FB1CC"/>
                </a:solidFill>
              </a:rPr>
              <a:t>eTwinning</a:t>
            </a:r>
            <a:r>
              <a:rPr lang="hr-HR" sz="1600" b="1" dirty="0">
                <a:solidFill>
                  <a:srgbClr val="2FB1CC"/>
                </a:solidFill>
              </a:rPr>
              <a:t>, </a:t>
            </a:r>
            <a:r>
              <a:rPr lang="hr-HR" sz="1600" dirty="0">
                <a:solidFill>
                  <a:srgbClr val="2FB1CC"/>
                </a:solidFill>
              </a:rPr>
              <a:t>EPALE, EYP</a:t>
            </a:r>
            <a:r>
              <a:rPr lang="hr-HR" sz="1600" dirty="0" smtClean="0">
                <a:solidFill>
                  <a:srgbClr val="2FB1CC"/>
                </a:solidFill>
              </a:rPr>
              <a:t>)</a:t>
            </a:r>
            <a:endParaRPr lang="hr-HR" sz="1600" dirty="0">
              <a:solidFill>
                <a:srgbClr val="2FB1CC"/>
              </a:solidFill>
            </a:endParaRPr>
          </a:p>
          <a:p>
            <a:pPr>
              <a:tabLst>
                <a:tab pos="88900" algn="l"/>
              </a:tabLst>
            </a:pPr>
            <a:endParaRPr lang="hr-HR" sz="1600" b="1" dirty="0">
              <a:solidFill>
                <a:srgbClr val="2FB1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0" y="1590085"/>
            <a:ext cx="1913436" cy="4540545"/>
          </a:xfrm>
          <a:prstGeom prst="rect">
            <a:avLst/>
          </a:prstGeom>
          <a:solidFill>
            <a:srgbClr val="93867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0" indent="-1778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dirty="0" smtClean="0">
                <a:solidFill>
                  <a:srgbClr val="2FB1CC"/>
                </a:solidFill>
              </a:rPr>
              <a:t>Znanje u području obrazovanja, osposobljavanja i mladih </a:t>
            </a:r>
          </a:p>
          <a:p>
            <a:pPr marL="177800" lvl="0" indent="-1778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dirty="0" smtClean="0">
                <a:solidFill>
                  <a:srgbClr val="2FB1CC"/>
                </a:solidFill>
              </a:rPr>
              <a:t>Inicijative za inovacije u području politika</a:t>
            </a:r>
          </a:p>
          <a:p>
            <a:pPr marL="177800" lvl="0" indent="-1778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dirty="0" smtClean="0">
                <a:solidFill>
                  <a:srgbClr val="2FB1CC"/>
                </a:solidFill>
              </a:rPr>
              <a:t>Potpora europskim alatima politika</a:t>
            </a:r>
          </a:p>
          <a:p>
            <a:pPr marL="177800" lvl="0" indent="-1778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dirty="0" smtClean="0">
                <a:solidFill>
                  <a:srgbClr val="2FB1CC"/>
                </a:solidFill>
              </a:rPr>
              <a:t> Suradnja s međunarodnim organizacijama </a:t>
            </a:r>
          </a:p>
          <a:p>
            <a:pPr marL="177800" lvl="0" indent="-177800"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hr-HR" sz="1600" b="1" dirty="0" smtClean="0">
                <a:solidFill>
                  <a:srgbClr val="2FB1CC"/>
                </a:solidFill>
              </a:rPr>
              <a:t>Dijalog s dionicima, promicanje politika i programa</a:t>
            </a:r>
          </a:p>
          <a:p>
            <a:pPr lvl="0"/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324628" y="3398724"/>
            <a:ext cx="479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2000" b="1" dirty="0" smtClean="0">
                <a:solidFill>
                  <a:srgbClr val="DA6F4E"/>
                </a:solidFill>
              </a:rPr>
              <a:t>Suradnja za inovacije i dobru praksu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80312" y="3182698"/>
            <a:ext cx="4366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l-PL" sz="2000" b="1" dirty="0" smtClean="0">
                <a:solidFill>
                  <a:srgbClr val="DA6F4E"/>
                </a:solidFill>
              </a:rPr>
              <a:t>Podrška reformi javnih politika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4732" y="1237618"/>
            <a:ext cx="1714512" cy="360040"/>
          </a:xfrm>
          <a:prstGeom prst="rect">
            <a:avLst/>
          </a:prstGeom>
          <a:solidFill>
            <a:srgbClr val="DE6E46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r-HR" b="1" dirty="0" smtClean="0">
                <a:solidFill>
                  <a:schemeClr val="bg1"/>
                </a:solidFill>
              </a:rPr>
              <a:t>KA1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3928" y="1237618"/>
            <a:ext cx="1928826" cy="360040"/>
          </a:xfrm>
          <a:prstGeom prst="rect">
            <a:avLst/>
          </a:prstGeom>
          <a:solidFill>
            <a:srgbClr val="DE6E46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r-HR" b="1" dirty="0" smtClean="0">
                <a:solidFill>
                  <a:schemeClr val="bg1"/>
                </a:solidFill>
              </a:rPr>
              <a:t>KA2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3057" y="1199533"/>
            <a:ext cx="1913436" cy="360040"/>
          </a:xfrm>
          <a:prstGeom prst="rect">
            <a:avLst/>
          </a:prstGeom>
          <a:solidFill>
            <a:srgbClr val="DE6E46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hr-HR" b="1" dirty="0" smtClean="0">
                <a:solidFill>
                  <a:schemeClr val="bg1"/>
                </a:solidFill>
              </a:rPr>
              <a:t>KA3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1237618"/>
            <a:ext cx="492443" cy="47264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sr-Latn-CS"/>
            </a:defPPr>
            <a:lvl1pPr lvl="0" algn="r">
              <a:defRPr sz="2000" b="1">
                <a:solidFill>
                  <a:srgbClr val="DA6F4E"/>
                </a:solidFill>
              </a:defRPr>
            </a:lvl1pPr>
          </a:lstStyle>
          <a:p>
            <a:r>
              <a:rPr lang="hr-HR" dirty="0"/>
              <a:t>Mobilnost u svrhu učenja za </a:t>
            </a:r>
            <a:r>
              <a:rPr lang="hr-HR" dirty="0" smtClean="0"/>
              <a:t>pojedince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20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49" y="17463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1115616" y="1988840"/>
            <a:ext cx="733738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hr-HR" sz="3600" b="1" dirty="0">
                <a:solidFill>
                  <a:srgbClr val="2FB1CC"/>
                </a:solidFill>
              </a:rPr>
              <a:t>Ključna aktivnost </a:t>
            </a:r>
            <a:r>
              <a:rPr lang="hr-HR" sz="3600" b="1" dirty="0" smtClean="0">
                <a:solidFill>
                  <a:srgbClr val="2FB1CC"/>
                </a:solidFill>
              </a:rPr>
              <a:t>1: Mogućnosti za mlade</a:t>
            </a:r>
            <a:endParaRPr lang="hr-HR" sz="3600" b="1" dirty="0">
              <a:solidFill>
                <a:srgbClr val="2FB1CC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4" b="225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323850" y="3284538"/>
            <a:ext cx="9001125" cy="1800225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sr-Latn-RS" altLang="sr-Latn-RS" sz="3600" b="1">
              <a:solidFill>
                <a:srgbClr val="F79646"/>
              </a:solidFill>
              <a:latin typeface="Verdana" pitchFamily="34" charset="0"/>
            </a:endParaRPr>
          </a:p>
          <a:p>
            <a:pPr algn="ctr" eaLnBrk="1" hangingPunct="1"/>
            <a:endParaRPr lang="sr-Latn-RS" altLang="sr-Latn-RS" sz="36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/>
            <a:endParaRPr lang="sr-Latn-RS" altLang="sr-Latn-R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95513" y="3716338"/>
            <a:ext cx="68405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r-Latn-CS" altLang="sr-Latn-RS" sz="4400" b="1" dirty="0" smtClean="0">
                <a:solidFill>
                  <a:srgbClr val="2FB1CC"/>
                </a:solidFill>
                <a:latin typeface="Verdana" pitchFamily="34" charset="0"/>
              </a:rPr>
              <a:t>MLADI</a:t>
            </a:r>
          </a:p>
          <a:p>
            <a:pPr algn="ctr" eaLnBrk="1" hangingPunct="1"/>
            <a:endParaRPr lang="sr-Latn-CS" altLang="sr-Latn-RS" sz="4400" b="1" dirty="0">
              <a:solidFill>
                <a:srgbClr val="2FB1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8" y="1"/>
            <a:ext cx="913288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274638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2FB1CC"/>
                </a:solidFill>
                <a:latin typeface="Arial" charset="0"/>
                <a:cs typeface="Arial" charset="0"/>
              </a:rPr>
              <a:t>Erasmus+: Prioriteti u području mladih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12474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Promicanje visokokvalitetnog rada s mladima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čiji je cilj poticanje i uključivanje mladih s manje mogućnosti, internacionalizacija rada s mladima i otvaranje prema međusektorskoj suradnji te priznavanje rada s mladima i neformalnog učenja na europskoj, nacionalnoj, regionalnoj i lokalnoj razini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Promicanje projekata čiji je cilj </a:t>
            </a:r>
            <a:r>
              <a:rPr lang="hr-HR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sudjelovanje mladih u  političkom i društvenom životu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lokalnoj, regionalnoj, nacionalnoj i europskoj razini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Promicanje poduzetničkog obrazovanja i socijalnog poduzetništva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 mladima tako da se prednost daje projektima koji omogućuju da se ideje primjene u praksi  </a:t>
            </a:r>
          </a:p>
          <a:p>
            <a:endParaRPr lang="hr-HR" dirty="0"/>
          </a:p>
        </p:txBody>
      </p:sp>
      <p:sp>
        <p:nvSpPr>
          <p:cNvPr id="7" name="Explosion 1 6"/>
          <p:cNvSpPr/>
          <p:nvPr/>
        </p:nvSpPr>
        <p:spPr>
          <a:xfrm>
            <a:off x="899592" y="4293096"/>
            <a:ext cx="4032448" cy="1850504"/>
          </a:xfrm>
          <a:prstGeom prst="irregularSeal1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Neformalno i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informalno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učenje !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841776" y="4280892"/>
            <a:ext cx="4032448" cy="1850504"/>
          </a:xfrm>
          <a:prstGeom prst="irregularSeal1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Udruge / organizacije prijavljuju projekte !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3" y="0"/>
            <a:ext cx="9132887" cy="692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57200" y="4221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8" name="Freeform 7"/>
          <p:cNvSpPr/>
          <p:nvPr/>
        </p:nvSpPr>
        <p:spPr>
          <a:xfrm>
            <a:off x="1605198" y="980728"/>
            <a:ext cx="5559090" cy="576064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solidFill>
            <a:srgbClr val="25AFC9">
              <a:alpha val="6000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MOBILNOST MLADIH LJUDI</a:t>
            </a:r>
            <a:endParaRPr lang="vi-VN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7505" y="1772816"/>
            <a:ext cx="3384376" cy="3888432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solidFill>
            <a:srgbClr val="25AFC9">
              <a:alpha val="6000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hr-HR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hr-HR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Razmjene mladih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400" dirty="0" smtClean="0">
                <a:solidFill>
                  <a:schemeClr val="bg1"/>
                </a:solidFill>
              </a:rPr>
              <a:t>skupinama mladih iz različitih zemalja do 21 dan provode aktivnosti koje su </a:t>
            </a:r>
            <a:r>
              <a:rPr lang="hr-HR" sz="1400" b="1" dirty="0" smtClean="0">
                <a:solidFill>
                  <a:schemeClr val="bg1"/>
                </a:solidFill>
              </a:rPr>
              <a:t>sami osmislili i pripremili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400" dirty="0" smtClean="0">
                <a:solidFill>
                  <a:schemeClr val="bg1"/>
                </a:solidFill>
              </a:rPr>
              <a:t>suradnja između dvije ili više organizacije sudionica iz različitih zemalja i izvan EU</a:t>
            </a:r>
            <a:endParaRPr lang="hr-HR" sz="1400" dirty="0">
              <a:solidFill>
                <a:schemeClr val="bg1"/>
              </a:solidFill>
            </a:endParaRPr>
          </a:p>
          <a:p>
            <a:r>
              <a:rPr lang="hr-HR" sz="1400" b="1" dirty="0" smtClean="0">
                <a:solidFill>
                  <a:schemeClr val="bg1"/>
                </a:solidFill>
              </a:rPr>
              <a:t>Projekte mogu prijaviti: </a:t>
            </a:r>
            <a:r>
              <a:rPr lang="hr-HR" sz="1400" dirty="0" smtClean="0">
                <a:solidFill>
                  <a:schemeClr val="bg1"/>
                </a:solidFill>
              </a:rPr>
              <a:t>neprofitne, nevladine organizacije i udruge, javna poduzeća, lokalna javna tijela te neformalne skupine mladih </a:t>
            </a:r>
          </a:p>
          <a:p>
            <a:r>
              <a:rPr lang="hr-HR" sz="1400" b="1" dirty="0" smtClean="0">
                <a:solidFill>
                  <a:schemeClr val="bg1"/>
                </a:solidFill>
              </a:rPr>
              <a:t>Financiraju se:</a:t>
            </a:r>
            <a:r>
              <a:rPr lang="hr-HR" sz="1400" dirty="0" smtClean="0">
                <a:solidFill>
                  <a:schemeClr val="bg1"/>
                </a:solidFill>
              </a:rPr>
              <a:t> troškovi putovanja i života te sredstva ustanovama za potrebe organizacije i provođenje projekta</a:t>
            </a:r>
            <a:endParaRPr lang="hr-HR" sz="1400" dirty="0">
              <a:solidFill>
                <a:schemeClr val="bg1"/>
              </a:solidFill>
            </a:endParaRPr>
          </a:p>
          <a:p>
            <a:endParaRPr lang="hr-HR" sz="1400" dirty="0" smtClean="0">
              <a:solidFill>
                <a:schemeClr val="bg1"/>
              </a:solidFill>
            </a:endParaRPr>
          </a:p>
          <a:p>
            <a:pPr marL="285750" lvl="0" indent="-285750" algn="ctr" defTabSz="889000">
              <a:lnSpc>
                <a:spcPct val="90000"/>
              </a:lnSpc>
              <a:spcAft>
                <a:spcPct val="35000"/>
              </a:spcAft>
              <a:buFont typeface="Courier New" panose="02070309020205020404" pitchFamily="49" charset="0"/>
              <a:buChar char="o"/>
            </a:pPr>
            <a:endParaRPr lang="hr-H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vi-VN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</a:rPr>
              <a:t>Ključna aktivnost 1: </a:t>
            </a:r>
            <a:r>
              <a:rPr lang="hr-HR" b="1" dirty="0" smtClean="0">
                <a:solidFill>
                  <a:srgbClr val="2FB1CC"/>
                </a:solidFill>
              </a:rPr>
              <a:t>Mobilnost mladih i osoba koje rade s mladima</a:t>
            </a:r>
            <a:endParaRPr lang="hr-HR" b="1" dirty="0">
              <a:solidFill>
                <a:srgbClr val="2FB1CC"/>
              </a:solidFill>
            </a:endParaRPr>
          </a:p>
        </p:txBody>
      </p:sp>
      <p:pic>
        <p:nvPicPr>
          <p:cNvPr id="7" name="Picture 2" descr="C:\Users\lerceg\Desktop\imgp18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920" y="1813466"/>
            <a:ext cx="4673496" cy="30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7904" y="4931876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 izviđača pomoraca Posejdon Split </a:t>
            </a:r>
          </a:p>
        </p:txBody>
      </p:sp>
    </p:spTree>
    <p:extLst>
      <p:ext uri="{BB962C8B-B14F-4D97-AF65-F5344CB8AC3E}">
        <p14:creationId xmlns:p14="http://schemas.microsoft.com/office/powerpoint/2010/main" val="38136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3" y="0"/>
            <a:ext cx="9132887" cy="692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57200" y="4221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8" name="Freeform 7"/>
          <p:cNvSpPr/>
          <p:nvPr/>
        </p:nvSpPr>
        <p:spPr>
          <a:xfrm>
            <a:off x="1605198" y="1023789"/>
            <a:ext cx="5559090" cy="576064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solidFill>
            <a:srgbClr val="25AFC9">
              <a:alpha val="6000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MOBILNOST MLADIH LJUDI</a:t>
            </a:r>
            <a:endParaRPr lang="vi-VN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0369" y="1653183"/>
            <a:ext cx="4396582" cy="3960440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solidFill>
            <a:srgbClr val="25AFC9">
              <a:alpha val="6000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hr-HR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hr-HR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Europska volonterska služba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dirty="0" smtClean="0">
                <a:solidFill>
                  <a:schemeClr val="bg1"/>
                </a:solidFill>
              </a:rPr>
              <a:t>Volontiranje </a:t>
            </a:r>
            <a:r>
              <a:rPr lang="hr-HR" sz="1400" dirty="0">
                <a:solidFill>
                  <a:schemeClr val="bg1"/>
                </a:solidFill>
              </a:rPr>
              <a:t>do 12 mjeseci u stranoj </a:t>
            </a:r>
            <a:r>
              <a:rPr lang="hr-HR" sz="1400" dirty="0" smtClean="0">
                <a:solidFill>
                  <a:schemeClr val="bg1"/>
                </a:solidFill>
              </a:rPr>
              <a:t>zemlji u </a:t>
            </a:r>
            <a:r>
              <a:rPr lang="hr-HR" sz="1400" dirty="0">
                <a:solidFill>
                  <a:schemeClr val="bg1"/>
                </a:solidFill>
              </a:rPr>
              <a:t>dobi </a:t>
            </a:r>
            <a:r>
              <a:rPr lang="hr-HR" sz="1400" b="1" dirty="0">
                <a:solidFill>
                  <a:schemeClr val="bg1"/>
                </a:solidFill>
              </a:rPr>
              <a:t>17-30 godina </a:t>
            </a:r>
            <a:endParaRPr lang="hr-HR" sz="1400" b="1" dirty="0" smtClean="0">
              <a:solidFill>
                <a:schemeClr val="bg1"/>
              </a:solidFill>
            </a:endParaRPr>
          </a:p>
          <a:p>
            <a:r>
              <a:rPr lang="hr-HR" sz="1400" b="1" dirty="0" smtClean="0">
                <a:solidFill>
                  <a:schemeClr val="bg1"/>
                </a:solidFill>
              </a:rPr>
              <a:t>Sve organizacije koje ugošćuju ili šalju volontere moraju imati akreditaciju za koju se prijavljuju Agenciji</a:t>
            </a:r>
          </a:p>
          <a:p>
            <a:endParaRPr lang="hr-HR" sz="1400" b="1" dirty="0" smtClean="0">
              <a:solidFill>
                <a:schemeClr val="bg1"/>
              </a:solidFill>
            </a:endParaRPr>
          </a:p>
          <a:p>
            <a:r>
              <a:rPr lang="hr-HR" sz="1400" b="1" dirty="0" smtClean="0">
                <a:solidFill>
                  <a:schemeClr val="bg1"/>
                </a:solidFill>
              </a:rPr>
              <a:t>Projekte </a:t>
            </a:r>
            <a:r>
              <a:rPr lang="hr-HR" sz="1400" b="1" dirty="0">
                <a:solidFill>
                  <a:schemeClr val="bg1"/>
                </a:solidFill>
              </a:rPr>
              <a:t>mogu prijaviti: </a:t>
            </a:r>
            <a:r>
              <a:rPr lang="hr-HR" sz="1400" dirty="0">
                <a:solidFill>
                  <a:schemeClr val="bg1"/>
                </a:solidFill>
              </a:rPr>
              <a:t>neprofitne, nevladine organizacije i udruge, javna poduzeća, lokalna javna tijela te </a:t>
            </a:r>
            <a:r>
              <a:rPr lang="hr-HR" sz="1400" dirty="0" smtClean="0">
                <a:solidFill>
                  <a:schemeClr val="bg1"/>
                </a:solidFill>
              </a:rPr>
              <a:t>neformalne</a:t>
            </a:r>
            <a:r>
              <a:rPr lang="hr-HR" sz="1400" dirty="0">
                <a:solidFill>
                  <a:schemeClr val="bg1"/>
                </a:solidFill>
              </a:rPr>
              <a:t> skupine </a:t>
            </a:r>
            <a:r>
              <a:rPr lang="hr-HR" sz="1400" dirty="0" smtClean="0">
                <a:solidFill>
                  <a:schemeClr val="bg1"/>
                </a:solidFill>
              </a:rPr>
              <a:t>mladih</a:t>
            </a:r>
          </a:p>
          <a:p>
            <a:r>
              <a:rPr lang="hr-HR" sz="1400" b="1" dirty="0" smtClean="0">
                <a:solidFill>
                  <a:schemeClr val="bg1"/>
                </a:solidFill>
              </a:rPr>
              <a:t>Financijska potpora za</a:t>
            </a:r>
            <a:r>
              <a:rPr lang="hr-HR" sz="1400" dirty="0" smtClean="0">
                <a:solidFill>
                  <a:schemeClr val="bg1"/>
                </a:solidFill>
              </a:rPr>
              <a:t>: troškove organizacije volonterske službe, džeparac, jezičnu potporu, posebne potrebe i iznimne troškove te djelomične putne troškove</a:t>
            </a:r>
          </a:p>
          <a:p>
            <a:r>
              <a:rPr lang="hr-HR" sz="1400" dirty="0" smtClean="0">
                <a:solidFill>
                  <a:schemeClr val="bg1"/>
                </a:solidFill>
              </a:rPr>
              <a:t>  </a:t>
            </a:r>
            <a:endParaRPr lang="hr-HR" sz="1400" dirty="0">
              <a:solidFill>
                <a:schemeClr val="bg1"/>
              </a:solidFill>
            </a:endParaRPr>
          </a:p>
          <a:p>
            <a:pPr marL="800100" lvl="1" indent="-342900" algn="ctr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hr-HR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vi-VN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1: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 mladih i osoba koje rade s mladima</a:t>
            </a: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67297"/>
            <a:ext cx="2772679" cy="15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71370"/>
            <a:ext cx="1663428" cy="295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1980590" cy="296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595646"/>
            <a:ext cx="2069975" cy="13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6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49" y="17463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Freeform 6"/>
          <p:cNvSpPr/>
          <p:nvPr/>
        </p:nvSpPr>
        <p:spPr>
          <a:xfrm>
            <a:off x="755576" y="1124744"/>
            <a:ext cx="3456384" cy="851064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solidFill>
            <a:srgbClr val="25AFC9">
              <a:alpha val="6000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 OSOBA KOJE RADE S MLADIMA</a:t>
            </a:r>
            <a:endParaRPr lang="vi-VN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9512" y="2070140"/>
            <a:ext cx="4320480" cy="4167172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solidFill>
            <a:srgbClr val="25AFC9">
              <a:alpha val="6000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hr-HR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hr-HR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Osposobljavanje i umrežavanje osoba koje rade s mladima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Podupire se stručno usavršavanje osoba koje rade s mladima kroz seminare, studijske posjete, osposobljavanje, aktivnosti za stvaranje partnerstva u drugim organizacijama aktivnim u području mladih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Temelje se na suradnji </a:t>
            </a:r>
            <a:r>
              <a:rPr lang="hr-H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između dvije ili više 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 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sudionica 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različitih zemalja i izvan 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</a:p>
          <a:p>
            <a:pPr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 </a:t>
            </a:r>
            <a:r>
              <a:rPr lang="hr-H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 prijaviti: 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neprofitne, nevladine organizacije i udruge, javna poduzeća, lokalna javna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tijela, a mogu sudjelovati svi koji rade s mladima 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dobnog ograničenja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Osposobljavanje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traje od 2 dana do 2 mjeseca + 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priprema, provedba i diseminacija 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3 do 24 mjesec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sz="1400" b="1" dirty="0" smtClean="0">
              <a:solidFill>
                <a:schemeClr val="bg1"/>
              </a:solidFill>
            </a:endParaRPr>
          </a:p>
          <a:p>
            <a:endParaRPr lang="hr-HR" sz="1400" dirty="0">
              <a:solidFill>
                <a:schemeClr val="bg1"/>
              </a:solidFill>
            </a:endParaRPr>
          </a:p>
          <a:p>
            <a:pPr marL="285750" lvl="0" indent="-285750" algn="ctr" defTabSz="889000">
              <a:lnSpc>
                <a:spcPct val="90000"/>
              </a:lnSpc>
              <a:spcAft>
                <a:spcPct val="35000"/>
              </a:spcAft>
              <a:buFont typeface="Courier New" panose="02070309020205020404" pitchFamily="49" charset="0"/>
              <a:buChar char="o"/>
            </a:pPr>
            <a:endParaRPr lang="hr-H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vi-VN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1166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1: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 mladih i osoba koje rade s mladima</a:t>
            </a: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lerceg\Desktop\10954203_1572468002998816_8800593543780865929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460" y="2736503"/>
            <a:ext cx="2915493" cy="21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rceg\Desktop\10980727_1572468216332128_2753540732361713330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460" y="697371"/>
            <a:ext cx="3181531" cy="23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lerceg\Desktop\10953245_1572457106333239_7151476848958520240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576" y="2323189"/>
            <a:ext cx="2450928" cy="18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lerceg\Desktop\10985263_1572474786331471_616074191288652497_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808" y="4153726"/>
            <a:ext cx="1990409" cy="26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173025" y="1515988"/>
          <a:ext cx="2797949" cy="4694388"/>
        </p:xfrm>
        <a:graphic>
          <a:graphicData uri="http://schemas.openxmlformats.org/drawingml/2006/table">
            <a:tbl>
              <a:tblPr/>
              <a:tblGrid>
                <a:gridCol w="2147921"/>
                <a:gridCol w="650028"/>
              </a:tblGrid>
              <a:tr h="700607">
                <a:tc>
                  <a:txBody>
                    <a:bodyPr/>
                    <a:lstStyle/>
                    <a:p>
                      <a:r>
                        <a:rPr lang="hr-HR" sz="1100"/>
                        <a:t>Mobilnost pojedinaca u području mladih</a:t>
                      </a:r>
                    </a:p>
                    <a:p>
                      <a:r>
                        <a:rPr lang="hr-HR" sz="1100"/>
                        <a:t>(prijava Agenciji za mobilnost i programe EU)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4. veljače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07">
                <a:tc>
                  <a:txBody>
                    <a:bodyPr/>
                    <a:lstStyle/>
                    <a:p>
                      <a:r>
                        <a:rPr lang="hr-HR" sz="1100"/>
                        <a:t>Mobilnost pojedinaca u području obrazovanja i osposobljavanja</a:t>
                      </a:r>
                    </a:p>
                    <a:p>
                      <a:r>
                        <a:rPr lang="hr-HR" sz="1100"/>
                        <a:t>(prijava Agenciji za mobilnost i programe EU)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4. ožujka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07">
                <a:tc>
                  <a:txBody>
                    <a:bodyPr/>
                    <a:lstStyle/>
                    <a:p>
                      <a:r>
                        <a:rPr lang="hr-HR" sz="1100"/>
                        <a:t>Mobilnost pojedinaca u području mladih</a:t>
                      </a:r>
                    </a:p>
                    <a:p>
                      <a:r>
                        <a:rPr lang="hr-HR" sz="1100"/>
                        <a:t>(prijava Agenciji za mobilnost i programe EU)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30. travnja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07">
                <a:tc>
                  <a:txBody>
                    <a:bodyPr/>
                    <a:lstStyle/>
                    <a:p>
                      <a:r>
                        <a:rPr lang="hr-HR" sz="1100"/>
                        <a:t>Mobilnost pojedinaca u području mladih</a:t>
                      </a:r>
                    </a:p>
                    <a:p>
                      <a:r>
                        <a:rPr lang="hr-HR" sz="1100"/>
                        <a:t>(prijava Agenciji za mobilnost i programe EU)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1. listopada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68">
                <a:tc>
                  <a:txBody>
                    <a:bodyPr/>
                    <a:lstStyle/>
                    <a:p>
                      <a:r>
                        <a:rPr lang="hr-HR" sz="1100"/>
                        <a:t>Erasmus Mundus združeni diplomski studiji</a:t>
                      </a:r>
                    </a:p>
                    <a:p>
                      <a:r>
                        <a:rPr lang="hr-HR" sz="1100"/>
                        <a:t>(prijava Izvršnoj agenciji za obrazovanje, audiovizualne medije i kulturu - EACEA)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4. ožujka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68">
                <a:tc>
                  <a:txBody>
                    <a:bodyPr/>
                    <a:lstStyle/>
                    <a:p>
                      <a:r>
                        <a:rPr lang="vi-VN" sz="1100"/>
                        <a:t>Događaji velikih razmjera europske volonterske službe</a:t>
                      </a:r>
                    </a:p>
                    <a:p>
                      <a:r>
                        <a:rPr lang="vi-VN" sz="1100"/>
                        <a:t>(prijava Izvršnoj agenciji za obrazovanje, audiovizualne medije i kulturu - EACEA)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3. travnja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8" y="1"/>
            <a:ext cx="913288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902" y="2417440"/>
            <a:ext cx="2762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O:\7. Communication\7.7. Photos &amp; video\2014_photos_shutterstock\shutterstock_sektori\visoko\shutterstock_1327205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5934" cy="69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07504" y="5157167"/>
            <a:ext cx="9001125" cy="1800225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lang="hr-HR" sz="3600" b="1" dirty="0">
                <a:solidFill>
                  <a:schemeClr val="accent6"/>
                </a:solidFill>
              </a:rPr>
              <a:t>Ključna aktivnost </a:t>
            </a:r>
            <a:r>
              <a:rPr lang="hr-HR" sz="3600" b="1" dirty="0" smtClean="0">
                <a:solidFill>
                  <a:schemeClr val="accent6"/>
                </a:solidFill>
              </a:rPr>
              <a:t>2:</a:t>
            </a:r>
            <a:endParaRPr lang="hr-HR" sz="3600" b="1" dirty="0">
              <a:solidFill>
                <a:schemeClr val="accent6"/>
              </a:solidFill>
            </a:endParaRPr>
          </a:p>
          <a:p>
            <a:pPr lvl="0" algn="ctr"/>
            <a:r>
              <a:rPr lang="pl-PL" sz="3600" b="1" dirty="0" err="1">
                <a:solidFill>
                  <a:schemeClr val="accent6"/>
                </a:solidFill>
              </a:rPr>
              <a:t>Mogućnosti</a:t>
            </a:r>
            <a:r>
              <a:rPr lang="pl-PL" sz="3600" b="1" dirty="0">
                <a:solidFill>
                  <a:schemeClr val="accent6"/>
                </a:solidFill>
              </a:rPr>
              <a:t> za </a:t>
            </a:r>
            <a:r>
              <a:rPr lang="pl-PL" sz="3600" b="1" dirty="0" err="1" smtClean="0">
                <a:solidFill>
                  <a:schemeClr val="accent6"/>
                </a:solidFill>
              </a:rPr>
              <a:t>organizacije</a:t>
            </a:r>
            <a:endParaRPr lang="hr-HR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380" y="332656"/>
            <a:ext cx="3359335" cy="959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22291"/>
            <a:ext cx="3381873" cy="618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380" y="1437476"/>
            <a:ext cx="2633678" cy="737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754" y="3462140"/>
            <a:ext cx="1045510" cy="11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196" y="2333962"/>
            <a:ext cx="3419871" cy="1023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02" y="3284694"/>
            <a:ext cx="1084187" cy="10336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315551"/>
            <a:ext cx="1043940" cy="1135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252" y="1437476"/>
            <a:ext cx="1194374" cy="814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829538"/>
            <a:ext cx="2206565" cy="857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48" y="4848336"/>
            <a:ext cx="2371660" cy="921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65" y="2277723"/>
            <a:ext cx="119634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066" y="5361389"/>
            <a:ext cx="2275755" cy="884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278" y="3449442"/>
            <a:ext cx="2235881" cy="868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439" y="4419557"/>
            <a:ext cx="3227832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-30163"/>
            <a:ext cx="9132887" cy="662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3347864" y="11663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solidFill>
                  <a:schemeClr val="accent6"/>
                </a:solidFill>
              </a:rPr>
              <a:t>Ključna aktivnost 2: Strateška </a:t>
            </a:r>
            <a:r>
              <a:rPr lang="hr-HR" sz="2400" b="1" dirty="0" smtClean="0">
                <a:solidFill>
                  <a:schemeClr val="accent6"/>
                </a:solidFill>
              </a:rPr>
              <a:t>partnerstva</a:t>
            </a:r>
            <a:endParaRPr lang="hr-HR" sz="2400" b="1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617" y="869811"/>
            <a:ext cx="9025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hr-H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Međunarodni projekti </a:t>
            </a:r>
            <a:r>
              <a:rPr lang="hr-HR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uključuju najmanje </a:t>
            </a:r>
            <a:r>
              <a:rPr lang="hr-H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/ 2 organizacije </a:t>
            </a:r>
            <a:r>
              <a:rPr lang="hr-HR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3 / 2 programske zemlje</a:t>
            </a:r>
          </a:p>
          <a:p>
            <a:pPr lvl="1"/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hr-HR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95344"/>
              </p:ext>
            </p:extLst>
          </p:nvPr>
        </p:nvGraphicFramePr>
        <p:xfrm>
          <a:off x="179512" y="1700808"/>
          <a:ext cx="8784975" cy="417646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728190"/>
                <a:gridCol w="3096344"/>
                <a:gridCol w="3960441"/>
              </a:tblGrid>
              <a:tr h="1166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Prihvatljive organizacije sudionice</a:t>
                      </a:r>
                      <a:endParaRPr lang="hr-HR" sz="12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Organizacija sudionica  može biti  bilo kao javna ili privatna organizacija iz programske ili partnerske države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 UVO moraju imati valjanu Erasmus povelju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*Organizacije iz partnerskih zemalja mogu sudjelovati u projektu </a:t>
                      </a:r>
                      <a:r>
                        <a:rPr lang="hr-HR" sz="1200" b="1" u="non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 kao partneri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 to ako donose  projektu dodanu vrijednost</a:t>
                      </a:r>
                      <a:endParaRPr lang="hr-HR" sz="12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86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Trajanje projekta </a:t>
                      </a:r>
                      <a:endParaRPr lang="hr-HR" sz="12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 području mladih: od 6 do 36 mjeseci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Ostala partnerstva: 2 ili 3 godine</a:t>
                      </a:r>
                      <a:endParaRPr lang="hr-HR" sz="12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*Jedna organizacija u ime čitavog partnerstva prijavljuje projekt nacionalnoj agenciji u svojoj zemlji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200" b="1" kern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23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Financijska potpora</a:t>
                      </a:r>
                      <a:endParaRPr lang="hr-HR" sz="12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200" b="1" kern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Dvogodišnji</a:t>
                      </a:r>
                      <a:r>
                        <a:rPr lang="da-DK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b="1" kern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projekti</a:t>
                      </a:r>
                      <a:r>
                        <a:rPr lang="da-DK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300.000 €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b="1" kern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Trogodišnji</a:t>
                      </a:r>
                      <a:r>
                        <a:rPr lang="da-DK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200" b="1" kern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projekti</a:t>
                      </a:r>
                      <a:r>
                        <a:rPr lang="da-DK" sz="1200" b="1" kern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450.000 €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2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Dodjeljuje</a:t>
                      </a:r>
                      <a:r>
                        <a:rPr lang="hr-HR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za: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pravljanje i provedba projekta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sz="1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ransnacionalni projektni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sastanci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ntelektualni rezultati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sz="1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iseminacijska događanja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zvanredni troškovi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otpora za posebne potrebe</a:t>
                      </a:r>
                      <a:r>
                        <a:rPr lang="hr-HR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</a:t>
                      </a:r>
                      <a:r>
                        <a:rPr lang="vi-VN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čenje, podučavanje i osposobljavanje</a:t>
                      </a:r>
                      <a:endParaRPr lang="hr-HR" sz="1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200" b="1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4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83" y="-30164"/>
            <a:ext cx="9168383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3347864" y="11663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solidFill>
                  <a:schemeClr val="accent6"/>
                </a:solidFill>
              </a:rPr>
              <a:t>Ključna aktivnost 2: Strateška </a:t>
            </a:r>
            <a:r>
              <a:rPr lang="hr-HR" sz="2400" b="1" dirty="0" smtClean="0">
                <a:solidFill>
                  <a:schemeClr val="accent6"/>
                </a:solidFill>
              </a:rPr>
              <a:t>partnerstva</a:t>
            </a:r>
            <a:endParaRPr lang="hr-HR" sz="24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516" y="1302584"/>
            <a:ext cx="74528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Općina Klis će s Portugalom i Sardinijom provoditi projekt za zapošljavanje 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mladih</a:t>
            </a:r>
          </a:p>
          <a:p>
            <a:pPr algn="ctr"/>
            <a:endPara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3600" i="1" dirty="0" err="1" smtClean="0">
                <a:solidFill>
                  <a:srgbClr val="FF0000"/>
                </a:solidFill>
              </a:rPr>
              <a:t>NeeT</a:t>
            </a:r>
            <a:r>
              <a:rPr lang="hr-HR" sz="3600" i="1" dirty="0" smtClean="0">
                <a:solidFill>
                  <a:srgbClr val="FF0000"/>
                </a:solidFill>
              </a:rPr>
              <a:t>- </a:t>
            </a:r>
            <a:r>
              <a:rPr lang="hr-HR" sz="3600" i="1" dirty="0" err="1">
                <a:solidFill>
                  <a:srgbClr val="FF0000"/>
                </a:solidFill>
              </a:rPr>
              <a:t>N</a:t>
            </a:r>
            <a:r>
              <a:rPr lang="hr-HR" sz="3600" i="1" dirty="0" err="1" smtClean="0">
                <a:solidFill>
                  <a:srgbClr val="FF0000"/>
                </a:solidFill>
              </a:rPr>
              <a:t>ot</a:t>
            </a:r>
            <a:r>
              <a:rPr lang="hr-HR" sz="3600" i="1" dirty="0" smtClean="0">
                <a:solidFill>
                  <a:srgbClr val="FF0000"/>
                </a:solidFill>
              </a:rPr>
              <a:t> </a:t>
            </a:r>
            <a:r>
              <a:rPr lang="hr-HR" sz="3600" i="1" dirty="0" err="1" smtClean="0">
                <a:solidFill>
                  <a:srgbClr val="FF0000"/>
                </a:solidFill>
              </a:rPr>
              <a:t>in</a:t>
            </a:r>
            <a:r>
              <a:rPr lang="hr-HR" sz="3600" i="1" dirty="0" smtClean="0">
                <a:solidFill>
                  <a:srgbClr val="FF0000"/>
                </a:solidFill>
              </a:rPr>
              <a:t> </a:t>
            </a:r>
            <a:r>
              <a:rPr lang="hr-HR" sz="3600" i="1" dirty="0" err="1" smtClean="0">
                <a:solidFill>
                  <a:srgbClr val="FF0000"/>
                </a:solidFill>
              </a:rPr>
              <a:t>Education</a:t>
            </a:r>
            <a:r>
              <a:rPr lang="hr-HR" sz="3600" i="1" dirty="0" smtClean="0">
                <a:solidFill>
                  <a:srgbClr val="FF0000"/>
                </a:solidFill>
              </a:rPr>
              <a:t> or </a:t>
            </a:r>
            <a:r>
              <a:rPr lang="hr-HR" sz="3600" i="1" dirty="0" err="1" smtClean="0">
                <a:solidFill>
                  <a:srgbClr val="FF0000"/>
                </a:solidFill>
              </a:rPr>
              <a:t>Employment</a:t>
            </a:r>
            <a:r>
              <a:rPr lang="hr-HR" sz="3600" i="1" dirty="0" smtClean="0">
                <a:solidFill>
                  <a:srgbClr val="FF0000"/>
                </a:solidFill>
              </a:rPr>
              <a:t> </a:t>
            </a:r>
            <a:r>
              <a:rPr lang="hr-HR" sz="3600" i="1" dirty="0" err="1" smtClean="0">
                <a:solidFill>
                  <a:srgbClr val="FF0000"/>
                </a:solidFill>
              </a:rPr>
              <a:t>or</a:t>
            </a:r>
            <a:r>
              <a:rPr lang="hr-HR" sz="3600" i="1" dirty="0" smtClean="0">
                <a:solidFill>
                  <a:srgbClr val="FF0000"/>
                </a:solidFill>
              </a:rPr>
              <a:t> </a:t>
            </a:r>
            <a:r>
              <a:rPr lang="hr-HR" sz="3600" i="1" dirty="0" err="1" smtClean="0">
                <a:solidFill>
                  <a:srgbClr val="FF0000"/>
                </a:solidFill>
              </a:rPr>
              <a:t>Training</a:t>
            </a:r>
            <a:endParaRPr lang="hr-HR" sz="3600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536" y="2238941"/>
            <a:ext cx="5353464" cy="14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8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49" y="17463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3074" name="Picture 2" descr="O:\7. Communication\7.7. Photos &amp; video\2014_photos_shutterstock\shutterstock_sektori\VET\shutterstock_1162364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49" y="0"/>
            <a:ext cx="9179049" cy="68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-35049" y="5100465"/>
            <a:ext cx="9132887" cy="1757535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endParaRPr lang="hr-HR" sz="3200" b="1" dirty="0" smtClean="0">
              <a:solidFill>
                <a:srgbClr val="2FB1CC"/>
              </a:solidFill>
            </a:endParaRPr>
          </a:p>
          <a:p>
            <a:pPr lvl="0"/>
            <a:r>
              <a:rPr lang="hr-HR" sz="2800" b="1" dirty="0" smtClean="0">
                <a:solidFill>
                  <a:schemeClr val="accent4"/>
                </a:solidFill>
              </a:rPr>
              <a:t>          Ključna </a:t>
            </a:r>
            <a:r>
              <a:rPr lang="hr-HR" sz="2800" b="1" dirty="0">
                <a:solidFill>
                  <a:schemeClr val="accent4"/>
                </a:solidFill>
              </a:rPr>
              <a:t>aktivnost 3: Podrška reformi politika</a:t>
            </a:r>
          </a:p>
        </p:txBody>
      </p:sp>
    </p:spTree>
    <p:extLst>
      <p:ext uri="{BB962C8B-B14F-4D97-AF65-F5344CB8AC3E}">
        <p14:creationId xmlns:p14="http://schemas.microsoft.com/office/powerpoint/2010/main" val="38376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116632"/>
            <a:ext cx="6038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Ključna aktivnost </a:t>
            </a:r>
            <a:r>
              <a:rPr lang="hr-HR" sz="2400" b="1" dirty="0" smtClean="0">
                <a:solidFill>
                  <a:schemeClr val="accent4"/>
                </a:solidFill>
                <a:latin typeface="Arial" charset="0"/>
                <a:cs typeface="Arial" charset="0"/>
              </a:rPr>
              <a:t>3: Strukturirani dijalog</a:t>
            </a:r>
            <a:endParaRPr lang="hr-HR" sz="24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027" y="1484784"/>
            <a:ext cx="856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Strukturirani dijalog: sastanci između mladih ljudi i donositelja odluka u području mladih</a:t>
            </a:r>
          </a:p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Nacionalni sastanci – 1 organizacija iz programske zemlje </a:t>
            </a:r>
          </a:p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Transnacionalni / međunarodni sastanci – barem 2 organizacije  / 2 različite zemlje / 1 sudionica u programu</a:t>
            </a:r>
          </a:p>
          <a:p>
            <a:r>
              <a:rPr lang="hr-H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Prijavitelji: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neprofitne organizacije, udruge, nevladine organizacije, europske nevladine organizacije mladih, javna tijela na lokalnom ili regionalnom nivou </a:t>
            </a:r>
          </a:p>
          <a:p>
            <a:r>
              <a:rPr lang="hr-H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Sudionici: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 od 13 do 30 godina (donositelji odluka uključeni bez obzira na životnu dob ili zemljopisno podrijetlo)</a:t>
            </a:r>
          </a:p>
          <a:p>
            <a:r>
              <a:rPr lang="hr-H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traju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3 do 24 mjeseca</a:t>
            </a:r>
          </a:p>
          <a:p>
            <a:r>
              <a:rPr lang="hr-H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Financijska potpora: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putni troškovi, troškovi organizacije, potporu za posebne potrebe i izvanredne troškove </a:t>
            </a:r>
          </a:p>
        </p:txBody>
      </p:sp>
    </p:spTree>
    <p:extLst>
      <p:ext uri="{BB962C8B-B14F-4D97-AF65-F5344CB8AC3E}">
        <p14:creationId xmlns:p14="http://schemas.microsoft.com/office/powerpoint/2010/main" val="19575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808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116632"/>
            <a:ext cx="6038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Ključna aktivnost </a:t>
            </a:r>
            <a:r>
              <a:rPr lang="hr-HR" sz="2400" b="1" dirty="0" smtClean="0">
                <a:solidFill>
                  <a:schemeClr val="accent4"/>
                </a:solidFill>
                <a:latin typeface="Arial" charset="0"/>
                <a:cs typeface="Arial" charset="0"/>
              </a:rPr>
              <a:t>3: Strukturirani dijalog</a:t>
            </a:r>
            <a:endParaRPr lang="hr-HR" sz="24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66787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Rijeka 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Sveučilište u Rijeci zajednički su pokrenuli projekt </a:t>
            </a: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„USUD 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kulture“ – Podizanje standarda studenata u području </a:t>
            </a: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kulture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dirty="0"/>
          </a:p>
          <a:p>
            <a:pPr algn="ctr"/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52734636"/>
              </p:ext>
            </p:extLst>
          </p:nvPr>
        </p:nvGraphicFramePr>
        <p:xfrm>
          <a:off x="1835696" y="1772816"/>
          <a:ext cx="730830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480" y="1988840"/>
            <a:ext cx="2789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hr-HR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 projekta: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detektiranje </a:t>
            </a:r>
            <a:r>
              <a:rPr lang="vi-V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razloga studentske (ne)aktivnosti </a:t>
            </a:r>
            <a:r>
              <a:rPr lang="vi-VN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kulturno-umjetničkim događajima</a:t>
            </a:r>
            <a:endParaRPr lang="hr-HR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snažnije </a:t>
            </a:r>
            <a:r>
              <a:rPr lang="vi-V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uključivanje Sveučilišta u organizaciji kulturno-umjetničkih </a:t>
            </a:r>
            <a:r>
              <a:rPr lang="vi-VN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aktivnosti,</a:t>
            </a:r>
            <a:endParaRPr lang="hr-HR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poticanje </a:t>
            </a:r>
            <a:r>
              <a:rPr lang="vi-V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aktivnijeg sudjelovanja studenta u kulturno-umjetničkim događajima na području Grada </a:t>
            </a:r>
            <a:r>
              <a:rPr lang="vi-VN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Rijeke,</a:t>
            </a:r>
            <a:endParaRPr lang="hr-HR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</a:t>
            </a:r>
            <a:r>
              <a:rPr lang="vi-V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akcijskog plana za uspostavljanje studentskog kulturnog centra.</a:t>
            </a:r>
            <a:endParaRPr lang="hr-H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026" name="Picture 2" descr="O:\7. Communication\7.7. Photos &amp; video\2014_photos_shutterstock\shutterstock_sektori\visoko\shutterstock_1190924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69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108298" y="4869160"/>
            <a:ext cx="8072214" cy="1757535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endParaRPr lang="hr-HR" sz="3200" b="1" dirty="0" smtClean="0">
              <a:solidFill>
                <a:srgbClr val="2FB1CC"/>
              </a:solidFill>
            </a:endParaRPr>
          </a:p>
          <a:p>
            <a:pPr lvl="0" algn="ctr"/>
            <a:r>
              <a:rPr lang="hr-HR" sz="2800" b="1" dirty="0" smtClean="0">
                <a:solidFill>
                  <a:srgbClr val="2FB1CC"/>
                </a:solidFill>
              </a:rPr>
              <a:t>VISOKO OBRAZOVANJE</a:t>
            </a:r>
            <a:endParaRPr lang="hr-HR" sz="2800" b="1" dirty="0">
              <a:solidFill>
                <a:srgbClr val="2FB1CC"/>
              </a:solidFill>
            </a:endParaRPr>
          </a:p>
          <a:p>
            <a:pPr lvl="0" algn="ctr"/>
            <a:r>
              <a:rPr lang="pl-PL" sz="3600" b="1" dirty="0" smtClean="0">
                <a:solidFill>
                  <a:srgbClr val="2FB1CC"/>
                </a:solidFill>
              </a:rPr>
              <a:t> </a:t>
            </a:r>
            <a:endParaRPr lang="sr-Latn-RS" altLang="sr-Latn-RS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67454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Podupiranje </a:t>
            </a:r>
            <a:r>
              <a:rPr lang="hr-HR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 kojima se </a:t>
            </a:r>
            <a:r>
              <a:rPr lang="hr-HR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usklađuju </a:t>
            </a:r>
            <a:r>
              <a:rPr lang="hr-HR" b="1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kurikulumi</a:t>
            </a:r>
            <a:r>
              <a:rPr lang="hr-HR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potrebama </a:t>
            </a:r>
            <a:r>
              <a:rPr lang="hr-HR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tržišta </a:t>
            </a:r>
            <a:r>
              <a:rPr lang="hr-HR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Podupiranje aktivnosti  za razvoj </a:t>
            </a:r>
            <a:r>
              <a:rPr lang="hr-HR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inovativnih strategija </a:t>
            </a:r>
            <a:r>
              <a:rPr lang="hr-HR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poticanje mobilnosti u VO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 </a:t>
            </a:r>
            <a:r>
              <a:rPr lang="hr-HR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 između obrazovanja, istraživanja i poduzeća </a:t>
            </a:r>
            <a:endParaRPr lang="hr-HR" b="1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Nastojati </a:t>
            </a:r>
            <a:r>
              <a:rPr lang="hr-HR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povećati stopu završenih studija, korisnika, diplomanata  </a:t>
            </a:r>
            <a:r>
              <a:rPr lang="hr-HR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manje zastupljenih skupina</a:t>
            </a:r>
          </a:p>
          <a:p>
            <a:pPr lvl="0"/>
            <a:endParaRPr lang="hr-HR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888" y="23714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  <a:latin typeface="Arial" charset="0"/>
                <a:cs typeface="Arial" charset="0"/>
              </a:rPr>
              <a:t>Erasmus+: </a:t>
            </a:r>
            <a:r>
              <a:rPr lang="hr-HR" b="1" dirty="0" smtClean="0">
                <a:solidFill>
                  <a:srgbClr val="2FB1CC"/>
                </a:solidFill>
                <a:latin typeface="Arial" charset="0"/>
                <a:cs typeface="Arial" charset="0"/>
              </a:rPr>
              <a:t>Prioriteti u području visokog obrazovanja</a:t>
            </a:r>
            <a:endParaRPr lang="hr-HR" b="1" dirty="0">
              <a:solidFill>
                <a:srgbClr val="2FB1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832" y="1700808"/>
            <a:ext cx="3024336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 studenata: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Razdoblje studiranja</a:t>
            </a: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 3 do 12 mjeseci)</a:t>
            </a:r>
          </a:p>
          <a:p>
            <a:pPr algn="ctr"/>
            <a:endParaRPr lang="hr-HR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Stručna praksa</a:t>
            </a: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 2 do 12 mjeseci)</a:t>
            </a:r>
          </a:p>
          <a:p>
            <a:pPr algn="ctr"/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8024" y="1700808"/>
            <a:ext cx="3024336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 osoblja: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Razdoblje poučavanja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Razdoblje osposobljavanja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953493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 MOBILNOSTI</a:t>
            </a:r>
            <a:endParaRPr lang="hr-HR" sz="4000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11663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Mogućnosti za pojedince</a:t>
            </a: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:\Communication - zajedničko\info-promo 2015\vizuali\ampeu vizuali za PP\visoko\visoko fotka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065151"/>
            <a:ext cx="4608512" cy="20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635896" y="116632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Mobilnost studenata</a:t>
            </a: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496" y="1956283"/>
            <a:ext cx="1944216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3 do 12 mjeseci u programske zemlje</a:t>
            </a:r>
            <a:endParaRPr lang="vi-VN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67744" y="1969466"/>
            <a:ext cx="1858069" cy="1429370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Mjesečna stipendija za putne i životne troškove ovisno o trajanju i zemlji u koju odlazi</a:t>
            </a:r>
            <a:endParaRPr lang="vi-VN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99992" y="1956283"/>
            <a:ext cx="2026568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Uvećana stipendija za studente slabijeg socioekonomskog statusa  </a:t>
            </a:r>
            <a:endParaRPr lang="vi-VN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05198" y="980728"/>
            <a:ext cx="5559090" cy="755395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RAZDOBLJE STUDIRANJA</a:t>
            </a:r>
            <a:endParaRPr lang="vi-VN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8208" y="430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691680" y="4149080"/>
            <a:ext cx="2376263" cy="2016224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 </a:t>
            </a: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mobilnosti:                                                                        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između VU i studenta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Jezična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(Sporazum o učenju u svrhu studija)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Zdravstveno osiguranje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60033" y="4149080"/>
            <a:ext cx="2376263" cy="2016224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</a:t>
            </a: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mobilnosti: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Potvrda inozemne ustanove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Jezična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Završno izvješće</a:t>
            </a:r>
          </a:p>
        </p:txBody>
      </p:sp>
      <p:sp>
        <p:nvSpPr>
          <p:cNvPr id="17" name="Freeform 16"/>
          <p:cNvSpPr/>
          <p:nvPr/>
        </p:nvSpPr>
        <p:spPr>
          <a:xfrm>
            <a:off x="6937920" y="1916832"/>
            <a:ext cx="2026568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Visoko učilište odabire studente koji se prijavljuju na interni natječaj</a:t>
            </a:r>
            <a:endParaRPr lang="vi-VN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25" grpId="0" animBg="1"/>
      <p:bldP spid="27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707904" y="116632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Stručna praksa</a:t>
            </a: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64462" y="1052736"/>
            <a:ext cx="5559090" cy="755395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STRUČNA PRAKSA</a:t>
            </a:r>
            <a:endParaRPr lang="vi-VN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23527" y="1979050"/>
            <a:ext cx="1944216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 do 12 mjeseci u programske zemlje</a:t>
            </a:r>
            <a:endParaRPr lang="vi-VN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555775" y="1976657"/>
            <a:ext cx="2016225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Praksa se odrađuje na </a:t>
            </a:r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 kojoj javnoj ili privatnoj </a:t>
            </a: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organizaciji ili</a:t>
            </a:r>
            <a:endParaRPr lang="vi-V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visokom učilištu </a:t>
            </a:r>
            <a:endParaRPr lang="vi-VN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716016" y="1979050"/>
            <a:ext cx="1930077" cy="1446212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Financijska potpora u obliku mjesečne </a:t>
            </a:r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stipendija za putne i životne troškove ovisno </a:t>
            </a: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zemlji </a:t>
            </a:r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koju odlazi</a:t>
            </a:r>
            <a:endParaRPr lang="vi-V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901408" y="1976657"/>
            <a:ext cx="2026568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na stručnoj praksi imaju pravo na uvećani iznos stipendije ali nema povećanja za studente slabijeg socioekonomskog statusa  </a:t>
            </a:r>
            <a:endParaRPr lang="vi-VN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65538" y="3643314"/>
            <a:ext cx="2563520" cy="2239658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 </a:t>
            </a: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mobilnosti:                                                                        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između VU i studenta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Jezična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(Sporazum o učenju u svrhu prakse)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Zdravstveno 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Osiguranje od odgovornosti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Osiguranje od nezgode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60033" y="3643314"/>
            <a:ext cx="2491512" cy="2239658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</a:t>
            </a: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mobilnosti: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Potvrda inozemne ustanove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 </a:t>
            </a:r>
            <a:r>
              <a:rPr lang="hr-HR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Jezična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Završno izvješće</a:t>
            </a:r>
          </a:p>
        </p:txBody>
      </p:sp>
    </p:spTree>
    <p:extLst>
      <p:ext uri="{BB962C8B-B14F-4D97-AF65-F5344CB8AC3E}">
        <p14:creationId xmlns:p14="http://schemas.microsoft.com/office/powerpoint/2010/main" val="13254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623483161"/>
              </p:ext>
            </p:extLst>
          </p:nvPr>
        </p:nvGraphicFramePr>
        <p:xfrm>
          <a:off x="1115616" y="1268760"/>
          <a:ext cx="7056784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897324398"/>
              </p:ext>
            </p:extLst>
          </p:nvPr>
        </p:nvGraphicFramePr>
        <p:xfrm>
          <a:off x="1115616" y="3501008"/>
          <a:ext cx="71287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99136" y="404664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Područja, programi i inicijative koje provodi AMPEU</a:t>
            </a:r>
            <a:r>
              <a:rPr lang="en-US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1" y="-30165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28167"/>
              </p:ext>
            </p:extLst>
          </p:nvPr>
        </p:nvGraphicFramePr>
        <p:xfrm>
          <a:off x="1565275" y="1052736"/>
          <a:ext cx="5976666" cy="356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112"/>
                <a:gridCol w="2920477"/>
                <a:gridCol w="1605077"/>
              </a:tblGrid>
              <a:tr h="827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Financijska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potpora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EUR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mjesečno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7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GRUPA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Programske zemlje s visokim životnim troškovima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Austrija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Danska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Finska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Francuska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Irska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Italija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Lihtenštajn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Norveška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Švedska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Švicarska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Ujedinjeno Kraljevstvo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Times New Roman"/>
                          <a:cs typeface="Times New Roman"/>
                        </a:rPr>
                        <a:t>460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7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RUPA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Programske zemlje sa srednje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visokim životnim troškovima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Belgija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Hrvatska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Češka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Cipar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Njemačka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Grčka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Island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Luksemburg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Nizozemska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Portugal,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Slovenija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Španjolska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Turska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Times New Roman"/>
                          <a:cs typeface="Times New Roman"/>
                        </a:rPr>
                        <a:t>410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4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GRUPA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Programske zemlje s nižim životnim troškovima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Bugarska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Estonija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Mađarska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Latvija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Litva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Malta,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Poljska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Rumunjska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Slovačka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Makedonija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Times New Roman"/>
                          <a:cs typeface="Times New Roman"/>
                        </a:rPr>
                        <a:t>360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987824" y="89377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 financijske potpore za studente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9633" y="488193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+ 200 </a:t>
            </a:r>
            <a:r>
              <a:rPr lang="hr-HR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mjesečno za SMS studente slabijeg </a:t>
            </a:r>
            <a:r>
              <a:rPr lang="hr-HR" sz="16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socioekonomskog </a:t>
            </a:r>
            <a:r>
              <a:rPr lang="hr-HR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</a:p>
          <a:p>
            <a:r>
              <a:rPr lang="hr-HR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+ 100 EUR mjesečno za SMP studente</a:t>
            </a:r>
          </a:p>
          <a:p>
            <a:r>
              <a:rPr lang="hr-HR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dodatni iznos za studente s posebnim potrebama</a:t>
            </a:r>
          </a:p>
        </p:txBody>
      </p:sp>
    </p:spTree>
    <p:extLst>
      <p:ext uri="{BB962C8B-B14F-4D97-AF65-F5344CB8AC3E}">
        <p14:creationId xmlns:p14="http://schemas.microsoft.com/office/powerpoint/2010/main" val="3758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707904" y="116632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Mobilnost osoblja</a:t>
            </a: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78663" y="1160297"/>
            <a:ext cx="5559090" cy="755395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ODRŽAVANJE NASTAVE</a:t>
            </a:r>
            <a:endParaRPr lang="vi-VN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37728" y="2139239"/>
            <a:ext cx="1944216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 dana do 2 mjeseca u inozemnim visokim učilištima</a:t>
            </a:r>
            <a:endParaRPr lang="vi-VN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469976" y="2136846"/>
            <a:ext cx="2016225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Minimalno 8 sati tjedno nastave</a:t>
            </a:r>
            <a:endParaRPr lang="vi-VN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702224" y="2139239"/>
            <a:ext cx="1930077" cy="1446212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Financijska potpora za putne i troškove života uvećana za nastavnike s posebnim potrebama</a:t>
            </a:r>
            <a:endParaRPr lang="vi-VN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865912" y="2136846"/>
            <a:ext cx="2026568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Visoko učilište odabire nastavnike koji se prijavljuju na interni natječaj</a:t>
            </a:r>
            <a:endParaRPr lang="vi-VN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419672" y="3851358"/>
            <a:ext cx="2127845" cy="1593866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r>
              <a:rPr lang="hr-H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 mobilnosti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između VU i člana osoblja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(Sporazum o mobilnosti osoblja)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Zdravstveno osiguranje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vi-VN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02832" y="3851358"/>
            <a:ext cx="2026568" cy="1585429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r>
              <a:rPr lang="hr-H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mobilnosti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Potvrda inozemne ustanove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Završno izvješće</a:t>
            </a:r>
          </a:p>
        </p:txBody>
      </p:sp>
    </p:spTree>
    <p:extLst>
      <p:ext uri="{BB962C8B-B14F-4D97-AF65-F5344CB8AC3E}">
        <p14:creationId xmlns:p14="http://schemas.microsoft.com/office/powerpoint/2010/main" val="19032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851920" y="116632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Mobilnost osoblja</a:t>
            </a: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695295" y="1124744"/>
            <a:ext cx="5559090" cy="755395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STRUČNO USAVRŠAVANJE</a:t>
            </a:r>
            <a:endParaRPr lang="vi-VN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4360" y="2151561"/>
            <a:ext cx="1944216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 dana do 2 mjeseca u programskim zemljama</a:t>
            </a:r>
            <a:endParaRPr lang="vi-VN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386608" y="2151561"/>
            <a:ext cx="2016225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Sudjeluju nastavnici i nenastavno osoblje VU</a:t>
            </a:r>
            <a:endParaRPr lang="vi-VN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18856" y="2145509"/>
            <a:ext cx="1930077" cy="1446212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Financijska potpora u obliku dnevnice za putne troškove uvećana </a:t>
            </a:r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nastavnike s posebnim potrebama</a:t>
            </a:r>
            <a:endParaRPr lang="vi-V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vi-V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804248" y="2143116"/>
            <a:ext cx="2026568" cy="1442553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hr-H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Osposobljavanje u inozemstvu - Konferencije ne!</a:t>
            </a:r>
            <a:endParaRPr lang="vi-VN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95736" y="3929066"/>
            <a:ext cx="2218109" cy="1732182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 mobilnosti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između VU i člana osoblja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</a:t>
            </a:r>
            <a:r>
              <a:rPr lang="hr-H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(Sporazum o mobilnosti osoblja u svrhu osposobljavanja)</a:t>
            </a:r>
            <a:endParaRPr lang="hr-H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Zdravstveno osiguranje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endParaRPr lang="vi-VN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572000" y="3929067"/>
            <a:ext cx="2188840" cy="1726130"/>
          </a:xfrm>
          <a:custGeom>
            <a:avLst/>
            <a:gdLst>
              <a:gd name="connsiteX0" fmla="*/ 0 w 1921152"/>
              <a:gd name="connsiteY0" fmla="*/ 192115 h 3061697"/>
              <a:gd name="connsiteX1" fmla="*/ 56269 w 1921152"/>
              <a:gd name="connsiteY1" fmla="*/ 56269 h 3061697"/>
              <a:gd name="connsiteX2" fmla="*/ 192115 w 1921152"/>
              <a:gd name="connsiteY2" fmla="*/ 0 h 3061697"/>
              <a:gd name="connsiteX3" fmla="*/ 1729037 w 1921152"/>
              <a:gd name="connsiteY3" fmla="*/ 0 h 3061697"/>
              <a:gd name="connsiteX4" fmla="*/ 1864883 w 1921152"/>
              <a:gd name="connsiteY4" fmla="*/ 56269 h 3061697"/>
              <a:gd name="connsiteX5" fmla="*/ 1921152 w 1921152"/>
              <a:gd name="connsiteY5" fmla="*/ 192115 h 3061697"/>
              <a:gd name="connsiteX6" fmla="*/ 1921152 w 1921152"/>
              <a:gd name="connsiteY6" fmla="*/ 2869582 h 3061697"/>
              <a:gd name="connsiteX7" fmla="*/ 1864883 w 1921152"/>
              <a:gd name="connsiteY7" fmla="*/ 3005428 h 3061697"/>
              <a:gd name="connsiteX8" fmla="*/ 1729037 w 1921152"/>
              <a:gd name="connsiteY8" fmla="*/ 3061697 h 3061697"/>
              <a:gd name="connsiteX9" fmla="*/ 192115 w 1921152"/>
              <a:gd name="connsiteY9" fmla="*/ 3061697 h 3061697"/>
              <a:gd name="connsiteX10" fmla="*/ 56269 w 1921152"/>
              <a:gd name="connsiteY10" fmla="*/ 3005428 h 3061697"/>
              <a:gd name="connsiteX11" fmla="*/ 0 w 1921152"/>
              <a:gd name="connsiteY11" fmla="*/ 2869582 h 3061697"/>
              <a:gd name="connsiteX12" fmla="*/ 0 w 1921152"/>
              <a:gd name="connsiteY12" fmla="*/ 192115 h 30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1152" h="3061697">
                <a:moveTo>
                  <a:pt x="0" y="192115"/>
                </a:moveTo>
                <a:cubicBezTo>
                  <a:pt x="0" y="141163"/>
                  <a:pt x="20241" y="92298"/>
                  <a:pt x="56269" y="56269"/>
                </a:cubicBezTo>
                <a:cubicBezTo>
                  <a:pt x="92298" y="20240"/>
                  <a:pt x="141163" y="0"/>
                  <a:pt x="192115" y="0"/>
                </a:cubicBezTo>
                <a:lnTo>
                  <a:pt x="1729037" y="0"/>
                </a:lnTo>
                <a:cubicBezTo>
                  <a:pt x="1779989" y="0"/>
                  <a:pt x="1828854" y="20241"/>
                  <a:pt x="1864883" y="56269"/>
                </a:cubicBezTo>
                <a:cubicBezTo>
                  <a:pt x="1900912" y="92298"/>
                  <a:pt x="1921152" y="141163"/>
                  <a:pt x="1921152" y="192115"/>
                </a:cubicBezTo>
                <a:lnTo>
                  <a:pt x="1921152" y="2869582"/>
                </a:lnTo>
                <a:cubicBezTo>
                  <a:pt x="1921152" y="2920534"/>
                  <a:pt x="1900911" y="2969399"/>
                  <a:pt x="1864883" y="3005428"/>
                </a:cubicBezTo>
                <a:cubicBezTo>
                  <a:pt x="1828854" y="3041457"/>
                  <a:pt x="1779989" y="3061697"/>
                  <a:pt x="1729037" y="3061697"/>
                </a:cubicBezTo>
                <a:lnTo>
                  <a:pt x="192115" y="3061697"/>
                </a:lnTo>
                <a:cubicBezTo>
                  <a:pt x="141163" y="3061697"/>
                  <a:pt x="92298" y="3041456"/>
                  <a:pt x="56269" y="3005428"/>
                </a:cubicBezTo>
                <a:cubicBezTo>
                  <a:pt x="20240" y="2969399"/>
                  <a:pt x="0" y="2920534"/>
                  <a:pt x="0" y="2869582"/>
                </a:cubicBezTo>
                <a:lnTo>
                  <a:pt x="0" y="19211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7069" tIns="94369" rIns="107069" bIns="94369" numCol="1" spcCol="1270" anchor="ctr" anchorCtr="0">
            <a:noAutofit/>
          </a:bodyPr>
          <a:lstStyle/>
          <a:p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mobilnosti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Potvrda inozemne ustanove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Završno izvješće</a:t>
            </a:r>
          </a:p>
        </p:txBody>
      </p:sp>
    </p:spTree>
    <p:extLst>
      <p:ext uri="{BB962C8B-B14F-4D97-AF65-F5344CB8AC3E}">
        <p14:creationId xmlns:p14="http://schemas.microsoft.com/office/powerpoint/2010/main" val="17029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5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89377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 </a:t>
            </a:r>
            <a:r>
              <a:rPr lang="hr-HR" b="1" dirty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financijske potpore za </a:t>
            </a:r>
            <a:r>
              <a:rPr lang="hr-HR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(ne)nastavno osoblje</a:t>
            </a: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28056"/>
              </p:ext>
            </p:extLst>
          </p:nvPr>
        </p:nvGraphicFramePr>
        <p:xfrm>
          <a:off x="457200" y="1916832"/>
          <a:ext cx="4757742" cy="3517433"/>
        </p:xfrm>
        <a:graphic>
          <a:graphicData uri="http://schemas.openxmlformats.org/drawingml/2006/table">
            <a:tbl>
              <a:tblPr/>
              <a:tblGrid>
                <a:gridCol w="2787112"/>
                <a:gridCol w="1970630"/>
              </a:tblGrid>
              <a:tr h="681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Odredište</a:t>
                      </a:r>
                      <a:r>
                        <a:rPr lang="hr-HR" sz="1200" b="0" baseline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 mobilnosti</a:t>
                      </a:r>
                      <a:endParaRPr lang="hr-HR" sz="1200" b="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Dnevnica </a:t>
                      </a:r>
                      <a:r>
                        <a:rPr lang="en-GB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(</a:t>
                      </a: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EUR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)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za </a:t>
                      </a:r>
                      <a:r>
                        <a:rPr lang="hr-HR" sz="1200" b="0" baseline="0" dirty="0" smtClean="0">
                          <a:effectLst/>
                          <a:latin typeface="GillSans"/>
                          <a:ea typeface="Times New Roman"/>
                          <a:cs typeface="Times New Roman"/>
                        </a:rPr>
                        <a:t>do 2 tjedna mobilnosti</a:t>
                      </a:r>
                      <a:endParaRPr lang="hr-HR" sz="1200" b="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G</a:t>
                      </a: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RUPA</a:t>
                      </a:r>
                      <a:r>
                        <a:rPr lang="en-GB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effectLst/>
                          <a:latin typeface="GillSans"/>
                          <a:ea typeface="SimSun"/>
                          <a:cs typeface="Arial"/>
                        </a:rPr>
                        <a:t>A -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Danska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Irska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Nizozemska</a:t>
                      </a:r>
                      <a:r>
                        <a:rPr lang="en-GB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Švedska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Ujedinjeno Kraljevstvo </a:t>
                      </a:r>
                      <a:endParaRPr lang="hr-HR" sz="1200" b="0" kern="1200" dirty="0">
                        <a:solidFill>
                          <a:schemeClr val="tx1"/>
                        </a:solidFill>
                        <a:effectLst/>
                        <a:latin typeface="GillSans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144</a:t>
                      </a:r>
                      <a:endParaRPr lang="hr-HR" sz="1200" b="0" kern="1200" dirty="0">
                        <a:solidFill>
                          <a:schemeClr val="tx1"/>
                        </a:solidFill>
                        <a:effectLst/>
                        <a:latin typeface="GillSans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8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GRUPA </a:t>
                      </a:r>
                      <a:r>
                        <a:rPr lang="en-US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B </a:t>
                      </a:r>
                      <a:r>
                        <a:rPr lang="en-US" sz="1200" b="0" dirty="0">
                          <a:effectLst/>
                          <a:latin typeface="GillSans"/>
                          <a:ea typeface="SimSun"/>
                          <a:cs typeface="Arial"/>
                        </a:rPr>
                        <a:t>- </a:t>
                      </a: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Austrija</a:t>
                      </a:r>
                      <a:r>
                        <a:rPr lang="en-US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Belgija</a:t>
                      </a:r>
                      <a:r>
                        <a:rPr lang="en-US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Bugarska</a:t>
                      </a:r>
                      <a:r>
                        <a:rPr lang="en-US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Cipar</a:t>
                      </a:r>
                      <a:r>
                        <a:rPr lang="en-US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Češka</a:t>
                      </a:r>
                      <a:r>
                        <a:rPr lang="en-US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Finska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Francuska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Grčka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Mađarska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Island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Italija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Lihtenštajn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Luksemburg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Norveška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Poljska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Rumunjska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Švicarska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Turska</a:t>
                      </a:r>
                      <a:endParaRPr lang="hr-HR" sz="1200" b="0" kern="1200" dirty="0">
                        <a:solidFill>
                          <a:schemeClr val="tx1"/>
                        </a:solidFill>
                        <a:effectLst/>
                        <a:latin typeface="GillSans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126</a:t>
                      </a:r>
                      <a:endParaRPr lang="hr-HR" sz="1200" b="0" kern="1200" dirty="0">
                        <a:solidFill>
                          <a:schemeClr val="tx1"/>
                        </a:solidFill>
                        <a:effectLst/>
                        <a:latin typeface="GillSans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9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GRUPA </a:t>
                      </a:r>
                      <a:r>
                        <a:rPr lang="en-GB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C </a:t>
                      </a:r>
                      <a:r>
                        <a:rPr lang="en-GB" sz="1200" b="0" dirty="0">
                          <a:effectLst/>
                          <a:latin typeface="GillSans"/>
                          <a:ea typeface="SimSun"/>
                          <a:cs typeface="Arial"/>
                        </a:rPr>
                        <a:t>- </a:t>
                      </a: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Makedonija</a:t>
                      </a:r>
                      <a:r>
                        <a:rPr lang="en-GB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Njemačka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Latvija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Malta, Portugal,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Slovačka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Španjolska</a:t>
                      </a:r>
                      <a:endParaRPr lang="hr-HR" sz="1200" b="0" kern="1200" dirty="0">
                        <a:solidFill>
                          <a:schemeClr val="tx1"/>
                        </a:solidFill>
                        <a:effectLst/>
                        <a:latin typeface="GillSans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108</a:t>
                      </a:r>
                      <a:endParaRPr lang="hr-HR" sz="1200" b="0" kern="1200" dirty="0">
                        <a:solidFill>
                          <a:schemeClr val="tx1"/>
                        </a:solidFill>
                        <a:effectLst/>
                        <a:latin typeface="GillSans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80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GRUPA </a:t>
                      </a:r>
                      <a:r>
                        <a:rPr lang="it-IT" sz="1200" b="0" dirty="0" smtClean="0">
                          <a:effectLst/>
                          <a:latin typeface="GillSans"/>
                          <a:ea typeface="SimSun"/>
                          <a:cs typeface="Arial"/>
                        </a:rPr>
                        <a:t>D </a:t>
                      </a:r>
                      <a:r>
                        <a:rPr lang="it-IT" sz="1200" b="0" dirty="0">
                          <a:effectLst/>
                          <a:latin typeface="GillSans"/>
                          <a:ea typeface="SimSun"/>
                          <a:cs typeface="Arial"/>
                        </a:rPr>
                        <a:t>-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Hrvatska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Estonija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Litva</a:t>
                      </a:r>
                      <a:r>
                        <a:rPr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, </a:t>
                      </a: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Slovenija</a:t>
                      </a:r>
                      <a:endParaRPr lang="hr-HR" sz="1200" b="0" kern="1200" dirty="0">
                        <a:solidFill>
                          <a:schemeClr val="tx1"/>
                        </a:solidFill>
                        <a:effectLst/>
                        <a:latin typeface="GillSans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Sans"/>
                          <a:ea typeface="SimSun"/>
                          <a:cs typeface="Arial"/>
                        </a:rPr>
                        <a:t>90</a:t>
                      </a:r>
                      <a:endParaRPr lang="hr-HR" sz="1200" b="0" kern="1200" dirty="0">
                        <a:solidFill>
                          <a:schemeClr val="tx1"/>
                        </a:solidFill>
                        <a:effectLst/>
                        <a:latin typeface="GillSans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41788"/>
              </p:ext>
            </p:extLst>
          </p:nvPr>
        </p:nvGraphicFramePr>
        <p:xfrm>
          <a:off x="5652120" y="2276872"/>
          <a:ext cx="2664296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884"/>
                <a:gridCol w="1251412"/>
              </a:tblGrid>
              <a:tr h="2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 – 99 km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0 €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2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100 – 499 km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180 €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500 – 1 999 km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275 €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2 000 – 2 999 km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360 €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3 000 – 3 999 km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530 €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4 000 – 7 999 km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820 €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8 000 – 19 999 km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1100 €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49888" y="19075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5"/>
                </a:solidFill>
              </a:rPr>
              <a:t>Putni troškovi</a:t>
            </a:r>
            <a:endParaRPr lang="hr-HR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74246"/>
            <a:ext cx="49423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kern="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dnevnicu je uključen </a:t>
            </a:r>
            <a:r>
              <a:rPr lang="hr-HR" sz="1600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trošak smještaja</a:t>
            </a:r>
            <a:endParaRPr lang="hr-HR" sz="16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dodatni iznos za </a:t>
            </a:r>
            <a:r>
              <a:rPr lang="en-GB" sz="1600" kern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osoblje</a:t>
            </a:r>
            <a:r>
              <a:rPr lang="hr-HR" sz="16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posebnim potrebama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5"/>
                </a:solidFill>
              </a:rPr>
              <a:t>Životni troškovi</a:t>
            </a:r>
            <a:endParaRPr lang="hr-H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79772"/>
            <a:ext cx="9144000" cy="4129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12" y="692696"/>
            <a:ext cx="8874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Mogućnosti za područje predškolskog </a:t>
            </a:r>
            <a:r>
              <a:rPr lang="hr-HR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općeg odgoja </a:t>
            </a:r>
            <a:r>
              <a:rPr lang="hr-HR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endParaRPr lang="hr-HR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21820" y="341333"/>
            <a:ext cx="8176029" cy="432897"/>
          </a:xfrm>
          <a:prstGeom prst="rect">
            <a:avLst/>
          </a:prstGeom>
        </p:spPr>
        <p:txBody>
          <a:bodyPr vert="horz" wrap="square" lIns="93431" tIns="46715" rIns="93431" bIns="46715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200" dirty="0" smtClean="0">
                <a:solidFill>
                  <a:srgbClr val="206F88"/>
                </a:solidFill>
                <a:latin typeface="Arial"/>
                <a:ea typeface="+mj-ea"/>
                <a:cs typeface="Arial"/>
              </a:rPr>
              <a:t>Posebni ciljevi za obrazovanje i osposobljavanje</a:t>
            </a:r>
            <a:endParaRPr lang="hr-HR" sz="2200" dirty="0">
              <a:solidFill>
                <a:srgbClr val="206F88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-5165255" y="427888"/>
            <a:ext cx="6539149" cy="6539148"/>
          </a:xfrm>
          <a:prstGeom prst="blockArc">
            <a:avLst>
              <a:gd name="adj1" fmla="val 18900000"/>
              <a:gd name="adj2" fmla="val 2700000"/>
              <a:gd name="adj3" fmla="val 330"/>
            </a:avLst>
          </a:prstGeom>
          <a:ln>
            <a:solidFill>
              <a:srgbClr val="DE6E46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388699" y="1434399"/>
            <a:ext cx="8366607" cy="1214350"/>
            <a:chOff x="388696" y="1434397"/>
            <a:chExt cx="8366607" cy="1214350"/>
          </a:xfrm>
        </p:grpSpPr>
        <p:sp>
          <p:nvSpPr>
            <p:cNvPr id="5" name="Freeform 4"/>
            <p:cNvSpPr/>
            <p:nvPr/>
          </p:nvSpPr>
          <p:spPr>
            <a:xfrm>
              <a:off x="664596" y="1489577"/>
              <a:ext cx="8090706" cy="441440"/>
            </a:xfrm>
            <a:custGeom>
              <a:avLst/>
              <a:gdLst>
                <a:gd name="connsiteX0" fmla="*/ 0 w 8090706"/>
                <a:gd name="connsiteY0" fmla="*/ 0 h 441440"/>
                <a:gd name="connsiteX1" fmla="*/ 8090706 w 8090706"/>
                <a:gd name="connsiteY1" fmla="*/ 0 h 441440"/>
                <a:gd name="connsiteX2" fmla="*/ 8090706 w 8090706"/>
                <a:gd name="connsiteY2" fmla="*/ 441440 h 441440"/>
                <a:gd name="connsiteX3" fmla="*/ 0 w 8090706"/>
                <a:gd name="connsiteY3" fmla="*/ 441440 h 441440"/>
                <a:gd name="connsiteX4" fmla="*/ 0 w 8090706"/>
                <a:gd name="connsiteY4" fmla="*/ 0 h 4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0706" h="441440">
                  <a:moveTo>
                    <a:pt x="0" y="0"/>
                  </a:moveTo>
                  <a:lnTo>
                    <a:pt x="8090706" y="0"/>
                  </a:lnTo>
                  <a:lnTo>
                    <a:pt x="8090706" y="441440"/>
                  </a:lnTo>
                  <a:lnTo>
                    <a:pt x="0" y="44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1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94" tIns="60960" rIns="60960" bIns="60960" numCol="1" spcCol="1270" anchor="ctr" anchorCtr="0">
              <a:noAutofit/>
            </a:bodyPr>
            <a:lstStyle/>
            <a:p>
              <a:pPr defTabSz="109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100" dirty="0">
                  <a:latin typeface="Arial" panose="020B0604020202020204" pitchFamily="34" charset="0"/>
                  <a:cs typeface="Arial" panose="020B0604020202020204" pitchFamily="34" charset="0"/>
                </a:rPr>
                <a:t>stjecanje kompetencija i povećanje zapošljivosti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88696" y="1434397"/>
              <a:ext cx="551800" cy="551800"/>
            </a:xfrm>
            <a:prstGeom prst="ellipse">
              <a:avLst/>
            </a:prstGeom>
            <a:ln>
              <a:solidFill>
                <a:srgbClr val="DE6E4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064361" y="2152127"/>
              <a:ext cx="7690942" cy="441440"/>
            </a:xfrm>
            <a:custGeom>
              <a:avLst/>
              <a:gdLst>
                <a:gd name="connsiteX0" fmla="*/ 0 w 7690942"/>
                <a:gd name="connsiteY0" fmla="*/ 0 h 441440"/>
                <a:gd name="connsiteX1" fmla="*/ 7690942 w 7690942"/>
                <a:gd name="connsiteY1" fmla="*/ 0 h 441440"/>
                <a:gd name="connsiteX2" fmla="*/ 7690942 w 7690942"/>
                <a:gd name="connsiteY2" fmla="*/ 441440 h 441440"/>
                <a:gd name="connsiteX3" fmla="*/ 0 w 7690942"/>
                <a:gd name="connsiteY3" fmla="*/ 441440 h 441440"/>
                <a:gd name="connsiteX4" fmla="*/ 0 w 7690942"/>
                <a:gd name="connsiteY4" fmla="*/ 0 h 4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942" h="441440">
                  <a:moveTo>
                    <a:pt x="0" y="0"/>
                  </a:moveTo>
                  <a:lnTo>
                    <a:pt x="7690942" y="0"/>
                  </a:lnTo>
                  <a:lnTo>
                    <a:pt x="7690942" y="441440"/>
                  </a:lnTo>
                  <a:lnTo>
                    <a:pt x="0" y="44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1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94" tIns="60960" rIns="60960" bIns="60960" numCol="1" spcCol="1270" anchor="ctr" anchorCtr="0">
              <a:noAutofit/>
            </a:bodyPr>
            <a:lstStyle/>
            <a:p>
              <a:pPr defTabSz="109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100" dirty="0">
                  <a:latin typeface="Arial" panose="020B0604020202020204" pitchFamily="34" charset="0"/>
                  <a:cs typeface="Arial" panose="020B0604020202020204" pitchFamily="34" charset="0"/>
                </a:rPr>
                <a:t>jezične kompetencije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88460" y="2096947"/>
              <a:ext cx="551800" cy="551800"/>
            </a:xfrm>
            <a:prstGeom prst="ellipse">
              <a:avLst/>
            </a:prstGeom>
            <a:ln>
              <a:solidFill>
                <a:srgbClr val="DE6E4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1007532" y="2759012"/>
            <a:ext cx="7747773" cy="1214350"/>
            <a:chOff x="1007529" y="2759011"/>
            <a:chExt cx="7747774" cy="1214350"/>
          </a:xfrm>
        </p:grpSpPr>
        <p:sp>
          <p:nvSpPr>
            <p:cNvPr id="9" name="Freeform 8"/>
            <p:cNvSpPr/>
            <p:nvPr/>
          </p:nvSpPr>
          <p:spPr>
            <a:xfrm>
              <a:off x="1283429" y="2814191"/>
              <a:ext cx="7471873" cy="441440"/>
            </a:xfrm>
            <a:custGeom>
              <a:avLst/>
              <a:gdLst>
                <a:gd name="connsiteX0" fmla="*/ 0 w 7471873"/>
                <a:gd name="connsiteY0" fmla="*/ 0 h 441440"/>
                <a:gd name="connsiteX1" fmla="*/ 7471873 w 7471873"/>
                <a:gd name="connsiteY1" fmla="*/ 0 h 441440"/>
                <a:gd name="connsiteX2" fmla="*/ 7471873 w 7471873"/>
                <a:gd name="connsiteY2" fmla="*/ 441440 h 441440"/>
                <a:gd name="connsiteX3" fmla="*/ 0 w 7471873"/>
                <a:gd name="connsiteY3" fmla="*/ 441440 h 441440"/>
                <a:gd name="connsiteX4" fmla="*/ 0 w 7471873"/>
                <a:gd name="connsiteY4" fmla="*/ 0 h 4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1873" h="441440">
                  <a:moveTo>
                    <a:pt x="0" y="0"/>
                  </a:moveTo>
                  <a:lnTo>
                    <a:pt x="7471873" y="0"/>
                  </a:lnTo>
                  <a:lnTo>
                    <a:pt x="7471873" y="441440"/>
                  </a:lnTo>
                  <a:lnTo>
                    <a:pt x="0" y="44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1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94" tIns="60960" rIns="60960" bIns="60960" numCol="1" spcCol="1270" anchor="ctr" anchorCtr="0">
              <a:noAutofit/>
            </a:bodyPr>
            <a:lstStyle/>
            <a:p>
              <a:pPr defTabSz="109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100" dirty="0">
                  <a:latin typeface="Arial" panose="020B0604020202020204" pitchFamily="34" charset="0"/>
                  <a:cs typeface="Arial" panose="020B0604020202020204" pitchFamily="34" charset="0"/>
                </a:rPr>
                <a:t>profesionalni razvoj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007529" y="2759011"/>
              <a:ext cx="551800" cy="551800"/>
            </a:xfrm>
            <a:prstGeom prst="ellipse">
              <a:avLst/>
            </a:prstGeom>
            <a:ln>
              <a:solidFill>
                <a:srgbClr val="DE6E4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353376" y="3476741"/>
              <a:ext cx="7401927" cy="441440"/>
            </a:xfrm>
            <a:custGeom>
              <a:avLst/>
              <a:gdLst>
                <a:gd name="connsiteX0" fmla="*/ 0 w 7401927"/>
                <a:gd name="connsiteY0" fmla="*/ 0 h 441440"/>
                <a:gd name="connsiteX1" fmla="*/ 7401927 w 7401927"/>
                <a:gd name="connsiteY1" fmla="*/ 0 h 441440"/>
                <a:gd name="connsiteX2" fmla="*/ 7401927 w 7401927"/>
                <a:gd name="connsiteY2" fmla="*/ 441440 h 441440"/>
                <a:gd name="connsiteX3" fmla="*/ 0 w 7401927"/>
                <a:gd name="connsiteY3" fmla="*/ 441440 h 441440"/>
                <a:gd name="connsiteX4" fmla="*/ 0 w 7401927"/>
                <a:gd name="connsiteY4" fmla="*/ 0 h 4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1927" h="441440">
                  <a:moveTo>
                    <a:pt x="0" y="0"/>
                  </a:moveTo>
                  <a:lnTo>
                    <a:pt x="7401927" y="0"/>
                  </a:lnTo>
                  <a:lnTo>
                    <a:pt x="7401927" y="441440"/>
                  </a:lnTo>
                  <a:lnTo>
                    <a:pt x="0" y="44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1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94" tIns="60960" rIns="60960" bIns="60960" numCol="1" spcCol="1270" anchor="ctr" anchorCtr="0">
              <a:noAutofit/>
            </a:bodyPr>
            <a:lstStyle/>
            <a:p>
              <a:pPr defTabSz="109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100" dirty="0">
                  <a:latin typeface="Arial" panose="020B0604020202020204" pitchFamily="34" charset="0"/>
                  <a:cs typeface="Arial" panose="020B0604020202020204" pitchFamily="34" charset="0"/>
                </a:rPr>
                <a:t>priznavanje </a:t>
              </a:r>
              <a:r>
                <a:rPr lang="vi-VN" sz="2100" dirty="0">
                  <a:latin typeface="Arial" panose="020B0604020202020204" pitchFamily="34" charset="0"/>
                  <a:cs typeface="Arial" panose="020B0604020202020204" pitchFamily="34" charset="0"/>
                </a:rPr>
                <a:t>kompetencija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77476" y="3421561"/>
              <a:ext cx="551800" cy="551800"/>
            </a:xfrm>
            <a:prstGeom prst="ellipse">
              <a:avLst/>
            </a:prstGeom>
            <a:ln>
              <a:solidFill>
                <a:srgbClr val="DE6E4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1007530" y="4084111"/>
            <a:ext cx="7747772" cy="551800"/>
            <a:chOff x="1007529" y="4084110"/>
            <a:chExt cx="7747773" cy="551800"/>
          </a:xfrm>
        </p:grpSpPr>
        <p:sp>
          <p:nvSpPr>
            <p:cNvPr id="14" name="Freeform 13"/>
            <p:cNvSpPr/>
            <p:nvPr/>
          </p:nvSpPr>
          <p:spPr>
            <a:xfrm>
              <a:off x="1283429" y="4139290"/>
              <a:ext cx="7471873" cy="441440"/>
            </a:xfrm>
            <a:custGeom>
              <a:avLst/>
              <a:gdLst>
                <a:gd name="connsiteX0" fmla="*/ 0 w 7471873"/>
                <a:gd name="connsiteY0" fmla="*/ 0 h 441440"/>
                <a:gd name="connsiteX1" fmla="*/ 7471873 w 7471873"/>
                <a:gd name="connsiteY1" fmla="*/ 0 h 441440"/>
                <a:gd name="connsiteX2" fmla="*/ 7471873 w 7471873"/>
                <a:gd name="connsiteY2" fmla="*/ 441440 h 441440"/>
                <a:gd name="connsiteX3" fmla="*/ 0 w 7471873"/>
                <a:gd name="connsiteY3" fmla="*/ 441440 h 441440"/>
                <a:gd name="connsiteX4" fmla="*/ 0 w 7471873"/>
                <a:gd name="connsiteY4" fmla="*/ 0 h 4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1873" h="441440">
                  <a:moveTo>
                    <a:pt x="0" y="0"/>
                  </a:moveTo>
                  <a:lnTo>
                    <a:pt x="7471873" y="0"/>
                  </a:lnTo>
                  <a:lnTo>
                    <a:pt x="7471873" y="441440"/>
                  </a:lnTo>
                  <a:lnTo>
                    <a:pt x="0" y="44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1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94" tIns="60960" rIns="60960" bIns="60960" numCol="1" spcCol="1270" anchor="ctr" anchorCtr="0">
              <a:noAutofit/>
            </a:bodyPr>
            <a:lstStyle/>
            <a:p>
              <a:pPr defTabSz="109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100" dirty="0">
                  <a:latin typeface="Arial" panose="020B0604020202020204" pitchFamily="34" charset="0"/>
                  <a:cs typeface="Arial" panose="020B0604020202020204" pitchFamily="34" charset="0"/>
                </a:rPr>
                <a:t>interkulturalnost i internacionalnost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07529" y="4084110"/>
              <a:ext cx="551800" cy="551800"/>
            </a:xfrm>
            <a:prstGeom prst="ellipse">
              <a:avLst/>
            </a:prstGeom>
            <a:ln>
              <a:solidFill>
                <a:srgbClr val="DE6E4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 22"/>
          <p:cNvGrpSpPr/>
          <p:nvPr/>
        </p:nvGrpSpPr>
        <p:grpSpPr>
          <a:xfrm>
            <a:off x="788460" y="4746175"/>
            <a:ext cx="7966844" cy="551800"/>
            <a:chOff x="788460" y="4746174"/>
            <a:chExt cx="7966843" cy="551800"/>
          </a:xfrm>
        </p:grpSpPr>
        <p:sp>
          <p:nvSpPr>
            <p:cNvPr id="16" name="Freeform 15"/>
            <p:cNvSpPr/>
            <p:nvPr/>
          </p:nvSpPr>
          <p:spPr>
            <a:xfrm>
              <a:off x="1064361" y="4801354"/>
              <a:ext cx="7690942" cy="441440"/>
            </a:xfrm>
            <a:custGeom>
              <a:avLst/>
              <a:gdLst>
                <a:gd name="connsiteX0" fmla="*/ 0 w 7690942"/>
                <a:gd name="connsiteY0" fmla="*/ 0 h 441440"/>
                <a:gd name="connsiteX1" fmla="*/ 7690942 w 7690942"/>
                <a:gd name="connsiteY1" fmla="*/ 0 h 441440"/>
                <a:gd name="connsiteX2" fmla="*/ 7690942 w 7690942"/>
                <a:gd name="connsiteY2" fmla="*/ 441440 h 441440"/>
                <a:gd name="connsiteX3" fmla="*/ 0 w 7690942"/>
                <a:gd name="connsiteY3" fmla="*/ 441440 h 441440"/>
                <a:gd name="connsiteX4" fmla="*/ 0 w 7690942"/>
                <a:gd name="connsiteY4" fmla="*/ 0 h 4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942" h="441440">
                  <a:moveTo>
                    <a:pt x="0" y="0"/>
                  </a:moveTo>
                  <a:lnTo>
                    <a:pt x="7690942" y="0"/>
                  </a:lnTo>
                  <a:lnTo>
                    <a:pt x="7690942" y="441440"/>
                  </a:lnTo>
                  <a:lnTo>
                    <a:pt x="0" y="44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1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94" tIns="60960" rIns="60960" bIns="60960" numCol="1" spcCol="1270" anchor="ctr" anchorCtr="0">
              <a:noAutofit/>
            </a:bodyPr>
            <a:lstStyle/>
            <a:p>
              <a:pPr defTabSz="109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100" dirty="0">
                  <a:latin typeface="Arial" panose="020B0604020202020204" pitchFamily="34" charset="0"/>
                  <a:cs typeface="Arial" panose="020B0604020202020204" pitchFamily="34" charset="0"/>
                </a:rPr>
                <a:t>razvoj organizacije</a:t>
              </a:r>
              <a:endParaRPr lang="vi-VN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88460" y="4746174"/>
              <a:ext cx="551800" cy="551800"/>
            </a:xfrm>
            <a:prstGeom prst="ellipse">
              <a:avLst/>
            </a:prstGeom>
            <a:ln>
              <a:solidFill>
                <a:srgbClr val="DE6E4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/>
          <p:cNvGrpSpPr/>
          <p:nvPr/>
        </p:nvGrpSpPr>
        <p:grpSpPr>
          <a:xfrm>
            <a:off x="388697" y="5408724"/>
            <a:ext cx="8366605" cy="551800"/>
            <a:chOff x="388696" y="5408724"/>
            <a:chExt cx="8366606" cy="551800"/>
          </a:xfrm>
        </p:grpSpPr>
        <p:sp>
          <p:nvSpPr>
            <p:cNvPr id="18" name="Freeform 17"/>
            <p:cNvSpPr/>
            <p:nvPr/>
          </p:nvSpPr>
          <p:spPr>
            <a:xfrm>
              <a:off x="664596" y="5463904"/>
              <a:ext cx="8090706" cy="441440"/>
            </a:xfrm>
            <a:custGeom>
              <a:avLst/>
              <a:gdLst>
                <a:gd name="connsiteX0" fmla="*/ 0 w 8090706"/>
                <a:gd name="connsiteY0" fmla="*/ 0 h 441440"/>
                <a:gd name="connsiteX1" fmla="*/ 8090706 w 8090706"/>
                <a:gd name="connsiteY1" fmla="*/ 0 h 441440"/>
                <a:gd name="connsiteX2" fmla="*/ 8090706 w 8090706"/>
                <a:gd name="connsiteY2" fmla="*/ 441440 h 441440"/>
                <a:gd name="connsiteX3" fmla="*/ 0 w 8090706"/>
                <a:gd name="connsiteY3" fmla="*/ 441440 h 441440"/>
                <a:gd name="connsiteX4" fmla="*/ 0 w 8090706"/>
                <a:gd name="connsiteY4" fmla="*/ 0 h 4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0706" h="441440">
                  <a:moveTo>
                    <a:pt x="0" y="0"/>
                  </a:moveTo>
                  <a:lnTo>
                    <a:pt x="8090706" y="0"/>
                  </a:lnTo>
                  <a:lnTo>
                    <a:pt x="8090706" y="441440"/>
                  </a:lnTo>
                  <a:lnTo>
                    <a:pt x="0" y="44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1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394" tIns="60960" rIns="60960" bIns="60960" numCol="1" spcCol="1270" anchor="ctr" anchorCtr="0">
              <a:noAutofit/>
            </a:bodyPr>
            <a:lstStyle/>
            <a:p>
              <a:pPr defTabSz="10900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100" dirty="0">
                  <a:latin typeface="Arial" panose="020B0604020202020204" pitchFamily="34" charset="0"/>
                  <a:cs typeface="Arial" panose="020B0604020202020204" pitchFamily="34" charset="0"/>
                </a:rPr>
                <a:t>jačanje sinergija i prijelaza između oblika učenja, tržišta rada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8696" y="5408724"/>
              <a:ext cx="551800" cy="551800"/>
            </a:xfrm>
            <a:prstGeom prst="ellipse">
              <a:avLst/>
            </a:prstGeom>
            <a:ln>
              <a:solidFill>
                <a:srgbClr val="DE6E4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2130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327687"/>
            <a:ext cx="799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Ustanove koje sudjeluju u projektu</a:t>
            </a:r>
          </a:p>
          <a:p>
            <a:pPr algn="r"/>
            <a:r>
              <a:rPr lang="hr-HR" sz="30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3704476"/>
              </p:ext>
            </p:extLst>
          </p:nvPr>
        </p:nvGraphicFramePr>
        <p:xfrm>
          <a:off x="395536" y="1124744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7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72840"/>
            <a:ext cx="9136380" cy="336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" y="4132744"/>
            <a:ext cx="9144000" cy="2457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7" y="327687"/>
            <a:ext cx="799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206F88"/>
                </a:solidFill>
                <a:cs typeface="Arial"/>
              </a:rPr>
              <a:t>KA1 </a:t>
            </a:r>
            <a:r>
              <a:rPr lang="hr-HR" sz="2400" b="1" dirty="0" smtClean="0">
                <a:solidFill>
                  <a:srgbClr val="206F88"/>
                </a:solidFill>
                <a:cs typeface="Arial"/>
              </a:rPr>
              <a:t>– Primjer dobre prakse – OŠ Ludina</a:t>
            </a:r>
            <a:endParaRPr lang="hr-HR" sz="2400" b="1" dirty="0">
              <a:solidFill>
                <a:srgbClr val="206F88"/>
              </a:solidFill>
              <a:cs typeface="Arial"/>
            </a:endParaRPr>
          </a:p>
          <a:p>
            <a:pPr algn="r"/>
            <a:r>
              <a:rPr lang="hr-HR" sz="3000" b="1" dirty="0" smtClean="0">
                <a:solidFill>
                  <a:srgbClr val="206F88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7" y="2047280"/>
            <a:ext cx="6066162" cy="2859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28518" y="1621838"/>
            <a:ext cx="324036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4BACC6">
                    <a:lumMod val="75000"/>
                  </a:srgbClr>
                </a:solidFill>
              </a:rPr>
              <a:t>CILJEVI PROJEKTA</a:t>
            </a:r>
            <a:endParaRPr lang="hr-HR" sz="3200" b="1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7" y="327687"/>
            <a:ext cx="799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206F88"/>
                </a:solidFill>
                <a:cs typeface="Arial"/>
              </a:rPr>
              <a:t>KA1 </a:t>
            </a:r>
            <a:r>
              <a:rPr lang="hr-HR" sz="2400" b="1" dirty="0" smtClean="0">
                <a:solidFill>
                  <a:srgbClr val="206F88"/>
                </a:solidFill>
                <a:cs typeface="Arial"/>
              </a:rPr>
              <a:t>– Primjer dobre prakse – OŠ Ludina</a:t>
            </a:r>
            <a:endParaRPr lang="hr-HR" sz="2400" b="1" dirty="0">
              <a:solidFill>
                <a:srgbClr val="206F88"/>
              </a:solidFill>
              <a:cs typeface="Arial"/>
            </a:endParaRPr>
          </a:p>
          <a:p>
            <a:pPr algn="r"/>
            <a:r>
              <a:rPr lang="hr-HR" sz="3000" b="1" dirty="0" smtClean="0">
                <a:solidFill>
                  <a:srgbClr val="206F88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18597601"/>
              </p:ext>
            </p:extLst>
          </p:nvPr>
        </p:nvGraphicFramePr>
        <p:xfrm>
          <a:off x="251520" y="1412776"/>
          <a:ext cx="864096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94653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ISHODI UČENJA I DUGOTRAJNA KORIST 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USTANOVE</a:t>
            </a:r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7" y="327687"/>
            <a:ext cx="799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206F88"/>
                </a:solidFill>
                <a:ea typeface="+mj-ea"/>
                <a:cs typeface="Arial"/>
              </a:rPr>
              <a:t>KA1 - </a:t>
            </a:r>
            <a:r>
              <a:rPr lang="hr-HR" sz="2400" b="1" dirty="0" smtClean="0">
                <a:solidFill>
                  <a:srgbClr val="206F88"/>
                </a:solidFill>
                <a:ea typeface="+mj-ea"/>
                <a:cs typeface="Arial"/>
              </a:rPr>
              <a:t>Mobilnost osoblja (odgojno-obrazovni djelatnici) </a:t>
            </a:r>
            <a:endParaRPr lang="hr-HR" sz="2400" b="1" dirty="0">
              <a:solidFill>
                <a:srgbClr val="206F88"/>
              </a:solidFill>
              <a:ea typeface="+mj-ea"/>
              <a:cs typeface="Arial"/>
            </a:endParaRPr>
          </a:p>
          <a:p>
            <a:pPr algn="r"/>
            <a:r>
              <a:rPr lang="hr-HR" sz="3000" b="1" dirty="0" smtClean="0">
                <a:solidFill>
                  <a:srgbClr val="206F88"/>
                </a:solidFill>
                <a:latin typeface="Arial"/>
                <a:ea typeface="+mj-ea"/>
                <a:cs typeface="Arial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5785255"/>
              </p:ext>
            </p:extLst>
          </p:nvPr>
        </p:nvGraphicFramePr>
        <p:xfrm>
          <a:off x="323528" y="908720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-171400"/>
            <a:ext cx="7596187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136" y="404664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Agencija za mobilnost i programe Europske unije</a:t>
            </a:r>
            <a:r>
              <a:rPr lang="en-US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99578"/>
              </p:ext>
            </p:extLst>
          </p:nvPr>
        </p:nvGraphicFramePr>
        <p:xfrm>
          <a:off x="1187624" y="1196752"/>
          <a:ext cx="7200800" cy="21007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92488"/>
                <a:gridCol w="2808312"/>
              </a:tblGrid>
              <a:tr h="5906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za cjeloživotno učenje 2009. – 2013.</a:t>
                      </a:r>
                      <a:endParaRPr lang="hr-H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Programska sredstva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 </a:t>
                      </a:r>
                      <a:r>
                        <a:rPr lang="hr-H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</a:t>
                      </a:r>
                      <a:endParaRPr lang="hr-H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9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Iznos ugovorenih sredstava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23,25 </a:t>
                      </a:r>
                      <a:r>
                        <a:rPr lang="hr-H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 </a:t>
                      </a:r>
                      <a:endParaRPr lang="hr-H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8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Stopa ugovorenosti 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98,5%</a:t>
                      </a:r>
                      <a:endParaRPr lang="hr-H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69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 ugovorenih projekata prijavitelja iz RH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1691 </a:t>
                      </a:r>
                      <a:r>
                        <a:rPr lang="hr-H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endParaRPr lang="hr-H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08239"/>
              </p:ext>
            </p:extLst>
          </p:nvPr>
        </p:nvGraphicFramePr>
        <p:xfrm>
          <a:off x="1187624" y="3573016"/>
          <a:ext cx="7200800" cy="20993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92488"/>
                <a:gridCol w="2808312"/>
              </a:tblGrid>
              <a:tr h="5596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Mladi na </a:t>
                      </a:r>
                      <a:r>
                        <a:rPr lang="hr-HR" sz="2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djelu 2009. – 2013.</a:t>
                      </a:r>
                      <a:endParaRPr lang="hr-H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59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Programska sredstva raspoloživa RH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5,59 </a:t>
                      </a:r>
                      <a:r>
                        <a:rPr lang="hr-H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 </a:t>
                      </a:r>
                      <a:endParaRPr lang="hr-H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9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Iznos ugovorenih sredstava 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5,23 </a:t>
                      </a:r>
                      <a:r>
                        <a:rPr lang="hr-HR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r>
                        <a:rPr lang="hr-H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 </a:t>
                      </a:r>
                      <a:endParaRPr lang="hr-H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1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Stopa ugovorenosti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93,5%</a:t>
                      </a:r>
                      <a:endParaRPr lang="hr-H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9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 ugovorenih projekata prijavitelja iz RH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projekata</a:t>
                      </a:r>
                      <a:endParaRPr lang="hr-H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7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9" y="327687"/>
            <a:ext cx="799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206F88"/>
                </a:solidFill>
                <a:ea typeface="+mj-ea"/>
                <a:cs typeface="Arial"/>
              </a:rPr>
              <a:t>KA1 - </a:t>
            </a:r>
            <a:r>
              <a:rPr lang="hr-HR" sz="2400" b="1" dirty="0" smtClean="0">
                <a:solidFill>
                  <a:srgbClr val="206F88"/>
                </a:solidFill>
                <a:ea typeface="+mj-ea"/>
                <a:cs typeface="Arial"/>
              </a:rPr>
              <a:t>Mobilnost osoblja (odgojno-obrazovni djelatnici) </a:t>
            </a:r>
            <a:endParaRPr lang="hr-HR" sz="2400" b="1" dirty="0">
              <a:solidFill>
                <a:srgbClr val="206F88"/>
              </a:solidFill>
              <a:ea typeface="+mj-ea"/>
              <a:cs typeface="Arial"/>
            </a:endParaRPr>
          </a:p>
          <a:p>
            <a:pPr algn="r"/>
            <a:r>
              <a:rPr lang="hr-HR" sz="3000" b="1" dirty="0" smtClean="0">
                <a:solidFill>
                  <a:srgbClr val="206F88"/>
                </a:solidFill>
                <a:latin typeface="Arial"/>
                <a:ea typeface="+mj-ea"/>
                <a:cs typeface="Arial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1958493"/>
              </p:ext>
            </p:extLst>
          </p:nvPr>
        </p:nvGraphicFramePr>
        <p:xfrm>
          <a:off x="467544" y="1124744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-195263"/>
            <a:ext cx="8162925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380" y="0"/>
            <a:ext cx="10287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2204" y="116632"/>
            <a:ext cx="6153832" cy="2376264"/>
          </a:xfrm>
          <a:custGeom>
            <a:avLst/>
            <a:gdLst>
              <a:gd name="connsiteX0" fmla="*/ 0 w 5760640"/>
              <a:gd name="connsiteY0" fmla="*/ 0 h 3816424"/>
              <a:gd name="connsiteX1" fmla="*/ 5760640 w 5760640"/>
              <a:gd name="connsiteY1" fmla="*/ 0 h 3816424"/>
              <a:gd name="connsiteX2" fmla="*/ 5760640 w 5760640"/>
              <a:gd name="connsiteY2" fmla="*/ 3816424 h 3816424"/>
              <a:gd name="connsiteX3" fmla="*/ 0 w 5760640"/>
              <a:gd name="connsiteY3" fmla="*/ 3816424 h 3816424"/>
              <a:gd name="connsiteX4" fmla="*/ 0 w 5760640"/>
              <a:gd name="connsiteY4" fmla="*/ 0 h 3816424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6153832 w 6153832"/>
              <a:gd name="connsiteY2" fmla="*/ 4063312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5842936 w 6153832"/>
              <a:gd name="connsiteY2" fmla="*/ 3679264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832" h="4063312">
                <a:moveTo>
                  <a:pt x="0" y="0"/>
                </a:moveTo>
                <a:lnTo>
                  <a:pt x="6153832" y="246888"/>
                </a:lnTo>
                <a:lnTo>
                  <a:pt x="5842936" y="3679264"/>
                </a:lnTo>
                <a:lnTo>
                  <a:pt x="393192" y="40633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KA2 – Strateška partnerstva</a:t>
            </a:r>
          </a:p>
        </p:txBody>
      </p:sp>
    </p:spTree>
    <p:extLst>
      <p:ext uri="{BB962C8B-B14F-4D97-AF65-F5344CB8AC3E}">
        <p14:creationId xmlns:p14="http://schemas.microsoft.com/office/powerpoint/2010/main" val="17904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024" y="48040"/>
            <a:ext cx="79928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- </a:t>
            </a:r>
            <a:r>
              <a:rPr lang="hr-HR" sz="2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hr-HR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partnerstvo - </a:t>
            </a:r>
            <a:r>
              <a:rPr lang="hr-HR" sz="2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Violets</a:t>
            </a:r>
            <a:r>
              <a:rPr lang="hr-HR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hr-HR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Karlovačka županija i </a:t>
            </a:r>
            <a:r>
              <a:rPr lang="hr-HR" sz="2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Taurage</a:t>
            </a:r>
            <a:r>
              <a:rPr lang="hr-HR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Litva</a:t>
            </a:r>
            <a:r>
              <a:rPr lang="hr-HR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hr-HR" sz="3000" b="1" dirty="0" smtClean="0">
                <a:solidFill>
                  <a:srgbClr val="206F88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4909319"/>
              </p:ext>
            </p:extLst>
          </p:nvPr>
        </p:nvGraphicFramePr>
        <p:xfrm>
          <a:off x="179512" y="952545"/>
          <a:ext cx="8844399" cy="535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17" t="9676" r="37132" b="19412"/>
          <a:stretch/>
        </p:blipFill>
        <p:spPr bwMode="auto">
          <a:xfrm>
            <a:off x="2969604" y="548680"/>
            <a:ext cx="3791032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1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949FDA-E5A1-4776-A04A-F83CF5691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34CD5E-1F4D-41B1-9B4B-7386FA8AE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A8C2D6-0E1E-48CE-A9B3-E48C4DF5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D4F34-3805-4B73-907C-E8E836F60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1E56CF-897E-4B40-91F3-B58FD3267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A1A68-8670-49C1-90E0-665994AFA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6A1E1-FC4F-40E7-9610-728FFFC94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3EA8DA-F7E3-44CA-9123-C554F6118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8E7573-2FF0-4388-B785-FF622DF62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B5BB4-5DB4-470B-B7CD-CDFE7BFD4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911B79-C5B2-4893-9BB4-872682C1D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E9A665-BE90-41FA-92C2-FBD6E5D78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2B6379-E980-4695-B133-C54222BFB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1D05C-0E39-428C-AEB0-196F254C0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9B4702-9BC1-4CC4-86C4-8155010FA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327687"/>
            <a:ext cx="79928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KA2 – Strateška partnerstva</a:t>
            </a:r>
            <a:endParaRPr lang="hr-HR" sz="2200" b="1" dirty="0">
              <a:solidFill>
                <a:srgbClr val="206F8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r>
              <a:rPr lang="hr-HR" sz="30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3818698"/>
              </p:ext>
            </p:extLst>
          </p:nvPr>
        </p:nvGraphicFramePr>
        <p:xfrm>
          <a:off x="539551" y="773963"/>
          <a:ext cx="8424935" cy="560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07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806" y="1412776"/>
            <a:ext cx="1875077" cy="408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27687"/>
            <a:ext cx="799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KA2 – Strateška partnerstva</a:t>
            </a:r>
            <a:endParaRPr lang="hr-HR" sz="2200" b="1" dirty="0">
              <a:solidFill>
                <a:srgbClr val="206F8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06711708"/>
              </p:ext>
            </p:extLst>
          </p:nvPr>
        </p:nvGraphicFramePr>
        <p:xfrm>
          <a:off x="395536" y="980728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71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327687"/>
            <a:ext cx="799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KA2 – Strateška partnerstva</a:t>
            </a:r>
            <a:endParaRPr lang="hr-HR" sz="2200" b="1" dirty="0">
              <a:solidFill>
                <a:srgbClr val="206F8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2932613"/>
              </p:ext>
            </p:extLst>
          </p:nvPr>
        </p:nvGraphicFramePr>
        <p:xfrm>
          <a:off x="539552" y="1097128"/>
          <a:ext cx="8064896" cy="478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622"/>
            <a:ext cx="9144000" cy="6694755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3203848" y="1772816"/>
            <a:ext cx="5706928" cy="2633440"/>
          </a:xfrm>
          <a:custGeom>
            <a:avLst/>
            <a:gdLst>
              <a:gd name="connsiteX0" fmla="*/ 0 w 5112568"/>
              <a:gd name="connsiteY0" fmla="*/ 2304256 h 2304256"/>
              <a:gd name="connsiteX1" fmla="*/ 576064 w 5112568"/>
              <a:gd name="connsiteY1" fmla="*/ 0 h 2304256"/>
              <a:gd name="connsiteX2" fmla="*/ 4536504 w 5112568"/>
              <a:gd name="connsiteY2" fmla="*/ 0 h 2304256"/>
              <a:gd name="connsiteX3" fmla="*/ 5112568 w 5112568"/>
              <a:gd name="connsiteY3" fmla="*/ 2304256 h 2304256"/>
              <a:gd name="connsiteX4" fmla="*/ 0 w 5112568"/>
              <a:gd name="connsiteY4" fmla="*/ 2304256 h 2304256"/>
              <a:gd name="connsiteX0" fmla="*/ 0 w 5112568"/>
              <a:gd name="connsiteY0" fmla="*/ 2496280 h 2496280"/>
              <a:gd name="connsiteX1" fmla="*/ 292600 w 5112568"/>
              <a:gd name="connsiteY1" fmla="*/ 0 h 2496280"/>
              <a:gd name="connsiteX2" fmla="*/ 4536504 w 5112568"/>
              <a:gd name="connsiteY2" fmla="*/ 192024 h 2496280"/>
              <a:gd name="connsiteX3" fmla="*/ 5112568 w 5112568"/>
              <a:gd name="connsiteY3" fmla="*/ 2496280 h 2496280"/>
              <a:gd name="connsiteX4" fmla="*/ 0 w 5112568"/>
              <a:gd name="connsiteY4" fmla="*/ 2496280 h 2496280"/>
              <a:gd name="connsiteX0" fmla="*/ 0 w 5706928"/>
              <a:gd name="connsiteY0" fmla="*/ 2633440 h 2633440"/>
              <a:gd name="connsiteX1" fmla="*/ 886960 w 5706928"/>
              <a:gd name="connsiteY1" fmla="*/ 0 h 2633440"/>
              <a:gd name="connsiteX2" fmla="*/ 5130864 w 5706928"/>
              <a:gd name="connsiteY2" fmla="*/ 192024 h 2633440"/>
              <a:gd name="connsiteX3" fmla="*/ 5706928 w 5706928"/>
              <a:gd name="connsiteY3" fmla="*/ 2496280 h 2633440"/>
              <a:gd name="connsiteX4" fmla="*/ 0 w 5706928"/>
              <a:gd name="connsiteY4" fmla="*/ 2633440 h 2633440"/>
              <a:gd name="connsiteX0" fmla="*/ 0 w 5734368"/>
              <a:gd name="connsiteY0" fmla="*/ 3172936 h 3172936"/>
              <a:gd name="connsiteX1" fmla="*/ 886960 w 5734368"/>
              <a:gd name="connsiteY1" fmla="*/ 539496 h 3172936"/>
              <a:gd name="connsiteX2" fmla="*/ 5734368 w 5734368"/>
              <a:gd name="connsiteY2" fmla="*/ 0 h 3172936"/>
              <a:gd name="connsiteX3" fmla="*/ 5706928 w 5734368"/>
              <a:gd name="connsiteY3" fmla="*/ 3035776 h 3172936"/>
              <a:gd name="connsiteX4" fmla="*/ 0 w 5734368"/>
              <a:gd name="connsiteY4" fmla="*/ 3172936 h 3172936"/>
              <a:gd name="connsiteX0" fmla="*/ 0 w 5706928"/>
              <a:gd name="connsiteY0" fmla="*/ 2633440 h 2633440"/>
              <a:gd name="connsiteX1" fmla="*/ 886960 w 5706928"/>
              <a:gd name="connsiteY1" fmla="*/ 0 h 2633440"/>
              <a:gd name="connsiteX2" fmla="*/ 5578920 w 5706928"/>
              <a:gd name="connsiteY2" fmla="*/ 393192 h 2633440"/>
              <a:gd name="connsiteX3" fmla="*/ 5706928 w 5706928"/>
              <a:gd name="connsiteY3" fmla="*/ 2496280 h 2633440"/>
              <a:gd name="connsiteX4" fmla="*/ 0 w 5706928"/>
              <a:gd name="connsiteY4" fmla="*/ 2633440 h 263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6928" h="2633440">
                <a:moveTo>
                  <a:pt x="0" y="2633440"/>
                </a:moveTo>
                <a:lnTo>
                  <a:pt x="886960" y="0"/>
                </a:lnTo>
                <a:lnTo>
                  <a:pt x="5578920" y="393192"/>
                </a:lnTo>
                <a:lnTo>
                  <a:pt x="5706928" y="2496280"/>
                </a:lnTo>
                <a:lnTo>
                  <a:pt x="0" y="263344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mogućnosti</a:t>
            </a:r>
          </a:p>
          <a:p>
            <a:pPr algn="r"/>
            <a:r>
              <a:rPr lang="hr-HR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strukovno obrazovanje</a:t>
            </a:r>
          </a:p>
          <a:p>
            <a:pPr algn="r"/>
            <a:r>
              <a:rPr lang="hr-HR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osposobljavanje</a:t>
            </a:r>
          </a:p>
        </p:txBody>
      </p:sp>
    </p:spTree>
    <p:extLst>
      <p:ext uri="{BB962C8B-B14F-4D97-AF65-F5344CB8AC3E}">
        <p14:creationId xmlns:p14="http://schemas.microsoft.com/office/powerpoint/2010/main" val="32018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7128792" cy="1152128"/>
          </a:xfrm>
        </p:spPr>
        <p:txBody>
          <a:bodyPr anchor="t">
            <a:norm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/>
                <a:cs typeface="Arial"/>
              </a:rPr>
              <a:t>Transnacionalne aktivnosti osposobljavanja, podučavanja i učenja </a:t>
            </a:r>
            <a:endParaRPr lang="en-US" sz="2200" b="1" dirty="0">
              <a:solidFill>
                <a:srgbClr val="206F88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1350" y="1915429"/>
            <a:ext cx="3312106" cy="1063139"/>
            <a:chOff x="3826" y="2680481"/>
            <a:chExt cx="3312106" cy="1063139"/>
          </a:xfrm>
        </p:grpSpPr>
        <p:sp>
          <p:nvSpPr>
            <p:cNvPr id="12" name="Rectangle 11"/>
            <p:cNvSpPr/>
            <p:nvPr/>
          </p:nvSpPr>
          <p:spPr>
            <a:xfrm>
              <a:off x="3826" y="2680481"/>
              <a:ext cx="3312106" cy="1063139"/>
            </a:xfrm>
            <a:prstGeom prst="rect">
              <a:avLst/>
            </a:prstGeom>
            <a:solidFill>
              <a:srgbClr val="206F8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826" y="2680481"/>
              <a:ext cx="2332469" cy="1063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50800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Učenici</a:t>
              </a:r>
              <a:endParaRPr lang="hr-HR" sz="3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15596" y="1915429"/>
            <a:ext cx="3312106" cy="1063139"/>
            <a:chOff x="4428072" y="2680481"/>
            <a:chExt cx="3312106" cy="1063139"/>
          </a:xfrm>
        </p:grpSpPr>
        <p:sp>
          <p:nvSpPr>
            <p:cNvPr id="10" name="Rectangle 9"/>
            <p:cNvSpPr/>
            <p:nvPr/>
          </p:nvSpPr>
          <p:spPr>
            <a:xfrm>
              <a:off x="4428072" y="2680481"/>
              <a:ext cx="3312106" cy="1063139"/>
            </a:xfrm>
            <a:prstGeom prst="rect">
              <a:avLst/>
            </a:prstGeom>
            <a:solidFill>
              <a:srgbClr val="DE6E4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4428072" y="2680481"/>
              <a:ext cx="2332469" cy="1063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50800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Osoblje</a:t>
              </a:r>
              <a:endParaRPr lang="hr-HR" sz="3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528" y="3236694"/>
            <a:ext cx="3312106" cy="2616433"/>
            <a:chOff x="3826" y="208063"/>
            <a:chExt cx="3312106" cy="2472417"/>
          </a:xfrm>
        </p:grpSpPr>
        <p:sp>
          <p:nvSpPr>
            <p:cNvPr id="18" name="Round Same Side Corner Rectangle 17"/>
            <p:cNvSpPr/>
            <p:nvPr/>
          </p:nvSpPr>
          <p:spPr>
            <a:xfrm>
              <a:off x="3826" y="208063"/>
              <a:ext cx="3312106" cy="2472417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rgbClr val="206F88">
                <a:alpha val="25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/>
            <p:nvPr/>
          </p:nvSpPr>
          <p:spPr>
            <a:xfrm>
              <a:off x="61758" y="265995"/>
              <a:ext cx="3196242" cy="2414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83820" rIns="27940" bIns="279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VET učenici</a:t>
              </a:r>
              <a:endParaRPr lang="hr-HR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učenici osnovnih i općih srednjih škola</a:t>
              </a:r>
              <a:endParaRPr lang="hr-HR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kern="12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odrasli</a:t>
              </a:r>
              <a:r>
                <a:rPr lang="hr-HR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učenici</a:t>
              </a:r>
              <a:endParaRPr lang="hr-HR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studenti visokih učilišta</a:t>
              </a:r>
              <a:endParaRPr lang="hr-HR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mladi, volonteri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2165861" y="1532647"/>
            <a:ext cx="2262541" cy="2262541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4716016" y="3260839"/>
            <a:ext cx="3312106" cy="2616433"/>
            <a:chOff x="3826" y="208063"/>
            <a:chExt cx="3312106" cy="2472417"/>
          </a:xfrm>
        </p:grpSpPr>
        <p:sp>
          <p:nvSpPr>
            <p:cNvPr id="21" name="Round Same Side Corner Rectangle 20"/>
            <p:cNvSpPr/>
            <p:nvPr/>
          </p:nvSpPr>
          <p:spPr>
            <a:xfrm>
              <a:off x="3826" y="208063"/>
              <a:ext cx="3312106" cy="2472417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rgbClr val="DE6E46">
                <a:alpha val="25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 Same Side Corner Rectangle 4"/>
            <p:cNvSpPr/>
            <p:nvPr/>
          </p:nvSpPr>
          <p:spPr>
            <a:xfrm>
              <a:off x="61758" y="265995"/>
              <a:ext cx="3196242" cy="2414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83820" rIns="27940" bIns="279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praktičari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osoblje aktivno u obrazovanju i osposobljavanju</a:t>
              </a:r>
              <a:endParaRPr lang="hr-H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stručnjaci, specijalisti 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donositelji odluka</a:t>
              </a:r>
              <a:endParaRPr lang="hr-HR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r-HR" sz="2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r-HR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590108" y="1532647"/>
            <a:ext cx="2262541" cy="2262541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52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lano_glav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37372" cy="309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4645978" y="1052736"/>
            <a:ext cx="3916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Obrtnička škola za osobne usluge</a:t>
            </a:r>
          </a:p>
          <a:p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</a:p>
          <a:p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0" y="5384500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Industrijsko-obrtnička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</a:p>
          <a:p>
            <a:pPr algn="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Virovitica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Vir_gl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208450"/>
            <a:ext cx="5025405" cy="282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94592" y="1068251"/>
            <a:ext cx="90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Italija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5476832"/>
            <a:ext cx="9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Češka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27687"/>
            <a:ext cx="799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KA1 – Mobilnost učenika</a:t>
            </a:r>
            <a:endParaRPr lang="hr-HR" sz="2200" b="1" dirty="0">
              <a:solidFill>
                <a:srgbClr val="206F8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4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_gl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825" y="1097128"/>
            <a:ext cx="4349645" cy="284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971600" y="327687"/>
            <a:ext cx="799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KA1 – Mobilnost učenika</a:t>
            </a:r>
            <a:endParaRPr lang="hr-HR" sz="2200" b="1" dirty="0">
              <a:solidFill>
                <a:srgbClr val="206F8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60386" y="1196752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Industrijsko-obrtnička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</a:p>
          <a:p>
            <a:pPr algn="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Gradiška</a:t>
            </a:r>
            <a:r>
              <a:rPr lang="hr-HR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113321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Njemačka</a:t>
            </a: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gospdoarska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26" y="2971166"/>
            <a:ext cx="4269898" cy="319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954632" y="551659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Gospodarska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</a:p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Čakovec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964" y="5523906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Slovenija</a:t>
            </a:r>
            <a:endParaRPr lang="hr-H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30163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51720" y="274638"/>
            <a:ext cx="66350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r-HR" sz="2800" b="1" dirty="0">
              <a:solidFill>
                <a:schemeClr val="accent5"/>
              </a:solidFill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47" y="-30163"/>
            <a:ext cx="9131751" cy="6888163"/>
          </a:xfrm>
          <a:prstGeom prst="rect">
            <a:avLst/>
          </a:prstGeom>
        </p:spPr>
      </p:pic>
      <p:pic>
        <p:nvPicPr>
          <p:cNvPr id="11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260" y="341521"/>
            <a:ext cx="3316026" cy="128185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7279">
            <a:off x="6504850" y="1771111"/>
            <a:ext cx="1790204" cy="180414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 rot="1420241">
            <a:off x="6678986" y="2231868"/>
            <a:ext cx="1309685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2014. – 2020.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95738" y="256049"/>
            <a:ext cx="6635080" cy="432897"/>
          </a:xfrm>
          <a:prstGeom prst="rect">
            <a:avLst/>
          </a:prstGeom>
        </p:spPr>
        <p:txBody>
          <a:bodyPr vert="horz" lIns="93431" tIns="46715" rIns="93431" bIns="46715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KA1 - </a:t>
            </a:r>
            <a:r>
              <a:rPr lang="hr-HR" sz="22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Mobilnost </a:t>
            </a:r>
            <a:r>
              <a:rPr lang="hr-HR" sz="2200" dirty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učenika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3362783"/>
              </p:ext>
            </p:extLst>
          </p:nvPr>
        </p:nvGraphicFramePr>
        <p:xfrm>
          <a:off x="395536" y="908720"/>
          <a:ext cx="843528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1691680" y="4365104"/>
            <a:ext cx="5760640" cy="207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6467" lvl="1" indent="-342900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radno mjesto</a:t>
            </a:r>
          </a:p>
          <a:p>
            <a:pPr marL="416467" lvl="1" indent="-342900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 škola uz učenje kroz </a:t>
            </a:r>
            <a:r>
              <a:rPr lang="hr-HR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</a:p>
          <a:p>
            <a:pPr marL="416467" lvl="1" indent="-342900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2 tjedna do 12 mjeseci</a:t>
            </a:r>
          </a:p>
          <a:p>
            <a:pPr marL="416467" lvl="1" indent="-342900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prethodno dogovoren okvir kvalitete</a:t>
            </a:r>
          </a:p>
          <a:p>
            <a:pPr marL="416467" lvl="1" indent="-342900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transparentno, koherentno, </a:t>
            </a:r>
            <a:r>
              <a:rPr lang="hr-HR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dokumentirano</a:t>
            </a:r>
            <a:endParaRPr lang="hr-HR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486" lvl="1" indent="-183919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hr-HR" sz="2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8" y="256049"/>
            <a:ext cx="6635080" cy="432897"/>
          </a:xfrm>
          <a:prstGeom prst="rect">
            <a:avLst/>
          </a:prstGeom>
        </p:spPr>
        <p:txBody>
          <a:bodyPr vert="horz" lIns="93431" tIns="46715" rIns="93431" bIns="46715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KA1 - </a:t>
            </a:r>
            <a:r>
              <a:rPr lang="hr-HR" sz="22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Mobilnost osoblja</a:t>
            </a:r>
            <a:endParaRPr lang="hr-HR" sz="2200" dirty="0">
              <a:solidFill>
                <a:schemeClr val="accent5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9" y="97982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tra_g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032448" cy="2667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95738" y="256049"/>
            <a:ext cx="6635080" cy="432897"/>
          </a:xfrm>
          <a:prstGeom prst="rect">
            <a:avLst/>
          </a:prstGeom>
        </p:spPr>
        <p:txBody>
          <a:bodyPr vert="horz" lIns="93431" tIns="46715" rIns="93431" bIns="46715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KA1 - </a:t>
            </a:r>
            <a:r>
              <a:rPr lang="hr-HR" sz="220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Mobilnost osoblja</a:t>
            </a:r>
            <a:endParaRPr lang="hr-HR" sz="2200" dirty="0">
              <a:solidFill>
                <a:schemeClr val="accent5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026677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vatrogasna zajednica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140968"/>
            <a:ext cx="93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Poljska</a:t>
            </a: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SCP_VETPRO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143732"/>
            <a:ext cx="3744953" cy="2808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907704" y="5583115"/>
            <a:ext cx="254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Škola za cestovni promet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398449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Slovenija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9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95738" y="256049"/>
            <a:ext cx="6635080" cy="432897"/>
          </a:xfrm>
          <a:prstGeom prst="rect">
            <a:avLst/>
          </a:prstGeom>
        </p:spPr>
        <p:txBody>
          <a:bodyPr vert="horz" lIns="93431" tIns="46715" rIns="93431" bIns="46715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E6E4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KA1 - </a:t>
            </a:r>
            <a:r>
              <a:rPr lang="hr-HR" sz="2200" dirty="0" smtClean="0">
                <a:solidFill>
                  <a:srgbClr val="206F88"/>
                </a:solidFill>
                <a:latin typeface="Arial"/>
                <a:ea typeface="+mj-ea"/>
                <a:cs typeface="Arial"/>
              </a:rPr>
              <a:t>Mobilnost </a:t>
            </a:r>
            <a:r>
              <a:rPr lang="hr-HR" sz="2200" dirty="0">
                <a:solidFill>
                  <a:srgbClr val="206F88"/>
                </a:solidFill>
                <a:latin typeface="Arial"/>
                <a:ea typeface="+mj-ea"/>
                <a:cs typeface="Arial"/>
              </a:rPr>
              <a:t>osoblja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4289" y="1251831"/>
            <a:ext cx="2880320" cy="1584175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 defTabSz="9083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 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poučavanja 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i/ili usavršavanja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7966" y="2924945"/>
            <a:ext cx="2880320" cy="1584175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 defTabSz="999189">
              <a:lnSpc>
                <a:spcPct val="90000"/>
              </a:lnSpc>
              <a:spcBef>
                <a:spcPct val="0"/>
              </a:spcBef>
            </a:pP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usavršavanje osoblja</a:t>
            </a:r>
          </a:p>
          <a:p>
            <a:pPr algn="ctr" defTabSz="9991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(praksa ili </a:t>
            </a:r>
            <a:r>
              <a:rPr lang="hr-HR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hr-H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shadowing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31841" y="2924945"/>
            <a:ext cx="2880320" cy="1584175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 defTabSz="8175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 osoblje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1841" y="1251831"/>
            <a:ext cx="2880320" cy="720080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/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osoblje VET škola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5667" y="2060849"/>
            <a:ext cx="2880320" cy="720080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 defTabSz="8175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osoblje tvrtki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75010" y="2924945"/>
            <a:ext cx="2880320" cy="720080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/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tvrtke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56176" y="3789040"/>
            <a:ext cx="2880320" cy="720080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 defTabSz="8175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 organizacije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56176" y="1218390"/>
            <a:ext cx="2880320" cy="720080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 defTabSz="999189">
              <a:lnSpc>
                <a:spcPct val="90000"/>
              </a:lnSpc>
              <a:spcBef>
                <a:spcPct val="0"/>
              </a:spcBef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 škole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48409" y="2069233"/>
            <a:ext cx="2880320" cy="720080"/>
          </a:xfrm>
          <a:prstGeom prst="roundRect">
            <a:avLst/>
          </a:prstGeom>
          <a:solidFill>
            <a:srgbClr val="2FB1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31" tIns="46715" rIns="93431" bIns="46715" rtlCol="0" anchor="ctr"/>
          <a:lstStyle/>
          <a:p>
            <a:pPr algn="ctr" defTabSz="999189">
              <a:lnSpc>
                <a:spcPct val="90000"/>
              </a:lnSpc>
              <a:spcBef>
                <a:spcPct val="0"/>
              </a:spcBef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 organizacije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0889" y="4780257"/>
            <a:ext cx="55498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6467" lvl="1" indent="-342900" algn="just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2 dana do 2 mjeseca</a:t>
            </a:r>
          </a:p>
          <a:p>
            <a:pPr marL="416467" lvl="1" indent="-342900" algn="just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strateški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 partnerskih organizacija</a:t>
            </a:r>
          </a:p>
          <a:p>
            <a:pPr marL="416467" lvl="1" indent="-342900" algn="just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jasno identificirane razvojne potrebe osoblja</a:t>
            </a:r>
          </a:p>
          <a:p>
            <a:pPr marL="416467" lvl="1" indent="-342900" defTabSz="90835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transparentno, koherentno,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dokumentirano</a:t>
            </a:r>
          </a:p>
        </p:txBody>
      </p:sp>
    </p:spTree>
    <p:extLst>
      <p:ext uri="{BB962C8B-B14F-4D97-AF65-F5344CB8AC3E}">
        <p14:creationId xmlns:p14="http://schemas.microsoft.com/office/powerpoint/2010/main" val="30191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002544"/>
              </p:ext>
            </p:extLst>
          </p:nvPr>
        </p:nvGraphicFramePr>
        <p:xfrm>
          <a:off x="457201" y="1600200"/>
          <a:ext cx="8229602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5856" y="44626"/>
            <a:ext cx="5616624" cy="771451"/>
          </a:xfrm>
          <a:prstGeom prst="rect">
            <a:avLst/>
          </a:prstGeom>
          <a:noFill/>
        </p:spPr>
        <p:txBody>
          <a:bodyPr wrap="square" lIns="93431" tIns="46715" rIns="93431" bIns="46715" rtlCol="0">
            <a:spAutoFit/>
          </a:bodyPr>
          <a:lstStyle/>
          <a:p>
            <a:pPr algn="r" defTabSz="467154"/>
            <a:r>
              <a:rPr lang="h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KA1 - Projekti </a:t>
            </a:r>
            <a:r>
              <a:rPr lang="h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mobilnosti</a:t>
            </a:r>
          </a:p>
          <a:p>
            <a:pPr algn="r" defTabSz="467154"/>
            <a:r>
              <a:rPr lang="hr" sz="2200" b="1" dirty="0">
                <a:solidFill>
                  <a:srgbClr val="206F88"/>
                </a:solidFill>
                <a:latin typeface="Arial"/>
                <a:ea typeface="+mj-ea"/>
                <a:cs typeface="Arial"/>
              </a:rPr>
              <a:t>Kako pronaći partnere?</a:t>
            </a:r>
          </a:p>
        </p:txBody>
      </p:sp>
    </p:spTree>
    <p:extLst>
      <p:ext uri="{BB962C8B-B14F-4D97-AF65-F5344CB8AC3E}">
        <p14:creationId xmlns:p14="http://schemas.microsoft.com/office/powerpoint/2010/main" val="7550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380" y="0"/>
            <a:ext cx="10287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2204" y="116632"/>
            <a:ext cx="6153832" cy="2376264"/>
          </a:xfrm>
          <a:custGeom>
            <a:avLst/>
            <a:gdLst>
              <a:gd name="connsiteX0" fmla="*/ 0 w 5760640"/>
              <a:gd name="connsiteY0" fmla="*/ 0 h 3816424"/>
              <a:gd name="connsiteX1" fmla="*/ 5760640 w 5760640"/>
              <a:gd name="connsiteY1" fmla="*/ 0 h 3816424"/>
              <a:gd name="connsiteX2" fmla="*/ 5760640 w 5760640"/>
              <a:gd name="connsiteY2" fmla="*/ 3816424 h 3816424"/>
              <a:gd name="connsiteX3" fmla="*/ 0 w 5760640"/>
              <a:gd name="connsiteY3" fmla="*/ 3816424 h 3816424"/>
              <a:gd name="connsiteX4" fmla="*/ 0 w 5760640"/>
              <a:gd name="connsiteY4" fmla="*/ 0 h 3816424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6153832 w 6153832"/>
              <a:gd name="connsiteY2" fmla="*/ 4063312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5842936 w 6153832"/>
              <a:gd name="connsiteY2" fmla="*/ 3679264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832" h="4063312">
                <a:moveTo>
                  <a:pt x="0" y="0"/>
                </a:moveTo>
                <a:lnTo>
                  <a:pt x="6153832" y="246888"/>
                </a:lnTo>
                <a:lnTo>
                  <a:pt x="5842936" y="3679264"/>
                </a:lnTo>
                <a:lnTo>
                  <a:pt x="393192" y="40633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KA2 – Strateška partnerstva</a:t>
            </a:r>
          </a:p>
        </p:txBody>
      </p:sp>
    </p:spTree>
    <p:extLst>
      <p:ext uri="{BB962C8B-B14F-4D97-AF65-F5344CB8AC3E}">
        <p14:creationId xmlns:p14="http://schemas.microsoft.com/office/powerpoint/2010/main" val="20343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740" y="342900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PROJEKTA</a:t>
            </a:r>
          </a:p>
          <a:p>
            <a:pPr algn="just"/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roizvesti </a:t>
            </a:r>
            <a:r>
              <a:rPr lang="vi-V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EDUKACIJSKE, REGIONALNO PRILAGOĐENE MATERIJALE 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vi-V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klimatski i po graditeljskoj 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tradiciji) </a:t>
            </a:r>
            <a:r>
              <a:rPr lang="vi-V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</a:t>
            </a:r>
            <a:r>
              <a:rPr lang="vi-VN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projektiranje po Passivhaus konceptu i standardu</a:t>
            </a:r>
            <a:r>
              <a:rPr lang="vi-V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namijenjen arhitektima, građevinskim i strojarskim inženjerima, a kao potpora ostvarenju energetski učinkovite gradnje, odnosno ciljeva nZEB (enlg.nearlyZeroEnergy Buildings) Direktive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vi-V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992" y="116632"/>
            <a:ext cx="79928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KA2 - Strateška partnerstva</a:t>
            </a:r>
            <a:endParaRPr lang="hr-HR" sz="2200" b="1" dirty="0" smtClean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r-HR" sz="3000" b="1" dirty="0" smtClean="0">
                <a:solidFill>
                  <a:srgbClr val="206F88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20" t="5491" r="46177" b="77254"/>
          <a:stretch/>
        </p:blipFill>
        <p:spPr bwMode="auto">
          <a:xfrm>
            <a:off x="5199170" y="836712"/>
            <a:ext cx="3792071" cy="118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8300" y="237310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Koordinator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projekta: 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</a:t>
            </a:r>
            <a:r>
              <a:rPr lang="vi-V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primijenjenu ekologiju – Oikon iz 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Hrvatske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lanovi konzorcija iz Hrvatske, Njemačke, Grčke i Italije.</a:t>
            </a:r>
          </a:p>
        </p:txBody>
      </p:sp>
    </p:spTree>
    <p:extLst>
      <p:ext uri="{BB962C8B-B14F-4D97-AF65-F5344CB8AC3E}">
        <p14:creationId xmlns:p14="http://schemas.microsoft.com/office/powerpoint/2010/main" val="18497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20045"/>
            <a:ext cx="5654040" cy="579882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679804"/>
              </p:ext>
            </p:extLst>
          </p:nvPr>
        </p:nvGraphicFramePr>
        <p:xfrm>
          <a:off x="827584" y="1597248"/>
          <a:ext cx="59046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1979712" y="14759"/>
            <a:ext cx="7128792" cy="893961"/>
          </a:xfrm>
        </p:spPr>
        <p:txBody>
          <a:bodyPr>
            <a:norm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 strateških partnerstava</a:t>
            </a:r>
            <a:endParaRPr lang="hr-HR" sz="2200" b="1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8168378"/>
              </p:ext>
            </p:extLst>
          </p:nvPr>
        </p:nvGraphicFramePr>
        <p:xfrm>
          <a:off x="899592" y="16288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7128792" cy="864096"/>
          </a:xfrm>
        </p:spPr>
        <p:txBody>
          <a:bodyPr anchor="t">
            <a:norm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/>
                <a:cs typeface="Arial"/>
              </a:rPr>
              <a:t>Prioriteti</a:t>
            </a:r>
            <a:endParaRPr lang="en-US" sz="2200" b="1" dirty="0">
              <a:solidFill>
                <a:srgbClr val="206F8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6795"/>
            <a:ext cx="9144000" cy="34444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128792" cy="864096"/>
          </a:xfrm>
        </p:spPr>
        <p:txBody>
          <a:bodyPr anchor="t">
            <a:norm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/>
                <a:cs typeface="Arial"/>
              </a:rPr>
              <a:t>Tko može sudjelovati</a:t>
            </a:r>
            <a:endParaRPr lang="en-US" sz="2200" b="1" dirty="0">
              <a:solidFill>
                <a:srgbClr val="206F88"/>
              </a:solidFill>
              <a:latin typeface="Arial"/>
              <a:cs typeface="Arial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71600" y="1233413"/>
            <a:ext cx="7551013" cy="4086471"/>
            <a:chOff x="403922" y="1233413"/>
            <a:chExt cx="7551013" cy="4086471"/>
          </a:xfrm>
        </p:grpSpPr>
        <p:sp>
          <p:nvSpPr>
            <p:cNvPr id="9" name="Freeform 8"/>
            <p:cNvSpPr/>
            <p:nvPr/>
          </p:nvSpPr>
          <p:spPr>
            <a:xfrm>
              <a:off x="403922" y="1233413"/>
              <a:ext cx="7551013" cy="1043459"/>
            </a:xfrm>
            <a:custGeom>
              <a:avLst/>
              <a:gdLst>
                <a:gd name="connsiteX0" fmla="*/ 0 w 7551013"/>
                <a:gd name="connsiteY0" fmla="*/ 118748 h 1187475"/>
                <a:gd name="connsiteX1" fmla="*/ 34781 w 7551013"/>
                <a:gd name="connsiteY1" fmla="*/ 34780 h 1187475"/>
                <a:gd name="connsiteX2" fmla="*/ 118749 w 7551013"/>
                <a:gd name="connsiteY2" fmla="*/ 0 h 1187475"/>
                <a:gd name="connsiteX3" fmla="*/ 7432265 w 7551013"/>
                <a:gd name="connsiteY3" fmla="*/ 0 h 1187475"/>
                <a:gd name="connsiteX4" fmla="*/ 7516233 w 7551013"/>
                <a:gd name="connsiteY4" fmla="*/ 34781 h 1187475"/>
                <a:gd name="connsiteX5" fmla="*/ 7551013 w 7551013"/>
                <a:gd name="connsiteY5" fmla="*/ 118749 h 1187475"/>
                <a:gd name="connsiteX6" fmla="*/ 7551013 w 7551013"/>
                <a:gd name="connsiteY6" fmla="*/ 1068727 h 1187475"/>
                <a:gd name="connsiteX7" fmla="*/ 7516232 w 7551013"/>
                <a:gd name="connsiteY7" fmla="*/ 1152695 h 1187475"/>
                <a:gd name="connsiteX8" fmla="*/ 7432264 w 7551013"/>
                <a:gd name="connsiteY8" fmla="*/ 1187475 h 1187475"/>
                <a:gd name="connsiteX9" fmla="*/ 118748 w 7551013"/>
                <a:gd name="connsiteY9" fmla="*/ 1187475 h 1187475"/>
                <a:gd name="connsiteX10" fmla="*/ 34780 w 7551013"/>
                <a:gd name="connsiteY10" fmla="*/ 1152694 h 1187475"/>
                <a:gd name="connsiteX11" fmla="*/ 0 w 7551013"/>
                <a:gd name="connsiteY11" fmla="*/ 1068726 h 1187475"/>
                <a:gd name="connsiteX12" fmla="*/ 0 w 7551013"/>
                <a:gd name="connsiteY12" fmla="*/ 118748 h 11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51013" h="1187475">
                  <a:moveTo>
                    <a:pt x="0" y="118748"/>
                  </a:moveTo>
                  <a:cubicBezTo>
                    <a:pt x="0" y="87254"/>
                    <a:pt x="12511" y="57050"/>
                    <a:pt x="34781" y="34780"/>
                  </a:cubicBezTo>
                  <a:cubicBezTo>
                    <a:pt x="57051" y="12510"/>
                    <a:pt x="87255" y="0"/>
                    <a:pt x="118749" y="0"/>
                  </a:cubicBezTo>
                  <a:lnTo>
                    <a:pt x="7432265" y="0"/>
                  </a:lnTo>
                  <a:cubicBezTo>
                    <a:pt x="7463759" y="0"/>
                    <a:pt x="7493963" y="12511"/>
                    <a:pt x="7516233" y="34781"/>
                  </a:cubicBezTo>
                  <a:cubicBezTo>
                    <a:pt x="7538503" y="57051"/>
                    <a:pt x="7551013" y="87255"/>
                    <a:pt x="7551013" y="118749"/>
                  </a:cubicBezTo>
                  <a:lnTo>
                    <a:pt x="7551013" y="1068727"/>
                  </a:lnTo>
                  <a:cubicBezTo>
                    <a:pt x="7551013" y="1100221"/>
                    <a:pt x="7538502" y="1130425"/>
                    <a:pt x="7516232" y="1152695"/>
                  </a:cubicBezTo>
                  <a:cubicBezTo>
                    <a:pt x="7493962" y="1174965"/>
                    <a:pt x="7463758" y="1187475"/>
                    <a:pt x="7432264" y="1187475"/>
                  </a:cubicBezTo>
                  <a:lnTo>
                    <a:pt x="118748" y="1187475"/>
                  </a:lnTo>
                  <a:cubicBezTo>
                    <a:pt x="87254" y="1187475"/>
                    <a:pt x="57050" y="1174964"/>
                    <a:pt x="34780" y="1152694"/>
                  </a:cubicBezTo>
                  <a:cubicBezTo>
                    <a:pt x="12510" y="1130424"/>
                    <a:pt x="0" y="1100220"/>
                    <a:pt x="0" y="1068726"/>
                  </a:cubicBezTo>
                  <a:lnTo>
                    <a:pt x="0" y="118748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87180" tIns="187180" rIns="187180" bIns="1871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b="1" kern="1200" dirty="0" smtClean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Javne i privatne organizacije</a:t>
              </a:r>
              <a:endParaRPr lang="hr-HR" sz="3200" b="1" kern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07819" y="2348880"/>
              <a:ext cx="5108671" cy="1481244"/>
            </a:xfrm>
            <a:custGeom>
              <a:avLst/>
              <a:gdLst>
                <a:gd name="connsiteX0" fmla="*/ 0 w 2890783"/>
                <a:gd name="connsiteY0" fmla="*/ 136424 h 1364240"/>
                <a:gd name="connsiteX1" fmla="*/ 39958 w 2890783"/>
                <a:gd name="connsiteY1" fmla="*/ 39958 h 1364240"/>
                <a:gd name="connsiteX2" fmla="*/ 136424 w 2890783"/>
                <a:gd name="connsiteY2" fmla="*/ 0 h 1364240"/>
                <a:gd name="connsiteX3" fmla="*/ 2754359 w 2890783"/>
                <a:gd name="connsiteY3" fmla="*/ 0 h 1364240"/>
                <a:gd name="connsiteX4" fmla="*/ 2850825 w 2890783"/>
                <a:gd name="connsiteY4" fmla="*/ 39958 h 1364240"/>
                <a:gd name="connsiteX5" fmla="*/ 2890783 w 2890783"/>
                <a:gd name="connsiteY5" fmla="*/ 136424 h 1364240"/>
                <a:gd name="connsiteX6" fmla="*/ 2890783 w 2890783"/>
                <a:gd name="connsiteY6" fmla="*/ 1227816 h 1364240"/>
                <a:gd name="connsiteX7" fmla="*/ 2850825 w 2890783"/>
                <a:gd name="connsiteY7" fmla="*/ 1324282 h 1364240"/>
                <a:gd name="connsiteX8" fmla="*/ 2754359 w 2890783"/>
                <a:gd name="connsiteY8" fmla="*/ 1364240 h 1364240"/>
                <a:gd name="connsiteX9" fmla="*/ 136424 w 2890783"/>
                <a:gd name="connsiteY9" fmla="*/ 1364240 h 1364240"/>
                <a:gd name="connsiteX10" fmla="*/ 39958 w 2890783"/>
                <a:gd name="connsiteY10" fmla="*/ 1324282 h 1364240"/>
                <a:gd name="connsiteX11" fmla="*/ 0 w 2890783"/>
                <a:gd name="connsiteY11" fmla="*/ 1227816 h 1364240"/>
                <a:gd name="connsiteX12" fmla="*/ 0 w 2890783"/>
                <a:gd name="connsiteY12" fmla="*/ 136424 h 136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0783" h="1364240">
                  <a:moveTo>
                    <a:pt x="0" y="136424"/>
                  </a:moveTo>
                  <a:cubicBezTo>
                    <a:pt x="0" y="100242"/>
                    <a:pt x="14373" y="65542"/>
                    <a:pt x="39958" y="39958"/>
                  </a:cubicBezTo>
                  <a:cubicBezTo>
                    <a:pt x="65543" y="14374"/>
                    <a:pt x="100243" y="0"/>
                    <a:pt x="136424" y="0"/>
                  </a:cubicBezTo>
                  <a:lnTo>
                    <a:pt x="2754359" y="0"/>
                  </a:lnTo>
                  <a:cubicBezTo>
                    <a:pt x="2790541" y="0"/>
                    <a:pt x="2825241" y="14373"/>
                    <a:pt x="2850825" y="39958"/>
                  </a:cubicBezTo>
                  <a:cubicBezTo>
                    <a:pt x="2876409" y="65543"/>
                    <a:pt x="2890783" y="100243"/>
                    <a:pt x="2890783" y="136424"/>
                  </a:cubicBezTo>
                  <a:lnTo>
                    <a:pt x="2890783" y="1227816"/>
                  </a:lnTo>
                  <a:cubicBezTo>
                    <a:pt x="2890783" y="1263998"/>
                    <a:pt x="2876410" y="1298698"/>
                    <a:pt x="2850825" y="1324282"/>
                  </a:cubicBezTo>
                  <a:cubicBezTo>
                    <a:pt x="2825241" y="1349866"/>
                    <a:pt x="2790541" y="1364240"/>
                    <a:pt x="2754359" y="1364240"/>
                  </a:cubicBezTo>
                  <a:lnTo>
                    <a:pt x="136424" y="1364240"/>
                  </a:lnTo>
                  <a:cubicBezTo>
                    <a:pt x="100242" y="1364240"/>
                    <a:pt x="65542" y="1349867"/>
                    <a:pt x="39958" y="1324282"/>
                  </a:cubicBezTo>
                  <a:cubicBezTo>
                    <a:pt x="14374" y="1298698"/>
                    <a:pt x="0" y="1263997"/>
                    <a:pt x="0" y="1227816"/>
                  </a:cubicBezTo>
                  <a:lnTo>
                    <a:pt x="0" y="136424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1397" tIns="131397" rIns="131397" bIns="13139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Organizacije iz programskih zemalja </a:t>
              </a:r>
              <a:r>
                <a:rPr lang="hr-HR" sz="2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r-HR" sz="2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EU, Island, Lihtenštajn, Norveška, Makedonija i Turska</a:t>
              </a:r>
              <a:endParaRPr lang="hr-HR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1026" y="4005064"/>
              <a:ext cx="2579200" cy="1314820"/>
            </a:xfrm>
            <a:custGeom>
              <a:avLst/>
              <a:gdLst>
                <a:gd name="connsiteX0" fmla="*/ 0 w 2443748"/>
                <a:gd name="connsiteY0" fmla="*/ 136424 h 1364240"/>
                <a:gd name="connsiteX1" fmla="*/ 39958 w 2443748"/>
                <a:gd name="connsiteY1" fmla="*/ 39958 h 1364240"/>
                <a:gd name="connsiteX2" fmla="*/ 136424 w 2443748"/>
                <a:gd name="connsiteY2" fmla="*/ 0 h 1364240"/>
                <a:gd name="connsiteX3" fmla="*/ 2307324 w 2443748"/>
                <a:gd name="connsiteY3" fmla="*/ 0 h 1364240"/>
                <a:gd name="connsiteX4" fmla="*/ 2403790 w 2443748"/>
                <a:gd name="connsiteY4" fmla="*/ 39958 h 1364240"/>
                <a:gd name="connsiteX5" fmla="*/ 2443748 w 2443748"/>
                <a:gd name="connsiteY5" fmla="*/ 136424 h 1364240"/>
                <a:gd name="connsiteX6" fmla="*/ 2443748 w 2443748"/>
                <a:gd name="connsiteY6" fmla="*/ 1227816 h 1364240"/>
                <a:gd name="connsiteX7" fmla="*/ 2403790 w 2443748"/>
                <a:gd name="connsiteY7" fmla="*/ 1324282 h 1364240"/>
                <a:gd name="connsiteX8" fmla="*/ 2307324 w 2443748"/>
                <a:gd name="connsiteY8" fmla="*/ 1364240 h 1364240"/>
                <a:gd name="connsiteX9" fmla="*/ 136424 w 2443748"/>
                <a:gd name="connsiteY9" fmla="*/ 1364240 h 1364240"/>
                <a:gd name="connsiteX10" fmla="*/ 39958 w 2443748"/>
                <a:gd name="connsiteY10" fmla="*/ 1324282 h 1364240"/>
                <a:gd name="connsiteX11" fmla="*/ 0 w 2443748"/>
                <a:gd name="connsiteY11" fmla="*/ 1227816 h 1364240"/>
                <a:gd name="connsiteX12" fmla="*/ 0 w 2443748"/>
                <a:gd name="connsiteY12" fmla="*/ 136424 h 136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3748" h="1364240">
                  <a:moveTo>
                    <a:pt x="0" y="136424"/>
                  </a:moveTo>
                  <a:cubicBezTo>
                    <a:pt x="0" y="100242"/>
                    <a:pt x="14373" y="65542"/>
                    <a:pt x="39958" y="39958"/>
                  </a:cubicBezTo>
                  <a:cubicBezTo>
                    <a:pt x="65543" y="14374"/>
                    <a:pt x="100243" y="0"/>
                    <a:pt x="136424" y="0"/>
                  </a:cubicBezTo>
                  <a:lnTo>
                    <a:pt x="2307324" y="0"/>
                  </a:lnTo>
                  <a:cubicBezTo>
                    <a:pt x="2343506" y="0"/>
                    <a:pt x="2378206" y="14373"/>
                    <a:pt x="2403790" y="39958"/>
                  </a:cubicBezTo>
                  <a:cubicBezTo>
                    <a:pt x="2429374" y="65543"/>
                    <a:pt x="2443748" y="100243"/>
                    <a:pt x="2443748" y="136424"/>
                  </a:cubicBezTo>
                  <a:lnTo>
                    <a:pt x="2443748" y="1227816"/>
                  </a:lnTo>
                  <a:cubicBezTo>
                    <a:pt x="2443748" y="1263998"/>
                    <a:pt x="2429375" y="1298698"/>
                    <a:pt x="2403790" y="1324282"/>
                  </a:cubicBezTo>
                  <a:cubicBezTo>
                    <a:pt x="2378206" y="1349866"/>
                    <a:pt x="2343506" y="1364240"/>
                    <a:pt x="2307324" y="1364240"/>
                  </a:cubicBezTo>
                  <a:lnTo>
                    <a:pt x="136424" y="1364240"/>
                  </a:lnTo>
                  <a:cubicBezTo>
                    <a:pt x="100242" y="1364240"/>
                    <a:pt x="65542" y="1349867"/>
                    <a:pt x="39958" y="1324282"/>
                  </a:cubicBezTo>
                  <a:cubicBezTo>
                    <a:pt x="14374" y="1298698"/>
                    <a:pt x="0" y="1263997"/>
                    <a:pt x="0" y="1227816"/>
                  </a:cubicBezTo>
                  <a:lnTo>
                    <a:pt x="0" y="136424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46637" tIns="146637" rIns="146637" bIns="146637" numCol="1" spcCol="1270" anchor="ctr" anchorCtr="0">
              <a:noAutofit/>
            </a:bodyPr>
            <a:lstStyle/>
            <a:p>
              <a:pPr lvl="0" algn="ctr" defTabSz="12446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2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Prijavitelj</a:t>
              </a:r>
              <a:r>
                <a:rPr lang="hr-HR" sz="22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22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 programske zemlje</a:t>
              </a:r>
              <a:endParaRPr lang="hr-HR" sz="2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80494" y="2348880"/>
              <a:ext cx="2163597" cy="1481244"/>
            </a:xfrm>
            <a:custGeom>
              <a:avLst/>
              <a:gdLst>
                <a:gd name="connsiteX0" fmla="*/ 0 w 4616589"/>
                <a:gd name="connsiteY0" fmla="*/ 136424 h 1364240"/>
                <a:gd name="connsiteX1" fmla="*/ 39958 w 4616589"/>
                <a:gd name="connsiteY1" fmla="*/ 39958 h 1364240"/>
                <a:gd name="connsiteX2" fmla="*/ 136424 w 4616589"/>
                <a:gd name="connsiteY2" fmla="*/ 0 h 1364240"/>
                <a:gd name="connsiteX3" fmla="*/ 4480165 w 4616589"/>
                <a:gd name="connsiteY3" fmla="*/ 0 h 1364240"/>
                <a:gd name="connsiteX4" fmla="*/ 4576631 w 4616589"/>
                <a:gd name="connsiteY4" fmla="*/ 39958 h 1364240"/>
                <a:gd name="connsiteX5" fmla="*/ 4616589 w 4616589"/>
                <a:gd name="connsiteY5" fmla="*/ 136424 h 1364240"/>
                <a:gd name="connsiteX6" fmla="*/ 4616589 w 4616589"/>
                <a:gd name="connsiteY6" fmla="*/ 1227816 h 1364240"/>
                <a:gd name="connsiteX7" fmla="*/ 4576631 w 4616589"/>
                <a:gd name="connsiteY7" fmla="*/ 1324282 h 1364240"/>
                <a:gd name="connsiteX8" fmla="*/ 4480165 w 4616589"/>
                <a:gd name="connsiteY8" fmla="*/ 1364240 h 1364240"/>
                <a:gd name="connsiteX9" fmla="*/ 136424 w 4616589"/>
                <a:gd name="connsiteY9" fmla="*/ 1364240 h 1364240"/>
                <a:gd name="connsiteX10" fmla="*/ 39958 w 4616589"/>
                <a:gd name="connsiteY10" fmla="*/ 1324282 h 1364240"/>
                <a:gd name="connsiteX11" fmla="*/ 0 w 4616589"/>
                <a:gd name="connsiteY11" fmla="*/ 1227816 h 1364240"/>
                <a:gd name="connsiteX12" fmla="*/ 0 w 4616589"/>
                <a:gd name="connsiteY12" fmla="*/ 136424 h 136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6589" h="1364240">
                  <a:moveTo>
                    <a:pt x="0" y="136424"/>
                  </a:moveTo>
                  <a:cubicBezTo>
                    <a:pt x="0" y="100242"/>
                    <a:pt x="14373" y="65542"/>
                    <a:pt x="39958" y="39958"/>
                  </a:cubicBezTo>
                  <a:cubicBezTo>
                    <a:pt x="65543" y="14374"/>
                    <a:pt x="100243" y="0"/>
                    <a:pt x="136424" y="0"/>
                  </a:cubicBezTo>
                  <a:lnTo>
                    <a:pt x="4480165" y="0"/>
                  </a:lnTo>
                  <a:cubicBezTo>
                    <a:pt x="4516347" y="0"/>
                    <a:pt x="4551047" y="14373"/>
                    <a:pt x="4576631" y="39958"/>
                  </a:cubicBezTo>
                  <a:cubicBezTo>
                    <a:pt x="4602215" y="65543"/>
                    <a:pt x="4616589" y="100243"/>
                    <a:pt x="4616589" y="136424"/>
                  </a:cubicBezTo>
                  <a:lnTo>
                    <a:pt x="4616589" y="1227816"/>
                  </a:lnTo>
                  <a:cubicBezTo>
                    <a:pt x="4616589" y="1263998"/>
                    <a:pt x="4602216" y="1298698"/>
                    <a:pt x="4576631" y="1324282"/>
                  </a:cubicBezTo>
                  <a:cubicBezTo>
                    <a:pt x="4551047" y="1349866"/>
                    <a:pt x="4516347" y="1364240"/>
                    <a:pt x="4480165" y="1364240"/>
                  </a:cubicBezTo>
                  <a:lnTo>
                    <a:pt x="136424" y="1364240"/>
                  </a:lnTo>
                  <a:cubicBezTo>
                    <a:pt x="100242" y="1364240"/>
                    <a:pt x="65542" y="1349867"/>
                    <a:pt x="39958" y="1324282"/>
                  </a:cubicBezTo>
                  <a:cubicBezTo>
                    <a:pt x="14374" y="1298698"/>
                    <a:pt x="0" y="1263997"/>
                    <a:pt x="0" y="1227816"/>
                  </a:cubicBezTo>
                  <a:lnTo>
                    <a:pt x="0" y="136424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7117" tIns="177117" rIns="177117" bIns="17711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2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Organizacije iz partnerskih zemalja</a:t>
              </a:r>
              <a:r>
                <a:rPr lang="hr-HR" sz="2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hr-HR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72274" y="4005064"/>
              <a:ext cx="2208221" cy="1314820"/>
            </a:xfrm>
            <a:custGeom>
              <a:avLst/>
              <a:gdLst>
                <a:gd name="connsiteX0" fmla="*/ 0 w 1989750"/>
                <a:gd name="connsiteY0" fmla="*/ 136424 h 1364240"/>
                <a:gd name="connsiteX1" fmla="*/ 39958 w 1989750"/>
                <a:gd name="connsiteY1" fmla="*/ 39958 h 1364240"/>
                <a:gd name="connsiteX2" fmla="*/ 136424 w 1989750"/>
                <a:gd name="connsiteY2" fmla="*/ 0 h 1364240"/>
                <a:gd name="connsiteX3" fmla="*/ 1853326 w 1989750"/>
                <a:gd name="connsiteY3" fmla="*/ 0 h 1364240"/>
                <a:gd name="connsiteX4" fmla="*/ 1949792 w 1989750"/>
                <a:gd name="connsiteY4" fmla="*/ 39958 h 1364240"/>
                <a:gd name="connsiteX5" fmla="*/ 1989750 w 1989750"/>
                <a:gd name="connsiteY5" fmla="*/ 136424 h 1364240"/>
                <a:gd name="connsiteX6" fmla="*/ 1989750 w 1989750"/>
                <a:gd name="connsiteY6" fmla="*/ 1227816 h 1364240"/>
                <a:gd name="connsiteX7" fmla="*/ 1949792 w 1989750"/>
                <a:gd name="connsiteY7" fmla="*/ 1324282 h 1364240"/>
                <a:gd name="connsiteX8" fmla="*/ 1853326 w 1989750"/>
                <a:gd name="connsiteY8" fmla="*/ 1364240 h 1364240"/>
                <a:gd name="connsiteX9" fmla="*/ 136424 w 1989750"/>
                <a:gd name="connsiteY9" fmla="*/ 1364240 h 1364240"/>
                <a:gd name="connsiteX10" fmla="*/ 39958 w 1989750"/>
                <a:gd name="connsiteY10" fmla="*/ 1324282 h 1364240"/>
                <a:gd name="connsiteX11" fmla="*/ 0 w 1989750"/>
                <a:gd name="connsiteY11" fmla="*/ 1227816 h 1364240"/>
                <a:gd name="connsiteX12" fmla="*/ 0 w 1989750"/>
                <a:gd name="connsiteY12" fmla="*/ 136424 h 136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750" h="1364240">
                  <a:moveTo>
                    <a:pt x="0" y="136424"/>
                  </a:moveTo>
                  <a:cubicBezTo>
                    <a:pt x="0" y="100242"/>
                    <a:pt x="14373" y="65542"/>
                    <a:pt x="39958" y="39958"/>
                  </a:cubicBezTo>
                  <a:cubicBezTo>
                    <a:pt x="65543" y="14374"/>
                    <a:pt x="100243" y="0"/>
                    <a:pt x="136424" y="0"/>
                  </a:cubicBezTo>
                  <a:lnTo>
                    <a:pt x="1853326" y="0"/>
                  </a:lnTo>
                  <a:cubicBezTo>
                    <a:pt x="1889508" y="0"/>
                    <a:pt x="1924208" y="14373"/>
                    <a:pt x="1949792" y="39958"/>
                  </a:cubicBezTo>
                  <a:cubicBezTo>
                    <a:pt x="1975376" y="65543"/>
                    <a:pt x="1989750" y="100243"/>
                    <a:pt x="1989750" y="136424"/>
                  </a:cubicBezTo>
                  <a:lnTo>
                    <a:pt x="1989750" y="1227816"/>
                  </a:lnTo>
                  <a:cubicBezTo>
                    <a:pt x="1989750" y="1263998"/>
                    <a:pt x="1975377" y="1298698"/>
                    <a:pt x="1949792" y="1324282"/>
                  </a:cubicBezTo>
                  <a:cubicBezTo>
                    <a:pt x="1924208" y="1349866"/>
                    <a:pt x="1889508" y="1364240"/>
                    <a:pt x="1853326" y="1364240"/>
                  </a:cubicBezTo>
                  <a:lnTo>
                    <a:pt x="136424" y="1364240"/>
                  </a:lnTo>
                  <a:cubicBezTo>
                    <a:pt x="100242" y="1364240"/>
                    <a:pt x="65542" y="1349867"/>
                    <a:pt x="39958" y="1324282"/>
                  </a:cubicBezTo>
                  <a:cubicBezTo>
                    <a:pt x="14374" y="1298698"/>
                    <a:pt x="0" y="1263997"/>
                    <a:pt x="0" y="1227816"/>
                  </a:cubicBezTo>
                  <a:lnTo>
                    <a:pt x="0" y="136424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1397" tIns="131397" rIns="131397" bIns="131397" numCol="1" spcCol="1270" anchor="ctr" anchorCtr="0">
              <a:noAutofit/>
            </a:bodyPr>
            <a:lstStyle/>
            <a:p>
              <a:pPr lvl="0" algn="ctr" defTabSz="10668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2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Broj partnera </a:t>
              </a:r>
              <a:br>
                <a:rPr lang="hr-HR" sz="22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22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min. 3 iz </a:t>
              </a:r>
              <a:r>
                <a:rPr lang="hr-HR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Programske </a:t>
              </a:r>
              <a:r>
                <a:rPr lang="hr-HR" sz="22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zemlje</a:t>
              </a:r>
              <a:endParaRPr lang="hr-HR" sz="2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97577" y="4005064"/>
              <a:ext cx="1695177" cy="1314820"/>
            </a:xfrm>
            <a:custGeom>
              <a:avLst/>
              <a:gdLst>
                <a:gd name="connsiteX0" fmla="*/ 0 w 1322615"/>
                <a:gd name="connsiteY0" fmla="*/ 132262 h 1364240"/>
                <a:gd name="connsiteX1" fmla="*/ 38739 w 1322615"/>
                <a:gd name="connsiteY1" fmla="*/ 38739 h 1364240"/>
                <a:gd name="connsiteX2" fmla="*/ 132262 w 1322615"/>
                <a:gd name="connsiteY2" fmla="*/ 0 h 1364240"/>
                <a:gd name="connsiteX3" fmla="*/ 1190353 w 1322615"/>
                <a:gd name="connsiteY3" fmla="*/ 0 h 1364240"/>
                <a:gd name="connsiteX4" fmla="*/ 1283876 w 1322615"/>
                <a:gd name="connsiteY4" fmla="*/ 38739 h 1364240"/>
                <a:gd name="connsiteX5" fmla="*/ 1322615 w 1322615"/>
                <a:gd name="connsiteY5" fmla="*/ 132262 h 1364240"/>
                <a:gd name="connsiteX6" fmla="*/ 1322615 w 1322615"/>
                <a:gd name="connsiteY6" fmla="*/ 1231978 h 1364240"/>
                <a:gd name="connsiteX7" fmla="*/ 1283876 w 1322615"/>
                <a:gd name="connsiteY7" fmla="*/ 1325501 h 1364240"/>
                <a:gd name="connsiteX8" fmla="*/ 1190353 w 1322615"/>
                <a:gd name="connsiteY8" fmla="*/ 1364240 h 1364240"/>
                <a:gd name="connsiteX9" fmla="*/ 132262 w 1322615"/>
                <a:gd name="connsiteY9" fmla="*/ 1364240 h 1364240"/>
                <a:gd name="connsiteX10" fmla="*/ 38739 w 1322615"/>
                <a:gd name="connsiteY10" fmla="*/ 1325501 h 1364240"/>
                <a:gd name="connsiteX11" fmla="*/ 0 w 1322615"/>
                <a:gd name="connsiteY11" fmla="*/ 1231978 h 1364240"/>
                <a:gd name="connsiteX12" fmla="*/ 0 w 1322615"/>
                <a:gd name="connsiteY12" fmla="*/ 132262 h 136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615" h="1364240">
                  <a:moveTo>
                    <a:pt x="0" y="132262"/>
                  </a:moveTo>
                  <a:cubicBezTo>
                    <a:pt x="0" y="97184"/>
                    <a:pt x="13935" y="63543"/>
                    <a:pt x="38739" y="38739"/>
                  </a:cubicBezTo>
                  <a:cubicBezTo>
                    <a:pt x="63543" y="13935"/>
                    <a:pt x="97184" y="0"/>
                    <a:pt x="132262" y="0"/>
                  </a:cubicBezTo>
                  <a:lnTo>
                    <a:pt x="1190353" y="0"/>
                  </a:lnTo>
                  <a:cubicBezTo>
                    <a:pt x="1225431" y="0"/>
                    <a:pt x="1259072" y="13935"/>
                    <a:pt x="1283876" y="38739"/>
                  </a:cubicBezTo>
                  <a:cubicBezTo>
                    <a:pt x="1308680" y="63543"/>
                    <a:pt x="1322615" y="97184"/>
                    <a:pt x="1322615" y="132262"/>
                  </a:cubicBezTo>
                  <a:lnTo>
                    <a:pt x="1322615" y="1231978"/>
                  </a:lnTo>
                  <a:cubicBezTo>
                    <a:pt x="1322615" y="1267056"/>
                    <a:pt x="1308680" y="1300697"/>
                    <a:pt x="1283876" y="1325501"/>
                  </a:cubicBezTo>
                  <a:cubicBezTo>
                    <a:pt x="1259072" y="1350305"/>
                    <a:pt x="1225431" y="1364240"/>
                    <a:pt x="1190353" y="1364240"/>
                  </a:cubicBezTo>
                  <a:lnTo>
                    <a:pt x="132262" y="1364240"/>
                  </a:lnTo>
                  <a:cubicBezTo>
                    <a:pt x="97184" y="1364240"/>
                    <a:pt x="63543" y="1350305"/>
                    <a:pt x="38739" y="1325501"/>
                  </a:cubicBezTo>
                  <a:cubicBezTo>
                    <a:pt x="13935" y="1300697"/>
                    <a:pt x="0" y="1267056"/>
                    <a:pt x="0" y="1231978"/>
                  </a:cubicBezTo>
                  <a:lnTo>
                    <a:pt x="0" y="132262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33988" tIns="133988" rIns="133988" bIns="133988" numCol="1" spcCol="1270" anchor="ctr" anchorCtr="0">
              <a:noAutofit/>
            </a:bodyPr>
            <a:lstStyle/>
            <a:p>
              <a:pPr algn="ctr" defTabSz="11112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2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Trajanje između 2 i 3 godine</a:t>
              </a:r>
              <a:endParaRPr lang="hr-HR" sz="2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91506" y="5445224"/>
            <a:ext cx="6248846" cy="646331"/>
          </a:xfrm>
          <a:prstGeom prst="rect">
            <a:avLst/>
          </a:prstGeom>
          <a:solidFill>
            <a:srgbClr val="DE6E46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* Samo kao sudionici (ne prijavitelji), pod uvjetom da je njihovo sudjelovanje  od ključne važnosti za realizaciju projekta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-30163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188640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O Erasmus+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6830" y="1988840"/>
            <a:ext cx="756163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Europske </a:t>
            </a: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unije u području obrazovanja, osposobljavanja, mladih i sporta</a:t>
            </a:r>
            <a:endParaRPr lang="hr-H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- 2020</a:t>
            </a:r>
            <a:r>
              <a:rPr lang="hr-H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Centralizirane aktivnosti     EACEA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Decentralizirane aktivnosti      AMPEU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571206" y="3789040"/>
            <a:ext cx="357190" cy="1428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/>
          <p:cNvSpPr/>
          <p:nvPr/>
        </p:nvSpPr>
        <p:spPr>
          <a:xfrm>
            <a:off x="4869459" y="4221088"/>
            <a:ext cx="357190" cy="1428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0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128792" cy="864096"/>
          </a:xfrm>
        </p:spPr>
        <p:txBody>
          <a:bodyPr anchor="t">
            <a:normAutofit/>
          </a:bodyPr>
          <a:lstStyle/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/>
                <a:cs typeface="Arial"/>
              </a:rPr>
              <a:t>Primjeri aktivnosti</a:t>
            </a:r>
            <a:endParaRPr lang="en-US" sz="2200" b="1" dirty="0">
              <a:solidFill>
                <a:srgbClr val="206F88"/>
              </a:solidFill>
              <a:latin typeface="Arial"/>
              <a:cs typeface="Arial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90372332"/>
              </p:ext>
            </p:extLst>
          </p:nvPr>
        </p:nvGraphicFramePr>
        <p:xfrm>
          <a:off x="539552" y="1252984"/>
          <a:ext cx="820891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8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467544" y="2852936"/>
            <a:ext cx="6153832" cy="2376264"/>
          </a:xfrm>
          <a:custGeom>
            <a:avLst/>
            <a:gdLst>
              <a:gd name="connsiteX0" fmla="*/ 0 w 5760640"/>
              <a:gd name="connsiteY0" fmla="*/ 0 h 3816424"/>
              <a:gd name="connsiteX1" fmla="*/ 5760640 w 5760640"/>
              <a:gd name="connsiteY1" fmla="*/ 0 h 3816424"/>
              <a:gd name="connsiteX2" fmla="*/ 5760640 w 5760640"/>
              <a:gd name="connsiteY2" fmla="*/ 3816424 h 3816424"/>
              <a:gd name="connsiteX3" fmla="*/ 0 w 5760640"/>
              <a:gd name="connsiteY3" fmla="*/ 3816424 h 3816424"/>
              <a:gd name="connsiteX4" fmla="*/ 0 w 5760640"/>
              <a:gd name="connsiteY4" fmla="*/ 0 h 3816424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6153832 w 6153832"/>
              <a:gd name="connsiteY2" fmla="*/ 4063312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5842936 w 6153832"/>
              <a:gd name="connsiteY2" fmla="*/ 3679264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832" h="4063312">
                <a:moveTo>
                  <a:pt x="0" y="0"/>
                </a:moveTo>
                <a:lnTo>
                  <a:pt x="6153832" y="246888"/>
                </a:lnTo>
                <a:lnTo>
                  <a:pt x="5842936" y="3679264"/>
                </a:lnTo>
                <a:lnTo>
                  <a:pt x="393192" y="40633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Mogućnosti za opće obrazovanje odraslih</a:t>
            </a:r>
            <a:endParaRPr lang="hr-HR" sz="4000" b="1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835696" y="116632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KA1 Projekti mobilnosti</a:t>
            </a:r>
            <a:endParaRPr lang="en-US" sz="2200" b="1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04471044"/>
              </p:ext>
            </p:extLst>
          </p:nvPr>
        </p:nvGraphicFramePr>
        <p:xfrm>
          <a:off x="323528" y="1001070"/>
          <a:ext cx="8352928" cy="523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0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380" y="0"/>
            <a:ext cx="10287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2204" y="116632"/>
            <a:ext cx="6153832" cy="2376264"/>
          </a:xfrm>
          <a:custGeom>
            <a:avLst/>
            <a:gdLst>
              <a:gd name="connsiteX0" fmla="*/ 0 w 5760640"/>
              <a:gd name="connsiteY0" fmla="*/ 0 h 3816424"/>
              <a:gd name="connsiteX1" fmla="*/ 5760640 w 5760640"/>
              <a:gd name="connsiteY1" fmla="*/ 0 h 3816424"/>
              <a:gd name="connsiteX2" fmla="*/ 5760640 w 5760640"/>
              <a:gd name="connsiteY2" fmla="*/ 3816424 h 3816424"/>
              <a:gd name="connsiteX3" fmla="*/ 0 w 5760640"/>
              <a:gd name="connsiteY3" fmla="*/ 3816424 h 3816424"/>
              <a:gd name="connsiteX4" fmla="*/ 0 w 5760640"/>
              <a:gd name="connsiteY4" fmla="*/ 0 h 3816424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6153832 w 6153832"/>
              <a:gd name="connsiteY2" fmla="*/ 4063312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5842936 w 6153832"/>
              <a:gd name="connsiteY2" fmla="*/ 3679264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832" h="4063312">
                <a:moveTo>
                  <a:pt x="0" y="0"/>
                </a:moveTo>
                <a:lnTo>
                  <a:pt x="6153832" y="246888"/>
                </a:lnTo>
                <a:lnTo>
                  <a:pt x="5842936" y="3679264"/>
                </a:lnTo>
                <a:lnTo>
                  <a:pt x="393192" y="40633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KA2 – Strateška partnerstva</a:t>
            </a:r>
          </a:p>
        </p:txBody>
      </p:sp>
    </p:spTree>
    <p:extLst>
      <p:ext uri="{BB962C8B-B14F-4D97-AF65-F5344CB8AC3E}">
        <p14:creationId xmlns:p14="http://schemas.microsoft.com/office/powerpoint/2010/main" val="25161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835696" y="116632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KA2 Strateška partnerstva</a:t>
            </a:r>
            <a:endParaRPr lang="en-US" sz="2200" b="1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3481189"/>
              </p:ext>
            </p:extLst>
          </p:nvPr>
        </p:nvGraphicFramePr>
        <p:xfrm>
          <a:off x="395536" y="83671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4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4657" y="116632"/>
            <a:ext cx="8849831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200" b="1" dirty="0" smtClean="0">
                <a:solidFill>
                  <a:srgbClr val="206F88"/>
                </a:solidFill>
                <a:latin typeface="Arial"/>
                <a:cs typeface="Arial"/>
              </a:rPr>
              <a:t>KA2 Strateška partnerstva</a:t>
            </a:r>
          </a:p>
          <a:p>
            <a:pPr lvl="0" algn="r">
              <a:buClr>
                <a:schemeClr val="bg1"/>
              </a:buClr>
            </a:pPr>
            <a:r>
              <a:rPr lang="hr-H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Transnacionalne aktivnosti </a:t>
            </a:r>
            <a:r>
              <a:rPr lang="hr-H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osposobljavanja,</a:t>
            </a:r>
          </a:p>
          <a:p>
            <a:pPr lvl="0" algn="r">
              <a:buClr>
                <a:schemeClr val="bg1"/>
              </a:buClr>
            </a:pPr>
            <a:r>
              <a:rPr lang="hr-H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učenja i </a:t>
            </a:r>
            <a:r>
              <a:rPr lang="hr-H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podučavanja pojedinaca</a:t>
            </a:r>
            <a:endParaRPr lang="vi-V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r-HR" sz="2400" b="1" dirty="0"/>
          </a:p>
          <a:p>
            <a:pPr algn="r"/>
            <a:endParaRPr lang="en-US" sz="2200" b="1" dirty="0">
              <a:solidFill>
                <a:srgbClr val="206F88"/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2900172"/>
              </p:ext>
            </p:extLst>
          </p:nvPr>
        </p:nvGraphicFramePr>
        <p:xfrm>
          <a:off x="179512" y="126876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3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262510" cy="6885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2204864"/>
            <a:ext cx="6153832" cy="2376264"/>
          </a:xfrm>
          <a:custGeom>
            <a:avLst/>
            <a:gdLst>
              <a:gd name="connsiteX0" fmla="*/ 0 w 5760640"/>
              <a:gd name="connsiteY0" fmla="*/ 0 h 3816424"/>
              <a:gd name="connsiteX1" fmla="*/ 5760640 w 5760640"/>
              <a:gd name="connsiteY1" fmla="*/ 0 h 3816424"/>
              <a:gd name="connsiteX2" fmla="*/ 5760640 w 5760640"/>
              <a:gd name="connsiteY2" fmla="*/ 3816424 h 3816424"/>
              <a:gd name="connsiteX3" fmla="*/ 0 w 5760640"/>
              <a:gd name="connsiteY3" fmla="*/ 3816424 h 3816424"/>
              <a:gd name="connsiteX4" fmla="*/ 0 w 5760640"/>
              <a:gd name="connsiteY4" fmla="*/ 0 h 3816424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6153832 w 6153832"/>
              <a:gd name="connsiteY2" fmla="*/ 4063312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  <a:gd name="connsiteX0" fmla="*/ 0 w 6153832"/>
              <a:gd name="connsiteY0" fmla="*/ 0 h 4063312"/>
              <a:gd name="connsiteX1" fmla="*/ 6153832 w 6153832"/>
              <a:gd name="connsiteY1" fmla="*/ 246888 h 4063312"/>
              <a:gd name="connsiteX2" fmla="*/ 5842936 w 6153832"/>
              <a:gd name="connsiteY2" fmla="*/ 3679264 h 4063312"/>
              <a:gd name="connsiteX3" fmla="*/ 393192 w 6153832"/>
              <a:gd name="connsiteY3" fmla="*/ 4063312 h 4063312"/>
              <a:gd name="connsiteX4" fmla="*/ 0 w 6153832"/>
              <a:gd name="connsiteY4" fmla="*/ 0 h 406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832" h="4063312">
                <a:moveTo>
                  <a:pt x="0" y="0"/>
                </a:moveTo>
                <a:lnTo>
                  <a:pt x="6153832" y="246888"/>
                </a:lnTo>
                <a:lnTo>
                  <a:pt x="5842936" y="3679264"/>
                </a:lnTo>
                <a:lnTo>
                  <a:pt x="393192" y="40633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Rokovi i dodatne informacije</a:t>
            </a:r>
            <a:endParaRPr lang="hr-HR" sz="4000" b="1" dirty="0">
              <a:solidFill>
                <a:srgbClr val="206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59449"/>
              </p:ext>
            </p:extLst>
          </p:nvPr>
        </p:nvGraphicFramePr>
        <p:xfrm>
          <a:off x="3173025" y="1515988"/>
          <a:ext cx="2797949" cy="4694388"/>
        </p:xfrm>
        <a:graphic>
          <a:graphicData uri="http://schemas.openxmlformats.org/drawingml/2006/table">
            <a:tbl>
              <a:tblPr/>
              <a:tblGrid>
                <a:gridCol w="2147921"/>
                <a:gridCol w="650028"/>
              </a:tblGrid>
              <a:tr h="700607">
                <a:tc>
                  <a:txBody>
                    <a:bodyPr/>
                    <a:lstStyle/>
                    <a:p>
                      <a:r>
                        <a:rPr lang="hr-HR" sz="1100"/>
                        <a:t>Mobilnost pojedinaca u području mladih</a:t>
                      </a:r>
                    </a:p>
                    <a:p>
                      <a:r>
                        <a:rPr lang="hr-HR" sz="1100"/>
                        <a:t>(prijava Agenciji za mobilnost i programe EU)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4. veljače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07">
                <a:tc>
                  <a:txBody>
                    <a:bodyPr/>
                    <a:lstStyle/>
                    <a:p>
                      <a:r>
                        <a:rPr lang="hr-HR" sz="1100"/>
                        <a:t>Mobilnost pojedinaca u području obrazovanja i osposobljavanja</a:t>
                      </a:r>
                    </a:p>
                    <a:p>
                      <a:r>
                        <a:rPr lang="hr-HR" sz="1100"/>
                        <a:t>(prijava Agenciji za mobilnost i programe EU)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4. ožujka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07">
                <a:tc>
                  <a:txBody>
                    <a:bodyPr/>
                    <a:lstStyle/>
                    <a:p>
                      <a:r>
                        <a:rPr lang="hr-HR" sz="1100"/>
                        <a:t>Mobilnost pojedinaca u području mladih</a:t>
                      </a:r>
                    </a:p>
                    <a:p>
                      <a:r>
                        <a:rPr lang="hr-HR" sz="1100"/>
                        <a:t>(prijava Agenciji za mobilnost i programe EU)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30. travnja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07">
                <a:tc>
                  <a:txBody>
                    <a:bodyPr/>
                    <a:lstStyle/>
                    <a:p>
                      <a:r>
                        <a:rPr lang="hr-HR" sz="1100"/>
                        <a:t>Mobilnost pojedinaca u području mladih</a:t>
                      </a:r>
                    </a:p>
                    <a:p>
                      <a:r>
                        <a:rPr lang="hr-HR" sz="1100"/>
                        <a:t>(prijava Agenciji za mobilnost i programe EU)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1. listopada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68">
                <a:tc>
                  <a:txBody>
                    <a:bodyPr/>
                    <a:lstStyle/>
                    <a:p>
                      <a:r>
                        <a:rPr lang="hr-HR" sz="1100"/>
                        <a:t>Erasmus Mundus združeni diplomski studiji</a:t>
                      </a:r>
                    </a:p>
                    <a:p>
                      <a:r>
                        <a:rPr lang="hr-HR" sz="1100"/>
                        <a:t>(prijava Izvršnoj agenciji za obrazovanje, audiovizualne medije i kulturu - EACEA)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4. ožujka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68">
                <a:tc>
                  <a:txBody>
                    <a:bodyPr/>
                    <a:lstStyle/>
                    <a:p>
                      <a:r>
                        <a:rPr lang="vi-VN" sz="1100"/>
                        <a:t>Događaji velikih razmjera europske volonterske službe</a:t>
                      </a:r>
                    </a:p>
                    <a:p>
                      <a:r>
                        <a:rPr lang="vi-VN" sz="1100"/>
                        <a:t>(prijava Izvršnoj agenciji za obrazovanje, audiovizualne medije i kulturu - EACEA)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100"/>
                        <a:t>3. travnja 2015.</a:t>
                      </a:r>
                    </a:p>
                  </a:txBody>
                  <a:tcPr marL="27979" marR="27979" marT="27979" marB="27979">
                    <a:lnL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8" y="1"/>
            <a:ext cx="913288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30140"/>
              </p:ext>
            </p:extLst>
          </p:nvPr>
        </p:nvGraphicFramePr>
        <p:xfrm>
          <a:off x="48692" y="1245721"/>
          <a:ext cx="2937454" cy="43031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55016"/>
                <a:gridCol w="682438"/>
              </a:tblGrid>
              <a:tr h="457804">
                <a:tc>
                  <a:txBody>
                    <a:bodyPr/>
                    <a:lstStyle/>
                    <a:p>
                      <a:r>
                        <a:rPr lang="hr-H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Mobilnost pojedinaca u području mladih</a:t>
                      </a:r>
                    </a:p>
                    <a:p>
                      <a:r>
                        <a:rPr lang="hr-H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Agenciji za mobilnost i programe EU)</a:t>
                      </a:r>
                      <a:endParaRPr lang="hr-HR" sz="11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  <a:tc>
                  <a:txBody>
                    <a:bodyPr/>
                    <a:lstStyle/>
                    <a:p>
                      <a:r>
                        <a:rPr lang="hr-HR" sz="1100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veljače 2015.</a:t>
                      </a:r>
                      <a:endParaRPr lang="hr-HR" sz="1100" b="1" strike="sngStrike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</a:tr>
              <a:tr h="457804">
                <a:tc>
                  <a:txBody>
                    <a:bodyPr/>
                    <a:lstStyle/>
                    <a:p>
                      <a:r>
                        <a:rPr lang="hr-H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Mobilnost pojedinaca u području obrazovanja i osposobljavanja</a:t>
                      </a:r>
                    </a:p>
                    <a:p>
                      <a:r>
                        <a:rPr lang="hr-H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Agenciji za mobilnost i programe EU)</a:t>
                      </a:r>
                      <a:endParaRPr lang="hr-HR" sz="11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  <a:tc>
                  <a:txBody>
                    <a:bodyPr/>
                    <a:lstStyle/>
                    <a:p>
                      <a:r>
                        <a:rPr lang="hr-HR" sz="1100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ožujka 2015.</a:t>
                      </a:r>
                      <a:endParaRPr lang="hr-HR" sz="1100" b="1" strike="sngStrike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</a:tr>
              <a:tr h="457804">
                <a:tc>
                  <a:txBody>
                    <a:bodyPr/>
                    <a:lstStyle/>
                    <a:p>
                      <a:r>
                        <a:rPr lang="hr-H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Mobilnost pojedinaca u području mladih</a:t>
                      </a:r>
                    </a:p>
                    <a:p>
                      <a:r>
                        <a:rPr lang="hr-H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Agenciji za mobilnost i programe EU)</a:t>
                      </a:r>
                      <a:endParaRPr lang="hr-HR" sz="1100" b="1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 travnja 2015</a:t>
                      </a:r>
                      <a:r>
                        <a:rPr lang="hr-H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r>
                        <a:rPr lang="hr-H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listopada</a:t>
                      </a:r>
                      <a:r>
                        <a:rPr lang="hr-H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2015. </a:t>
                      </a:r>
                      <a:endParaRPr lang="hr-HR" sz="11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</a:tr>
              <a:tr h="563112">
                <a:tc>
                  <a:txBody>
                    <a:bodyPr/>
                    <a:lstStyle/>
                    <a:p>
                      <a:r>
                        <a:rPr lang="hr-H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Erasmus Mundus združeni diplomski studiji</a:t>
                      </a:r>
                    </a:p>
                    <a:p>
                      <a:r>
                        <a:rPr lang="hr-H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Izvršnoj agenciji za obrazovanje, audiovizualne medije i kulturu - EACEA)</a:t>
                      </a:r>
                      <a:endParaRPr lang="hr-HR" sz="11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  <a:tc>
                  <a:txBody>
                    <a:bodyPr/>
                    <a:lstStyle/>
                    <a:p>
                      <a:r>
                        <a:rPr lang="hr-HR" sz="1100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ožujka 2015.</a:t>
                      </a:r>
                      <a:endParaRPr lang="hr-HR" sz="1100" b="1" strike="sngStrike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</a:tr>
              <a:tr h="563112">
                <a:tc>
                  <a:txBody>
                    <a:bodyPr/>
                    <a:lstStyle/>
                    <a:p>
                      <a:r>
                        <a:rPr lang="vi-V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Događaji velikih razmjera europske volonterske službe</a:t>
                      </a:r>
                    </a:p>
                    <a:p>
                      <a:r>
                        <a:rPr lang="vi-V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Izvršnoj agenciji za obrazovanje, audiovizualne medije i kulturu - EACEA)</a:t>
                      </a:r>
                      <a:endParaRPr lang="vi-VN" sz="11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  <a:tc>
                  <a:txBody>
                    <a:bodyPr/>
                    <a:lstStyle/>
                    <a:p>
                      <a:r>
                        <a:rPr lang="hr-H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travnja 2015.</a:t>
                      </a:r>
                      <a:endParaRPr lang="hr-HR" sz="11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979" marR="27979" marT="27979" marB="27979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907167"/>
            <a:ext cx="2387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1:</a:t>
            </a:r>
            <a:endParaRPr lang="hr-HR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36073"/>
              </p:ext>
            </p:extLst>
          </p:nvPr>
        </p:nvGraphicFramePr>
        <p:xfrm>
          <a:off x="3196636" y="1245721"/>
          <a:ext cx="3337724" cy="40625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65889"/>
                <a:gridCol w="771835"/>
              </a:tblGrid>
              <a:tr h="6131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Strateška partnerstva u području mladih</a:t>
                      </a:r>
                    </a:p>
                    <a:p>
                      <a:pPr marL="0" algn="l" defTabSz="457200" rtl="0" eaLnBrk="1" latinLnBrk="0" hangingPunct="1"/>
                      <a:r>
                        <a:rPr lang="hr-H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Agenciji za mobilnost i programe EU)</a:t>
                      </a:r>
                      <a:endParaRPr lang="hr-HR" sz="1100" b="1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strike="sng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veljače 2015</a:t>
                      </a:r>
                      <a:r>
                        <a:rPr lang="hr-HR" sz="1100" strike="sngStrike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 travnja 2015.</a:t>
                      </a:r>
                      <a:endParaRPr lang="hr-HR" sz="1100" b="1" kern="1200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listopada 2015.</a:t>
                      </a:r>
                      <a:endParaRPr lang="hr-HR" sz="1100" b="1" kern="1200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latinLnBrk="0" hangingPunct="1"/>
                      <a:endParaRPr lang="hr-HR" sz="1100" b="1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</a:tr>
              <a:tr h="7542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Strateška partnerstva u području obrazovanja, osposobljavanja</a:t>
                      </a:r>
                    </a:p>
                    <a:p>
                      <a:pPr marL="0" algn="l" defTabSz="457200" rtl="0" eaLnBrk="1" latinLnBrk="0" hangingPunct="1"/>
                      <a:r>
                        <a:rPr lang="hr-H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Agenciji za mobilnost i programe EU)</a:t>
                      </a:r>
                      <a:endParaRPr lang="hr-HR" sz="1100" b="1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 ožujka 2015.</a:t>
                      </a:r>
                      <a:endParaRPr lang="hr-HR" sz="1100" b="1" kern="120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</a:tr>
              <a:tr h="6131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Koalicije znanja/sektorskih vještina</a:t>
                      </a:r>
                    </a:p>
                    <a:p>
                      <a:pPr marL="0" algn="l" defTabSz="457200" rtl="0" eaLnBrk="1" latinLnBrk="0" hangingPunct="1"/>
                      <a:r>
                        <a:rPr lang="hr-H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Izvršnoj agenciji za obrazovanje, audiovizualne medije i kulturu - EACEA)</a:t>
                      </a:r>
                      <a:endParaRPr lang="hr-HR" sz="1100" b="1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strike="sng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 veljače 2015.</a:t>
                      </a:r>
                      <a:endParaRPr lang="hr-HR" sz="1100" b="1" strike="sngStrike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</a:tr>
              <a:tr h="7542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Jačanje kapaciteta u području visokog obrazovanja</a:t>
                      </a:r>
                    </a:p>
                    <a:p>
                      <a:pPr marL="0" algn="l" defTabSz="457200" rtl="0" eaLnBrk="1" latinLnBrk="0" hangingPunct="1"/>
                      <a:r>
                        <a:rPr lang="hr-H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Izvršnoj agenciji za obrazovanje, audiovizualne medije i kulturu - EACEA)</a:t>
                      </a:r>
                      <a:endParaRPr lang="hr-HR" sz="1100" b="1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strike="sng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veljače 2015.</a:t>
                      </a:r>
                      <a:endParaRPr lang="hr-HR" sz="1100" b="1" strike="sngStrike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</a:tr>
              <a:tr h="71332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r-HR" sz="11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Jačanje kapaciteta u području mladih</a:t>
                      </a:r>
                    </a:p>
                    <a:p>
                      <a:pPr marL="0" algn="l" defTabSz="457200" rtl="0" eaLnBrk="1" latinLnBrk="0" hangingPunct="1"/>
                      <a:r>
                        <a:rPr lang="hr-HR" sz="11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(prijava Izvršnoj agenciji za obrazovanje, audiovizualne medije i kulturu - EACEA)</a:t>
                      </a:r>
                      <a:endParaRPr lang="hr-HR" sz="1100" b="1" kern="120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pt-BR" sz="11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travnja</a:t>
                      </a:r>
                      <a:r>
                        <a:rPr lang="pt-B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2015.</a:t>
                      </a:r>
                    </a:p>
                    <a:p>
                      <a:pPr marL="0" algn="l" defTabSz="457200" rtl="0" eaLnBrk="1" latinLnBrk="0" hangingPunct="1"/>
                      <a:r>
                        <a:rPr lang="pt-B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pt-BR" sz="11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rujna</a:t>
                      </a:r>
                      <a:r>
                        <a:rPr lang="pt-BR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2015.</a:t>
                      </a:r>
                      <a:endParaRPr lang="pt-BR" sz="1100" b="1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229" marR="24229" marT="24229" marB="24229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60023" y="888410"/>
            <a:ext cx="221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2:</a:t>
            </a:r>
          </a:p>
          <a:p>
            <a:endParaRPr lang="hr-HR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2567"/>
              </p:ext>
            </p:extLst>
          </p:nvPr>
        </p:nvGraphicFramePr>
        <p:xfrm>
          <a:off x="6656367" y="1245721"/>
          <a:ext cx="2304256" cy="143637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88041"/>
                <a:gridCol w="716215"/>
              </a:tblGrid>
              <a:tr h="1258867">
                <a:tc>
                  <a:txBody>
                    <a:bodyPr/>
                    <a:lstStyle/>
                    <a:p>
                      <a:r>
                        <a:rPr lang="hr-HR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Sastanci mladih i donositelja odluka u području mladih</a:t>
                      </a:r>
                    </a:p>
                    <a:p>
                      <a:r>
                        <a:rPr lang="hr-HR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(prijava Agenciji za mobilnost i programe EU)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hr-HR" sz="1100" strike="sng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veljače 2015.</a:t>
                      </a:r>
                    </a:p>
                    <a:p>
                      <a:r>
                        <a:rPr lang="hr-HR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 travnja 2015.</a:t>
                      </a:r>
                    </a:p>
                    <a:p>
                      <a:r>
                        <a:rPr lang="hr-HR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listopada 2015.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753537" y="888410"/>
            <a:ext cx="221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 aktivnost </a:t>
            </a:r>
            <a:r>
              <a:rPr lang="hr-HR" sz="1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endParaRPr lang="hr-HR" sz="1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0" t="2721" r="19796" b="4218"/>
          <a:stretch/>
        </p:blipFill>
        <p:spPr bwMode="auto">
          <a:xfrm>
            <a:off x="1763688" y="1052736"/>
            <a:ext cx="5760640" cy="49069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23728" y="332656"/>
            <a:ext cx="6904400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400" b="1" dirty="0" smtClean="0">
                <a:solidFill>
                  <a:srgbClr val="206F88"/>
                </a:solidFill>
                <a:latin typeface="+mn-lt"/>
                <a:cs typeface="Arial"/>
              </a:rPr>
              <a:t>Detaljne informacije o programu Erasmus+</a:t>
            </a:r>
            <a:r>
              <a:rPr lang="en-US" sz="2400" b="1" dirty="0" smtClean="0">
                <a:solidFill>
                  <a:srgbClr val="206F88"/>
                </a:solidFill>
                <a:latin typeface="+mn-lt"/>
                <a:cs typeface="Arial"/>
              </a:rPr>
              <a:t/>
            </a:r>
            <a:br>
              <a:rPr lang="en-US" sz="2400" b="1" dirty="0" smtClean="0">
                <a:solidFill>
                  <a:srgbClr val="206F88"/>
                </a:solidFill>
                <a:latin typeface="+mn-lt"/>
                <a:cs typeface="Arial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r>
              <a:rPr lang="en-US" sz="2400" b="1" dirty="0" smtClean="0">
                <a:solidFill>
                  <a:srgbClr val="206F88"/>
                </a:solidFill>
                <a:latin typeface="+mn-lt"/>
                <a:cs typeface="Arial"/>
              </a:rPr>
              <a:t/>
            </a:r>
            <a:br>
              <a:rPr lang="en-US" sz="2400" b="1" dirty="0" smtClean="0">
                <a:solidFill>
                  <a:srgbClr val="206F88"/>
                </a:solidFill>
                <a:latin typeface="+mn-lt"/>
                <a:cs typeface="Arial"/>
              </a:rPr>
            </a:br>
            <a:endParaRPr lang="en-US" sz="2400" b="1" dirty="0">
              <a:solidFill>
                <a:srgbClr val="206F88"/>
              </a:solidFill>
              <a:latin typeface="+mn-lt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1059288"/>
            <a:ext cx="5666679" cy="132343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</a:rPr>
              <a:t>http://www.mobilnost.hr</a:t>
            </a:r>
          </a:p>
          <a:p>
            <a:pPr algn="ctr"/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</a:rPr>
              <a:t>info@</a:t>
            </a:r>
            <a:r>
              <a:rPr lang="hr-HR" sz="4000" b="1" dirty="0" err="1" smtClean="0">
                <a:solidFill>
                  <a:schemeClr val="accent6">
                    <a:lumMod val="75000"/>
                  </a:schemeClr>
                </a:solidFill>
              </a:rPr>
              <a:t>mobilnost.hr</a:t>
            </a:r>
            <a:endParaRPr lang="hr-H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764704"/>
            <a:ext cx="4968552" cy="5198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8731" y="1772816"/>
            <a:ext cx="1535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5"/>
                </a:solidFill>
              </a:rPr>
              <a:t>Hvala na</a:t>
            </a:r>
          </a:p>
          <a:p>
            <a:pPr algn="ctr"/>
            <a:r>
              <a:rPr lang="hr-HR" sz="2400" b="1" dirty="0" smtClean="0">
                <a:solidFill>
                  <a:schemeClr val="accent5"/>
                </a:solidFill>
              </a:rPr>
              <a:t>pozornosti</a:t>
            </a:r>
            <a:endParaRPr lang="hr-HR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332656"/>
            <a:ext cx="6904400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2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Proračun programa Erasmus+</a:t>
            </a:r>
            <a:r>
              <a:rPr lang="en-US" sz="22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206F88"/>
                </a:solidFill>
                <a:latin typeface="+mn-lt"/>
                <a:cs typeface="Arial"/>
              </a:rPr>
              <a:t/>
            </a:r>
            <a:br>
              <a:rPr lang="en-US" sz="2400" b="1" dirty="0" smtClean="0">
                <a:solidFill>
                  <a:srgbClr val="206F88"/>
                </a:solidFill>
                <a:latin typeface="+mn-lt"/>
                <a:cs typeface="Arial"/>
              </a:rPr>
            </a:br>
            <a:endParaRPr lang="en-US" sz="2400" b="1" dirty="0">
              <a:solidFill>
                <a:srgbClr val="206F88"/>
              </a:solidFill>
              <a:latin typeface="+mn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468" y="155679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– 2020. EU</a:t>
            </a:r>
          </a:p>
          <a:p>
            <a:pPr algn="ctr"/>
            <a:r>
              <a:rPr lang="hr-H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≈14 700 000 </a:t>
            </a:r>
            <a:r>
              <a:rPr lang="hr-HR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hr-H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</a:p>
          <a:p>
            <a:pPr algn="ctr"/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EU</a:t>
            </a:r>
          </a:p>
          <a:p>
            <a:pPr algn="ctr"/>
            <a:r>
              <a:rPr lang="hr-HR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≈1 </a:t>
            </a:r>
            <a:r>
              <a:rPr lang="hr-HR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507 300 000 €</a:t>
            </a:r>
          </a:p>
          <a:p>
            <a:pPr algn="ctr"/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EU</a:t>
            </a:r>
          </a:p>
          <a:p>
            <a:pPr algn="ctr"/>
            <a:r>
              <a:rPr lang="hr-HR" b="1" dirty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≈1 </a:t>
            </a:r>
            <a:r>
              <a:rPr lang="hr-HR" b="1" dirty="0" smtClean="0">
                <a:solidFill>
                  <a:srgbClr val="206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736 400 000 €</a:t>
            </a:r>
          </a:p>
          <a:p>
            <a:pPr algn="ctr"/>
            <a:endParaRPr lang="hr-H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RH</a:t>
            </a:r>
          </a:p>
          <a:p>
            <a:pPr algn="ctr"/>
            <a:r>
              <a:rPr lang="hr-HR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≈12 </a:t>
            </a:r>
            <a:r>
              <a:rPr lang="hr-HR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300 000 € (inicijalni)</a:t>
            </a:r>
          </a:p>
          <a:p>
            <a:pPr algn="ctr"/>
            <a:r>
              <a:rPr lang="hr-HR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≈13 </a:t>
            </a:r>
            <a:r>
              <a:rPr lang="hr-HR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300 000 € (finalni)</a:t>
            </a:r>
          </a:p>
          <a:p>
            <a:pPr algn="ctr"/>
            <a:endParaRPr lang="hr-H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RH</a:t>
            </a:r>
          </a:p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≈12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900 000 € (inicijalni)</a:t>
            </a:r>
          </a:p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7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30164"/>
            <a:ext cx="91328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8900" algn="l"/>
              </a:tabLst>
            </a:pPr>
            <a:endParaRPr lang="hr-HR" b="1" dirty="0">
              <a:solidFill>
                <a:srgbClr val="2FB1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2278410" y="116632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b="1" dirty="0" smtClean="0">
                <a:solidFill>
                  <a:srgbClr val="2FB1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Zemlje sudionice u Erasmus+</a:t>
            </a:r>
            <a:endParaRPr lang="hr-HR" sz="2200" b="1" dirty="0">
              <a:solidFill>
                <a:srgbClr val="2FB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0263" y="1258491"/>
            <a:ext cx="7211466" cy="13064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PROGRAMSKE 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ZEMLJE</a:t>
            </a: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Države članice EU</a:t>
            </a: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Makedonija, Island, Lihtenštajn, Norveška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Turska</a:t>
            </a:r>
          </a:p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6468" y="2708920"/>
            <a:ext cx="7211466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SUSJEDNE PARTNERSKE ZEMLJE EU</a:t>
            </a: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Zapadni Balkan</a:t>
            </a: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Zemlje Istočnog partnerstva</a:t>
            </a: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Zemlje južnog Mediterana</a:t>
            </a: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Ruska Federacija</a:t>
            </a: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0263" y="4581128"/>
            <a:ext cx="7170129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hr-H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OSTALE PARTNERSKE ZEMLJE</a:t>
            </a: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971600" y="260648"/>
            <a:ext cx="6768752" cy="5904656"/>
          </a:xfrm>
          <a:prstGeom prst="irregularSeal1">
            <a:avLst/>
          </a:prstGeom>
          <a:noFill/>
          <a:ln w="349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124744"/>
            <a:ext cx="3048000" cy="428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730" y="1078230"/>
            <a:ext cx="5844540" cy="4701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67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9517</Words>
  <Application>Microsoft Office PowerPoint</Application>
  <PresentationFormat>Prikaz na zaslonu (4:3)</PresentationFormat>
  <Paragraphs>1065</Paragraphs>
  <Slides>69</Slides>
  <Notes>50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69</vt:i4>
      </vt:variant>
    </vt:vector>
  </HeadingPairs>
  <TitlesOfParts>
    <vt:vector size="79" baseType="lpstr">
      <vt:lpstr>SimSun</vt:lpstr>
      <vt:lpstr>Arial</vt:lpstr>
      <vt:lpstr>Calibri</vt:lpstr>
      <vt:lpstr>Courier New</vt:lpstr>
      <vt:lpstr>GillSans</vt:lpstr>
      <vt:lpstr>Symbol</vt:lpstr>
      <vt:lpstr>Times New Roman</vt:lpstr>
      <vt:lpstr>Verdana</vt:lpstr>
      <vt:lpstr>Wingdings</vt:lpstr>
      <vt:lpstr>Office Theme</vt:lpstr>
      <vt:lpstr>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1</vt:lpstr>
      <vt:lpstr>1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Transnacionalne aktivnosti osposobljavanja, podučavanja i učenja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Ciljevi strateških partnerstava</vt:lpstr>
      <vt:lpstr>Prioriteti</vt:lpstr>
      <vt:lpstr>Tko može sudjelovati</vt:lpstr>
      <vt:lpstr>Primjeri aktivnosti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Mogućnosti za područje predškolskog i općeg odgoja i obrazovanja  Mogućnosti za visoko obrazovanje i mlade   Mogućnosti za strukovno obrazovanje  Mogućnosti za odrasle</dc:title>
  <dc:creator>Lidija Sokolić</dc:creator>
  <cp:lastModifiedBy>Adela Granić</cp:lastModifiedBy>
  <cp:revision>84</cp:revision>
  <dcterms:created xsi:type="dcterms:W3CDTF">2015-03-10T14:18:06Z</dcterms:created>
  <dcterms:modified xsi:type="dcterms:W3CDTF">2016-02-19T08:02:27Z</dcterms:modified>
</cp:coreProperties>
</file>