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1" r:id="rId3"/>
    <p:sldId id="261" r:id="rId4"/>
    <p:sldId id="267" r:id="rId5"/>
    <p:sldId id="258" r:id="rId6"/>
    <p:sldId id="263" r:id="rId7"/>
    <p:sldId id="272" r:id="rId8"/>
    <p:sldId id="273" r:id="rId9"/>
    <p:sldId id="299" r:id="rId10"/>
    <p:sldId id="297" r:id="rId11"/>
    <p:sldId id="300" r:id="rId12"/>
    <p:sldId id="309" r:id="rId13"/>
    <p:sldId id="310" r:id="rId14"/>
    <p:sldId id="274" r:id="rId15"/>
    <p:sldId id="311" r:id="rId16"/>
    <p:sldId id="312" r:id="rId17"/>
    <p:sldId id="314" r:id="rId18"/>
    <p:sldId id="316" r:id="rId19"/>
    <p:sldId id="265" r:id="rId20"/>
    <p:sldId id="302" r:id="rId21"/>
    <p:sldId id="303" r:id="rId22"/>
    <p:sldId id="304" r:id="rId23"/>
    <p:sldId id="305" r:id="rId24"/>
    <p:sldId id="306" r:id="rId25"/>
    <p:sldId id="307" r:id="rId26"/>
    <p:sldId id="308" r:id="rId27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rednji stil 4 - Isticanj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FECB4D8-DB02-4DC6-A0A2-4F2EBAE1DC90}" styleName="Srednji stil 1 - Isticanj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Srednji stil 2 - Isticanj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81552-905C-4D8F-B503-26EDA92B8ADA}" type="doc">
      <dgm:prSet loTypeId="urn:microsoft.com/office/officeart/2005/8/layout/hierarchy4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hr-HR"/>
        </a:p>
      </dgm:t>
    </dgm:pt>
    <dgm:pt modelId="{0654A4E5-09B6-4927-99E5-FC14D9F28050}">
      <dgm:prSet custT="1"/>
      <dgm:spPr/>
      <dgm:t>
        <a:bodyPr/>
        <a:lstStyle/>
        <a:p>
          <a:pPr algn="ctr" rtl="0"/>
          <a:r>
            <a:rPr lang="hr-HR" sz="2000" b="1" dirty="0" smtClean="0"/>
            <a:t>CENTAR ZA INKLUZIJU I PODRŠKU ZAJEDNICI </a:t>
          </a:r>
          <a:r>
            <a:rPr lang="pl-PL" sz="2000" b="1" dirty="0" smtClean="0"/>
            <a:t/>
          </a:r>
          <a:br>
            <a:rPr lang="pl-PL" sz="2000" b="1" dirty="0" smtClean="0"/>
          </a:br>
          <a:r>
            <a:rPr lang="pl-PL" sz="2000" b="1" dirty="0" smtClean="0"/>
            <a:t>PTO – Plivanje kao terapija i integracija za osobe s posebnim potrebama</a:t>
          </a:r>
          <a:br>
            <a:rPr lang="pl-PL" sz="2000" b="1" dirty="0" smtClean="0"/>
          </a:br>
          <a:endParaRPr lang="hr-HR" sz="2000" dirty="0"/>
        </a:p>
      </dgm:t>
    </dgm:pt>
    <dgm:pt modelId="{2400260B-8B0B-40E1-A753-D5C508E3A07A}" type="parTrans" cxnId="{8DE0B9F8-3455-423E-8D07-6F334A4B0042}">
      <dgm:prSet/>
      <dgm:spPr/>
      <dgm:t>
        <a:bodyPr/>
        <a:lstStyle/>
        <a:p>
          <a:endParaRPr lang="hr-HR"/>
        </a:p>
      </dgm:t>
    </dgm:pt>
    <dgm:pt modelId="{0B78FF8D-4F7F-4F5E-8120-2FF21DC72814}" type="sibTrans" cxnId="{8DE0B9F8-3455-423E-8D07-6F334A4B0042}">
      <dgm:prSet/>
      <dgm:spPr/>
      <dgm:t>
        <a:bodyPr/>
        <a:lstStyle/>
        <a:p>
          <a:endParaRPr lang="hr-HR"/>
        </a:p>
      </dgm:t>
    </dgm:pt>
    <dgm:pt modelId="{3838C9E0-73B0-45FE-BC18-BDE77DF70F07}" type="pres">
      <dgm:prSet presAssocID="{68981552-905C-4D8F-B503-26EDA92B8AD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F8886663-E7F5-42D3-8E50-6BA31FFF2C81}" type="pres">
      <dgm:prSet presAssocID="{0654A4E5-09B6-4927-99E5-FC14D9F28050}" presName="vertOne" presStyleCnt="0"/>
      <dgm:spPr/>
    </dgm:pt>
    <dgm:pt modelId="{10EE6B4F-9A8F-4B48-A9D9-896C684B4C6C}" type="pres">
      <dgm:prSet presAssocID="{0654A4E5-09B6-4927-99E5-FC14D9F28050}" presName="txOne" presStyleLbl="node0" presStyleIdx="0" presStyleCnt="1" custLinFactNeighborX="-10922" custLinFactNeighborY="-144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5998F54-67D1-422C-B8F5-F5ACFA408966}" type="pres">
      <dgm:prSet presAssocID="{0654A4E5-09B6-4927-99E5-FC14D9F28050}" presName="horzOne" presStyleCnt="0"/>
      <dgm:spPr/>
    </dgm:pt>
  </dgm:ptLst>
  <dgm:cxnLst>
    <dgm:cxn modelId="{0280F90D-68F2-4A96-9E40-FBE6AA4049A6}" type="presOf" srcId="{68981552-905C-4D8F-B503-26EDA92B8ADA}" destId="{3838C9E0-73B0-45FE-BC18-BDE77DF70F07}" srcOrd="0" destOrd="0" presId="urn:microsoft.com/office/officeart/2005/8/layout/hierarchy4"/>
    <dgm:cxn modelId="{8DE0B9F8-3455-423E-8D07-6F334A4B0042}" srcId="{68981552-905C-4D8F-B503-26EDA92B8ADA}" destId="{0654A4E5-09B6-4927-99E5-FC14D9F28050}" srcOrd="0" destOrd="0" parTransId="{2400260B-8B0B-40E1-A753-D5C508E3A07A}" sibTransId="{0B78FF8D-4F7F-4F5E-8120-2FF21DC72814}"/>
    <dgm:cxn modelId="{717F2380-ADD8-4CFF-8819-0AC35F36778E}" type="presOf" srcId="{0654A4E5-09B6-4927-99E5-FC14D9F28050}" destId="{10EE6B4F-9A8F-4B48-A9D9-896C684B4C6C}" srcOrd="0" destOrd="0" presId="urn:microsoft.com/office/officeart/2005/8/layout/hierarchy4"/>
    <dgm:cxn modelId="{E33F0AB2-28BA-429E-8127-BA49AC37696D}" type="presParOf" srcId="{3838C9E0-73B0-45FE-BC18-BDE77DF70F07}" destId="{F8886663-E7F5-42D3-8E50-6BA31FFF2C81}" srcOrd="0" destOrd="0" presId="urn:microsoft.com/office/officeart/2005/8/layout/hierarchy4"/>
    <dgm:cxn modelId="{0A82494F-A43C-48D8-8263-DEB845C89DBB}" type="presParOf" srcId="{F8886663-E7F5-42D3-8E50-6BA31FFF2C81}" destId="{10EE6B4F-9A8F-4B48-A9D9-896C684B4C6C}" srcOrd="0" destOrd="0" presId="urn:microsoft.com/office/officeart/2005/8/layout/hierarchy4"/>
    <dgm:cxn modelId="{BA493F12-1E70-42EC-BA5F-B3A9F1D31B99}" type="presParOf" srcId="{F8886663-E7F5-42D3-8E50-6BA31FFF2C81}" destId="{65998F54-67D1-422C-B8F5-F5ACFA40896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37B20-0D53-43A3-8907-11A070E779A3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F86AB-1514-4EBC-A3BD-2DE9DBA16C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812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88F64-FEB9-4E45-8B0F-230FF57DD15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8FA6D-F462-4D2C-93A1-D280AD090C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811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281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459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5098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1599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67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6739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0118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697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625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801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24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545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373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36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04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202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7E455-BD35-46FD-91DA-F3DB2B39E78F}" type="datetimeFigureOut">
              <a:rPr lang="hr-HR" smtClean="0"/>
              <a:t>19.2.2016.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F4F5E1-B953-435F-8B30-B376C0EFF9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946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al2020.e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4116" y="396929"/>
            <a:ext cx="7766936" cy="2951328"/>
          </a:xfrm>
        </p:spPr>
        <p:txBody>
          <a:bodyPr/>
          <a:lstStyle/>
          <a:p>
            <a:pPr algn="l"/>
            <a:r>
              <a:rPr lang="hr-HR" sz="4000" dirty="0" smtClean="0"/>
              <a:t>EUROPEAN </a:t>
            </a:r>
            <a:r>
              <a:rPr lang="hr-HR" sz="4000" dirty="0" err="1" smtClean="0"/>
              <a:t>TERRITORIAL</a:t>
            </a:r>
            <a:r>
              <a:rPr lang="hr-HR" sz="4000" dirty="0" smtClean="0"/>
              <a:t> </a:t>
            </a:r>
            <a:r>
              <a:rPr lang="hr-HR" sz="4000" dirty="0" err="1" smtClean="0"/>
              <a:t>COOPERATION</a:t>
            </a:r>
            <a:r>
              <a:rPr lang="hr-HR" sz="4000" dirty="0" smtClean="0"/>
              <a:t> – EUROPSKA TERITORIJALNA SURADNJA</a:t>
            </a:r>
            <a:endParaRPr lang="hr-HR" sz="4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205" y="3655071"/>
            <a:ext cx="5334000" cy="146685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1013254" y="5428735"/>
            <a:ext cx="8106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INFO DANI, PULA, 26/03/2015</a:t>
            </a:r>
          </a:p>
          <a:p>
            <a:pPr algn="ctr"/>
            <a:r>
              <a:rPr lang="hr-HR" dirty="0" smtClean="0"/>
              <a:t>Patrizia </a:t>
            </a:r>
            <a:r>
              <a:rPr lang="hr-HR" dirty="0" err="1" smtClean="0"/>
              <a:t>Bosichv.d</a:t>
            </a:r>
            <a:r>
              <a:rPr lang="hr-HR" dirty="0" smtClean="0"/>
              <a:t>. Pročelnice Upravnog odjela za međunarodnu suradnju i europske poslove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505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 smtClean="0"/>
              <a:t>ADRION</a:t>
            </a:r>
            <a:r>
              <a:rPr lang="hr-HR" dirty="0" smtClean="0"/>
              <a:t> – JADRANSKO-JONSKI PROGRAM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NOVI PROGRAM – djelom nasljednik programa </a:t>
            </a:r>
            <a:r>
              <a:rPr lang="hr-HR" dirty="0" err="1" smtClean="0"/>
              <a:t>IPA</a:t>
            </a:r>
            <a:r>
              <a:rPr lang="hr-HR" dirty="0" smtClean="0"/>
              <a:t> Adriatic </a:t>
            </a:r>
            <a:endParaRPr lang="en-US" dirty="0"/>
          </a:p>
          <a:p>
            <a:r>
              <a:rPr lang="hr-HR" dirty="0"/>
              <a:t>programski dokument je poslan Europskoj komisiji na komentiranje u prosincu 2014. godine</a:t>
            </a:r>
          </a:p>
          <a:p>
            <a:r>
              <a:rPr lang="hr-HR" dirty="0" err="1"/>
              <a:t>EFRR</a:t>
            </a:r>
            <a:r>
              <a:rPr lang="hr-HR" dirty="0"/>
              <a:t> 83 </a:t>
            </a:r>
            <a:r>
              <a:rPr lang="hr-HR" dirty="0" err="1"/>
              <a:t>mil</a:t>
            </a:r>
            <a:r>
              <a:rPr lang="hr-HR" dirty="0"/>
              <a:t>. eura</a:t>
            </a:r>
          </a:p>
          <a:p>
            <a:r>
              <a:rPr lang="hr-HR" dirty="0"/>
              <a:t>prvi natječaj predviđen u rujnu 2015. godini </a:t>
            </a:r>
          </a:p>
          <a:p>
            <a:r>
              <a:rPr lang="hr-HR" dirty="0"/>
              <a:t>Upravljačko tijelo – regija </a:t>
            </a:r>
            <a:r>
              <a:rPr lang="hr-HR" dirty="0" err="1"/>
              <a:t>Emilia-Romagna</a:t>
            </a:r>
            <a:r>
              <a:rPr lang="hr-HR" dirty="0"/>
              <a:t>, Italija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7961" y="3871785"/>
            <a:ext cx="4904039" cy="298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12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zervirano mjesto sadržaja 2"/>
          <p:cNvSpPr>
            <a:spLocks noGrp="1"/>
          </p:cNvSpPr>
          <p:nvPr>
            <p:ph idx="1"/>
          </p:nvPr>
        </p:nvSpPr>
        <p:spPr>
          <a:xfrm>
            <a:off x="1631950" y="1268413"/>
            <a:ext cx="8229600" cy="452596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hr-HR" altLang="sr-Latn-RS"/>
          </a:p>
          <a:p>
            <a:pPr eaLnBrk="1" hangingPunct="1">
              <a:buFont typeface="Arial" panose="020B0604020202020204" pitchFamily="34" charset="0"/>
              <a:buNone/>
            </a:pPr>
            <a:endParaRPr lang="hr-HR" altLang="sr-Latn-RS" sz="160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51455"/>
              </p:ext>
            </p:extLst>
          </p:nvPr>
        </p:nvGraphicFramePr>
        <p:xfrm>
          <a:off x="756038" y="925033"/>
          <a:ext cx="8785225" cy="536676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64372"/>
                <a:gridCol w="2088291"/>
                <a:gridCol w="1872261"/>
                <a:gridCol w="2160301"/>
              </a:tblGrid>
              <a:tr h="946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kern="1200" dirty="0" smtClean="0"/>
                        <a:t>Prioritetna os</a:t>
                      </a:r>
                      <a:r>
                        <a:rPr lang="sr-Latn-BA" sz="1600" kern="1200" baseline="0" dirty="0" smtClean="0"/>
                        <a:t> </a:t>
                      </a:r>
                      <a:r>
                        <a:rPr lang="sr-Latn-BA" sz="1600" kern="1200" dirty="0" smtClean="0"/>
                        <a:t>1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kern="1200" dirty="0" smtClean="0"/>
                        <a:t>Inovativna i pametna regija</a:t>
                      </a:r>
                      <a:r>
                        <a:rPr lang="sr-Latn-BA" sz="1600" kern="1200" baseline="0" dirty="0" smtClean="0"/>
                        <a:t> </a:t>
                      </a:r>
                      <a:endParaRPr lang="hr-H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kern="1200" dirty="0" smtClean="0"/>
                        <a:t>Prioritetna os 2 : Održiv</a:t>
                      </a:r>
                      <a:r>
                        <a:rPr lang="sr-Latn-BA" sz="1600" kern="1200" baseline="0" dirty="0" smtClean="0"/>
                        <a:t>a</a:t>
                      </a:r>
                      <a:r>
                        <a:rPr lang="sr-Latn-BA" sz="1600" kern="1200" dirty="0" smtClean="0"/>
                        <a:t> regija</a:t>
                      </a:r>
                      <a:endParaRPr lang="hr-H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kern="1200" dirty="0" smtClean="0"/>
                        <a:t>Prioritetna os 3: Povezana regija</a:t>
                      </a:r>
                      <a:r>
                        <a:rPr lang="sr-Latn-BA" sz="1600" kern="1200" baseline="0" dirty="0" smtClean="0"/>
                        <a:t> </a:t>
                      </a:r>
                      <a:endParaRPr lang="hr-HR" sz="16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kern="1200" dirty="0" smtClean="0"/>
                        <a:t>Prioritetna osa 4: „Podrška EUSAIR upravljanu“</a:t>
                      </a:r>
                      <a:endParaRPr lang="hr-HR" sz="16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6" marB="45716" anchor="ctr"/>
                </a:tc>
              </a:tr>
              <a:tr h="2349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SO 1.1: Podrška razvoju regionalnog</a:t>
                      </a:r>
                      <a:r>
                        <a:rPr lang="hr-HR" sz="1400" baseline="0" dirty="0" smtClean="0"/>
                        <a:t> </a:t>
                      </a:r>
                      <a:r>
                        <a:rPr lang="hr-HR" sz="1400" dirty="0" smtClean="0"/>
                        <a:t>sistema inovacija u jadransko-jonskom području </a:t>
                      </a:r>
                    </a:p>
                    <a:p>
                      <a:endParaRPr lang="hr-HR" sz="1800" dirty="0"/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SO 2.1: Promoviranje</a:t>
                      </a:r>
                      <a:r>
                        <a:rPr lang="hr-HR" sz="1400" baseline="0" dirty="0" smtClean="0"/>
                        <a:t> </a:t>
                      </a:r>
                      <a:r>
                        <a:rPr lang="hr-HR" sz="1400" dirty="0" smtClean="0"/>
                        <a:t>održive valorizacije prirodne i kulturne baštine kao rastućeg</a:t>
                      </a:r>
                      <a:r>
                        <a:rPr lang="hr-HR" sz="1400" baseline="0" dirty="0" smtClean="0"/>
                        <a:t> </a:t>
                      </a:r>
                      <a:r>
                        <a:rPr lang="hr-HR" sz="1400" dirty="0" smtClean="0"/>
                        <a:t>resursa u jadranskom-jonskom području</a:t>
                      </a:r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SO 3.1:</a:t>
                      </a:r>
                      <a:r>
                        <a:rPr lang="hr-HR" sz="1400" dirty="0" smtClean="0"/>
                        <a:t> </a:t>
                      </a:r>
                      <a:r>
                        <a:rPr lang="nn-NO" sz="1400" dirty="0" smtClean="0"/>
                        <a:t>Jačanje kapaciteta za pružanje usluga </a:t>
                      </a:r>
                      <a:r>
                        <a:rPr lang="hr-HR" sz="1400" dirty="0" smtClean="0"/>
                        <a:t>integriranog </a:t>
                      </a:r>
                      <a:r>
                        <a:rPr lang="nn-NO" sz="1400" dirty="0" smtClean="0"/>
                        <a:t>transporta i mobilnosti kao i multimodalnosti u jadransko-jonskom području</a:t>
                      </a:r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SO 4.1: Olakšati koordinaciju i provedbu EUSAIR-a kroz jačanje institucionalnih kapaciteta javne administracije i ključnih dionika kroz potporu u provedbi zajedničkih prioriteta.</a:t>
                      </a:r>
                      <a:endParaRPr lang="hr-HR" sz="1400" dirty="0" smtClean="0">
                        <a:latin typeface="+mn-lt"/>
                      </a:endParaRPr>
                    </a:p>
                  </a:txBody>
                  <a:tcPr marL="91443" marR="91443" marT="45716" marB="45716" anchor="ctr"/>
                </a:tc>
              </a:tr>
              <a:tr h="2070674"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400" kern="1200" dirty="0" smtClean="0"/>
                        <a:t>SO 2.2: Jačanje kapaciteta za rješavanje pitanja ugroženosti okoliša, usluga fragmentacije i očuvanja </a:t>
                      </a:r>
                      <a:r>
                        <a:rPr lang="sr-Latn-BA" sz="1400" kern="1200" dirty="0" err="1" smtClean="0"/>
                        <a:t>ekosustava</a:t>
                      </a:r>
                      <a:r>
                        <a:rPr lang="sr-Latn-BA" sz="1400" kern="1200" dirty="0" smtClean="0"/>
                        <a:t> na </a:t>
                      </a:r>
                      <a:r>
                        <a:rPr lang="sr-Latn-BA" sz="1400" kern="1200" dirty="0" err="1" smtClean="0"/>
                        <a:t>transnacionalnoj</a:t>
                      </a:r>
                      <a:r>
                        <a:rPr lang="sr-Latn-BA" sz="1400" kern="1200" dirty="0" smtClean="0"/>
                        <a:t> razini</a:t>
                      </a:r>
                      <a:endParaRPr lang="hr-H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43" marR="91443" marT="45716" marB="45716" anchor="ctr"/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43" marR="91443" marT="45716" marB="4571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79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SREDIŠNJA EUROPA – CENTRAL EUROPE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2767" y="4777854"/>
            <a:ext cx="4549233" cy="2080146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1433384" y="1804087"/>
            <a:ext cx="78406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err="1" smtClean="0">
                <a:solidFill>
                  <a:schemeClr val="tx2"/>
                </a:solidFill>
                <a:hlinkClick r:id="rId3"/>
              </a:rPr>
              <a:t>www.central2020.eu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</a:p>
          <a:p>
            <a:endParaRPr lang="hr-HR" dirty="0" smtClean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programski </a:t>
            </a:r>
            <a:r>
              <a:rPr lang="en-US" dirty="0" err="1">
                <a:solidFill>
                  <a:schemeClr val="tx2"/>
                </a:solidFill>
              </a:rPr>
              <a:t>dokument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odobren od strane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Europsk</a:t>
            </a:r>
            <a:r>
              <a:rPr lang="hr-HR" dirty="0">
                <a:solidFill>
                  <a:schemeClr val="tx2"/>
                </a:solidFill>
              </a:rPr>
              <a:t>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komisij</a:t>
            </a:r>
            <a:r>
              <a:rPr lang="hr-HR" dirty="0">
                <a:solidFill>
                  <a:schemeClr val="tx2"/>
                </a:solidFill>
              </a:rPr>
              <a:t>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17. prosinca </a:t>
            </a:r>
            <a:r>
              <a:rPr lang="en-US" dirty="0">
                <a:solidFill>
                  <a:schemeClr val="tx2"/>
                </a:solidFill>
              </a:rPr>
              <a:t>2014. </a:t>
            </a:r>
            <a:r>
              <a:rPr lang="en-US" dirty="0" err="1" smtClean="0">
                <a:solidFill>
                  <a:schemeClr val="tx2"/>
                </a:solidFill>
              </a:rPr>
              <a:t>godine</a:t>
            </a:r>
            <a:endParaRPr lang="hr-HR" dirty="0" smtClean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 err="1">
                <a:solidFill>
                  <a:schemeClr val="tx2"/>
                </a:solidFill>
              </a:rPr>
              <a:t>EFRR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231 mil. </a:t>
            </a:r>
            <a:r>
              <a:rPr lang="hr-HR" dirty="0">
                <a:solidFill>
                  <a:schemeClr val="tx2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ura</a:t>
            </a:r>
            <a:endParaRPr lang="hr-HR" dirty="0" smtClean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vi-VN" dirty="0">
                <a:solidFill>
                  <a:schemeClr val="tx2"/>
                </a:solidFill>
              </a:rPr>
              <a:t>prvi natječaj predviđen </a:t>
            </a:r>
            <a:r>
              <a:rPr lang="hr-HR" dirty="0">
                <a:solidFill>
                  <a:schemeClr val="tx2"/>
                </a:solidFill>
              </a:rPr>
              <a:t>krenuo 13. veljače</a:t>
            </a:r>
            <a:r>
              <a:rPr lang="vi-VN" dirty="0">
                <a:solidFill>
                  <a:schemeClr val="tx2"/>
                </a:solidFill>
              </a:rPr>
              <a:t> 2015. godin</a:t>
            </a:r>
            <a:r>
              <a:rPr lang="hr-HR" dirty="0">
                <a:solidFill>
                  <a:schemeClr val="tx2"/>
                </a:solidFill>
              </a:rPr>
              <a:t>e</a:t>
            </a:r>
            <a:r>
              <a:rPr lang="vi-VN" dirty="0">
                <a:solidFill>
                  <a:schemeClr val="tx2"/>
                </a:solidFill>
              </a:rPr>
              <a:t> s budžetom od oko 80 mil. </a:t>
            </a:r>
            <a:r>
              <a:rPr lang="vi-VN" dirty="0" smtClean="0">
                <a:solidFill>
                  <a:schemeClr val="tx2"/>
                </a:solidFill>
              </a:rPr>
              <a:t>Eura</a:t>
            </a:r>
            <a:endParaRPr lang="hr-HR" dirty="0" smtClean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2"/>
                </a:solidFill>
              </a:rPr>
              <a:t>Upravljačko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nl-NL" dirty="0">
                <a:solidFill>
                  <a:schemeClr val="tx2"/>
                </a:solidFill>
              </a:rPr>
              <a:t>tijel</a:t>
            </a:r>
            <a:r>
              <a:rPr lang="hr-HR" dirty="0">
                <a:solidFill>
                  <a:schemeClr val="tx2"/>
                </a:solidFill>
              </a:rPr>
              <a:t>o</a:t>
            </a:r>
            <a:r>
              <a:rPr lang="nl-NL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-</a:t>
            </a:r>
            <a:r>
              <a:rPr lang="nl-NL" dirty="0">
                <a:solidFill>
                  <a:schemeClr val="tx2"/>
                </a:solidFill>
              </a:rPr>
              <a:t> Grad Beč, Austrija</a:t>
            </a:r>
            <a:endParaRPr lang="hr-H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4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905608"/>
              </p:ext>
            </p:extLst>
          </p:nvPr>
        </p:nvGraphicFramePr>
        <p:xfrm>
          <a:off x="882498" y="0"/>
          <a:ext cx="10377380" cy="67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345"/>
                <a:gridCol w="2594345"/>
                <a:gridCol w="2594345"/>
                <a:gridCol w="2594345"/>
              </a:tblGrid>
              <a:tr h="1242397">
                <a:tc>
                  <a:txBody>
                    <a:bodyPr/>
                    <a:lstStyle/>
                    <a:p>
                      <a:r>
                        <a:rPr lang="hr-HR" sz="1500" dirty="0" smtClean="0"/>
                        <a:t>Prioritetna os 1.</a:t>
                      </a:r>
                    </a:p>
                    <a:p>
                      <a:r>
                        <a:rPr lang="hr-HR" sz="1500" dirty="0" smtClean="0"/>
                        <a:t>Suradnja u području inovacija</a:t>
                      </a:r>
                      <a:endParaRPr lang="hr-H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 smtClean="0"/>
                        <a:t>Prioritetna os 2.</a:t>
                      </a:r>
                    </a:p>
                    <a:p>
                      <a:r>
                        <a:rPr lang="hr-HR" sz="1500" dirty="0" smtClean="0"/>
                        <a:t>Suradnja</a:t>
                      </a:r>
                      <a:r>
                        <a:rPr lang="hr-HR" sz="1500" baseline="0" dirty="0" smtClean="0"/>
                        <a:t> na izradi strategija vezanih za nisku razinu emisije </a:t>
                      </a:r>
                      <a:r>
                        <a:rPr lang="hr-HR" sz="1500" baseline="0" dirty="0" err="1" smtClean="0"/>
                        <a:t>CO2</a:t>
                      </a:r>
                      <a:endParaRPr lang="hr-H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 smtClean="0"/>
                        <a:t>Prioritetna os 3.</a:t>
                      </a:r>
                    </a:p>
                    <a:p>
                      <a:r>
                        <a:rPr lang="hr-HR" sz="1500" dirty="0" smtClean="0"/>
                        <a:t>Suradnja u području prirodnih</a:t>
                      </a:r>
                      <a:r>
                        <a:rPr lang="hr-HR" sz="1500" baseline="0" dirty="0" smtClean="0"/>
                        <a:t> i kulturnih resursa za održivi rast</a:t>
                      </a:r>
                      <a:endParaRPr lang="hr-H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 smtClean="0"/>
                        <a:t>Prioritetna os 4. </a:t>
                      </a:r>
                    </a:p>
                    <a:p>
                      <a:r>
                        <a:rPr lang="hr-HR" sz="1500" dirty="0" smtClean="0"/>
                        <a:t>suradnja u području prometa u svrhu boljeg povezivanja Središnje Europe</a:t>
                      </a:r>
                      <a:endParaRPr lang="hr-HR" sz="1500" dirty="0"/>
                    </a:p>
                  </a:txBody>
                  <a:tcPr/>
                </a:tc>
              </a:tr>
              <a:tr h="184149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1.1.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500" b="0" dirty="0" smtClean="0">
                          <a:solidFill>
                            <a:schemeClr val="tx2"/>
                          </a:solidFill>
                        </a:rPr>
                        <a:t>Poboljšati održive veze između sudionika inovativnih sustava s ciljem jačanja regionalnog kapaciteta za inovacije u središnjoj Europi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2.1. 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Razviti i primijeniti rješenja za povećanje energetske učinkovitosti i korištenja obnovljive energije u javnim infrastrukturama</a:t>
                      </a:r>
                      <a:endParaRPr lang="hr-HR" sz="1500" b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Poboljšati kapacitete za integrirano upravljanje okolišem u smislu zaštite i održivog  korištenja prirodne baštine i resursa</a:t>
                      </a:r>
                    </a:p>
                    <a:p>
                      <a:endParaRPr lang="hr-HR" sz="1500" b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4.1</a:t>
                      </a: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Poboljšati planiranje i koordinaciju regionalnih putničkih prijevoznih sustava u svrhu boljeg povezivanja s nacionalnim i europskim prijevoznim mrežama</a:t>
                      </a:r>
                      <a:r>
                        <a:rPr lang="en-US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hr-HR" dirty="0"/>
                    </a:p>
                  </a:txBody>
                  <a:tcPr/>
                </a:tc>
              </a:tr>
              <a:tr h="1725150">
                <a:tc>
                  <a:txBody>
                    <a:bodyPr/>
                    <a:lstStyle/>
                    <a:p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1.2. 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Poboljšati vještine i poduzetničke kompetencije za unaprjeđenje ekonomskih i socijalnih inovacija u regijama središnje Europe</a:t>
                      </a:r>
                      <a:endParaRPr lang="hr-HR" sz="1500" b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2.2. Unaprijediti teritorijalne strategije i politike za planiranje korištenja energije s niskom razinom ugljika uzimajući u obzir ublažavanje klimatskih promjena </a:t>
                      </a:r>
                      <a:endParaRPr lang="hr-HR" sz="1500" b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Poboljšati kapacitete za održivo korištenje kulturne baštine i resursa</a:t>
                      </a:r>
                    </a:p>
                    <a:p>
                      <a:endParaRPr lang="hr-HR" sz="1500" b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4.2</a:t>
                      </a: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vi-VN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Poboljšati koordinaciju između sudionika u teretnom prijevozu s ciljem povećanja broja multimodalnih okolišno prihvatljivih prijevoznih rješenja</a:t>
                      </a:r>
                      <a:endParaRPr lang="hr-HR" dirty="0"/>
                    </a:p>
                  </a:txBody>
                  <a:tcPr/>
                </a:tc>
              </a:tr>
              <a:tr h="184149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2.3. Poboljšati kapacitete planiranja mobilnosti u funkcionalnim urbanim područjima u svrhu smanjenja emisija </a:t>
                      </a:r>
                      <a:r>
                        <a:rPr lang="hr-HR" sz="1500" b="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 3.3. Poboljšati upravljanje okolišem u funkcionalnim urbanim područjima kako bi ta područja postala ugodnija mjesta za život</a:t>
                      </a:r>
                      <a:endParaRPr lang="hr-HR" sz="1500" b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66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MEDITERAN</a:t>
            </a:r>
            <a:endParaRPr lang="hr-HR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Program je poslan na odobrenje 7. studenog 2014. </a:t>
            </a:r>
            <a:r>
              <a:rPr lang="hr-HR" dirty="0" smtClean="0">
                <a:solidFill>
                  <a:schemeClr val="tx2"/>
                </a:solidFill>
              </a:rPr>
              <a:t>godine</a:t>
            </a:r>
          </a:p>
          <a:p>
            <a:r>
              <a:rPr lang="hr-HR" dirty="0" smtClean="0">
                <a:solidFill>
                  <a:schemeClr val="tx2"/>
                </a:solidFill>
              </a:rPr>
              <a:t>Upravljačko tijelo  - Regija Provence-Alpes-Côte-d’Azur</a:t>
            </a:r>
            <a:r>
              <a:rPr lang="hr-HR" dirty="0">
                <a:solidFill>
                  <a:schemeClr val="tx2"/>
                </a:solidFill>
              </a:rPr>
              <a:t>, </a:t>
            </a:r>
            <a:r>
              <a:rPr lang="hr-HR" dirty="0" smtClean="0">
                <a:solidFill>
                  <a:schemeClr val="tx2"/>
                </a:solidFill>
              </a:rPr>
              <a:t>Francuska</a:t>
            </a:r>
          </a:p>
          <a:p>
            <a:r>
              <a:rPr lang="hr-HR" dirty="0" smtClean="0">
                <a:solidFill>
                  <a:schemeClr val="tx2"/>
                </a:solidFill>
              </a:rPr>
              <a:t>EFRR 224 </a:t>
            </a:r>
            <a:r>
              <a:rPr lang="hr-HR" dirty="0">
                <a:solidFill>
                  <a:schemeClr val="tx2"/>
                </a:solidFill>
              </a:rPr>
              <a:t>mil. </a:t>
            </a:r>
            <a:r>
              <a:rPr lang="hr-HR" dirty="0" smtClean="0">
                <a:solidFill>
                  <a:schemeClr val="tx2"/>
                </a:solidFill>
              </a:rPr>
              <a:t>eura</a:t>
            </a:r>
          </a:p>
          <a:p>
            <a:r>
              <a:rPr lang="pl-PL" dirty="0" smtClean="0">
                <a:solidFill>
                  <a:schemeClr val="tx2"/>
                </a:solidFill>
              </a:rPr>
              <a:t>Program </a:t>
            </a:r>
            <a:r>
              <a:rPr lang="pl-PL" dirty="0">
                <a:solidFill>
                  <a:schemeClr val="tx2"/>
                </a:solidFill>
              </a:rPr>
              <a:t>je </a:t>
            </a:r>
            <a:r>
              <a:rPr lang="pl-PL" dirty="0" smtClean="0">
                <a:solidFill>
                  <a:schemeClr val="tx2"/>
                </a:solidFill>
              </a:rPr>
              <a:t>dvojezični </a:t>
            </a:r>
            <a:r>
              <a:rPr lang="pl-PL" dirty="0">
                <a:solidFill>
                  <a:schemeClr val="tx2"/>
                </a:solidFill>
              </a:rPr>
              <a:t>francuski i </a:t>
            </a:r>
            <a:r>
              <a:rPr lang="pl-PL" dirty="0" smtClean="0">
                <a:solidFill>
                  <a:schemeClr val="tx2"/>
                </a:solidFill>
              </a:rPr>
              <a:t>engleski</a:t>
            </a:r>
          </a:p>
          <a:p>
            <a:r>
              <a:rPr lang="pl-PL" dirty="0" smtClean="0">
                <a:solidFill>
                  <a:schemeClr val="tx2"/>
                </a:solidFill>
              </a:rPr>
              <a:t>Ciljani pozivi (jedan ili svega nekoliko prioriteta)</a:t>
            </a:r>
          </a:p>
          <a:p>
            <a:r>
              <a:rPr lang="pl-PL" dirty="0" smtClean="0">
                <a:solidFill>
                  <a:schemeClr val="tx2"/>
                </a:solidFill>
              </a:rPr>
              <a:t>Novost: omogućeno privatno sufinanciranje  u prva tri prioriteta</a:t>
            </a:r>
          </a:p>
          <a:p>
            <a:r>
              <a:rPr lang="pl-PL" dirty="0" smtClean="0">
                <a:solidFill>
                  <a:schemeClr val="tx2"/>
                </a:solidFill>
              </a:rPr>
              <a:t>Prvi poziv očekuje se sredinom 2015.g.</a:t>
            </a:r>
            <a:endParaRPr lang="hr-H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8915"/>
              </p:ext>
            </p:extLst>
          </p:nvPr>
        </p:nvGraphicFramePr>
        <p:xfrm>
          <a:off x="467829" y="0"/>
          <a:ext cx="10164728" cy="69037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541182"/>
                <a:gridCol w="2541182"/>
                <a:gridCol w="2541182"/>
                <a:gridCol w="2541182"/>
              </a:tblGrid>
              <a:tr h="1239530">
                <a:tc>
                  <a:txBody>
                    <a:bodyPr/>
                    <a:lstStyle/>
                    <a:p>
                      <a:r>
                        <a:rPr lang="hr-HR" dirty="0" smtClean="0"/>
                        <a:t>Prioritetna</a:t>
                      </a:r>
                      <a:r>
                        <a:rPr lang="hr-HR" baseline="0" dirty="0" smtClean="0"/>
                        <a:t> os 1.</a:t>
                      </a:r>
                    </a:p>
                    <a:p>
                      <a:r>
                        <a:rPr lang="hr-HR" baseline="0" dirty="0" smtClean="0"/>
                        <a:t>Promicanje inovativnih sposobnosti područja Med-a za razvoj pametnog i održivog rasta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b="0" dirty="0" smtClean="0"/>
                        <a:t>Prioritetna os 2. </a:t>
                      </a:r>
                    </a:p>
                    <a:p>
                      <a:r>
                        <a:rPr lang="vi-VN" sz="15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Poticanje strategija vezanih za nisku razinu emisije CO2 i energetsku učinkovitost u određenim područjima Mediterana: gradovima, otocima i udaljenim područjima</a:t>
                      </a:r>
                      <a:endParaRPr lang="hr-HR" sz="15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Prioritetna os 3.</a:t>
                      </a:r>
                    </a:p>
                    <a:p>
                      <a:r>
                        <a:rPr lang="hr-HR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Zaštita i promicanje prirodnih i kulturnih resursa Mediterana </a:t>
                      </a:r>
                      <a:endParaRPr lang="hr-HR" sz="16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Prioritetna os 4.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Jačanje upravljanja na području Mediterana </a:t>
                      </a:r>
                      <a:endParaRPr lang="hr-HR" sz="16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dirty="0"/>
                    </a:p>
                  </a:txBody>
                  <a:tcPr/>
                </a:tc>
              </a:tr>
              <a:tr h="12395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dirty="0" err="1" smtClean="0">
                          <a:solidFill>
                            <a:schemeClr val="tx2"/>
                          </a:solidFill>
                        </a:rPr>
                        <a:t>S.C</a:t>
                      </a:r>
                      <a:r>
                        <a:rPr lang="hr-HR" sz="150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r>
                        <a:rPr lang="hr-HR" sz="1500" baseline="0" dirty="0" smtClean="0">
                          <a:solidFill>
                            <a:schemeClr val="tx2"/>
                          </a:solidFill>
                        </a:rPr>
                        <a:t> 1.1. </a:t>
                      </a:r>
                      <a:r>
                        <a:rPr lang="hr-HR" sz="1500" dirty="0" smtClean="0">
                          <a:solidFill>
                            <a:schemeClr val="tx2"/>
                          </a:solidFill>
                        </a:rPr>
                        <a:t>Povećati transnacionalnu aktivnost inovativnih </a:t>
                      </a:r>
                      <a:r>
                        <a:rPr lang="hr-HR" sz="1500" dirty="0" err="1" smtClean="0">
                          <a:solidFill>
                            <a:schemeClr val="tx2"/>
                          </a:solidFill>
                        </a:rPr>
                        <a:t>klastera</a:t>
                      </a:r>
                      <a:r>
                        <a:rPr lang="hr-HR" sz="1500" dirty="0" smtClean="0">
                          <a:solidFill>
                            <a:schemeClr val="tx2"/>
                          </a:solidFill>
                        </a:rPr>
                        <a:t> i mreža u ključnim sektorima MED područja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b="0" dirty="0" err="1" smtClean="0">
                          <a:solidFill>
                            <a:srgbClr val="0D3D65"/>
                          </a:solidFill>
                        </a:rPr>
                        <a:t>S.C</a:t>
                      </a:r>
                      <a:r>
                        <a:rPr lang="hr-HR" sz="1500" b="0" dirty="0" smtClean="0">
                          <a:solidFill>
                            <a:srgbClr val="0D3D65"/>
                          </a:solidFill>
                        </a:rPr>
                        <a:t>. </a:t>
                      </a:r>
                      <a:r>
                        <a:rPr lang="nl-NL" sz="1500" b="0" dirty="0" smtClean="0">
                          <a:solidFill>
                            <a:srgbClr val="0D3D65"/>
                          </a:solidFill>
                        </a:rPr>
                        <a:t>2.1</a:t>
                      </a:r>
                      <a:r>
                        <a:rPr lang="hr-HR" sz="1500" b="0" dirty="0" smtClean="0">
                          <a:solidFill>
                            <a:srgbClr val="0D3D65"/>
                          </a:solidFill>
                        </a:rPr>
                        <a:t>.</a:t>
                      </a:r>
                      <a:r>
                        <a:rPr lang="nl-NL" sz="1500" b="0" dirty="0" smtClean="0">
                          <a:solidFill>
                            <a:srgbClr val="0D3D65"/>
                          </a:solidFill>
                        </a:rPr>
                        <a:t> Ojačati kapacitet za bolje upravljanje energijom u javnim zgradama na transnacionalnoj razini</a:t>
                      </a:r>
                      <a:endParaRPr lang="hr-HR" sz="1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err="1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S.C</a:t>
                      </a:r>
                      <a:r>
                        <a:rPr lang="hr-HR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l-NL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r>
                        <a:rPr lang="hr-HR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nl-NL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 Ojačati održive razvojne politike za učinkovitiju valorizaciju prirodnih resursa i kulturne baštine u obalnim i graničnim morskim područjima</a:t>
                      </a:r>
                      <a:endParaRPr lang="hr-HR" sz="1500" b="0" kern="1200" dirty="0" smtClean="0">
                        <a:solidFill>
                          <a:srgbClr val="0D3D6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sz="1500" b="0" kern="1200" dirty="0">
                        <a:solidFill>
                          <a:srgbClr val="0D3D6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err="1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S.C</a:t>
                      </a:r>
                      <a:r>
                        <a:rPr lang="hr-HR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. 4.1. Podržati proces jačanja i razvoja multilateralnih koordinacijskih okvira na Mediteranu u svrhu oblikovanja zajedničkih odgovora na opće izazove</a:t>
                      </a:r>
                    </a:p>
                    <a:p>
                      <a:endParaRPr lang="hr-HR" dirty="0"/>
                    </a:p>
                  </a:txBody>
                  <a:tcPr/>
                </a:tc>
              </a:tr>
              <a:tr h="123953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b="0" dirty="0" err="1" smtClean="0">
                          <a:solidFill>
                            <a:srgbClr val="0D3D65"/>
                          </a:solidFill>
                        </a:rPr>
                        <a:t>S.C</a:t>
                      </a:r>
                      <a:r>
                        <a:rPr lang="hr-HR" sz="1500" b="0" dirty="0" smtClean="0">
                          <a:solidFill>
                            <a:srgbClr val="0D3D65"/>
                          </a:solidFill>
                        </a:rPr>
                        <a:t>. </a:t>
                      </a:r>
                      <a:r>
                        <a:rPr lang="vi-VN" sz="1500" b="0" dirty="0" smtClean="0">
                          <a:solidFill>
                            <a:srgbClr val="0D3D65"/>
                          </a:solidFill>
                        </a:rPr>
                        <a:t>2.2</a:t>
                      </a:r>
                      <a:r>
                        <a:rPr lang="hr-HR" sz="1500" b="0" dirty="0" smtClean="0">
                          <a:solidFill>
                            <a:srgbClr val="0D3D65"/>
                          </a:solidFill>
                        </a:rPr>
                        <a:t>.</a:t>
                      </a:r>
                      <a:r>
                        <a:rPr lang="vi-VN" sz="1500" b="0" dirty="0" smtClean="0">
                          <a:solidFill>
                            <a:srgbClr val="0D3D65"/>
                          </a:solidFill>
                        </a:rPr>
                        <a:t> Povećati udio obnovljivih lokalnih izvora energije u energetskim strategijama i planovima u pojedinim dijelovima MED područja </a:t>
                      </a:r>
                      <a:endParaRPr lang="hr-HR" sz="1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kern="1200" dirty="0" err="1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S.C</a:t>
                      </a:r>
                      <a:r>
                        <a:rPr lang="hr-HR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l-NL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  <a:r>
                        <a:rPr lang="hr-HR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nl-NL" sz="1500" b="0" kern="1200" dirty="0" smtClean="0">
                          <a:solidFill>
                            <a:srgbClr val="0D3D65"/>
                          </a:solidFill>
                          <a:latin typeface="+mn-lt"/>
                          <a:ea typeface="+mn-ea"/>
                          <a:cs typeface="+mn-cs"/>
                        </a:rPr>
                        <a:t> Održati bioraznolikost i prirodne ekosustave kroz jačanje upravljanja i umrežavanje zaštićenih područja</a:t>
                      </a:r>
                      <a:endParaRPr lang="hr-HR" sz="1500" b="0" kern="1200" dirty="0" smtClean="0">
                        <a:solidFill>
                          <a:srgbClr val="0D3D6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sz="1500" b="0" kern="1200" dirty="0">
                        <a:solidFill>
                          <a:srgbClr val="0D3D6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23953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0" dirty="0" err="1" smtClean="0">
                          <a:solidFill>
                            <a:srgbClr val="0D3D65"/>
                          </a:solidFill>
                        </a:rPr>
                        <a:t>S.C</a:t>
                      </a:r>
                      <a:r>
                        <a:rPr lang="hr-HR" sz="1500" b="0" dirty="0" smtClean="0">
                          <a:solidFill>
                            <a:srgbClr val="0D3D65"/>
                          </a:solidFill>
                        </a:rPr>
                        <a:t>. </a:t>
                      </a:r>
                      <a:r>
                        <a:rPr lang="vi-VN" sz="1500" b="0" dirty="0" smtClean="0">
                          <a:solidFill>
                            <a:srgbClr val="0D3D65"/>
                          </a:solidFill>
                        </a:rPr>
                        <a:t>2.3</a:t>
                      </a:r>
                      <a:r>
                        <a:rPr lang="hr-HR" sz="1500" b="0" dirty="0" smtClean="0">
                          <a:solidFill>
                            <a:srgbClr val="0D3D65"/>
                          </a:solidFill>
                        </a:rPr>
                        <a:t>.</a:t>
                      </a:r>
                      <a:r>
                        <a:rPr lang="vi-VN" sz="1500" b="0" dirty="0" smtClean="0">
                          <a:solidFill>
                            <a:srgbClr val="0D3D65"/>
                          </a:solidFill>
                        </a:rPr>
                        <a:t> Povećati kapacitet za korištenje postojećih prometnih sustava s niskom razinom CO2 i njihovih međusobnih multimodalnih veza</a:t>
                      </a:r>
                      <a:endParaRPr lang="hr-HR" sz="1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91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5000" dirty="0" smtClean="0"/>
              <a:t>DUNAV</a:t>
            </a:r>
            <a:endParaRPr lang="hr-HR" sz="50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3907" y="4123845"/>
            <a:ext cx="3639121" cy="2588031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584791" y="2112844"/>
            <a:ext cx="8963246" cy="2118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dirty="0">
                <a:solidFill>
                  <a:schemeClr val="tx2"/>
                </a:solidFill>
              </a:rPr>
              <a:t>programski dokument </a:t>
            </a:r>
            <a:r>
              <a:rPr lang="hr-HR" dirty="0">
                <a:solidFill>
                  <a:schemeClr val="tx2"/>
                </a:solidFill>
              </a:rPr>
              <a:t>je poslan</a:t>
            </a:r>
            <a:r>
              <a:rPr lang="vi-VN" dirty="0">
                <a:solidFill>
                  <a:schemeClr val="tx2"/>
                </a:solidFill>
              </a:rPr>
              <a:t> Europsk</a:t>
            </a:r>
            <a:r>
              <a:rPr lang="hr-HR" dirty="0">
                <a:solidFill>
                  <a:schemeClr val="tx2"/>
                </a:solidFill>
              </a:rPr>
              <a:t>oj</a:t>
            </a:r>
            <a:r>
              <a:rPr lang="vi-VN" dirty="0">
                <a:solidFill>
                  <a:schemeClr val="tx2"/>
                </a:solidFill>
              </a:rPr>
              <a:t> komisij</a:t>
            </a:r>
            <a:r>
              <a:rPr lang="hr-HR" dirty="0">
                <a:solidFill>
                  <a:schemeClr val="tx2"/>
                </a:solidFill>
              </a:rPr>
              <a:t>i na komentiranje</a:t>
            </a:r>
            <a:r>
              <a:rPr lang="vi-VN" dirty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tijekom siječnja 2015. </a:t>
            </a:r>
            <a:r>
              <a:rPr lang="hr-HR" dirty="0" smtClean="0">
                <a:solidFill>
                  <a:schemeClr val="tx2"/>
                </a:solidFill>
              </a:rPr>
              <a:t>godine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2"/>
                </a:solidFill>
              </a:rPr>
              <a:t>E</a:t>
            </a:r>
            <a:r>
              <a:rPr lang="vi-VN" dirty="0" smtClean="0">
                <a:solidFill>
                  <a:schemeClr val="tx2"/>
                </a:solidFill>
              </a:rPr>
              <a:t>FRR </a:t>
            </a:r>
            <a:r>
              <a:rPr lang="vi-VN" dirty="0">
                <a:solidFill>
                  <a:schemeClr val="tx2"/>
                </a:solidFill>
              </a:rPr>
              <a:t>2</a:t>
            </a:r>
            <a:r>
              <a:rPr lang="hr-HR" dirty="0">
                <a:solidFill>
                  <a:schemeClr val="tx2"/>
                </a:solidFill>
              </a:rPr>
              <a:t>73</a:t>
            </a:r>
            <a:r>
              <a:rPr lang="vi-VN" dirty="0">
                <a:solidFill>
                  <a:schemeClr val="tx2"/>
                </a:solidFill>
              </a:rPr>
              <a:t> mil. </a:t>
            </a:r>
            <a:r>
              <a:rPr lang="vi-VN" dirty="0" smtClean="0">
                <a:solidFill>
                  <a:schemeClr val="tx2"/>
                </a:solidFill>
              </a:rPr>
              <a:t>eura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2"/>
                </a:solidFill>
              </a:rPr>
              <a:t>p</a:t>
            </a:r>
            <a:r>
              <a:rPr lang="vi-VN" dirty="0" smtClean="0">
                <a:solidFill>
                  <a:schemeClr val="tx2"/>
                </a:solidFill>
              </a:rPr>
              <a:t>rvi </a:t>
            </a:r>
            <a:r>
              <a:rPr lang="vi-VN" dirty="0">
                <a:solidFill>
                  <a:schemeClr val="tx2"/>
                </a:solidFill>
              </a:rPr>
              <a:t>natječaj predviđen u </a:t>
            </a:r>
            <a:r>
              <a:rPr lang="hr-HR" dirty="0">
                <a:solidFill>
                  <a:schemeClr val="tx2"/>
                </a:solidFill>
              </a:rPr>
              <a:t>rujnu </a:t>
            </a:r>
            <a:r>
              <a:rPr lang="vi-VN" dirty="0">
                <a:solidFill>
                  <a:schemeClr val="tx2"/>
                </a:solidFill>
              </a:rPr>
              <a:t>2015. godini </a:t>
            </a:r>
            <a:endParaRPr lang="hr-HR" dirty="0" smtClean="0">
              <a:solidFill>
                <a:schemeClr val="tx2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vi-VN" dirty="0" smtClean="0">
                <a:solidFill>
                  <a:schemeClr val="tx2"/>
                </a:solidFill>
              </a:rPr>
              <a:t>Upravljačko </a:t>
            </a:r>
            <a:r>
              <a:rPr lang="vi-VN" dirty="0">
                <a:solidFill>
                  <a:schemeClr val="tx2"/>
                </a:solidFill>
              </a:rPr>
              <a:t>tijelo – </a:t>
            </a:r>
            <a:r>
              <a:rPr lang="hr-HR" dirty="0">
                <a:solidFill>
                  <a:schemeClr val="tx2"/>
                </a:solidFill>
              </a:rPr>
              <a:t>Ministarstvo nacionalne ekonomije, Mađarska</a:t>
            </a:r>
            <a:endParaRPr lang="vi-VN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39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194288"/>
              </p:ext>
            </p:extLst>
          </p:nvPr>
        </p:nvGraphicFramePr>
        <p:xfrm>
          <a:off x="765542" y="0"/>
          <a:ext cx="9032952" cy="685800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258238"/>
                <a:gridCol w="2258238"/>
                <a:gridCol w="2258238"/>
                <a:gridCol w="2258238"/>
              </a:tblGrid>
              <a:tr h="1121636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PRIORITETNA</a:t>
                      </a:r>
                      <a:r>
                        <a:rPr lang="hr-HR" sz="1600" baseline="0" dirty="0" smtClean="0"/>
                        <a:t> OS 1.</a:t>
                      </a:r>
                    </a:p>
                    <a:p>
                      <a:r>
                        <a:rPr lang="hr-HR" sz="1600" dirty="0" smtClean="0"/>
                        <a:t>Inovativna i socijalno odgovorna Dunavska regija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hr-HR" sz="1600" dirty="0" smtClean="0"/>
                        <a:t>PRIORITETNA OS 2.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pl-PL" sz="1600" dirty="0" smtClean="0"/>
                        <a:t>Dunavska regija odgovorna za okoliš i kulturu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hr-HR" sz="1600" dirty="0" smtClean="0"/>
                        <a:t>PRIORITETNA OS 3.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nn-NO" sz="1600" dirty="0" smtClean="0"/>
                        <a:t>Bolja povezanost Dunavske regije</a:t>
                      </a:r>
                      <a:endParaRPr lang="hr-HR" sz="1600" dirty="0" smtClean="0"/>
                    </a:p>
                    <a:p>
                      <a:pPr algn="l"/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hr-HR" sz="1600" dirty="0" smtClean="0"/>
                        <a:t>PRIORITETNA OS 4.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hr-HR" sz="1600" dirty="0" smtClean="0"/>
                        <a:t>Bolje upravljanje Dunavskom regijom</a:t>
                      </a:r>
                    </a:p>
                    <a:p>
                      <a:pPr algn="l"/>
                      <a:endParaRPr lang="hr-HR" sz="1600" dirty="0"/>
                    </a:p>
                  </a:txBody>
                  <a:tcPr/>
                </a:tc>
              </a:tr>
              <a:tr h="1442103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1.1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Poboljšanje okvirnih uvjeta za inovacije i ujednačen pristup znanju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2.2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Obnova i upravljanje ekološkim koridorima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3.1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Okolišno prihvatljiv i siguran prometni sustav s niskim emisija CO₂ 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4.1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Povećanje institucionalnih kapaciteta u područjima velikih društvenih promjena</a:t>
                      </a:r>
                      <a:endParaRPr lang="hr-HR" sz="1600" dirty="0"/>
                    </a:p>
                  </a:txBody>
                  <a:tcPr/>
                </a:tc>
              </a:tr>
              <a:tr h="18907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1.2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Jačanje vještina i znanja za istraživanje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2.3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</a:t>
                      </a:r>
                      <a:r>
                        <a:rPr lang="hr-HR" sz="1600" dirty="0" smtClean="0"/>
                        <a:t>t</a:t>
                      </a:r>
                      <a:r>
                        <a:rPr lang="vi-VN" sz="1600" dirty="0" smtClean="0"/>
                        <a:t>ransnacionalno upravljanje vodama i prevencija rizika od poplava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3.2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Poboljšanje zajedničkog planiranja, koordinacije i upravljanja regionalnim prometom za bolju povezanost s TEN-T mrežom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600"/>
                    </a:p>
                  </a:txBody>
                  <a:tcPr/>
                </a:tc>
              </a:tr>
              <a:tr h="2403505">
                <a:tc>
                  <a:txBody>
                    <a:bodyPr/>
                    <a:lstStyle/>
                    <a:p>
                      <a:endParaRPr lang="hr-H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2.4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Učinkovitije upravljanje pripremom za krizne situacije (upravljanje rizicima)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err="1" smtClean="0"/>
                        <a:t>S.C</a:t>
                      </a:r>
                      <a:r>
                        <a:rPr lang="hr-HR" sz="1600" dirty="0" smtClean="0"/>
                        <a:t>. </a:t>
                      </a:r>
                      <a:r>
                        <a:rPr lang="vi-VN" sz="1600" dirty="0" smtClean="0"/>
                        <a:t>3.3</a:t>
                      </a:r>
                      <a:r>
                        <a:rPr lang="hr-HR" sz="1600" dirty="0" smtClean="0"/>
                        <a:t>.</a:t>
                      </a:r>
                      <a:r>
                        <a:rPr lang="vi-VN" sz="1600" dirty="0" smtClean="0"/>
                        <a:t> Doprinos energetskoj sigurnosti i energetskoj učinkovitosti regije podupirući razvoj zajedničkog regionalnog skladištenja i distribucijskih rješenja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4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Specifičnosti prekograničnih projekata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jasan prekogranični i transnacionalni značaj i utjecaj</a:t>
            </a:r>
          </a:p>
          <a:p>
            <a:r>
              <a:rPr lang="hr-HR" dirty="0" smtClean="0"/>
              <a:t>relevantnost partnera</a:t>
            </a:r>
          </a:p>
          <a:p>
            <a:r>
              <a:rPr lang="hr-HR" dirty="0"/>
              <a:t>usklađenost s nacionalnim strategijama</a:t>
            </a:r>
          </a:p>
          <a:p>
            <a:r>
              <a:rPr lang="hr-HR" dirty="0" smtClean="0"/>
              <a:t>jasni i mjerljivi rezultati</a:t>
            </a:r>
          </a:p>
          <a:p>
            <a:r>
              <a:rPr lang="hr-HR" dirty="0" smtClean="0"/>
              <a:t>učinkovito upravljanje i učinkovito korištenje sredstava</a:t>
            </a:r>
          </a:p>
          <a:p>
            <a:r>
              <a:rPr lang="hr-HR" dirty="0" smtClean="0"/>
              <a:t>održivost rezultata</a:t>
            </a:r>
          </a:p>
          <a:p>
            <a:r>
              <a:rPr lang="hr-HR" dirty="0" smtClean="0"/>
              <a:t>mogućnost transfera rezultata na programskom području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105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MEĐUREGIONALNA </a:t>
            </a:r>
            <a:r>
              <a:rPr lang="hr-HR" dirty="0"/>
              <a:t>SURADNJA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Pristupanjem u Europsku uniju Republici Hrvatskoj se otvorila mogućnost sudjelovanja i u trećem dijelu europske teritorijalne suradnje – i to u sljedećim programima međuregionalne suradnje: </a:t>
            </a:r>
            <a:r>
              <a:rPr lang="hr-HR" dirty="0" err="1" smtClean="0"/>
              <a:t>ESPON</a:t>
            </a:r>
            <a:r>
              <a:rPr lang="hr-HR" dirty="0" smtClean="0"/>
              <a:t>, </a:t>
            </a:r>
            <a:r>
              <a:rPr lang="hr-HR" dirty="0" err="1" smtClean="0"/>
              <a:t>INTERACT</a:t>
            </a:r>
            <a:r>
              <a:rPr lang="hr-HR" dirty="0" smtClean="0"/>
              <a:t> III, </a:t>
            </a:r>
            <a:r>
              <a:rPr lang="hr-HR" dirty="0" err="1" smtClean="0"/>
              <a:t>INTERREG</a:t>
            </a:r>
            <a:r>
              <a:rPr lang="hr-HR" dirty="0" smtClean="0"/>
              <a:t> </a:t>
            </a:r>
            <a:r>
              <a:rPr lang="hr-HR" dirty="0" err="1" smtClean="0"/>
              <a:t>VC</a:t>
            </a:r>
            <a:r>
              <a:rPr lang="hr-HR" dirty="0" smtClean="0"/>
              <a:t> i </a:t>
            </a:r>
            <a:r>
              <a:rPr lang="hr-HR" dirty="0" err="1" smtClean="0"/>
              <a:t>URBACT</a:t>
            </a:r>
            <a:r>
              <a:rPr lang="hr-HR" dirty="0" smtClean="0"/>
              <a:t>. </a:t>
            </a:r>
          </a:p>
          <a:p>
            <a:r>
              <a:rPr lang="hr-HR" dirty="0" smtClean="0"/>
              <a:t>Međuregionalni programi namijenjeni su razmjeni iskustava upravljačkih i provedbenih tijela nacionalnih operativnih programa, razmjeni dobre prakse u području zaštite okoliša, prometa i energetskog sektora, razmjeni iskustava u području prostornog planiranja, suradnji sveučilišta odnosno visokoobrazovnih i znanstvenih institucija te razmjeni iskustava gradova u izradi razvojnih strateških dokumenata kao i povezivanju s nacionalnim prioritetima i strategijama.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88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KOHEZIJSKA POLITIKA EU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648047"/>
            <a:ext cx="8596668" cy="4393315"/>
          </a:xfrm>
        </p:spPr>
        <p:txBody>
          <a:bodyPr>
            <a:normAutofit/>
          </a:bodyPr>
          <a:lstStyle/>
          <a:p>
            <a:pPr lvl="1"/>
            <a:r>
              <a:rPr lang="hr-HR" sz="1800" dirty="0" smtClean="0"/>
              <a:t>KONVERGENCIJA</a:t>
            </a:r>
          </a:p>
          <a:p>
            <a:pPr lvl="2"/>
            <a:r>
              <a:rPr lang="hr-HR" sz="1800" dirty="0" smtClean="0"/>
              <a:t>smanjivanje razlika u razvoju EU</a:t>
            </a:r>
          </a:p>
          <a:p>
            <a:pPr marL="457200" lvl="1" indent="0">
              <a:buNone/>
            </a:pPr>
            <a:endParaRPr lang="hr-HR" sz="1800" dirty="0" smtClean="0"/>
          </a:p>
          <a:p>
            <a:pPr lvl="1"/>
            <a:r>
              <a:rPr lang="hr-HR" sz="1800" dirty="0" smtClean="0"/>
              <a:t>REGIONALNA KONKURENTNOST I ZAPOŠLJAVANJE</a:t>
            </a:r>
          </a:p>
          <a:p>
            <a:pPr lvl="2"/>
            <a:r>
              <a:rPr lang="hr-HR" sz="1800" dirty="0" smtClean="0"/>
              <a:t>jačanje konkurentnosti i privlačnosti pojedinih regija, rast zapošljavanja, kroz povećanje ulaganja u fizički i ljudski kapital</a:t>
            </a:r>
          </a:p>
          <a:p>
            <a:pPr marL="457200" lvl="1" indent="0">
              <a:buNone/>
            </a:pPr>
            <a:endParaRPr lang="hr-HR" sz="1800" dirty="0"/>
          </a:p>
          <a:p>
            <a:pPr lvl="1"/>
            <a:r>
              <a:rPr lang="hr-HR" sz="1800" dirty="0" smtClean="0">
                <a:solidFill>
                  <a:srgbClr val="FF0000"/>
                </a:solidFill>
              </a:rPr>
              <a:t>EUROPSKA TERITORIJALNA SURADNJA</a:t>
            </a:r>
          </a:p>
          <a:p>
            <a:pPr lvl="2"/>
            <a:r>
              <a:rPr lang="hr-HR" sz="1800" dirty="0" smtClean="0">
                <a:solidFill>
                  <a:schemeClr val="tx1"/>
                </a:solidFill>
              </a:rPr>
              <a:t>jačanje prekogranične suradnje kroz razne zajedničke lokalne i regionalne inicijative</a:t>
            </a:r>
          </a:p>
        </p:txBody>
      </p:sp>
    </p:spTree>
    <p:extLst>
      <p:ext uri="{BB962C8B-B14F-4D97-AF65-F5344CB8AC3E}">
        <p14:creationId xmlns:p14="http://schemas.microsoft.com/office/powerpoint/2010/main" val="3767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>
          <a:xfrm>
            <a:off x="1111981" y="462479"/>
            <a:ext cx="7772400" cy="2461955"/>
          </a:xfrm>
        </p:spPr>
        <p:txBody>
          <a:bodyPr/>
          <a:lstStyle/>
          <a:p>
            <a:pPr algn="l" eaLnBrk="1" hangingPunct="1"/>
            <a:r>
              <a:rPr lang="hr-HR" altLang="sr-Latn-RS" sz="2000" dirty="0"/>
              <a:t/>
            </a:r>
            <a:br>
              <a:rPr lang="hr-HR" altLang="sr-Latn-RS" sz="2000" dirty="0"/>
            </a:br>
            <a:r>
              <a:rPr lang="hr-HR" altLang="sr-Latn-RS" sz="2000" dirty="0"/>
              <a:t/>
            </a:r>
            <a:br>
              <a:rPr lang="hr-HR" altLang="sr-Latn-RS" sz="2000" dirty="0"/>
            </a:br>
            <a:r>
              <a:rPr lang="hr-HR" altLang="sr-Latn-RS" sz="2000" dirty="0"/>
              <a:t/>
            </a:r>
            <a:br>
              <a:rPr lang="hr-HR" altLang="sr-Latn-RS" sz="2000" dirty="0"/>
            </a:br>
            <a:r>
              <a:rPr lang="hr-HR" altLang="sr-Latn-RS" sz="2000" dirty="0"/>
              <a:t/>
            </a:r>
            <a:br>
              <a:rPr lang="hr-HR" altLang="sr-Latn-RS" sz="2000" dirty="0"/>
            </a:br>
            <a:r>
              <a:rPr lang="hr-HR" altLang="sr-Latn-RS" sz="2000" b="1" dirty="0"/>
              <a:t>CENTAR ZA </a:t>
            </a:r>
            <a:r>
              <a:rPr lang="hr-HR" altLang="sr-Latn-RS" sz="2000" b="1" dirty="0" err="1"/>
              <a:t>INKLUZIJU</a:t>
            </a:r>
            <a:r>
              <a:rPr lang="hr-HR" altLang="sr-Latn-RS" sz="2000" b="1" dirty="0"/>
              <a:t> I PODRŠKU ZAJEDNICI </a:t>
            </a:r>
            <a:br>
              <a:rPr lang="hr-HR" altLang="sr-Latn-RS" sz="2000" b="1" dirty="0"/>
            </a:br>
            <a:r>
              <a:rPr lang="hr-HR" altLang="sr-Latn-RS" sz="2000" b="1" dirty="0"/>
              <a:t>IRIS – Sport kao mehanizam rane integracije i rehabilitacije</a:t>
            </a:r>
            <a:r>
              <a:rPr lang="hr-HR" altLang="sr-Latn-RS" sz="2000" dirty="0"/>
              <a:t/>
            </a:r>
            <a:br>
              <a:rPr lang="hr-HR" altLang="sr-Latn-RS" sz="2000" dirty="0"/>
            </a:br>
            <a:endParaRPr lang="hr-HR" altLang="sr-Latn-RS" sz="2000" dirty="0"/>
          </a:p>
        </p:txBody>
      </p:sp>
      <p:sp>
        <p:nvSpPr>
          <p:cNvPr id="2051" name="Podnaslov 2"/>
          <p:cNvSpPr>
            <a:spLocks noGrp="1"/>
          </p:cNvSpPr>
          <p:nvPr>
            <p:ph type="subTitle" idx="1"/>
          </p:nvPr>
        </p:nvSpPr>
        <p:spPr>
          <a:xfrm>
            <a:off x="1111981" y="3133427"/>
            <a:ext cx="8569325" cy="3311525"/>
          </a:xfrm>
        </p:spPr>
        <p:txBody>
          <a:bodyPr/>
          <a:lstStyle/>
          <a:p>
            <a:pPr algn="l" eaLnBrk="1" hangingPunct="1"/>
            <a:r>
              <a:rPr lang="hr-HR" altLang="sr-Latn-RS" dirty="0">
                <a:solidFill>
                  <a:schemeClr val="tx1"/>
                </a:solidFill>
              </a:rPr>
              <a:t>Vrijednost projekta: 191.640,15 €</a:t>
            </a:r>
          </a:p>
          <a:p>
            <a:pPr algn="l" eaLnBrk="1" hangingPunct="1"/>
            <a:r>
              <a:rPr lang="hr-HR" altLang="sr-Latn-RS" dirty="0">
                <a:solidFill>
                  <a:schemeClr val="tx1"/>
                </a:solidFill>
              </a:rPr>
              <a:t>Program: Operativni program </a:t>
            </a:r>
            <a:r>
              <a:rPr lang="hr-HR" altLang="sr-Latn-RS" dirty="0" err="1">
                <a:solidFill>
                  <a:schemeClr val="tx1"/>
                </a:solidFill>
              </a:rPr>
              <a:t>IPA</a:t>
            </a:r>
            <a:r>
              <a:rPr lang="hr-HR" altLang="sr-Latn-RS" dirty="0">
                <a:solidFill>
                  <a:schemeClr val="tx1"/>
                </a:solidFill>
              </a:rPr>
              <a:t> SI‐HR 2007. ‐ 2013. </a:t>
            </a:r>
          </a:p>
          <a:p>
            <a:pPr algn="l" eaLnBrk="1" hangingPunct="1"/>
            <a:r>
              <a:rPr lang="hr-HR" altLang="sr-Latn-RS" dirty="0">
                <a:solidFill>
                  <a:schemeClr val="tx1"/>
                </a:solidFill>
              </a:rPr>
              <a:t>Korisnici: Zajednica sportskih udruga grada Rijeke “Riječki sportski savez”</a:t>
            </a:r>
          </a:p>
          <a:p>
            <a:pPr algn="l" eaLnBrk="1" hangingPunct="1"/>
            <a:r>
              <a:rPr lang="hr-HR" altLang="sr-Latn-RS" dirty="0">
                <a:solidFill>
                  <a:schemeClr val="tx1"/>
                </a:solidFill>
              </a:rPr>
              <a:t>                  IPAK Institut za simboličku analizu i razvoj informatičkih tehnologija</a:t>
            </a:r>
          </a:p>
          <a:p>
            <a:pPr algn="l" eaLnBrk="1" hangingPunct="1"/>
            <a:r>
              <a:rPr lang="hr-HR" altLang="sr-Latn-RS" dirty="0">
                <a:solidFill>
                  <a:schemeClr val="tx1"/>
                </a:solidFill>
              </a:rPr>
              <a:t>                  Centar za </a:t>
            </a:r>
            <a:r>
              <a:rPr lang="hr-HR" altLang="sr-Latn-RS" dirty="0" err="1">
                <a:solidFill>
                  <a:schemeClr val="tx1"/>
                </a:solidFill>
              </a:rPr>
              <a:t>inkluziju</a:t>
            </a:r>
            <a:r>
              <a:rPr lang="hr-HR" altLang="sr-Latn-RS" dirty="0">
                <a:solidFill>
                  <a:schemeClr val="tx1"/>
                </a:solidFill>
              </a:rPr>
              <a:t> i podršku zajednici </a:t>
            </a:r>
          </a:p>
          <a:p>
            <a:pPr algn="l" eaLnBrk="1" hangingPunct="1"/>
            <a:r>
              <a:rPr lang="hr-HR" altLang="sr-Latn-RS" dirty="0">
                <a:solidFill>
                  <a:schemeClr val="tx1"/>
                </a:solidFill>
              </a:rPr>
              <a:t>Opći cilj: dugoročno poboljšati integraciju djece s teškoćama u razvoju u ranim fazama života korištenjem sportskih aktivnosti, a s time poboljšati kvalitetu života tih osoba, njihovih staratelja i lokalne zajednice u kojoj žive.</a:t>
            </a:r>
          </a:p>
          <a:p>
            <a:pPr algn="l" eaLnBrk="1" hangingPunct="1"/>
            <a:endParaRPr lang="hr-HR" altLang="sr-Latn-RS" sz="1600" dirty="0">
              <a:solidFill>
                <a:schemeClr val="tx1"/>
              </a:solidFill>
            </a:endParaRPr>
          </a:p>
        </p:txBody>
      </p:sp>
      <p:pic>
        <p:nvPicPr>
          <p:cNvPr id="2052" name="Slika 3" descr="iri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1981" y="0"/>
            <a:ext cx="91440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00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jagram 9"/>
          <p:cNvGraphicFramePr/>
          <p:nvPr>
            <p:extLst>
              <p:ext uri="{D42A27DB-BD31-4B8C-83A1-F6EECF244321}">
                <p14:modId xmlns:p14="http://schemas.microsoft.com/office/powerpoint/2010/main" val="3500606303"/>
              </p:ext>
            </p:extLst>
          </p:nvPr>
        </p:nvGraphicFramePr>
        <p:xfrm>
          <a:off x="1703512" y="18864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5" name="Rezervirano mjesto sadržaja 2"/>
          <p:cNvSpPr>
            <a:spLocks noGrp="1"/>
          </p:cNvSpPr>
          <p:nvPr>
            <p:ph sz="half" idx="1"/>
          </p:nvPr>
        </p:nvSpPr>
        <p:spPr>
          <a:xfrm>
            <a:off x="904319" y="1694662"/>
            <a:ext cx="5329237" cy="47132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dirty="0"/>
              <a:t>Vrijednost projekta: 194.769,00 €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dirty="0"/>
              <a:t>Program: Operativni program </a:t>
            </a:r>
            <a:r>
              <a:rPr lang="hr-HR" altLang="sr-Latn-RS" dirty="0" err="1"/>
              <a:t>IPA</a:t>
            </a:r>
            <a:r>
              <a:rPr lang="hr-HR" altLang="sr-Latn-RS" dirty="0"/>
              <a:t> SI‐HR 2007. ‐ 2013.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dirty="0"/>
              <a:t>Korisnici: </a:t>
            </a:r>
          </a:p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hr-HR" altLang="sr-Latn-RS" dirty="0"/>
              <a:t>IPAK Institut za simboličku analizu i razvoj informatičkih tehnologija</a:t>
            </a:r>
          </a:p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hr-HR" altLang="sr-Latn-RS" dirty="0"/>
              <a:t>Zajednica sportskih udruga grada Rijeke “Riječki sportski savez”</a:t>
            </a:r>
          </a:p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hr-HR" altLang="sr-Latn-RS" dirty="0"/>
              <a:t>Centar za </a:t>
            </a:r>
            <a:r>
              <a:rPr lang="hr-HR" altLang="sr-Latn-RS" dirty="0" err="1"/>
              <a:t>inkluziju</a:t>
            </a:r>
            <a:r>
              <a:rPr lang="hr-HR" altLang="sr-Latn-RS" dirty="0"/>
              <a:t> i podršku zajednici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r-HR" altLang="sr-Latn-RS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dirty="0"/>
              <a:t>Opći cilj:</a:t>
            </a:r>
          </a:p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hr-HR" altLang="sr-Latn-RS" dirty="0"/>
              <a:t>prijenos i razmjena znanja i iskustva koje su partneri pridobili na području upotrebe plivanja za poboljšanje zdravlja i društvene uključenosti osoba sa posebnim potrebama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r-HR" altLang="sr-Latn-RS" dirty="0"/>
          </a:p>
          <a:p>
            <a:pPr eaLnBrk="1" hangingPunct="1">
              <a:buFont typeface="Arial" panose="020B0604020202020204" pitchFamily="34" charset="0"/>
              <a:buNone/>
            </a:pPr>
            <a:endParaRPr lang="hr-HR" altLang="sr-Latn-RS" dirty="0"/>
          </a:p>
        </p:txBody>
      </p:sp>
      <p:pic>
        <p:nvPicPr>
          <p:cNvPr id="3076" name="Slika 6" descr="PTO logo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2626" y="1484313"/>
            <a:ext cx="3355975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 descr="pto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92144" y="4221088"/>
            <a:ext cx="2880320" cy="21868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187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01701" y="279401"/>
            <a:ext cx="8229600" cy="11430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hr-HR" sz="2800" dirty="0" smtClean="0"/>
              <a:t>UDRUGA </a:t>
            </a:r>
            <a:r>
              <a:rPr lang="hr-HR" sz="2800" dirty="0"/>
              <a:t>ZA TERAPIJSKO JAHANJE – PEGAZ RIJEKA</a:t>
            </a:r>
            <a:br>
              <a:rPr lang="hr-HR" sz="2800" dirty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sz="2800" dirty="0" err="1" smtClean="0"/>
              <a:t>PEDO</a:t>
            </a:r>
            <a:r>
              <a:rPr lang="hr-HR" sz="2800" dirty="0" smtClean="0"/>
              <a:t> </a:t>
            </a:r>
            <a:r>
              <a:rPr lang="hr-HR" sz="2800" dirty="0"/>
              <a:t>TUR</a:t>
            </a:r>
            <a:r>
              <a:rPr lang="hr-HR" sz="2000" b="1" dirty="0">
                <a:solidFill>
                  <a:srgbClr val="00B050"/>
                </a:solidFill>
              </a:rPr>
              <a:t/>
            </a:r>
            <a:br>
              <a:rPr lang="hr-HR" sz="2000" b="1" dirty="0">
                <a:solidFill>
                  <a:srgbClr val="00B050"/>
                </a:solidFill>
              </a:rPr>
            </a:br>
            <a:endParaRPr lang="hr-HR" sz="2000" b="1" dirty="0">
              <a:solidFill>
                <a:srgbClr val="00B050"/>
              </a:solidFill>
            </a:endParaRPr>
          </a:p>
        </p:txBody>
      </p:sp>
      <p:sp>
        <p:nvSpPr>
          <p:cNvPr id="4099" name="Rezervirano mjesto sadržaja 6"/>
          <p:cNvSpPr>
            <a:spLocks noGrp="1"/>
          </p:cNvSpPr>
          <p:nvPr>
            <p:ph idx="1"/>
          </p:nvPr>
        </p:nvSpPr>
        <p:spPr>
          <a:xfrm>
            <a:off x="817134" y="1422401"/>
            <a:ext cx="8075612" cy="4065587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hr-HR" dirty="0"/>
              <a:t>Vrijednost projekta: 515.674,32 €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Program: Operativni program IPA SI‐HR 2007. ‐ 2013.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Korisnici: Ustanova/</a:t>
            </a:r>
            <a:r>
              <a:rPr lang="hr-HR" dirty="0" err="1"/>
              <a:t>Fundacija</a:t>
            </a:r>
            <a:r>
              <a:rPr lang="hr-HR" dirty="0"/>
              <a:t> “</a:t>
            </a:r>
            <a:r>
              <a:rPr lang="hr-HR" dirty="0" err="1"/>
              <a:t>Nazaj</a:t>
            </a:r>
            <a:r>
              <a:rPr lang="hr-HR" dirty="0"/>
              <a:t> na konja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                  Udruga za terapijsko jahanje – Pegaz Rijeka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Opći cilj: </a:t>
            </a:r>
          </a:p>
          <a:p>
            <a:pPr eaLnBrk="1" hangingPunct="1"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hr-HR" dirty="0"/>
              <a:t>osnivanje </a:t>
            </a:r>
            <a:r>
              <a:rPr lang="hr-HR" dirty="0" err="1"/>
              <a:t>avanturno</a:t>
            </a:r>
            <a:r>
              <a:rPr lang="hr-HR" dirty="0"/>
              <a:t>-pedagoških i rehabilitacijskih turističkih programa za djecu, mlade i osobe s invaliditetom te uspostavljanje inovativnih prekograničnih turističkih destinacija i usluga, temeljenih na aktivnostima uz pomoć konja </a:t>
            </a:r>
          </a:p>
        </p:txBody>
      </p:sp>
      <p:pic>
        <p:nvPicPr>
          <p:cNvPr id="4100" name="Slika 5" descr="pedo tue 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16501" y="4508501"/>
            <a:ext cx="2663825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Slika 6" descr="pedo tu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850" y="4581526"/>
            <a:ext cx="26924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Slika 7" descr="pedo tur 3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7664" y="4581525"/>
            <a:ext cx="246697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78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>
          <a:xfrm>
            <a:off x="1336117" y="4762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hr-HR" altLang="sr-Latn-RS" sz="2500" dirty="0"/>
              <a:t>SAVEZ Društva naša djeca </a:t>
            </a:r>
            <a:r>
              <a:rPr lang="hr-HR" altLang="sr-Latn-RS" sz="2500" dirty="0" smtClean="0"/>
              <a:t>hrvatske</a:t>
            </a:r>
            <a:br>
              <a:rPr lang="hr-HR" altLang="sr-Latn-RS" sz="2500" dirty="0" smtClean="0"/>
            </a:br>
            <a:r>
              <a:rPr lang="hr-HR" altLang="sr-Latn-RS" sz="2500" dirty="0"/>
              <a:t/>
            </a:r>
            <a:br>
              <a:rPr lang="hr-HR" altLang="sr-Latn-RS" sz="2500" dirty="0"/>
            </a:br>
            <a:r>
              <a:rPr lang="hr-HR" altLang="sr-Latn-RS" sz="2500" dirty="0"/>
              <a:t>DJECA I MLADI NE POZNAJU </a:t>
            </a:r>
            <a:r>
              <a:rPr lang="hr-HR" altLang="sr-Latn-RS" sz="2500" dirty="0" smtClean="0"/>
              <a:t>GRANICE</a:t>
            </a:r>
            <a:endParaRPr lang="hr-HR" altLang="sr-Latn-RS" sz="2500" dirty="0"/>
          </a:p>
        </p:txBody>
      </p:sp>
      <p:sp>
        <p:nvSpPr>
          <p:cNvPr id="5123" name="Rezervirano mjesto sadržaja 2"/>
          <p:cNvSpPr>
            <a:spLocks noGrp="1"/>
          </p:cNvSpPr>
          <p:nvPr>
            <p:ph idx="1"/>
          </p:nvPr>
        </p:nvSpPr>
        <p:spPr>
          <a:xfrm>
            <a:off x="2351088" y="1773239"/>
            <a:ext cx="7416800" cy="44529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hr-HR" dirty="0"/>
              <a:t>Vrijednost projekta: 232.791,69  €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Program: Operativni program IPA SI‐HR 2007. ‐ 2013.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Korisnici: SAVEZ Društva naša djeca hrvatske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                  </a:t>
            </a:r>
            <a:r>
              <a:rPr lang="hr-HR" dirty="0" err="1"/>
              <a:t>Zveza</a:t>
            </a:r>
            <a:r>
              <a:rPr lang="hr-HR" dirty="0"/>
              <a:t> prijateljev mladine Slovenije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                  </a:t>
            </a:r>
            <a:r>
              <a:rPr lang="hr-HR" dirty="0" err="1"/>
              <a:t>Zveza</a:t>
            </a:r>
            <a:r>
              <a:rPr lang="hr-HR" dirty="0"/>
              <a:t> prijateljev mladine Maribor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                  Društvo Naša djeca Varaždin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Istarski korisnici: PULA, POREČ, FAŽANA, PAZIN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Opći cilj: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  <a:defRPr/>
            </a:pPr>
            <a:r>
              <a:rPr lang="hr-HR" dirty="0"/>
              <a:t>Osvijestiti potencijale pograničnog područja, različitost kulturne baštine te poticati kulturne razmjene i povezivanje u zajedničku dodanu vrijednost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  <a:defRPr/>
            </a:pPr>
            <a:r>
              <a:rPr lang="hr-HR" dirty="0"/>
              <a:t>Utjecati na dostupnost usluga, kulturnih događanja, jednakih mogućnosti uključivanja u društveni i kulturni život zajednice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  <a:p>
            <a:pPr eaLnBrk="1" hangingPunct="1">
              <a:buFont typeface="Arial" charset="0"/>
              <a:buNone/>
              <a:defRPr/>
            </a:pPr>
            <a:endParaRPr lang="hr-HR" dirty="0"/>
          </a:p>
          <a:p>
            <a:pPr eaLnBrk="1" hangingPunct="1">
              <a:buFont typeface="Arial" charset="0"/>
              <a:buNone/>
              <a:defRPr/>
            </a:pPr>
            <a:endParaRPr lang="hr-HR" dirty="0"/>
          </a:p>
        </p:txBody>
      </p:sp>
      <p:pic>
        <p:nvPicPr>
          <p:cNvPr id="5124" name="Slika 9" descr="dj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761" y="1530694"/>
            <a:ext cx="126841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96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>
          <a:xfrm>
            <a:off x="1992313" y="5492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r-HR" sz="2000" dirty="0"/>
              <a:t/>
            </a:r>
            <a:br>
              <a:rPr lang="hr-HR" sz="2000" dirty="0"/>
            </a:br>
            <a:r>
              <a:rPr lang="hr-H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AUTONOMNI CENTAR - ACT</a:t>
            </a:r>
            <a:br>
              <a:rPr lang="hr-H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NEW MEDIA CROSS - BORDER</a:t>
            </a:r>
          </a:p>
        </p:txBody>
      </p:sp>
      <p:sp>
        <p:nvSpPr>
          <p:cNvPr id="6147" name="Rezervirano mjesto sadržaja 2"/>
          <p:cNvSpPr>
            <a:spLocks noGrp="1"/>
          </p:cNvSpPr>
          <p:nvPr>
            <p:ph idx="1"/>
          </p:nvPr>
        </p:nvSpPr>
        <p:spPr>
          <a:xfrm>
            <a:off x="1992313" y="1916113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hr-HR" dirty="0"/>
              <a:t>Vrijednost projekta: 309.352,53 €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Program: Operativni program IPA SI‐HR 2007. ‐ 2013.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Korisnici: Autonomni centar - ACT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                 Kulturno </a:t>
            </a:r>
            <a:r>
              <a:rPr lang="hr-HR" dirty="0" err="1"/>
              <a:t>izobraževalno</a:t>
            </a:r>
            <a:r>
              <a:rPr lang="hr-HR" dirty="0"/>
              <a:t> društvo (KID) KIBLA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                 </a:t>
            </a:r>
            <a:r>
              <a:rPr lang="hr-HR" dirty="0" err="1"/>
              <a:t>Onej</a:t>
            </a:r>
            <a:r>
              <a:rPr lang="hr-HR" dirty="0"/>
              <a:t> – društvo </a:t>
            </a:r>
            <a:r>
              <a:rPr lang="hr-HR" dirty="0" err="1"/>
              <a:t>prekmurske</a:t>
            </a:r>
            <a:r>
              <a:rPr lang="hr-HR" dirty="0"/>
              <a:t> pobude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                 Udruga mladih Varaždinskih underground klub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/>
              <a:t>Opći cilj: </a:t>
            </a:r>
          </a:p>
          <a:p>
            <a:pPr eaLnBrk="1" hangingPunct="1">
              <a:buClr>
                <a:schemeClr val="tx1">
                  <a:lumMod val="65000"/>
                  <a:lumOff val="35000"/>
                </a:schemeClr>
              </a:buClr>
              <a:buFont typeface="Wingdings" pitchFamily="2" charset="2"/>
              <a:buChar char="§"/>
              <a:defRPr/>
            </a:pPr>
            <a:r>
              <a:rPr lang="hr-HR" dirty="0"/>
              <a:t>stvaranje dinamičnog prekograničnog područja sa intenzivnim interakcijama razvojnih aktera i zainteresiranih strana s obje strane granice na području novo medijske kulture, </a:t>
            </a:r>
            <a:r>
              <a:rPr lang="hr-HR" dirty="0" err="1"/>
              <a:t>transdisciplinarne</a:t>
            </a:r>
            <a:r>
              <a:rPr lang="hr-HR" dirty="0"/>
              <a:t> umjetnosti, održivog razvoja i novih modela zajedničkog stvaranja.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hr-HR" dirty="0"/>
          </a:p>
          <a:p>
            <a:pPr eaLnBrk="1" hangingPunct="1">
              <a:buFont typeface="Arial" charset="0"/>
              <a:buNone/>
              <a:defRPr/>
            </a:pPr>
            <a:endParaRPr lang="hr-HR" dirty="0" smtClean="0"/>
          </a:p>
        </p:txBody>
      </p:sp>
      <p:pic>
        <p:nvPicPr>
          <p:cNvPr id="6148" name="Slika 5" descr="new_media cros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898" y="325437"/>
            <a:ext cx="23304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>
                <a:solidFill>
                  <a:srgbClr val="C00000"/>
                </a:solidFill>
              </a:rPr>
              <a:t>   CITY VOLUNTEERS</a:t>
            </a:r>
          </a:p>
        </p:txBody>
      </p:sp>
      <p:sp>
        <p:nvSpPr>
          <p:cNvPr id="7171" name="Rezervirano mjesto sadržaja 2"/>
          <p:cNvSpPr>
            <a:spLocks noGrp="1"/>
          </p:cNvSpPr>
          <p:nvPr>
            <p:ph idx="1"/>
          </p:nvPr>
        </p:nvSpPr>
        <p:spPr>
          <a:xfrm>
            <a:off x="860868" y="1270000"/>
            <a:ext cx="8229600" cy="498353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sz="2100" dirty="0"/>
              <a:t>Vrijednost projekta: 614.696,11 €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sz="2100" dirty="0"/>
              <a:t>Program: Operativni program </a:t>
            </a:r>
            <a:r>
              <a:rPr lang="hr-HR" altLang="sr-Latn-RS" sz="2100" dirty="0" err="1"/>
              <a:t>IPA</a:t>
            </a:r>
            <a:r>
              <a:rPr lang="hr-HR" altLang="sr-Latn-RS" sz="2100" dirty="0"/>
              <a:t> SI‐HR 2007. ‐ 2013.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sz="2100" dirty="0"/>
              <a:t>Korisnici: Gradska općina Maribor, Gradska općina Varaždin, Sveučilište u Mariboru, Udruga Antona Martina </a:t>
            </a:r>
            <a:r>
              <a:rPr lang="hr-HR" altLang="sr-Latn-RS" sz="2100" dirty="0" err="1"/>
              <a:t>Slomška</a:t>
            </a:r>
            <a:r>
              <a:rPr lang="hr-HR" altLang="sr-Latn-RS" sz="2100" dirty="0"/>
              <a:t>, Slovenska filantropija, Udruga za </a:t>
            </a:r>
            <a:r>
              <a:rPr lang="hr-HR" altLang="sr-Latn-RS" sz="2100" dirty="0" smtClean="0"/>
              <a:t>promociju </a:t>
            </a:r>
            <a:r>
              <a:rPr lang="hr-HR" altLang="sr-Latn-RS" sz="2100" dirty="0"/>
              <a:t>volonterstva, Autonomni centar - </a:t>
            </a:r>
            <a:r>
              <a:rPr lang="hr-HR" altLang="sr-Latn-RS" sz="2100" dirty="0" err="1"/>
              <a:t>ACT</a:t>
            </a:r>
            <a:endParaRPr lang="hr-HR" altLang="sr-Latn-RS" sz="21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hr-HR" altLang="sr-Latn-RS" sz="2100" dirty="0"/>
              <a:t>Opći ciljevi: </a:t>
            </a:r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hr-HR" altLang="sr-Latn-RS" sz="2100" dirty="0"/>
              <a:t>osigurati sistematski pristup ustanovljavanju volonterstva u slovensko-hrvatsko prekograničnoj regiji</a:t>
            </a:r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hr-HR" altLang="sr-Latn-RS" sz="2100" dirty="0"/>
              <a:t>osigurati odgovarajuću potporu organizacijama, koje se bave volonterskim djelatnostima, te pojedincima, koji se odluče za volonterski rad u slovensko-hrvatskoj prekograničnoj regiji</a:t>
            </a:r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hr-HR" altLang="sr-Latn-RS" sz="2100" dirty="0"/>
              <a:t>omogućiti bolju iskoristivost postojećih kapaciteta (ljudski potencijal, infrastruktura, oprema, materijali) s većom organiziranošću resursa te boljom dostupnošću volonterstva svim stanovnicima u slovensko-hrvatskoj prekograničnoj </a:t>
            </a:r>
            <a:r>
              <a:rPr lang="hr-HR" altLang="sr-Latn-RS" sz="2100" dirty="0" smtClean="0"/>
              <a:t>regiji</a:t>
            </a:r>
            <a:endParaRPr lang="hr-HR" altLang="sr-Latn-RS" dirty="0" smtClean="0"/>
          </a:p>
        </p:txBody>
      </p:sp>
      <p:pic>
        <p:nvPicPr>
          <p:cNvPr id="7172" name="Slika 3" descr="CV_Logo_color_1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75725" y="5373688"/>
            <a:ext cx="1512888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03388" y="1"/>
            <a:ext cx="7499350" cy="1319213"/>
          </a:xfrm>
        </p:spPr>
        <p:txBody>
          <a:bodyPr/>
          <a:lstStyle/>
          <a:p>
            <a:pPr eaLnBrk="1" hangingPunct="1">
              <a:defRPr/>
            </a:pPr>
            <a:r>
              <a:rPr lang="sv-SE" sz="2400" dirty="0">
                <a:solidFill>
                  <a:schemeClr val="accent6">
                    <a:lumMod val="75000"/>
                  </a:schemeClr>
                </a:solidFill>
              </a:rPr>
              <a:t>"Prirodna i kulturna baština kroz igru - Igraj se!"</a:t>
            </a:r>
            <a:br>
              <a:rPr lang="sv-SE" sz="2400" dirty="0">
                <a:solidFill>
                  <a:schemeClr val="accent6">
                    <a:lumMod val="75000"/>
                  </a:schemeClr>
                </a:solidFill>
              </a:rPr>
            </a:br>
            <a:endParaRPr lang="hr-H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95" name="Rezervirano mjesto sadržaja 2"/>
          <p:cNvSpPr>
            <a:spLocks noGrp="1"/>
          </p:cNvSpPr>
          <p:nvPr>
            <p:ph idx="1"/>
          </p:nvPr>
        </p:nvSpPr>
        <p:spPr>
          <a:xfrm>
            <a:off x="5087938" y="404813"/>
            <a:ext cx="5111750" cy="585311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hr-HR" altLang="sr-Latn-RS"/>
          </a:p>
          <a:p>
            <a:pPr eaLnBrk="1" hangingPunct="1">
              <a:buFont typeface="Arial" panose="020B0604020202020204" pitchFamily="34" charset="0"/>
              <a:buNone/>
            </a:pPr>
            <a:endParaRPr lang="hr-HR" altLang="sr-Latn-RS" smtClean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>
          <a:xfrm>
            <a:off x="1703389" y="1125538"/>
            <a:ext cx="4968875" cy="31670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hr-HR" dirty="0" smtClean="0"/>
              <a:t>Vrijednost projekta: 171.819,80  €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 smtClean="0"/>
              <a:t>Program: Operativni program IPA SI‐HR 2007. ‐ 2013.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 smtClean="0"/>
              <a:t>Korisnici: RA </a:t>
            </a:r>
            <a:r>
              <a:rPr lang="hr-HR" dirty="0" err="1" smtClean="0"/>
              <a:t>Kozjansko</a:t>
            </a:r>
            <a:endParaRPr lang="hr-HR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hr-HR" dirty="0" smtClean="0"/>
              <a:t>                  Mreža udruga </a:t>
            </a:r>
            <a:r>
              <a:rPr lang="hr-HR" dirty="0" err="1" smtClean="0"/>
              <a:t>Zagor</a:t>
            </a:r>
            <a:endParaRPr lang="hr-HR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hr-HR" dirty="0" smtClean="0"/>
              <a:t>                  Zagorska razvojna agencija d.o.o.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dirty="0" smtClean="0"/>
              <a:t>Opći cilj:</a:t>
            </a: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hr-HR" dirty="0" smtClean="0"/>
              <a:t> kroz igru, kulturne događaje, razne radionice te stvaranjem novih 13 odgojno obrazovnih proizvoda koji će se kreirati zajedno s mladima tijekom projekta, djecu, mlade i zajednicu potaknuti da na zanimljiv i inovativan način uče o zajedničkoj baštini pograničnog područja</a:t>
            </a:r>
            <a:endParaRPr lang="hr-HR" dirty="0"/>
          </a:p>
        </p:txBody>
      </p:sp>
      <p:pic>
        <p:nvPicPr>
          <p:cNvPr id="5" name="Slika 4" descr="igra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48128" y="1412776"/>
            <a:ext cx="2880320" cy="2016224"/>
          </a:xfrm>
          <a:prstGeom prst="rect">
            <a:avLst/>
          </a:prstGeom>
          <a:solidFill>
            <a:srgbClr val="FFC000"/>
          </a:solidFill>
          <a:ln w="76200"/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pic>
        <p:nvPicPr>
          <p:cNvPr id="6" name="Slika 5" descr="Igraj-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5520" y="4149080"/>
            <a:ext cx="5009522" cy="2337048"/>
          </a:xfrm>
          <a:prstGeom prst="rect">
            <a:avLst/>
          </a:prstGeom>
          <a:solidFill>
            <a:srgbClr val="FFC0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808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EUROPSKA TERITORIJALNA SURADNJA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Europska teritorijalna suradnja jedan je od ciljeva kohezijske politike kojom se potiče prekogranična, transnacionalna i međuregionalna suradnja u cilju ostvarenja pametnog, održivog i </a:t>
            </a:r>
            <a:r>
              <a:rPr lang="hr-HR" dirty="0" err="1" smtClean="0"/>
              <a:t>uključivog</a:t>
            </a:r>
            <a:r>
              <a:rPr lang="hr-HR" dirty="0" smtClean="0"/>
              <a:t> rasta. </a:t>
            </a:r>
          </a:p>
          <a:p>
            <a:r>
              <a:rPr lang="hr-HR" dirty="0" smtClean="0"/>
              <a:t>Jačanjem prekogranične suradnje u pograničnim područjima pridonosi se sveukupnom razvoju teritorijalne suradnje, povećanju međunarodne konkurentnosti pograničnih regija, smanjenju društvene i gospodarske nejednakosti među regijama i ujednačavanju njihova razvoja.</a:t>
            </a:r>
          </a:p>
          <a:p>
            <a:r>
              <a:rPr lang="hr-HR" dirty="0"/>
              <a:t>U kontekstu programa teritorijalne suradnje, cilj je smanjivanje negativnog utjecaja granica kao i jačanje društvene, ekonomske, socijalne i teritorijalne kohezije kroz zajednički pristup na odgovarajućoj administrativno-teritorijalnoj razini</a:t>
            </a:r>
          </a:p>
        </p:txBody>
      </p:sp>
    </p:spTree>
    <p:extLst>
      <p:ext uri="{BB962C8B-B14F-4D97-AF65-F5344CB8AC3E}">
        <p14:creationId xmlns:p14="http://schemas.microsoft.com/office/powerpoint/2010/main" val="4620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</a:t>
            </a:r>
            <a:r>
              <a:rPr lang="hr-HR" dirty="0" err="1" smtClean="0"/>
              <a:t>ETS</a:t>
            </a:r>
            <a:r>
              <a:rPr lang="hr-HR" dirty="0" smtClean="0"/>
              <a:t>-a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648047"/>
            <a:ext cx="8775010" cy="4393315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Prekogranična suradnja</a:t>
            </a:r>
            <a:r>
              <a:rPr lang="hr-HR" dirty="0" smtClean="0"/>
              <a:t> usmjerena </a:t>
            </a:r>
            <a:r>
              <a:rPr lang="hr-HR" dirty="0"/>
              <a:t>je na rješavanje zajedničkih izazova koji su zajednički identificirani u pograničnim regijama, poput loše dostupnosti, posebno u odnosu na </a:t>
            </a:r>
            <a:r>
              <a:rPr lang="hr-HR" dirty="0" err="1"/>
              <a:t>povezivost</a:t>
            </a:r>
            <a:r>
              <a:rPr lang="hr-HR" dirty="0"/>
              <a:t> informacijskih i komunikacijskih tehnologija i prometnu infrastrukturu, </a:t>
            </a:r>
            <a:r>
              <a:rPr lang="hr-HR" dirty="0" smtClean="0"/>
              <a:t>neodgovarajućeg </a:t>
            </a:r>
            <a:r>
              <a:rPr lang="hr-HR" dirty="0"/>
              <a:t>poslovnog okruženja, nedostatka umreženosti između lokalnih i regionalnih uprava, niskih razina istraživanja i inovacija te preuzimanja informacijskih i komunikacijskih tehnologija, onečišćenja okoliša, sprečavanja rizika, negativnih stavova prema građanima susjednih zemalja te bi cilj trebao biti iskorištavanje neiskorištenih potencijala rasta u pograničnom području (razvoj prekograničnih objekata i </a:t>
            </a:r>
            <a:r>
              <a:rPr lang="hr-HR" dirty="0" err="1"/>
              <a:t>klastera</a:t>
            </a:r>
            <a:r>
              <a:rPr lang="hr-HR" dirty="0"/>
              <a:t> za istraživanja i inovacije, integracija prekograničnog tržišta rada, suradnja između obrazovnih institucija, uključujući sveučilišta, ili između zdravstvenih ustanova), uz istovremeno jačanje suradnje u svrhu općeg usklađenog razvoja Unije.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>
                <a:solidFill>
                  <a:srgbClr val="FF0000"/>
                </a:solidFill>
              </a:rPr>
              <a:t>Transnacionalna suradnja</a:t>
            </a:r>
            <a:r>
              <a:rPr lang="hr-HR" dirty="0"/>
              <a:t> usmjerena je jačanju suradnje putem djelovanja koja doprinose integriranom teritorijalnom razvoju povezanom s prioritetima kohezijske politike </a:t>
            </a:r>
            <a:r>
              <a:rPr lang="hr-HR" dirty="0" smtClean="0"/>
              <a:t>Unije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>
                <a:solidFill>
                  <a:srgbClr val="FF0000"/>
                </a:solidFill>
              </a:rPr>
              <a:t>Međuregionalna suradnja</a:t>
            </a:r>
            <a:r>
              <a:rPr lang="hr-HR" dirty="0"/>
              <a:t> usmjerena je jačanju učinkovitosti kohezijske politike poticanjem razmjene iskustava između regija o tematskim ciljevima i urbanom razvoju, uključujući urbano-ruralne veze, kako bi se poboljšala provedba programa i mjera teritorijalne suradnje, kao i promicanje analize razvojnih trendova u području teritorijalne kohezije putem istraživanja, prikupljanja podataka i drugih mjera.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32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PRIHVATLJIVI PROGRAMI ZA RH </a:t>
            </a:r>
            <a:br>
              <a:rPr lang="hr-HR" dirty="0" smtClean="0"/>
            </a:br>
            <a:r>
              <a:rPr lang="hr-HR" dirty="0" smtClean="0"/>
              <a:t>2007.-2013.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Programi sa zemljama članicama EU (</a:t>
            </a:r>
            <a:r>
              <a:rPr lang="hr-HR" dirty="0" err="1" smtClean="0"/>
              <a:t>Shared</a:t>
            </a:r>
            <a:r>
              <a:rPr lang="hr-HR" dirty="0" smtClean="0"/>
              <a:t> Management) </a:t>
            </a:r>
          </a:p>
          <a:p>
            <a:pPr lvl="1"/>
            <a:r>
              <a:rPr lang="hr-HR" dirty="0" err="1" smtClean="0"/>
              <a:t>IPA</a:t>
            </a:r>
            <a:r>
              <a:rPr lang="hr-HR" dirty="0" smtClean="0"/>
              <a:t> Adriatic</a:t>
            </a:r>
          </a:p>
          <a:p>
            <a:pPr lvl="1"/>
            <a:r>
              <a:rPr lang="hr-HR" dirty="0" smtClean="0"/>
              <a:t>Mađarska - Hrvatska</a:t>
            </a:r>
          </a:p>
          <a:p>
            <a:pPr lvl="1"/>
            <a:r>
              <a:rPr lang="hr-HR" dirty="0" smtClean="0"/>
              <a:t>Slovenija - Hrvatska</a:t>
            </a:r>
          </a:p>
          <a:p>
            <a:endParaRPr lang="hr-HR" dirty="0" smtClean="0"/>
          </a:p>
          <a:p>
            <a:r>
              <a:rPr lang="hr-HR" dirty="0" smtClean="0"/>
              <a:t>Programi sa zemljama ne-članicama (</a:t>
            </a:r>
            <a:r>
              <a:rPr lang="hr-HR" dirty="0" err="1" smtClean="0"/>
              <a:t>Decentralised</a:t>
            </a:r>
            <a:r>
              <a:rPr lang="hr-HR" dirty="0" smtClean="0"/>
              <a:t> Management) Hrvatska - Srbija</a:t>
            </a:r>
          </a:p>
          <a:p>
            <a:pPr lvl="1"/>
            <a:r>
              <a:rPr lang="hr-HR" dirty="0" smtClean="0"/>
              <a:t>Hrvatska - Bosna i Hercegovina</a:t>
            </a:r>
          </a:p>
          <a:p>
            <a:pPr lvl="1"/>
            <a:r>
              <a:rPr lang="hr-HR" dirty="0" smtClean="0"/>
              <a:t>Hrvatska - Crna Gora</a:t>
            </a:r>
          </a:p>
          <a:p>
            <a:endParaRPr lang="hr-HR" dirty="0" smtClean="0"/>
          </a:p>
          <a:p>
            <a:r>
              <a:rPr lang="hr-HR" dirty="0" smtClean="0"/>
              <a:t>Programi transnacionalne suradnje u RH  </a:t>
            </a:r>
          </a:p>
          <a:p>
            <a:pPr lvl="1"/>
            <a:r>
              <a:rPr lang="hr-HR" dirty="0" err="1" smtClean="0"/>
              <a:t>South</a:t>
            </a:r>
            <a:r>
              <a:rPr lang="hr-HR" dirty="0" smtClean="0"/>
              <a:t> East Europe (</a:t>
            </a:r>
            <a:r>
              <a:rPr lang="hr-HR" dirty="0" err="1" smtClean="0"/>
              <a:t>SEE</a:t>
            </a:r>
            <a:r>
              <a:rPr lang="hr-HR" dirty="0" smtClean="0"/>
              <a:t>) </a:t>
            </a:r>
          </a:p>
          <a:p>
            <a:pPr lvl="1"/>
            <a:r>
              <a:rPr lang="hr-HR" dirty="0" err="1" smtClean="0"/>
              <a:t>Mediterranean</a:t>
            </a:r>
            <a:r>
              <a:rPr lang="hr-HR" dirty="0" smtClean="0"/>
              <a:t> (MED)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18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PRIHVATLJIVI PROGRAMI ZA </a:t>
            </a:r>
            <a:r>
              <a:rPr lang="hr-HR" dirty="0" smtClean="0"/>
              <a:t>RH </a:t>
            </a:r>
            <a:br>
              <a:rPr lang="hr-HR" dirty="0" smtClean="0"/>
            </a:br>
            <a:r>
              <a:rPr lang="hr-HR" dirty="0" smtClean="0"/>
              <a:t>2014.-2020.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U programskom razdoblju 2014. – 2020. Republika Hrvatska će sudjelovati u pet </a:t>
            </a:r>
            <a:r>
              <a:rPr lang="hr-HR" dirty="0" smtClean="0">
                <a:solidFill>
                  <a:srgbClr val="FF0000"/>
                </a:solidFill>
              </a:rPr>
              <a:t>prekograničnih programa:</a:t>
            </a:r>
          </a:p>
          <a:p>
            <a:pPr lvl="1"/>
            <a:r>
              <a:rPr lang="hr-HR" dirty="0" smtClean="0"/>
              <a:t>Program prekogranične suradnje </a:t>
            </a:r>
            <a:r>
              <a:rPr lang="hr-HR" dirty="0" smtClean="0">
                <a:solidFill>
                  <a:srgbClr val="FF0000"/>
                </a:solidFill>
              </a:rPr>
              <a:t>Italija – Hrvatska</a:t>
            </a:r>
            <a:r>
              <a:rPr lang="hr-HR" dirty="0" smtClean="0"/>
              <a:t> 2014. – 2020.</a:t>
            </a:r>
          </a:p>
          <a:p>
            <a:pPr lvl="1"/>
            <a:r>
              <a:rPr lang="hr-HR" dirty="0" smtClean="0"/>
              <a:t> 2. Program prekogranične suradnje Mađarska – Hrvatska 2014. – 2020.</a:t>
            </a:r>
          </a:p>
          <a:p>
            <a:pPr lvl="1"/>
            <a:r>
              <a:rPr lang="hr-HR" dirty="0" smtClean="0"/>
              <a:t> 3. Program prekogranične suradnje </a:t>
            </a:r>
            <a:r>
              <a:rPr lang="hr-HR" dirty="0" smtClean="0">
                <a:solidFill>
                  <a:srgbClr val="FF0000"/>
                </a:solidFill>
              </a:rPr>
              <a:t>Slovenija – Hrvatska</a:t>
            </a:r>
            <a:r>
              <a:rPr lang="hr-HR" dirty="0" smtClean="0"/>
              <a:t> 2014. – 2020.</a:t>
            </a:r>
          </a:p>
          <a:p>
            <a:pPr lvl="1"/>
            <a:r>
              <a:rPr lang="hr-HR" dirty="0" smtClean="0"/>
              <a:t> 4. </a:t>
            </a:r>
            <a:r>
              <a:rPr lang="hr-HR" dirty="0" err="1" smtClean="0"/>
              <a:t>IPA</a:t>
            </a:r>
            <a:r>
              <a:rPr lang="hr-HR" dirty="0" smtClean="0"/>
              <a:t> program prekogranične suradnje Hrvatska – Srbija 2014. – 2020.</a:t>
            </a:r>
          </a:p>
          <a:p>
            <a:pPr lvl="1"/>
            <a:r>
              <a:rPr lang="hr-HR" dirty="0" smtClean="0"/>
              <a:t> 5. </a:t>
            </a:r>
            <a:r>
              <a:rPr lang="hr-HR" dirty="0" err="1" smtClean="0"/>
              <a:t>IPA</a:t>
            </a:r>
            <a:r>
              <a:rPr lang="hr-HR" dirty="0" smtClean="0"/>
              <a:t> program prekogranične suradnje Hrvatska – Bosna i Hercegovina – Crna Gora 2014. – 2020.</a:t>
            </a:r>
          </a:p>
          <a:p>
            <a:pPr lvl="1"/>
            <a:endParaRPr lang="hr-HR" dirty="0"/>
          </a:p>
          <a:p>
            <a:pPr lvl="1"/>
            <a:r>
              <a:rPr lang="hr-HR" dirty="0" smtClean="0"/>
              <a:t>u </a:t>
            </a:r>
            <a:r>
              <a:rPr lang="hr-HR" dirty="0"/>
              <a:t>novom razdoblju 2014. – 2020. proširena mogućnost sudjelovanja u četiri programa transnacionalne suradnje:</a:t>
            </a:r>
          </a:p>
          <a:p>
            <a:pPr marL="0" indent="0">
              <a:buNone/>
            </a:pPr>
            <a:endParaRPr lang="hr-HR" dirty="0"/>
          </a:p>
          <a:p>
            <a:pPr lvl="1"/>
            <a:r>
              <a:rPr lang="hr-HR" dirty="0" smtClean="0"/>
              <a:t>Program </a:t>
            </a:r>
            <a:r>
              <a:rPr lang="hr-HR" dirty="0"/>
              <a:t>transnacionalne suradnje Mediteran 2014. – 2020.</a:t>
            </a:r>
          </a:p>
          <a:p>
            <a:pPr lvl="1"/>
            <a:r>
              <a:rPr lang="hr-HR" dirty="0"/>
              <a:t> </a:t>
            </a:r>
            <a:r>
              <a:rPr lang="hr-HR" dirty="0" smtClean="0"/>
              <a:t>Program </a:t>
            </a:r>
            <a:r>
              <a:rPr lang="hr-HR" dirty="0"/>
              <a:t>transnacionalne suradnje Dunav 2014. – 2020.</a:t>
            </a:r>
          </a:p>
          <a:p>
            <a:pPr lvl="1"/>
            <a:r>
              <a:rPr lang="hr-HR" dirty="0" smtClean="0"/>
              <a:t>Program </a:t>
            </a:r>
            <a:r>
              <a:rPr lang="hr-HR" dirty="0"/>
              <a:t>transnacionalne suradnje </a:t>
            </a:r>
            <a:r>
              <a:rPr lang="hr-HR" dirty="0" err="1"/>
              <a:t>Adrion</a:t>
            </a:r>
            <a:r>
              <a:rPr lang="hr-HR" dirty="0"/>
              <a:t> 2014. – 2020.</a:t>
            </a:r>
          </a:p>
          <a:p>
            <a:pPr lvl="1"/>
            <a:r>
              <a:rPr lang="hr-HR" dirty="0" smtClean="0"/>
              <a:t>Program </a:t>
            </a:r>
            <a:r>
              <a:rPr lang="hr-HR" dirty="0"/>
              <a:t>transnacionalne suradnje Središnja Europa 2014. – 2020.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358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ITALIJA - HRVATSKA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programiranje još uvijek u tijeku s velikim zakašnjenjem, </a:t>
            </a:r>
            <a:r>
              <a:rPr lang="hr-HR" dirty="0" err="1" smtClean="0"/>
              <a:t>IŽ</a:t>
            </a:r>
            <a:r>
              <a:rPr lang="hr-HR" dirty="0" smtClean="0"/>
              <a:t> član Radne skupine </a:t>
            </a:r>
          </a:p>
          <a:p>
            <a:r>
              <a:rPr lang="hr-HR" dirty="0" smtClean="0"/>
              <a:t>upravljačko tijelo – Regija </a:t>
            </a:r>
            <a:r>
              <a:rPr lang="hr-HR" dirty="0" err="1" smtClean="0"/>
              <a:t>Veneto</a:t>
            </a:r>
            <a:r>
              <a:rPr lang="hr-HR" dirty="0" smtClean="0"/>
              <a:t>?</a:t>
            </a:r>
          </a:p>
          <a:p>
            <a:r>
              <a:rPr lang="hr-HR" dirty="0" err="1"/>
              <a:t>EFRR</a:t>
            </a:r>
            <a:r>
              <a:rPr lang="hr-HR" dirty="0"/>
              <a:t>  201 </a:t>
            </a:r>
            <a:r>
              <a:rPr lang="hr-HR" dirty="0" err="1"/>
              <a:t>mil</a:t>
            </a:r>
            <a:r>
              <a:rPr lang="hr-HR" dirty="0"/>
              <a:t>. eura</a:t>
            </a:r>
          </a:p>
          <a:p>
            <a:r>
              <a:rPr lang="hr-HR" dirty="0" smtClean="0"/>
              <a:t>ciljevi (3. draft Programa-10.2014)</a:t>
            </a:r>
            <a:endParaRPr lang="hr-HR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0493" y="3240254"/>
            <a:ext cx="3669604" cy="24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28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SLOVENIJA - HRVATSKA</a:t>
            </a:r>
            <a:endParaRPr lang="hr-H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562014"/>
            <a:ext cx="10515600" cy="4731693"/>
          </a:xfrm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hr-HR" dirty="0">
                <a:solidFill>
                  <a:schemeClr val="tx2"/>
                </a:solidFill>
              </a:rPr>
              <a:t>nastavak je suradnje dviju država, odnosno pograničnih regija iz prethodnog programskog razdoblja, osnaživanja postojećih i izgradnje novih partnerstva, nadogradnje postignutih rezultata i daljnje razmjene iskustava između dviju država sudionica </a:t>
            </a:r>
            <a:r>
              <a:rPr lang="hr-HR" dirty="0" smtClean="0">
                <a:solidFill>
                  <a:schemeClr val="tx2"/>
                </a:solidFill>
              </a:rPr>
              <a:t>programa</a:t>
            </a:r>
          </a:p>
          <a:p>
            <a:pPr marL="0" indent="0">
              <a:spcBef>
                <a:spcPts val="0"/>
              </a:spcBef>
              <a:buNone/>
            </a:pPr>
            <a:endParaRPr lang="hr-HR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hr-HR" dirty="0" smtClean="0">
                <a:solidFill>
                  <a:schemeClr val="tx2"/>
                </a:solidFill>
              </a:rPr>
              <a:t>Manje izmjene </a:t>
            </a:r>
            <a:r>
              <a:rPr lang="hr-HR" dirty="0">
                <a:solidFill>
                  <a:schemeClr val="tx2"/>
                </a:solidFill>
              </a:rPr>
              <a:t>područja prihvatljivog za sudjelovanje u Programu  </a:t>
            </a:r>
            <a:endParaRPr lang="hr-HR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1800" dirty="0">
                <a:solidFill>
                  <a:schemeClr val="tx2"/>
                </a:solidFill>
              </a:rPr>
              <a:t>(Grad Zagreb i Osrednjeslovenska regija postali su prihvatljivo područje te je Zasavska regija dodatno uključena u novi Program)</a:t>
            </a:r>
          </a:p>
          <a:p>
            <a:pPr marL="0" indent="0">
              <a:spcBef>
                <a:spcPts val="0"/>
              </a:spcBef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hr-HR" dirty="0">
                <a:solidFill>
                  <a:schemeClr val="tx2"/>
                </a:solidFill>
              </a:rPr>
              <a:t>Programiranje u </a:t>
            </a:r>
            <a:r>
              <a:rPr lang="hr-HR" dirty="0" smtClean="0">
                <a:solidFill>
                  <a:schemeClr val="tx2"/>
                </a:solidFill>
              </a:rPr>
              <a:t>tijeku – z</a:t>
            </a:r>
            <a:r>
              <a:rPr lang="vi-VN" dirty="0" smtClean="0">
                <a:solidFill>
                  <a:schemeClr val="tx2"/>
                </a:solidFill>
              </a:rPr>
              <a:t>avršeta</a:t>
            </a:r>
            <a:r>
              <a:rPr lang="hr-HR" dirty="0" smtClean="0">
                <a:solidFill>
                  <a:schemeClr val="tx2"/>
                </a:solidFill>
              </a:rPr>
              <a:t>k</a:t>
            </a:r>
            <a:r>
              <a:rPr lang="vi-VN" dirty="0" smtClean="0">
                <a:solidFill>
                  <a:schemeClr val="tx2"/>
                </a:solidFill>
              </a:rPr>
              <a:t> </a:t>
            </a:r>
            <a:r>
              <a:rPr lang="vi-VN" dirty="0">
                <a:solidFill>
                  <a:schemeClr val="tx2"/>
                </a:solidFill>
              </a:rPr>
              <a:t>izrade programskog dokumenta i slanje Europskoj komisiji predviđeno je za ožujak </a:t>
            </a:r>
            <a:r>
              <a:rPr lang="vi-VN" dirty="0" smtClean="0">
                <a:solidFill>
                  <a:schemeClr val="tx2"/>
                </a:solidFill>
              </a:rPr>
              <a:t>2015.g</a:t>
            </a:r>
            <a:endParaRPr lang="hr-HR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endParaRPr lang="hr-HR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hr-HR" dirty="0">
                <a:solidFill>
                  <a:schemeClr val="tx2"/>
                </a:solidFill>
              </a:rPr>
              <a:t>Upravljačko tijelo </a:t>
            </a:r>
            <a:r>
              <a:rPr lang="hr-HR" dirty="0" smtClean="0">
                <a:solidFill>
                  <a:schemeClr val="tx2"/>
                </a:solidFill>
              </a:rPr>
              <a:t>- Služba </a:t>
            </a:r>
            <a:r>
              <a:rPr lang="hr-HR" dirty="0">
                <a:solidFill>
                  <a:schemeClr val="tx2"/>
                </a:solidFill>
              </a:rPr>
              <a:t>Vlade Republike Slovenije za razvoj i europsku </a:t>
            </a:r>
            <a:r>
              <a:rPr lang="hr-HR" dirty="0" smtClean="0">
                <a:solidFill>
                  <a:schemeClr val="tx2"/>
                </a:solidFill>
              </a:rPr>
              <a:t>kohezijsku</a:t>
            </a:r>
          </a:p>
          <a:p>
            <a:pPr>
              <a:spcBef>
                <a:spcPts val="0"/>
              </a:spcBef>
            </a:pPr>
            <a:endParaRPr lang="hr-HR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hr-HR" dirty="0" smtClean="0">
                <a:solidFill>
                  <a:schemeClr val="tx2"/>
                </a:solidFill>
              </a:rPr>
              <a:t>EFRR 46 mil. eura</a:t>
            </a:r>
          </a:p>
          <a:p>
            <a:pPr marL="0" indent="0">
              <a:spcBef>
                <a:spcPts val="0"/>
              </a:spcBef>
              <a:buNone/>
            </a:pPr>
            <a:endParaRPr lang="hr-HR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800" dirty="0"/>
          </a:p>
          <a:p>
            <a:pPr marL="0" indent="0">
              <a:spcBef>
                <a:spcPts val="0"/>
              </a:spcBef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5060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458659"/>
              </p:ext>
            </p:extLst>
          </p:nvPr>
        </p:nvGraphicFramePr>
        <p:xfrm>
          <a:off x="782467" y="754912"/>
          <a:ext cx="8229600" cy="52626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  <a:gridCol w="2743200"/>
              </a:tblGrid>
              <a:tr h="1835820">
                <a:tc>
                  <a:txBody>
                    <a:bodyPr/>
                    <a:lstStyle/>
                    <a:p>
                      <a:pPr fontAlgn="ctr"/>
                      <a:r>
                        <a:rPr lang="hr-HR" sz="1800" dirty="0" smtClean="0"/>
                        <a:t>Prioritetna os 1: </a:t>
                      </a:r>
                    </a:p>
                    <a:p>
                      <a:pPr fontAlgn="ctr"/>
                      <a:r>
                        <a:rPr lang="hr-HR" sz="1800" dirty="0" smtClean="0"/>
                        <a:t>Prevencija rizika od poplava u prekograničnom području</a:t>
                      </a:r>
                      <a:endParaRPr lang="hr-HR" sz="1800" i="1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Prioritetna os 2: </a:t>
                      </a:r>
                    </a:p>
                    <a:p>
                      <a:r>
                        <a:rPr lang="hr-HR" sz="1800" dirty="0" smtClean="0"/>
                        <a:t>Očuvanje i promocija prirodnih i kulturnih resursa</a:t>
                      </a:r>
                    </a:p>
                    <a:p>
                      <a:endParaRPr lang="hr-HR" sz="18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Prioritetna os 3:</a:t>
                      </a:r>
                    </a:p>
                    <a:p>
                      <a:r>
                        <a:rPr lang="hr-HR" sz="1800" dirty="0" smtClean="0"/>
                        <a:t>Zdrava, sigurna i dostupna prekogranična područja</a:t>
                      </a:r>
                    </a:p>
                    <a:p>
                      <a:endParaRPr lang="hr-HR" sz="1800" dirty="0"/>
                    </a:p>
                  </a:txBody>
                  <a:tcPr marT="45719" marB="45719" anchor="ctr"/>
                </a:tc>
              </a:tr>
              <a:tr h="24528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SC1: Uspostavljanje zajedničke baze i smanjenje rizike od poplava u pograničnim riječnim slivovima </a:t>
                      </a:r>
                    </a:p>
                    <a:p>
                      <a:endParaRPr lang="hr-HR" sz="18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SC2: Mobilizacija kulturnog i prirodnog nasljeđa za održivi razvoj </a:t>
                      </a:r>
                    </a:p>
                    <a:p>
                      <a:endParaRPr lang="hr-HR" sz="18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SC4: Izgradnja prekograničnih partnerstva između javnih uprava i dionika kako bi se povećala dostupnost i učinkovitost usluga za građane u pograničnim područjima</a:t>
                      </a:r>
                    </a:p>
                    <a:p>
                      <a:endParaRPr lang="hr-HR" sz="1800" dirty="0"/>
                    </a:p>
                  </a:txBody>
                  <a:tcPr marT="45719" marB="45719" anchor="ctr"/>
                </a:tc>
              </a:tr>
              <a:tr h="973929"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SC3: </a:t>
                      </a:r>
                      <a:r>
                        <a:rPr lang="hr-HR" sz="1600" baseline="0" dirty="0" smtClean="0"/>
                        <a:t> </a:t>
                      </a:r>
                      <a:r>
                        <a:rPr lang="hr-HR" sz="1600" dirty="0" smtClean="0"/>
                        <a:t>Zaštita</a:t>
                      </a:r>
                      <a:r>
                        <a:rPr lang="hr-HR" sz="1600" baseline="0" dirty="0" smtClean="0"/>
                        <a:t> i obnavljanje </a:t>
                      </a:r>
                      <a:r>
                        <a:rPr lang="hr-HR" sz="1600" baseline="0" dirty="0" err="1" smtClean="0"/>
                        <a:t>bioraznolikosti</a:t>
                      </a:r>
                      <a:r>
                        <a:rPr lang="hr-HR" sz="1600" baseline="0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T="45719" marB="45719" anchor="ctr"/>
                </a:tc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702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770</TotalTime>
  <Words>2412</Words>
  <Application>Microsoft Office PowerPoint</Application>
  <PresentationFormat>Široki zaslon</PresentationFormat>
  <Paragraphs>236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Trebuchet MS</vt:lpstr>
      <vt:lpstr>Wingdings</vt:lpstr>
      <vt:lpstr>Wingdings 3</vt:lpstr>
      <vt:lpstr>Faseta</vt:lpstr>
      <vt:lpstr>EUROPEAN TERRITORIAL COOPERATION – EUROPSKA TERITORIJALNA SURADNJA</vt:lpstr>
      <vt:lpstr>KOHEZIJSKA POLITIKA EU</vt:lpstr>
      <vt:lpstr>EUROPSKA TERITORIJALNA SURADNJA</vt:lpstr>
      <vt:lpstr>PODJELA ETS-a</vt:lpstr>
      <vt:lpstr>PRIHVATLJIVI PROGRAMI ZA RH  2007.-2013. </vt:lpstr>
      <vt:lpstr>PRIHVATLJIVI PROGRAMI ZA RH  2014.-2020.</vt:lpstr>
      <vt:lpstr>ITALIJA - HRVATSKA</vt:lpstr>
      <vt:lpstr>SLOVENIJA - HRVATSKA</vt:lpstr>
      <vt:lpstr>PowerPointova prezentacija</vt:lpstr>
      <vt:lpstr>ADRION – JADRANSKO-JONSKI PROGRAM</vt:lpstr>
      <vt:lpstr>PowerPointova prezentacija</vt:lpstr>
      <vt:lpstr>SREDIŠNJA EUROPA – CENTRAL EUROPE</vt:lpstr>
      <vt:lpstr>PowerPointova prezentacija</vt:lpstr>
      <vt:lpstr>MEDITERAN</vt:lpstr>
      <vt:lpstr>PowerPointova prezentacija</vt:lpstr>
      <vt:lpstr>DUNAV</vt:lpstr>
      <vt:lpstr>PowerPointova prezentacija</vt:lpstr>
      <vt:lpstr>Specifičnosti prekograničnih projekata</vt:lpstr>
      <vt:lpstr> MEĐUREGIONALNA SURADNJA </vt:lpstr>
      <vt:lpstr>    CENTAR ZA INKLUZIJU I PODRŠKU ZAJEDNICI  IRIS – Sport kao mehanizam rane integracije i rehabilitacije </vt:lpstr>
      <vt:lpstr>PowerPointova prezentacija</vt:lpstr>
      <vt:lpstr>UDRUGA ZA TERAPIJSKO JAHANJE – PEGAZ RIJEKA  PEDO TUR </vt:lpstr>
      <vt:lpstr>SAVEZ Društva naša djeca hrvatske  DJECA I MLADI NE POZNAJU GRANICE</vt:lpstr>
      <vt:lpstr> AUTONOMNI CENTAR - ACT NEW MEDIA CROSS - BORDER</vt:lpstr>
      <vt:lpstr>   CITY VOLUNTEERS</vt:lpstr>
      <vt:lpstr>"Prirodna i kulturna baština kroz igru - Igraj se!"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Patrizia Bosich</dc:creator>
  <cp:lastModifiedBy>Adela Granić</cp:lastModifiedBy>
  <cp:revision>59</cp:revision>
  <cp:lastPrinted>2015-03-25T14:02:20Z</cp:lastPrinted>
  <dcterms:created xsi:type="dcterms:W3CDTF">2015-03-19T12:04:00Z</dcterms:created>
  <dcterms:modified xsi:type="dcterms:W3CDTF">2016-02-19T08:02:02Z</dcterms:modified>
</cp:coreProperties>
</file>