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0" r:id="rId11"/>
    <p:sldId id="269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82" r:id="rId23"/>
    <p:sldId id="280" r:id="rId24"/>
    <p:sldId id="283" r:id="rId25"/>
    <p:sldId id="284" r:id="rId26"/>
    <p:sldId id="28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943600" y="1103585"/>
            <a:ext cx="5943599" cy="4493173"/>
          </a:xfrm>
        </p:spPr>
        <p:txBody>
          <a:bodyPr>
            <a:noAutofit/>
          </a:bodyPr>
          <a:lstStyle/>
          <a:p>
            <a:pPr algn="ctr"/>
            <a:r>
              <a:rPr lang="hr-HR" sz="8000" dirty="0" smtClean="0"/>
              <a:t>Od stažiranja- </a:t>
            </a:r>
            <a:br>
              <a:rPr lang="hr-HR" sz="8000" dirty="0" smtClean="0"/>
            </a:br>
            <a:r>
              <a:rPr lang="hr-HR" sz="8000" dirty="0" smtClean="0"/>
              <a:t>do položenog </a:t>
            </a:r>
            <a:br>
              <a:rPr lang="hr-HR" sz="8000" dirty="0" smtClean="0"/>
            </a:br>
            <a:r>
              <a:rPr lang="hr-HR" sz="8000" dirty="0" smtClean="0"/>
              <a:t>stručnog  ispita</a:t>
            </a:r>
            <a:br>
              <a:rPr lang="hr-HR" sz="8000" dirty="0" smtClean="0"/>
            </a:br>
            <a:r>
              <a:rPr lang="hr-HR" sz="8000" dirty="0"/>
              <a:t/>
            </a:r>
            <a:br>
              <a:rPr lang="hr-HR" sz="8000" dirty="0"/>
            </a:br>
            <a:endParaRPr lang="hr-HR" sz="8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81504" y="5817476"/>
            <a:ext cx="9572296" cy="1040523"/>
          </a:xfrm>
        </p:spPr>
        <p:txBody>
          <a:bodyPr>
            <a:normAutofit lnSpcReduction="10000"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Zagreb, </a:t>
            </a:r>
            <a:r>
              <a:rPr lang="hr-HR" dirty="0" smtClean="0"/>
              <a:t>7. </a:t>
            </a:r>
            <a:r>
              <a:rPr lang="hr-HR" dirty="0" smtClean="0"/>
              <a:t>veljače</a:t>
            </a:r>
            <a:r>
              <a:rPr lang="hr-HR" dirty="0" smtClean="0"/>
              <a:t> 2019.</a:t>
            </a:r>
            <a:endParaRPr lang="hr-HR" dirty="0" smtClean="0"/>
          </a:p>
          <a:p>
            <a:pPr algn="ctr"/>
            <a:endParaRPr lang="hr-HR" dirty="0" smtClean="0"/>
          </a:p>
        </p:txBody>
      </p:sp>
      <p:sp>
        <p:nvSpPr>
          <p:cNvPr id="5" name="AutoShape 2" descr="Slikovni rezultat za worry face"/>
          <p:cNvSpPr>
            <a:spLocks noChangeAspect="1" noChangeArrowheads="1"/>
          </p:cNvSpPr>
          <p:nvPr/>
        </p:nvSpPr>
        <p:spPr bwMode="auto">
          <a:xfrm>
            <a:off x="187107" y="-472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0" name="Picture 6" descr="Slikovni rezultat za worry f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6" y="882868"/>
            <a:ext cx="5120618" cy="387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Tijek stažiranja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obvezan </a:t>
            </a:r>
            <a:r>
              <a:rPr lang="hr-HR" altLang="sr-Latn-RS" sz="3600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(volonter najmanje 2 dana mjesečno tijekom nastavne godine, </a:t>
            </a:r>
            <a:r>
              <a:rPr lang="hr-HR" altLang="sr-Latn-RS" sz="3600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odn</a:t>
            </a:r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. 140 sati)</a:t>
            </a:r>
            <a:endParaRPr lang="en-GB" altLang="sr-Latn-RS" sz="3600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Povjerenstvo za stažiranje </a:t>
            </a:r>
            <a:r>
              <a:rPr lang="hr-HR" altLang="sr-Latn-RS" sz="3600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bit </a:t>
            </a:r>
            <a:r>
              <a:rPr lang="hr-HR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će nazočno radu pripravnika najmanje dva puta po 2 sata tijekom stažiranja (redovna nastava ili ostali oblici odg.-obraz. rada)</a:t>
            </a:r>
            <a:r>
              <a:rPr lang="en-GB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2875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hr-HR" sz="9600" dirty="0" smtClean="0"/>
              <a:t> </a:t>
            </a:r>
            <a:r>
              <a:rPr lang="hr-HR" sz="4000" dirty="0" smtClean="0"/>
              <a:t>Osobe </a:t>
            </a:r>
            <a:r>
              <a:rPr lang="hr-HR" sz="4000" dirty="0"/>
              <a:t>koje se stručno osposobljavaju za rad bez zasnivanja radnoga odnosa:</a:t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22500"/>
            <a:ext cx="10233800" cy="3551767"/>
          </a:xfrm>
        </p:spPr>
        <p:txBody>
          <a:bodyPr>
            <a:normAutofit fontScale="25000" lnSpcReduction="20000"/>
          </a:bodyPr>
          <a:lstStyle/>
          <a:p>
            <a:r>
              <a:rPr lang="hr-HR" sz="14400" dirty="0" smtClean="0"/>
              <a:t>prema </a:t>
            </a:r>
            <a:r>
              <a:rPr lang="hr-HR" sz="14400" dirty="0"/>
              <a:t>Uputama za provedbu Zakona o poticanju </a:t>
            </a:r>
            <a:r>
              <a:rPr lang="hr-HR" sz="14400" dirty="0" smtClean="0"/>
              <a:t>   zapošljavanja* </a:t>
            </a:r>
            <a:r>
              <a:rPr lang="hr-HR" sz="14400" dirty="0"/>
              <a:t>poslodavac snosi troškove stažiranja i polaganja stručnog ispita </a:t>
            </a:r>
          </a:p>
          <a:p>
            <a:pPr marL="0" indent="0">
              <a:buNone/>
            </a:pPr>
            <a:r>
              <a:rPr lang="hr-HR" sz="14400" dirty="0" smtClean="0"/>
              <a:t> </a:t>
            </a:r>
          </a:p>
          <a:p>
            <a:pPr marL="0" indent="0">
              <a:buNone/>
            </a:pPr>
            <a:r>
              <a:rPr lang="hr-HR" sz="9600" dirty="0" smtClean="0"/>
              <a:t>      </a:t>
            </a:r>
            <a:endParaRPr lang="hr-HR" sz="9600" dirty="0"/>
          </a:p>
          <a:p>
            <a:pPr marL="0" indent="0">
              <a:buNone/>
            </a:pPr>
            <a:endParaRPr lang="hr-HR" sz="9600" dirty="0"/>
          </a:p>
          <a:p>
            <a:r>
              <a:rPr lang="hr-HR" sz="9600" dirty="0"/>
              <a:t>       </a:t>
            </a:r>
            <a:r>
              <a:rPr lang="hr-HR" sz="9600" dirty="0" smtClean="0"/>
              <a:t>* </a:t>
            </a:r>
            <a:r>
              <a:rPr lang="hr-HR" sz="9600" dirty="0"/>
              <a:t>koje je donijelo Ministarstvo rada i mirovinskog sustava </a:t>
            </a:r>
          </a:p>
        </p:txBody>
      </p:sp>
    </p:spTree>
    <p:extLst>
      <p:ext uri="{BB962C8B-B14F-4D97-AF65-F5344CB8AC3E}">
        <p14:creationId xmlns:p14="http://schemas.microsoft.com/office/powerpoint/2010/main" val="9391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/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dirty="0"/>
              <a:t>U srednjim školama:</a:t>
            </a:r>
          </a:p>
          <a:p>
            <a:pPr marL="0" indent="0">
              <a:buNone/>
            </a:pPr>
            <a:r>
              <a:rPr lang="pl-PL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dirty="0"/>
              <a:t>                          10. listopada - 10. prosinca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Škola </a:t>
            </a:r>
            <a:r>
              <a:rPr lang="hr-HR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Prijava  stručnog ispita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/>
              <a:t>ispit se prijavljuje sljedećom dokumentacijom: </a:t>
            </a:r>
          </a:p>
          <a:p>
            <a:pPr marL="0" indent="0">
              <a:buNone/>
            </a:pPr>
            <a:r>
              <a:rPr lang="hr-HR" sz="3600" dirty="0"/>
              <a:t>  </a:t>
            </a:r>
            <a:r>
              <a:rPr lang="hr-HR" sz="3600" dirty="0" smtClean="0"/>
              <a:t>-prijavnica  </a:t>
            </a:r>
            <a:r>
              <a:rPr lang="hr-HR" sz="3600" dirty="0"/>
              <a:t>(Tiskanica SI-3).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-izvješće </a:t>
            </a:r>
            <a:r>
              <a:rPr lang="hr-HR" sz="3600" dirty="0"/>
              <a:t>povjerenstva za stažiranje  ( Tiskanica -SI-2)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 -preslika </a:t>
            </a:r>
            <a:r>
              <a:rPr lang="hr-HR" sz="3600" dirty="0"/>
              <a:t>diplome 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-dokaz </a:t>
            </a:r>
            <a:r>
              <a:rPr lang="hr-HR" sz="3600" dirty="0"/>
              <a:t>o pedagoškim kompetencijama (ako je potrebno)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 -evidencija </a:t>
            </a:r>
            <a:r>
              <a:rPr lang="hr-HR" sz="3600" dirty="0"/>
              <a:t>o ostvarenom programu pripravničkog </a:t>
            </a:r>
            <a:r>
              <a:rPr lang="hr-HR" sz="3600" dirty="0" smtClean="0"/>
              <a:t>   </a:t>
            </a:r>
          </a:p>
          <a:p>
            <a:pPr marL="0" indent="0">
              <a:buNone/>
            </a:pPr>
            <a:r>
              <a:rPr lang="hr-HR" sz="3600" dirty="0"/>
              <a:t> </a:t>
            </a:r>
            <a:r>
              <a:rPr lang="hr-HR" sz="3600" dirty="0" smtClean="0"/>
              <a:t>    staža  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Ispitno povjerenstvo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36700"/>
            <a:ext cx="10233800" cy="4640263"/>
          </a:xfrm>
        </p:spPr>
        <p:txBody>
          <a:bodyPr>
            <a:noAutofit/>
          </a:bodyPr>
          <a:lstStyle/>
          <a:p>
            <a:r>
              <a:rPr lang="hr-HR" dirty="0" smtClean="0"/>
              <a:t>Adela Granić, viša savjetnica za školske knjižnice u  AZOO </a:t>
            </a:r>
          </a:p>
          <a:p>
            <a:r>
              <a:rPr lang="hr-HR" dirty="0" smtClean="0"/>
              <a:t>Štefanija </a:t>
            </a:r>
            <a:r>
              <a:rPr lang="hr-HR" dirty="0" err="1" smtClean="0"/>
              <a:t>Turković</a:t>
            </a:r>
            <a:r>
              <a:rPr lang="hr-HR" dirty="0" smtClean="0"/>
              <a:t>, prof.,</a:t>
            </a:r>
            <a:r>
              <a:rPr lang="hr-HR" altLang="sr-Latn-RS" dirty="0">
                <a:cs typeface="Arial" panose="020B0604020202020204" pitchFamily="34" charset="0"/>
              </a:rPr>
              <a:t> OŠ Bartola </a:t>
            </a:r>
            <a:r>
              <a:rPr lang="hr-HR" altLang="sr-Latn-RS" dirty="0" smtClean="0">
                <a:cs typeface="Arial" panose="020B0604020202020204" pitchFamily="34" charset="0"/>
              </a:rPr>
              <a:t>Kašića</a:t>
            </a:r>
          </a:p>
          <a:p>
            <a:r>
              <a:rPr lang="hr-HR" dirty="0">
                <a:cs typeface="Arial" panose="020B0604020202020204" pitchFamily="34" charset="0"/>
              </a:rPr>
              <a:t>m</a:t>
            </a:r>
            <a:r>
              <a:rPr lang="hr-HR" dirty="0" smtClean="0">
                <a:cs typeface="Arial" panose="020B0604020202020204" pitchFamily="34" charset="0"/>
              </a:rPr>
              <a:t>r.sc. Jasna </a:t>
            </a:r>
            <a:r>
              <a:rPr lang="hr-HR" dirty="0" err="1" smtClean="0">
                <a:cs typeface="Arial" panose="020B0604020202020204" pitchFamily="34" charset="0"/>
              </a:rPr>
              <a:t>Košćak</a:t>
            </a:r>
            <a:r>
              <a:rPr lang="hr-HR" dirty="0" smtClean="0">
                <a:cs typeface="Arial" panose="020B0604020202020204" pitchFamily="34" charset="0"/>
              </a:rPr>
              <a:t>, XVI. gimnazija</a:t>
            </a:r>
            <a:endParaRPr lang="hr-HR" dirty="0" smtClean="0"/>
          </a:p>
          <a:p>
            <a:r>
              <a:rPr lang="hr-HR" dirty="0" smtClean="0"/>
              <a:t>Mr.sc. Mihaela </a:t>
            </a:r>
            <a:r>
              <a:rPr lang="hr-HR" dirty="0" err="1" smtClean="0"/>
              <a:t>Banek</a:t>
            </a:r>
            <a:r>
              <a:rPr lang="hr-HR" dirty="0" smtClean="0"/>
              <a:t> Zorica, Filozofski fakultet u Zagrebu</a:t>
            </a:r>
          </a:p>
          <a:p>
            <a:r>
              <a:rPr lang="hr-HR" dirty="0" smtClean="0"/>
              <a:t>Evica </a:t>
            </a:r>
            <a:r>
              <a:rPr lang="hr-HR" dirty="0" err="1" smtClean="0"/>
              <a:t>Tihomirović</a:t>
            </a:r>
            <a:r>
              <a:rPr lang="hr-HR" dirty="0" smtClean="0"/>
              <a:t>, </a:t>
            </a:r>
            <a:r>
              <a:rPr lang="hr-HR" altLang="sr-Latn-RS" dirty="0">
                <a:cs typeface="Arial" panose="020B0604020202020204" pitchFamily="34" charset="0"/>
              </a:rPr>
              <a:t>prof.</a:t>
            </a:r>
            <a:r>
              <a:rPr lang="hr-HR" altLang="sr-Latn-RS" dirty="0"/>
              <a:t> i dipl. </a:t>
            </a:r>
            <a:r>
              <a:rPr lang="hr-HR" altLang="sr-Latn-RS" dirty="0" err="1"/>
              <a:t>knjiž</a:t>
            </a:r>
            <a:r>
              <a:rPr lang="hr-HR" altLang="sr-Latn-RS" dirty="0" smtClean="0"/>
              <a:t>.</a:t>
            </a:r>
            <a:r>
              <a:rPr lang="hr-HR" altLang="sr-Latn-RS" dirty="0" smtClean="0">
                <a:cs typeface="Arial" panose="020B0604020202020204" pitchFamily="34" charset="0"/>
              </a:rPr>
              <a:t>, OŠ Bartola Kašića</a:t>
            </a:r>
            <a:endParaRPr lang="hr-HR" dirty="0" smtClean="0"/>
          </a:p>
          <a:p>
            <a:r>
              <a:rPr lang="hr-HR" altLang="sr-Latn-RS" dirty="0" smtClean="0"/>
              <a:t>Jadranka Tukša</a:t>
            </a:r>
            <a:r>
              <a:rPr lang="hr-HR" altLang="sr-Latn-RS" dirty="0" smtClean="0">
                <a:cs typeface="Arial" panose="020B0604020202020204" pitchFamily="34" charset="0"/>
              </a:rPr>
              <a:t>, </a:t>
            </a:r>
            <a:r>
              <a:rPr lang="hr-HR" altLang="sr-Latn-RS" dirty="0">
                <a:cs typeface="Arial" panose="020B0604020202020204" pitchFamily="34" charset="0"/>
              </a:rPr>
              <a:t>prof.</a:t>
            </a:r>
            <a:r>
              <a:rPr lang="hr-HR" altLang="sr-Latn-RS" dirty="0"/>
              <a:t> i dipl. </a:t>
            </a:r>
            <a:r>
              <a:rPr lang="hr-HR" altLang="sr-Latn-RS" dirty="0" err="1" smtClean="0"/>
              <a:t>knjiž</a:t>
            </a:r>
            <a:r>
              <a:rPr lang="hr-HR" altLang="sr-Latn-RS" dirty="0" smtClean="0">
                <a:cs typeface="Arial" panose="020B0604020202020204" pitchFamily="34" charset="0"/>
              </a:rPr>
              <a:t>., </a:t>
            </a:r>
            <a:r>
              <a:rPr lang="hr-HR" altLang="sr-Latn-RS" dirty="0" smtClean="0"/>
              <a:t>XVI. gimnazija</a:t>
            </a:r>
          </a:p>
          <a:p>
            <a:r>
              <a:rPr lang="hr-HR" dirty="0" smtClean="0"/>
              <a:t>Dijana Kopčić, dipl. ing. ravnateljica OŠ Bartola Kašića</a:t>
            </a:r>
          </a:p>
          <a:p>
            <a:r>
              <a:rPr lang="hr-HR" dirty="0" smtClean="0"/>
              <a:t>Nina </a:t>
            </a:r>
            <a:r>
              <a:rPr lang="hr-HR" dirty="0" err="1" smtClean="0"/>
              <a:t>Karković</a:t>
            </a:r>
            <a:r>
              <a:rPr lang="hr-HR" dirty="0" smtClean="0"/>
              <a:t>, prof. ravnateljica XVI. gimnazije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 smtClean="0">
                <a:solidFill>
                  <a:schemeClr val="tx1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3600" dirty="0">
                <a:solidFill>
                  <a:schemeClr val="tx1"/>
                </a:solidFill>
              </a:rPr>
              <a:t>a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3600" dirty="0">
                <a:solidFill>
                  <a:schemeClr val="tx1"/>
                </a:solidFill>
              </a:rPr>
              <a:t>a rad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3600" dirty="0">
                <a:solidFill>
                  <a:schemeClr val="tx1"/>
                </a:solidFill>
              </a:rPr>
              <a:t>metodike š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Pisani rad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r>
              <a:rPr lang="hr-HR" altLang="sr-Latn-RS" sz="3600" dirty="0" smtClean="0">
                <a:solidFill>
                  <a:schemeClr val="tx1"/>
                </a:solidFill>
              </a:rPr>
              <a:t>    </a:t>
            </a:r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    dopuštena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Moguće teme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30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30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Nastavni sat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727575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sat)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</a:rPr>
              <a:t>nazoč</a:t>
            </a:r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cs typeface="Arial" panose="020B0604020202020204" pitchFamily="34" charset="0"/>
              </a:rPr>
              <a:t>vr</a:t>
            </a:r>
            <a:r>
              <a:rPr lang="hr-HR" altLang="sr-Latn-RS" sz="3200" dirty="0"/>
              <a:t>j</a:t>
            </a:r>
            <a:r>
              <a:rPr lang="hr-HR" altLang="sr-Latn-RS" sz="3200" dirty="0">
                <a:cs typeface="Arial" panose="020B0604020202020204" pitchFamily="34" charset="0"/>
              </a:rPr>
              <a:t>ednovanje praktičnog rada</a:t>
            </a:r>
            <a:r>
              <a:rPr lang="en-GB" altLang="sr-Latn-RS" sz="3200" dirty="0"/>
              <a:t> </a:t>
            </a:r>
            <a:endParaRPr lang="hr-HR" altLang="sr-Latn-RS" sz="3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Usmeni ispit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4720696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drugi dio: ispituje se Ustav RH, Zakon o školstvu, Zakon o   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   radu, Državni pedagoški standard te pravilnici proistekli iz  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  navedenih zakona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OSOBITOSTI PRIPRAVNIČKOG STAŽA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3600" dirty="0"/>
              <a:t> </a:t>
            </a:r>
            <a:r>
              <a:rPr lang="hr-HR" sz="3600" b="1" dirty="0"/>
              <a:t>susret pripravnika s odgojno-obrazovnom ustanovom i nastavnim procesom u novoj ulozi u novim </a:t>
            </a:r>
            <a:r>
              <a:rPr lang="hr-HR" sz="3600" b="1" dirty="0" smtClean="0"/>
              <a:t>odnosima</a:t>
            </a:r>
          </a:p>
          <a:p>
            <a:pPr marL="0" indent="0">
              <a:buNone/>
            </a:pPr>
            <a:r>
              <a:rPr lang="hr-HR" sz="3600" b="1" dirty="0" smtClean="0"/>
              <a:t>   (</a:t>
            </a:r>
            <a:r>
              <a:rPr lang="hr-HR" sz="3600" b="1" dirty="0"/>
              <a:t>prije toga uloga učenika, </a:t>
            </a:r>
            <a:r>
              <a:rPr lang="hr-HR" sz="3600" b="1" dirty="0" smtClean="0"/>
              <a:t>studenta…) </a:t>
            </a:r>
            <a:endParaRPr lang="hr-HR" sz="3600" b="1" dirty="0"/>
          </a:p>
          <a:p>
            <a:r>
              <a:rPr lang="hr-HR" sz="3600" b="1" dirty="0" smtClean="0"/>
              <a:t> susret </a:t>
            </a:r>
            <a:r>
              <a:rPr lang="hr-HR" sz="3600" b="1" dirty="0"/>
              <a:t>s učenicima i kolegama </a:t>
            </a:r>
          </a:p>
          <a:p>
            <a:r>
              <a:rPr lang="hr-HR" sz="3600" b="1" dirty="0"/>
              <a:t>  uvođenje u profesiju prvenstveno pedagoški čin </a:t>
            </a:r>
          </a:p>
          <a:p>
            <a:pPr marL="0" indent="0">
              <a:buNone/>
            </a:pP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HKD je objavio prijevod novih smjernica </a:t>
            </a:r>
            <a:r>
              <a:rPr lang="hr-HR" b="1" dirty="0"/>
              <a:t>Smjernice za školske knjižnice</a:t>
            </a:r>
            <a:endParaRPr lang="hr-HR" dirty="0"/>
          </a:p>
          <a:p>
            <a:r>
              <a:rPr lang="hr-HR" dirty="0" err="1"/>
              <a:t>Eng</a:t>
            </a:r>
            <a:r>
              <a:rPr lang="hr-HR" dirty="0"/>
              <a:t>. Verzija IFLA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library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 http://www.ifla.org/publications/node/9512</a:t>
            </a:r>
          </a:p>
          <a:p>
            <a:r>
              <a:rPr lang="hr-HR" dirty="0" smtClean="0"/>
              <a:t>Kovačević</a:t>
            </a:r>
            <a:r>
              <a:rPr lang="hr-HR" dirty="0"/>
              <a:t>, Dinka. </a:t>
            </a:r>
            <a:r>
              <a:rPr lang="hr-HR" dirty="0" err="1"/>
              <a:t>Lovrinčević</a:t>
            </a:r>
            <a:r>
              <a:rPr lang="hr-HR" dirty="0"/>
              <a:t>, Jasmina. Školski knjižničar. </a:t>
            </a:r>
            <a:r>
              <a:rPr lang="pl-PL" dirty="0"/>
              <a:t>Zagreb : Zavod za informacijske studije, 2012</a:t>
            </a:r>
            <a:endParaRPr lang="hr-HR" dirty="0"/>
          </a:p>
          <a:p>
            <a:r>
              <a:rPr lang="hr-HR" dirty="0"/>
              <a:t>Nacionalni okvirni kurikulum</a:t>
            </a:r>
          </a:p>
        </p:txBody>
      </p:sp>
    </p:spTree>
    <p:extLst>
      <p:ext uri="{BB962C8B-B14F-4D97-AF65-F5344CB8AC3E}">
        <p14:creationId xmlns:p14="http://schemas.microsoft.com/office/powerpoint/2010/main" val="6013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su ishodi učenja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7200" cy="4829175"/>
          </a:xfrm>
        </p:spPr>
        <p:txBody>
          <a:bodyPr>
            <a:normAutofit/>
          </a:bodyPr>
          <a:lstStyle/>
          <a:p>
            <a:r>
              <a:rPr lang="hr-HR" altLang="sr-Latn-RS" dirty="0"/>
              <a:t>odgovor na sljedeće pitanje:</a:t>
            </a:r>
          </a:p>
          <a:p>
            <a:pPr lvl="1"/>
            <a:r>
              <a:rPr lang="hr-HR" altLang="sr-Latn-RS" dirty="0"/>
              <a:t>kada učenik iziđe iz razreda, što će znati, razumjeti ili moći učiniti</a:t>
            </a:r>
          </a:p>
          <a:p>
            <a:r>
              <a:rPr lang="hr-HR" altLang="sr-Latn-RS" dirty="0" smtClean="0"/>
              <a:t>pomiče </a:t>
            </a:r>
            <a:r>
              <a:rPr lang="hr-HR" altLang="sr-Latn-RS" dirty="0"/>
              <a:t>težište s nastavnika na učenika</a:t>
            </a:r>
          </a:p>
          <a:p>
            <a:pPr lvl="1"/>
            <a:r>
              <a:rPr lang="hr-HR" altLang="sr-Latn-RS" dirty="0"/>
              <a:t>što </a:t>
            </a:r>
            <a:r>
              <a:rPr lang="hr-HR" altLang="sr-Latn-RS" dirty="0" smtClean="0"/>
              <a:t>učenik </a:t>
            </a:r>
            <a:r>
              <a:rPr lang="hr-HR" altLang="sr-Latn-RS" dirty="0"/>
              <a:t>radi, ne što nastavnik radi</a:t>
            </a:r>
          </a:p>
          <a:p>
            <a:r>
              <a:rPr lang="hr-HR" altLang="sr-Latn-RS" dirty="0"/>
              <a:t>dobro artikulirani ishodi učenja su specifični, </a:t>
            </a:r>
            <a:r>
              <a:rPr lang="hr-HR" altLang="sr-Latn-RS" dirty="0" smtClean="0"/>
              <a:t>dostižni, mjerljivi, vremenski određeni, okrenuti prema rezultatima</a:t>
            </a:r>
          </a:p>
          <a:p>
            <a:r>
              <a:rPr lang="hr-HR" dirty="0" smtClean="0"/>
              <a:t>Kompetencije </a:t>
            </a:r>
            <a:r>
              <a:rPr lang="hr-HR" dirty="0"/>
              <a:t>– dinamička kombinacija znanja, razumijevanja, vještina i sposobnosti </a:t>
            </a:r>
          </a:p>
          <a:p>
            <a:endParaRPr lang="hr-HR" altLang="sr-Latn-R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02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ABCD metoda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 (</a:t>
            </a:r>
            <a:r>
              <a:rPr lang="hr-HR" dirty="0" err="1"/>
              <a:t>audience</a:t>
            </a:r>
            <a:r>
              <a:rPr lang="hr-HR" dirty="0"/>
              <a:t>) – publika</a:t>
            </a:r>
          </a:p>
          <a:p>
            <a:r>
              <a:rPr lang="hr-HR" dirty="0"/>
              <a:t>B (</a:t>
            </a:r>
            <a:r>
              <a:rPr lang="hr-HR" dirty="0" err="1"/>
              <a:t>behaviour</a:t>
            </a:r>
            <a:r>
              <a:rPr lang="hr-HR" dirty="0"/>
              <a:t>) – ponašanje (što od učenika očekujemo da napravi)</a:t>
            </a:r>
          </a:p>
          <a:p>
            <a:r>
              <a:rPr lang="hr-HR" dirty="0"/>
              <a:t>C (</a:t>
            </a:r>
            <a:r>
              <a:rPr lang="hr-HR" dirty="0" err="1"/>
              <a:t>conditions</a:t>
            </a:r>
            <a:r>
              <a:rPr lang="hr-HR" dirty="0"/>
              <a:t>) – uvjeti ili okolnosti pod kojima će se učenje obaviti</a:t>
            </a:r>
          </a:p>
          <a:p>
            <a:r>
              <a:rPr lang="hr-HR" dirty="0"/>
              <a:t>D (</a:t>
            </a:r>
            <a:r>
              <a:rPr lang="hr-HR" dirty="0" err="1"/>
              <a:t>degree</a:t>
            </a:r>
            <a:r>
              <a:rPr lang="hr-HR" dirty="0"/>
              <a:t>) – stupanj </a:t>
            </a:r>
          </a:p>
          <a:p>
            <a:pPr marL="0" indent="0">
              <a:buNone/>
            </a:pPr>
            <a:r>
              <a:rPr lang="hr-HR" dirty="0" smtClean="0"/>
              <a:t>NPR:</a:t>
            </a:r>
            <a:endParaRPr lang="hr-HR" dirty="0"/>
          </a:p>
          <a:p>
            <a:r>
              <a:rPr lang="hr-HR" dirty="0"/>
              <a:t>Učenici (publika) šestog razreda (stupanj) će kroz grupni rad (uvjet) razlikovati dobivenu znanstvenu, popularnu i promidžbenu publikaciju  (ponašanje)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6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dirty="0" smtClean="0"/>
              <a:t>Ishodi nastavniku omogućuju da vrjednuje svoj i učenikov rad. </a:t>
            </a:r>
            <a:br>
              <a:rPr lang="hr-HR" altLang="sr-Latn-RS" dirty="0" smtClean="0"/>
            </a:br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dirty="0" smtClean="0"/>
              <a:t>On će: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6500" y="3213100"/>
            <a:ext cx="10147300" cy="2963862"/>
          </a:xfrm>
        </p:spPr>
        <p:txBody>
          <a:bodyPr/>
          <a:lstStyle/>
          <a:p>
            <a:r>
              <a:rPr lang="hr-HR" altLang="sr-Latn-RS" dirty="0"/>
              <a:t>znati kako teče nastavni proces</a:t>
            </a:r>
          </a:p>
          <a:p>
            <a:r>
              <a:rPr lang="hr-HR" altLang="sr-Latn-RS" dirty="0"/>
              <a:t>znati zašto to radi (postupa na određeni način)</a:t>
            </a:r>
          </a:p>
          <a:p>
            <a:r>
              <a:rPr lang="hr-HR" altLang="sr-Latn-RS" dirty="0" smtClean="0"/>
              <a:t>znati </a:t>
            </a:r>
            <a:r>
              <a:rPr lang="hr-HR" altLang="sr-Latn-RS" dirty="0"/>
              <a:t>što će učenici na kraju </a:t>
            </a:r>
            <a:r>
              <a:rPr lang="hr-HR" altLang="sr-Latn-RS" dirty="0" smtClean="0"/>
              <a:t>znati tj. umjeti</a:t>
            </a:r>
          </a:p>
          <a:p>
            <a:r>
              <a:rPr lang="hr-HR" dirty="0" smtClean="0"/>
              <a:t>odrediti </a:t>
            </a:r>
            <a:r>
              <a:rPr lang="hr-HR" dirty="0"/>
              <a:t>minimalne kriterije </a:t>
            </a:r>
            <a:r>
              <a:rPr lang="hr-HR" dirty="0" smtClean="0"/>
              <a:t>prolaznosti</a:t>
            </a:r>
            <a:endParaRPr lang="hr-HR" altLang="sr-Latn-RS" dirty="0"/>
          </a:p>
          <a:p>
            <a:r>
              <a:rPr lang="hr-HR" altLang="sr-Latn-RS" dirty="0"/>
              <a:t>objasniti </a:t>
            </a:r>
            <a:r>
              <a:rPr lang="hr-HR" altLang="sr-Latn-RS" dirty="0" smtClean="0"/>
              <a:t>drugim nastavnicima i roditeljima što </a:t>
            </a:r>
            <a:r>
              <a:rPr lang="hr-HR" altLang="sr-Latn-RS" dirty="0"/>
              <a:t>zapravo činite</a:t>
            </a:r>
            <a:endParaRPr lang="en-GB" altLang="sr-Latn-R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03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Kompetencije </a:t>
            </a:r>
            <a:r>
              <a:rPr lang="hr-HR" dirty="0"/>
              <a:t>k</a:t>
            </a:r>
            <a:r>
              <a:rPr lang="hr-HR" dirty="0" smtClean="0"/>
              <a:t>oje učenik stječe na </a:t>
            </a:r>
            <a:r>
              <a:rPr lang="hr-HR" dirty="0"/>
              <a:t>kraju svog obrazovanja?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09800"/>
            <a:ext cx="10233800" cy="4292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Komunikacija </a:t>
            </a:r>
            <a:r>
              <a:rPr lang="hr-HR" dirty="0"/>
              <a:t>na materinskomu jeziku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komunikacija na stranim </a:t>
            </a:r>
            <a:r>
              <a:rPr lang="hr-HR" dirty="0" smtClean="0"/>
              <a:t>jezicima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matematička kompetencija i osnovne kompetencije u prirodoslovlju i tehnologiji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digitalna kompetencija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učiti kako učiti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socijalna i građanska kompetencija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inicijativnost</a:t>
            </a:r>
            <a:r>
              <a:rPr lang="hr-HR" dirty="0" smtClean="0"/>
              <a:t> </a:t>
            </a:r>
            <a:r>
              <a:rPr lang="hr-HR" dirty="0"/>
              <a:t>i poduzetnost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kulturna </a:t>
            </a:r>
            <a:r>
              <a:rPr lang="hr-HR" dirty="0"/>
              <a:t>svijest i izražavanje </a:t>
            </a:r>
          </a:p>
        </p:txBody>
      </p:sp>
    </p:spTree>
    <p:extLst>
      <p:ext uri="{BB962C8B-B14F-4D97-AF65-F5344CB8AC3E}">
        <p14:creationId xmlns:p14="http://schemas.microsoft.com/office/powerpoint/2010/main" val="785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Kompetencije knjižničara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3200" b="1" dirty="0" err="1" smtClean="0"/>
              <a:t>Inicijativnost</a:t>
            </a:r>
            <a:r>
              <a:rPr lang="hr-HR" sz="3200" b="1" dirty="0" smtClean="0"/>
              <a:t> </a:t>
            </a:r>
            <a:r>
              <a:rPr lang="hr-HR" sz="3200" b="1" dirty="0"/>
              <a:t>i poduzetnost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Odnosi </a:t>
            </a:r>
            <a:r>
              <a:rPr lang="hr-HR" dirty="0"/>
              <a:t>se na sposobnost pojedinca da ideje pretvori u djelovanje, a uključuje stvaralaštvo, inovativnost i spremnost na preuzimanje rizika te sposobnost planiranja i vođenja projekata radi ostvarivanja ciljeva.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Čini </a:t>
            </a:r>
            <a:r>
              <a:rPr lang="hr-HR" dirty="0"/>
              <a:t>osnovu za stjecanje specifičnih znanja i vještina potrebnih za pokretanje društvenih i tržišnih djelatnosti. </a:t>
            </a:r>
          </a:p>
        </p:txBody>
      </p:sp>
    </p:spTree>
    <p:extLst>
      <p:ext uri="{BB962C8B-B14F-4D97-AF65-F5344CB8AC3E}">
        <p14:creationId xmlns:p14="http://schemas.microsoft.com/office/powerpoint/2010/main" val="29801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/>
              <a:t>t</a:t>
            </a:r>
            <a:r>
              <a:rPr lang="hr-HR" dirty="0" smtClean="0"/>
              <a:t>o nije sve!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r-HR" sz="9600" dirty="0" smtClean="0"/>
              <a:t>Ali…</a:t>
            </a:r>
            <a:endParaRPr lang="hr-HR" sz="9600" dirty="0"/>
          </a:p>
        </p:txBody>
      </p:sp>
    </p:spTree>
    <p:extLst>
      <p:ext uri="{BB962C8B-B14F-4D97-AF65-F5344CB8AC3E}">
        <p14:creationId xmlns:p14="http://schemas.microsoft.com/office/powerpoint/2010/main" val="385768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1815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0706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dirty="0"/>
              <a:t> </a:t>
            </a:r>
            <a:r>
              <a:rPr lang="hr-HR" sz="3600" b="1" dirty="0"/>
              <a:t>motivacija kao bitan čimbenik stažiranja (učitelj je motiviran za obavljanje svoga posla u skladu sa slikom o sebi </a:t>
            </a:r>
            <a:r>
              <a:rPr lang="hr-HR" sz="3600" b="1" dirty="0" smtClean="0"/>
              <a:t>)</a:t>
            </a:r>
            <a:endParaRPr lang="hr-HR" sz="3600" b="1" dirty="0"/>
          </a:p>
          <a:p>
            <a:r>
              <a:rPr lang="hr-HR" sz="3600" b="1" dirty="0"/>
              <a:t> pozitivni osjećaji, osjećaj prihvaćanja  </a:t>
            </a:r>
          </a:p>
          <a:p>
            <a:r>
              <a:rPr lang="hr-HR" sz="3600" b="1" dirty="0"/>
              <a:t> stjecanje 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 stažiranje kao sastavnica učenja odnosno etapa u cjeloživotnom obrazovanju i usavršavanju </a:t>
            </a:r>
            <a:endParaRPr lang="hr-HR" sz="3600" b="1" dirty="0" smtClean="0"/>
          </a:p>
          <a:p>
            <a:pPr marL="0" indent="0">
              <a:buNone/>
            </a:pPr>
            <a:endParaRPr lang="hr-HR" sz="3600" b="1" dirty="0"/>
          </a:p>
          <a:p>
            <a:r>
              <a:rPr lang="hr-HR" sz="3600" b="1" dirty="0"/>
              <a:t>  početno obrazovanje (diploma) samo pretpostavka općih, stručnih i profesionalnih znanja 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000" dirty="0" smtClean="0"/>
              <a:t>ZAKON</a:t>
            </a:r>
            <a:r>
              <a:rPr lang="hr-HR" sz="4000" dirty="0"/>
              <a:t>* DEFINIRA </a:t>
            </a:r>
            <a:r>
              <a:rPr lang="hr-HR" sz="4000" dirty="0" smtClean="0"/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dirty="0" smtClean="0"/>
              <a:t>tko </a:t>
            </a:r>
            <a:r>
              <a:rPr lang="hr-HR" sz="4000" dirty="0"/>
              <a:t>je pripravnik odnosno osoba koja treba stažirati i </a:t>
            </a:r>
            <a:r>
              <a:rPr lang="hr-HR" sz="4000" dirty="0" smtClean="0"/>
              <a:t>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polagati </a:t>
            </a:r>
            <a:r>
              <a:rPr lang="hr-HR" sz="4000" dirty="0"/>
              <a:t>stručni ispit (</a:t>
            </a:r>
            <a:r>
              <a:rPr lang="hr-HR" sz="4000" dirty="0" smtClean="0"/>
              <a:t>učitelj, stručni suradnik </a:t>
            </a:r>
            <a:r>
              <a:rPr lang="hr-HR" sz="4000" dirty="0"/>
              <a:t>i </a:t>
            </a:r>
            <a:r>
              <a:rPr lang="hr-HR" sz="4000" dirty="0" smtClean="0"/>
              <a:t>nastavnik bez  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radnog iskustva)</a:t>
            </a:r>
            <a:endParaRPr lang="hr-HR" sz="4000" dirty="0"/>
          </a:p>
          <a:p>
            <a:r>
              <a:rPr lang="hr-HR" sz="4000" dirty="0" smtClean="0"/>
              <a:t> </a:t>
            </a:r>
            <a:r>
              <a:rPr lang="hr-HR" sz="4000" dirty="0"/>
              <a:t>koliko traje pripravnički staž </a:t>
            </a:r>
          </a:p>
          <a:p>
            <a:r>
              <a:rPr lang="hr-HR" sz="4000" dirty="0"/>
              <a:t> </a:t>
            </a:r>
            <a:r>
              <a:rPr lang="hr-HR" sz="4000" dirty="0" smtClean="0"/>
              <a:t>u </a:t>
            </a:r>
            <a:r>
              <a:rPr lang="hr-HR" sz="4000" dirty="0"/>
              <a:t>kojem je roku pripravnik odnosno osoba dužna </a:t>
            </a:r>
            <a:r>
              <a:rPr lang="hr-HR" sz="4000" dirty="0" smtClean="0"/>
              <a:t>  </a:t>
            </a:r>
          </a:p>
          <a:p>
            <a:pPr marL="0" indent="0">
              <a:buNone/>
            </a:pPr>
            <a:r>
              <a:rPr lang="hr-HR" sz="4000" dirty="0" smtClean="0"/>
              <a:t>     položiti </a:t>
            </a:r>
            <a:r>
              <a:rPr lang="hr-HR" sz="4000" dirty="0"/>
              <a:t>stručni ispit </a:t>
            </a:r>
            <a:r>
              <a:rPr lang="hr-HR" sz="4000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  pripravničkog staža)</a:t>
            </a:r>
            <a:endParaRPr lang="hr-HR" sz="4000" dirty="0"/>
          </a:p>
          <a:p>
            <a:pPr marL="0" indent="0">
              <a:buNone/>
            </a:pPr>
            <a:r>
              <a:rPr lang="hr-HR" sz="4000" dirty="0"/>
              <a:t> </a:t>
            </a:r>
          </a:p>
          <a:p>
            <a:pPr marL="0" indent="0">
              <a:buNone/>
            </a:pPr>
            <a:r>
              <a:rPr lang="hr-HR" dirty="0"/>
              <a:t>     </a:t>
            </a:r>
            <a:r>
              <a:rPr lang="hr-HR" dirty="0" smtClean="0"/>
              <a:t>                                         * </a:t>
            </a:r>
            <a:r>
              <a:rPr lang="hr-HR" dirty="0"/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sz="4100" dirty="0"/>
              <a:t>PRAVILNIK* DEFINIRA </a:t>
            </a:r>
            <a:endParaRPr lang="hr-HR" sz="4100" dirty="0" smtClean="0"/>
          </a:p>
          <a:p>
            <a:pPr marL="0" indent="0">
              <a:buNone/>
            </a:pPr>
            <a:endParaRPr lang="hr-HR" sz="4100" dirty="0"/>
          </a:p>
          <a:p>
            <a:r>
              <a:rPr lang="hr-HR" sz="4100" dirty="0"/>
              <a:t>  povjerenstvo za stažiranje </a:t>
            </a:r>
          </a:p>
          <a:p>
            <a:r>
              <a:rPr lang="hr-HR" sz="4100" dirty="0"/>
              <a:t>  obveze povjerenstva za stažiranje </a:t>
            </a:r>
          </a:p>
          <a:p>
            <a:r>
              <a:rPr lang="hr-HR" sz="4100" dirty="0"/>
              <a:t>  polaganje stručnog ispita osoba sa završenim </a:t>
            </a:r>
            <a:r>
              <a:rPr lang="hr-HR" sz="4100" dirty="0" smtClean="0"/>
              <a:t>     </a:t>
            </a:r>
          </a:p>
          <a:p>
            <a:pPr marL="0" indent="0">
              <a:buNone/>
            </a:pPr>
            <a:r>
              <a:rPr lang="hr-HR" sz="4100" dirty="0"/>
              <a:t> </a:t>
            </a:r>
            <a:r>
              <a:rPr lang="hr-HR" sz="4100" dirty="0" smtClean="0"/>
              <a:t>    </a:t>
            </a:r>
            <a:r>
              <a:rPr lang="hr-HR" sz="4100" dirty="0" err="1" smtClean="0"/>
              <a:t>dvopredmetnim</a:t>
            </a:r>
            <a:r>
              <a:rPr lang="hr-HR" sz="4100" dirty="0" smtClean="0"/>
              <a:t> </a:t>
            </a:r>
            <a:r>
              <a:rPr lang="hr-HR" sz="4100" dirty="0"/>
              <a:t>studijem </a:t>
            </a:r>
          </a:p>
          <a:p>
            <a:r>
              <a:rPr lang="hr-HR" sz="4100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* Pravilnik o polaganju stručnog ispita učitelja i stručnih suradnika u osnovnom školstvu i nastavnika u srednjem školstvu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MOGUĆI PROBLEMI 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5599" y="1405467"/>
            <a:ext cx="11362267" cy="513080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osobe </a:t>
            </a:r>
            <a:r>
              <a:rPr lang="hr-HR" sz="3200" b="1" dirty="0"/>
              <a:t>koje nemaju dokaz o potrebnom pedagoško-psihološko-didaktičko-metodičkom obrazovanju (pedagoškim kompetencijama) </a:t>
            </a:r>
            <a:endParaRPr lang="hr-HR" sz="3200" b="1" dirty="0" smtClean="0"/>
          </a:p>
          <a:p>
            <a:r>
              <a:rPr lang="hr-HR" sz="32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dirty="0" smtClean="0"/>
              <a:t>       Rješenje </a:t>
            </a:r>
            <a:r>
              <a:rPr lang="hr-HR" dirty="0"/>
              <a:t>Ministarstva </a:t>
            </a:r>
            <a:r>
              <a:rPr lang="hr-HR" dirty="0" smtClean="0"/>
              <a:t>znanosti i </a:t>
            </a:r>
            <a:r>
              <a:rPr lang="hr-HR" dirty="0"/>
              <a:t>obrazovanja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(za pristup reguliranoj profesiji potrebno rješenje nadležnog tijela sukladno Zakonu o reguliranim profesijama 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Mogući problemi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dirty="0"/>
              <a:t> osobe koje su položile stručni ispit izvan teritorija Republike Hrvatske:  </a:t>
            </a:r>
          </a:p>
          <a:p>
            <a:pPr marL="0" indent="0">
              <a:buNone/>
            </a:pPr>
            <a:r>
              <a:rPr lang="hr-HR" dirty="0" smtClean="0"/>
              <a:t>                   - </a:t>
            </a:r>
            <a:r>
              <a:rPr lang="hr-HR" dirty="0"/>
              <a:t>dokaz o položenom stručnom ispitu </a:t>
            </a:r>
          </a:p>
          <a:p>
            <a:pPr marL="0" indent="0">
              <a:buNone/>
            </a:pPr>
            <a:r>
              <a:rPr lang="hr-HR" dirty="0" smtClean="0"/>
              <a:t>                   - </a:t>
            </a:r>
            <a:r>
              <a:rPr lang="hr-HR" dirty="0"/>
              <a:t>program polaganja položenog stručnoga ispita </a:t>
            </a:r>
          </a:p>
          <a:p>
            <a:r>
              <a:rPr lang="hr-HR" dirty="0"/>
              <a:t> osobe koje izvode nastavu na jeziku i pismu nacionalne manjine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- </a:t>
            </a:r>
            <a:r>
              <a:rPr lang="hr-HR" dirty="0"/>
              <a:t>osobe se pri prijavi trebaju odlučiti za jezik i pismo na </a:t>
            </a:r>
            <a:r>
              <a:rPr lang="hr-HR" dirty="0" smtClean="0"/>
              <a:t>   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kojemu </a:t>
            </a:r>
            <a:r>
              <a:rPr lang="hr-HR" dirty="0"/>
              <a:t>žele polagati stručni ispit </a:t>
            </a:r>
            <a:endParaRPr lang="hr-HR" dirty="0" smtClean="0"/>
          </a:p>
          <a:p>
            <a:r>
              <a:rPr lang="hr-HR" dirty="0" smtClean="0"/>
              <a:t>ponovno </a:t>
            </a:r>
            <a:r>
              <a:rPr lang="hr-HR" dirty="0"/>
              <a:t>polaganje stručnoga ispita ili njegovog dijela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-potrebno </a:t>
            </a:r>
            <a:r>
              <a:rPr lang="hr-HR" dirty="0"/>
              <a:t>poslati na vrijeme prijavnicu i dokaz o uplaćenim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troškovima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Stažiranje pripravnika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74800"/>
            <a:ext cx="10233800" cy="4636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/>
              <a:t>Pripravnički staž počinje danom zasnivanja radnog odnosa pripravnika odnosno danom sklapanja ugovora o volontiranju. 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dirty="0" smtClean="0"/>
              <a:t>Škola </a:t>
            </a:r>
            <a:r>
              <a:rPr lang="hr-HR" dirty="0"/>
              <a:t>je dužna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– imenovati povjerenstvo </a:t>
            </a:r>
            <a:r>
              <a:rPr lang="hr-HR" dirty="0" smtClean="0"/>
              <a:t>za stažiranje</a:t>
            </a:r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prijaviti stažiranje </a:t>
            </a:r>
            <a:r>
              <a:rPr lang="hr-HR" dirty="0" smtClean="0"/>
              <a:t>najkasnije </a:t>
            </a:r>
            <a:r>
              <a:rPr lang="hr-HR" dirty="0"/>
              <a:t>30 dana od početka rada </a:t>
            </a:r>
            <a:r>
              <a:rPr lang="hr-HR" dirty="0" smtClean="0"/>
              <a:t>pripravnika</a:t>
            </a:r>
          </a:p>
          <a:p>
            <a:pPr marL="0" indent="0">
              <a:buNone/>
            </a:pPr>
            <a:r>
              <a:rPr lang="hr-HR" dirty="0" smtClean="0"/>
              <a:t>-izraditi </a:t>
            </a:r>
            <a:r>
              <a:rPr lang="hr-HR" dirty="0"/>
              <a:t>program pripravničkog staža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pružati stalnu stručno-pedagošku, metodičku i drugu potrebnu pomoć pripravniku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pratiti i vrednovati napredovanje pripravnika u ostvarivanju programa stažiranja.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bina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394</TotalTime>
  <Words>1319</Words>
  <Application>Microsoft Office PowerPoint</Application>
  <PresentationFormat>Široki zaslon</PresentationFormat>
  <Paragraphs>181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0" baseType="lpstr">
      <vt:lpstr>Arial</vt:lpstr>
      <vt:lpstr>Corbel</vt:lpstr>
      <vt:lpstr>Times New Roman</vt:lpstr>
      <vt:lpstr>Dubina</vt:lpstr>
      <vt:lpstr>Od stažiranja-  do položenog  stručnog  ispita  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 Osobe koje se stručno osposobljavaju za rad bez zasnivanja radnoga odnosa: 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Usmeni ispit</vt:lpstr>
      <vt:lpstr>Literatura</vt:lpstr>
      <vt:lpstr>Što su ishodi učenja ?</vt:lpstr>
      <vt:lpstr>ABCD metoda</vt:lpstr>
      <vt:lpstr> Ishodi nastavniku omogućuju da vrjednuje svoj i učenikov rad.   On će: </vt:lpstr>
      <vt:lpstr> Kompetencije koje učenik stječe na kraju svog obrazovanja? </vt:lpstr>
      <vt:lpstr>Kompetencije knjižničara</vt:lpstr>
      <vt:lpstr>to nije sve!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Tukša</cp:lastModifiedBy>
  <cp:revision>45</cp:revision>
  <cp:lastPrinted>2017-11-28T15:18:53Z</cp:lastPrinted>
  <dcterms:created xsi:type="dcterms:W3CDTF">2017-01-12T10:52:24Z</dcterms:created>
  <dcterms:modified xsi:type="dcterms:W3CDTF">2019-02-05T12:52:01Z</dcterms:modified>
</cp:coreProperties>
</file>