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4" r:id="rId1"/>
    <p:sldMasterId id="2147484616" r:id="rId2"/>
    <p:sldMasterId id="2147484628" r:id="rId3"/>
    <p:sldMasterId id="2147484964" r:id="rId4"/>
  </p:sldMasterIdLst>
  <p:sldIdLst>
    <p:sldId id="337" r:id="rId5"/>
    <p:sldId id="292" r:id="rId6"/>
    <p:sldId id="285" r:id="rId7"/>
    <p:sldId id="286" r:id="rId8"/>
    <p:sldId id="338" r:id="rId9"/>
    <p:sldId id="291" r:id="rId10"/>
    <p:sldId id="290" r:id="rId11"/>
    <p:sldId id="293" r:id="rId12"/>
    <p:sldId id="289" r:id="rId13"/>
    <p:sldId id="339" r:id="rId14"/>
    <p:sldId id="295" r:id="rId15"/>
    <p:sldId id="296" r:id="rId16"/>
    <p:sldId id="297" r:id="rId17"/>
    <p:sldId id="326" r:id="rId18"/>
    <p:sldId id="298" r:id="rId19"/>
    <p:sldId id="340" r:id="rId20"/>
    <p:sldId id="321" r:id="rId21"/>
    <p:sldId id="3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3B28"/>
    <a:srgbClr val="EE2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0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49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4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8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1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1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5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2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2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5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2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7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9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8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8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6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9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2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9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5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9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2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9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2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6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52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02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2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9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9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3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0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2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89F56E-2511-4764-98DD-7471532EC88F}" type="datetimeFigureOut">
              <a:rPr lang="sr-Latn-CS" smtClean="0"/>
              <a:pPr/>
              <a:t>6.2.2019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210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69" r:id="rId5"/>
    <p:sldLayoutId id="2147484970" r:id="rId6"/>
    <p:sldLayoutId id="2147484971" r:id="rId7"/>
    <p:sldLayoutId id="2147484972" r:id="rId8"/>
    <p:sldLayoutId id="2147484973" r:id="rId9"/>
    <p:sldLayoutId id="2147484974" r:id="rId10"/>
    <p:sldLayoutId id="2147484975" r:id="rId11"/>
    <p:sldLayoutId id="2147484976" r:id="rId12"/>
    <p:sldLayoutId id="2147484977" r:id="rId13"/>
    <p:sldLayoutId id="2147484978" r:id="rId14"/>
    <p:sldLayoutId id="2147484979" r:id="rId15"/>
    <p:sldLayoutId id="2147484980" r:id="rId16"/>
    <p:sldLayoutId id="21474849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ica.tihomirovic@skole.hr" TargetMode="Externa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kole.hr/wp-content/uploads/2016/12/Prirucnik_Koristenje-alata-za-izradu-digitalnih-obrazovnih-sadrzaja.pdf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ravopis.hr/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mZm8vNHBSU" TargetMode="Externa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mZm8vNHBSU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pis.hr/" TargetMode="Externa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0226" y="1628800"/>
            <a:ext cx="5832648" cy="1551806"/>
          </a:xfrm>
        </p:spPr>
        <p:txBody>
          <a:bodyPr/>
          <a:lstStyle/>
          <a:p>
            <a:r>
              <a:rPr lang="hr-HR" sz="285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CITIRANJE I NAVOĐENJE IZVORA</a:t>
            </a:r>
            <a:endParaRPr lang="hr-HR" sz="285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45416" y="3527823"/>
            <a:ext cx="2802367" cy="621257"/>
          </a:xfrm>
        </p:spPr>
        <p:txBody>
          <a:bodyPr>
            <a:noAutofit/>
          </a:bodyPr>
          <a:lstStyle/>
          <a:p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1724233" y="5373216"/>
            <a:ext cx="5760640" cy="9361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3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13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Oš Bartola Kašića, Zagreb</a:t>
            </a:r>
          </a:p>
          <a:p>
            <a:r>
              <a:rPr lang="hr-HR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Evica </a:t>
            </a:r>
            <a:r>
              <a:rPr lang="hr-HR" sz="13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Tihomirović    </a:t>
            </a:r>
            <a:r>
              <a:rPr lang="hr-HR" sz="135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evica.tihomirovic@skole.hr</a:t>
            </a:r>
            <a:r>
              <a:rPr lang="hr-HR" sz="13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sz="1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Citiranje u tekstu i u popisu literature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„U najširem smislu, digitalni nastavni sadržaji su bilo koji digitalni materijali koji se koriste u učenju i poučavanju.“ (Jandrić, </a:t>
            </a:r>
            <a:r>
              <a:rPr lang="hr-HR" dirty="0" smtClean="0"/>
              <a:t>2017: 5</a:t>
            </a:r>
            <a:r>
              <a:rPr lang="hr-HR" dirty="0"/>
              <a:t>). </a:t>
            </a:r>
          </a:p>
          <a:p>
            <a:endParaRPr lang="hr-HR" dirty="0" smtClean="0"/>
          </a:p>
          <a:p>
            <a:r>
              <a:rPr lang="hr-HR" dirty="0" smtClean="0"/>
              <a:t>Popis </a:t>
            </a:r>
            <a:r>
              <a:rPr lang="hr-HR" dirty="0"/>
              <a:t>literature </a:t>
            </a:r>
          </a:p>
          <a:p>
            <a:r>
              <a:rPr lang="hr-HR" dirty="0"/>
              <a:t>Jandrić, </a:t>
            </a:r>
            <a:r>
              <a:rPr lang="hr-HR" dirty="0" smtClean="0"/>
              <a:t>P.etar (2017</a:t>
            </a:r>
            <a:r>
              <a:rPr lang="hr-HR" dirty="0"/>
              <a:t>). </a:t>
            </a:r>
            <a:r>
              <a:rPr lang="hr-HR" i="1" dirty="0"/>
              <a:t>Korištenje alata za izradu digitalnih obrazovnih sadržaja: priručnik</a:t>
            </a:r>
            <a:r>
              <a:rPr lang="hr-HR" dirty="0"/>
              <a:t>. Preuzeto s: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www.e-skole.hr/wp-content/uploads/2016/12/Prirucnik_Koristenje-alata-za-izradu-digitalnih-obrazovnih-sadrzaja.pdf</a:t>
            </a:r>
            <a:r>
              <a:rPr lang="hr-HR" dirty="0" smtClean="0"/>
              <a:t>  </a:t>
            </a:r>
            <a:r>
              <a:rPr lang="hr-HR" dirty="0"/>
              <a:t>(</a:t>
            </a:r>
            <a:r>
              <a:rPr lang="hr-HR" dirty="0" smtClean="0"/>
              <a:t>2.2.2019.)  </a:t>
            </a:r>
            <a:r>
              <a:rPr lang="hr-HR" dirty="0"/>
              <a:t>	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86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00897" cy="1303867"/>
          </a:xfrm>
        </p:spPr>
        <p:txBody>
          <a:bodyPr>
            <a:normAutofit/>
          </a:bodyPr>
          <a:lstStyle/>
          <a:p>
            <a:r>
              <a:rPr lang="hr-HR" dirty="0"/>
              <a:t>PRIMJER </a:t>
            </a:r>
            <a:r>
              <a:rPr lang="hr-HR" dirty="0" smtClean="0"/>
              <a:t>NAVOĐENJA </a:t>
            </a:r>
            <a:r>
              <a:rPr lang="hr-HR" dirty="0"/>
              <a:t>- Knjiga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282879"/>
            <a:ext cx="8229600" cy="4586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Prezime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autora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Nakladnik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Mjesto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izdavanja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/>
              <a:t>Hitrec,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2"/>
            <a:ext cx="1283600" cy="22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</a:t>
            </a:r>
            <a:r>
              <a:rPr lang="hr-HR" dirty="0" smtClean="0"/>
              <a:t>NAVOĐENJA </a:t>
            </a:r>
            <a:r>
              <a:rPr lang="hr-HR" dirty="0"/>
              <a:t>– ČLANAK U </a:t>
            </a:r>
            <a:r>
              <a:rPr lang="hr-HR" dirty="0" smtClean="0"/>
              <a:t>ČASOPISU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Prezime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autora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rada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časopisa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godište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broj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. Stranice.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 smtClean="0"/>
              <a:t>Mišak, Krešimir. </a:t>
            </a:r>
            <a:r>
              <a:rPr lang="hr-HR" dirty="0" smtClean="0">
                <a:solidFill>
                  <a:schemeClr val="tx1"/>
                </a:solidFill>
              </a:rPr>
              <a:t>2006. </a:t>
            </a:r>
            <a:r>
              <a:rPr lang="hr-HR" dirty="0" smtClean="0"/>
              <a:t>Nikola Tesla - znanstvenik 21. </a:t>
            </a:r>
          </a:p>
          <a:p>
            <a:r>
              <a:rPr lang="hr-HR" dirty="0" smtClean="0"/>
              <a:t>stoljeća.  </a:t>
            </a:r>
            <a:r>
              <a:rPr lang="hr-HR" i="1" dirty="0" smtClean="0"/>
              <a:t>Drvo znanja</a:t>
            </a:r>
            <a:r>
              <a:rPr lang="hr-HR" dirty="0" smtClean="0"/>
              <a:t> 10/97. 6-61.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783040"/>
            <a:ext cx="1629447" cy="212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</a:t>
            </a:r>
            <a:r>
              <a:rPr lang="hr-HR" dirty="0" smtClean="0"/>
              <a:t>NAVOĐENJA </a:t>
            </a:r>
            <a:r>
              <a:rPr lang="hr-HR" dirty="0"/>
              <a:t>– </a:t>
            </a:r>
            <a:r>
              <a:rPr lang="hr-HR" dirty="0" smtClean="0"/>
              <a:t>MREŽNI 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stranice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Potpuna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URL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adresa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datum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pristupa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stranici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i="1" dirty="0" smtClean="0"/>
              <a:t>Hrvatski pravopis</a:t>
            </a:r>
            <a:r>
              <a:rPr lang="hr-HR" dirty="0"/>
              <a:t>. </a:t>
            </a:r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pravopis.hr/</a:t>
            </a:r>
            <a:r>
              <a:rPr lang="hr-HR" dirty="0" smtClean="0"/>
              <a:t> (</a:t>
            </a:r>
            <a:r>
              <a:rPr lang="hr-HR" dirty="0"/>
              <a:t>pristupljeno 1</a:t>
            </a:r>
            <a:r>
              <a:rPr lang="hr-HR" dirty="0" smtClean="0"/>
              <a:t>. veljače 2019.)</a:t>
            </a:r>
            <a:endParaRPr lang="hr-HR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93" y="3355286"/>
            <a:ext cx="2021455" cy="27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Pravila </a:t>
            </a:r>
            <a:r>
              <a:rPr lang="hr-HR" dirty="0" smtClean="0"/>
              <a:t>navođenja </a:t>
            </a:r>
            <a:r>
              <a:rPr lang="hr-HR" dirty="0"/>
              <a:t>i primjeri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/>
              <a:t>KNJIGA</a:t>
            </a:r>
            <a:endParaRPr lang="hr-HR" dirty="0"/>
          </a:p>
          <a:p>
            <a:r>
              <a:rPr lang="hr-HR" dirty="0"/>
              <a:t>Prezime, Ime autora. Godina izdanja. </a:t>
            </a:r>
            <a:r>
              <a:rPr lang="hr-HR" i="1" dirty="0"/>
              <a:t>Naslov</a:t>
            </a:r>
            <a:r>
              <a:rPr lang="hr-HR" dirty="0"/>
              <a:t>. Nakladnik. Mjesto izdavanja.</a:t>
            </a:r>
          </a:p>
          <a:p>
            <a:r>
              <a:rPr lang="hr-HR" b="1" dirty="0"/>
              <a:t>Primjer</a:t>
            </a:r>
            <a:r>
              <a:rPr lang="hr-HR" dirty="0"/>
              <a:t>: </a:t>
            </a:r>
          </a:p>
          <a:p>
            <a:r>
              <a:rPr lang="hr-HR" dirty="0"/>
              <a:t>Hitrec,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  <a:p>
            <a:endParaRPr lang="hr-HR" dirty="0"/>
          </a:p>
          <a:p>
            <a:r>
              <a:rPr lang="hr-HR" b="1" dirty="0"/>
              <a:t>ČLANAK U ČASOPISU</a:t>
            </a:r>
            <a:endParaRPr lang="hr-HR" dirty="0"/>
          </a:p>
          <a:p>
            <a:r>
              <a:rPr lang="hr-HR" dirty="0"/>
              <a:t>Prezime, Ime autora. Godina izdanja. Naslov rada. </a:t>
            </a:r>
            <a:r>
              <a:rPr lang="hr-HR" i="1" dirty="0"/>
              <a:t>Naslov časopisa</a:t>
            </a:r>
            <a:r>
              <a:rPr lang="hr-HR" dirty="0"/>
              <a:t> godište/broj. Broj stranica.</a:t>
            </a:r>
          </a:p>
          <a:p>
            <a:r>
              <a:rPr lang="hr-HR" b="1" dirty="0"/>
              <a:t>Primjer</a:t>
            </a:r>
            <a:r>
              <a:rPr lang="hr-HR" dirty="0"/>
              <a:t>:</a:t>
            </a:r>
          </a:p>
          <a:p>
            <a:r>
              <a:rPr lang="hr-HR" dirty="0" smtClean="0"/>
              <a:t>Mišak, Krešimir. </a:t>
            </a:r>
            <a:r>
              <a:rPr lang="hr-HR" dirty="0">
                <a:solidFill>
                  <a:schemeClr val="tx1"/>
                </a:solidFill>
              </a:rPr>
              <a:t>2006. </a:t>
            </a:r>
            <a:r>
              <a:rPr lang="hr-HR" dirty="0"/>
              <a:t>Nikola Tesla-znanstvenik 21. stoljeća. </a:t>
            </a:r>
            <a:r>
              <a:rPr lang="hr-HR" i="1" dirty="0" smtClean="0"/>
              <a:t>Drvo </a:t>
            </a:r>
            <a:r>
              <a:rPr lang="hr-HR" i="1" dirty="0"/>
              <a:t>znanja</a:t>
            </a:r>
            <a:r>
              <a:rPr lang="hr-HR" dirty="0"/>
              <a:t> 10/97. </a:t>
            </a:r>
            <a:r>
              <a:rPr lang="hr-HR" dirty="0" smtClean="0"/>
              <a:t>6-66.</a:t>
            </a:r>
            <a:endParaRPr lang="hr-HR" dirty="0"/>
          </a:p>
          <a:p>
            <a:endParaRPr lang="hr-HR" dirty="0"/>
          </a:p>
          <a:p>
            <a:r>
              <a:rPr lang="hr-HR" b="1" dirty="0"/>
              <a:t>MREŽNI IZVORI </a:t>
            </a:r>
            <a:r>
              <a:rPr lang="hr-HR" dirty="0"/>
              <a:t>(mrežne stranice)</a:t>
            </a:r>
            <a:r>
              <a:rPr lang="hr-HR" b="1" dirty="0"/>
              <a:t>: </a:t>
            </a:r>
            <a:endParaRPr lang="hr-HR" dirty="0"/>
          </a:p>
          <a:p>
            <a:r>
              <a:rPr lang="hr-HR" dirty="0"/>
              <a:t>Naslov stranice. Potpuna URL adresa (datum pristupa stranici).</a:t>
            </a:r>
          </a:p>
          <a:p>
            <a:r>
              <a:rPr lang="hr-HR" b="1" dirty="0"/>
              <a:t>Primjer</a:t>
            </a:r>
            <a:r>
              <a:rPr lang="hr-HR" dirty="0"/>
              <a:t>:</a:t>
            </a:r>
          </a:p>
          <a:p>
            <a:r>
              <a:rPr lang="hr-HR" i="1" dirty="0"/>
              <a:t>Hrvatski pravopis</a:t>
            </a:r>
            <a:r>
              <a:rPr lang="hr-HR" dirty="0"/>
              <a:t>. http://pravopis.hr/(pristupljeno 1. veljače 2019.)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6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ZADATAK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Odredite izvor podataka i citirajte navedene bibliografske jedinice po pravilima Hrvatskog </a:t>
            </a:r>
            <a:r>
              <a:rPr lang="hr-HR" dirty="0" smtClean="0"/>
              <a:t>pravopisa:</a:t>
            </a:r>
          </a:p>
          <a:p>
            <a:r>
              <a:rPr lang="hr-HR" dirty="0" smtClean="0"/>
              <a:t>1. grupa: Nikola Tesla</a:t>
            </a:r>
          </a:p>
          <a:p>
            <a:r>
              <a:rPr lang="hr-HR" dirty="0" smtClean="0"/>
              <a:t>2. grupa: Vladimir Prelog</a:t>
            </a:r>
          </a:p>
          <a:p>
            <a:r>
              <a:rPr lang="hr-HR" dirty="0" smtClean="0"/>
              <a:t>3. grupa: Bartol Kašić</a:t>
            </a:r>
          </a:p>
          <a:p>
            <a:r>
              <a:rPr lang="hr-HR" dirty="0" smtClean="0"/>
              <a:t>4. grupa:  </a:t>
            </a:r>
            <a:r>
              <a:rPr lang="hr-HR" dirty="0" smtClean="0"/>
              <a:t>Ivan Vučetić</a:t>
            </a:r>
            <a:endParaRPr lang="hr-HR" dirty="0" smtClean="0"/>
          </a:p>
          <a:p>
            <a:r>
              <a:rPr lang="hr-HR" dirty="0" smtClean="0"/>
              <a:t>5. grupa: Čokolada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13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97" cy="502651"/>
          </a:xfrm>
        </p:spPr>
        <p:txBody>
          <a:bodyPr>
            <a:normAutofit fontScale="90000"/>
          </a:bodyPr>
          <a:lstStyle/>
          <a:p>
            <a:r>
              <a:rPr lang="hr-HR" dirty="0"/>
              <a:t>Z</a:t>
            </a:r>
            <a:r>
              <a:rPr lang="hr-HR" dirty="0" smtClean="0"/>
              <a:t>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51125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r-HR" sz="3400" dirty="0"/>
          </a:p>
          <a:p>
            <a:r>
              <a:rPr lang="hr-HR" sz="3400" b="1" dirty="0"/>
              <a:t>Prema pravilima citiranja iz Hrvatskog pravopisa citirajte 3 izvora koje možete koristiti u radu.</a:t>
            </a:r>
          </a:p>
          <a:p>
            <a:r>
              <a:rPr lang="hr-HR" sz="3400" b="1" dirty="0"/>
              <a:t> </a:t>
            </a:r>
          </a:p>
          <a:p>
            <a:r>
              <a:rPr lang="hr-HR" sz="3400" b="1" dirty="0"/>
              <a:t>Knjiga:</a:t>
            </a:r>
          </a:p>
          <a:p>
            <a:r>
              <a:rPr lang="hr-HR" sz="3400" b="1" dirty="0"/>
              <a:t> </a:t>
            </a:r>
          </a:p>
          <a:p>
            <a:r>
              <a:rPr lang="hr-HR" sz="3400" b="1" dirty="0" smtClean="0"/>
              <a:t>_____________________________________________________________________________________________________________</a:t>
            </a:r>
            <a:endParaRPr lang="hr-HR" sz="3400" b="1" dirty="0"/>
          </a:p>
          <a:p>
            <a:r>
              <a:rPr lang="hr-HR" sz="3400" b="1" dirty="0"/>
              <a:t> </a:t>
            </a:r>
          </a:p>
          <a:p>
            <a:r>
              <a:rPr lang="hr-HR" sz="3400" b="1" dirty="0"/>
              <a:t>Časopis:</a:t>
            </a:r>
          </a:p>
          <a:p>
            <a:r>
              <a:rPr lang="hr-HR" sz="3400" b="1" dirty="0"/>
              <a:t> </a:t>
            </a:r>
          </a:p>
          <a:p>
            <a:r>
              <a:rPr lang="hr-HR" sz="3400" b="1" dirty="0" smtClean="0"/>
              <a:t>_____________________________________________________________________________________________________________</a:t>
            </a:r>
          </a:p>
          <a:p>
            <a:endParaRPr lang="hr-HR" sz="3400" b="1" dirty="0" smtClean="0"/>
          </a:p>
          <a:p>
            <a:r>
              <a:rPr lang="hr-HR" sz="3400" b="1" dirty="0" smtClean="0"/>
              <a:t>Mrežni izvor:  pronađite 1  pouzdani  izvor na internetu:</a:t>
            </a:r>
          </a:p>
          <a:p>
            <a:r>
              <a:rPr lang="hr-HR" sz="3400" b="1" dirty="0"/>
              <a:t> </a:t>
            </a:r>
          </a:p>
          <a:p>
            <a:r>
              <a:rPr lang="hr-HR" sz="3400" b="1" dirty="0" smtClean="0"/>
              <a:t>______________________________________________________________________________________________________________</a:t>
            </a:r>
            <a:endParaRPr lang="hr-HR" sz="3400" b="1" dirty="0"/>
          </a:p>
          <a:p>
            <a:r>
              <a:rPr lang="hr-HR" sz="3400" b="1" dirty="0"/>
              <a:t> </a:t>
            </a:r>
          </a:p>
          <a:p>
            <a:r>
              <a:rPr lang="hr-HR" sz="3400" b="1" dirty="0"/>
              <a:t>Citirajte izvor kojim ste se koristili za pravilno citiranje:</a:t>
            </a:r>
          </a:p>
          <a:p>
            <a:r>
              <a:rPr lang="hr-HR" sz="3400" b="1" dirty="0"/>
              <a:t> </a:t>
            </a:r>
          </a:p>
          <a:p>
            <a:r>
              <a:rPr lang="hr-HR" sz="3400" b="1" dirty="0" smtClean="0"/>
              <a:t>______________________________________________________________________________________________________________</a:t>
            </a:r>
            <a:endParaRPr lang="hr-HR" sz="3400" b="1" dirty="0"/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04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 – izvori za nastavu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Hebrang Grgić, Ivana i dr. (2018). </a:t>
            </a:r>
            <a:r>
              <a:rPr lang="hr-HR" i="1" dirty="0" smtClean="0"/>
              <a:t>Citiranje u digitalnom okruženju : priručnik. </a:t>
            </a:r>
            <a:r>
              <a:rPr lang="hr-HR" dirty="0" smtClean="0"/>
              <a:t>CARNET. Zagreb. Preuzeto s </a:t>
            </a:r>
            <a:r>
              <a:rPr lang="hr-HR" dirty="0"/>
              <a:t>https://</a:t>
            </a:r>
            <a:r>
              <a:rPr lang="hr-HR" dirty="0" smtClean="0"/>
              <a:t>www.e-skole.hr/wp-content/uploads/2018/03/Prirucnik_Citiranje-u-digitalnom-okruzenju-1.pdf   (2. veljače 2019.)</a:t>
            </a:r>
          </a:p>
          <a:p>
            <a:r>
              <a:rPr lang="hr-HR" dirty="0" smtClean="0"/>
              <a:t>Horvat</a:t>
            </a:r>
            <a:r>
              <a:rPr lang="hr-HR" dirty="0"/>
              <a:t>, Aleksandra; Živković, Danijela. 2009. </a:t>
            </a:r>
            <a:r>
              <a:rPr lang="hr-HR" i="1" dirty="0"/>
              <a:t>Knjižnice i autorsko pravo</a:t>
            </a:r>
            <a:r>
              <a:rPr lang="hr-HR" dirty="0"/>
              <a:t>. Hrvatska sveučilišna naklada. Zagreb.</a:t>
            </a:r>
          </a:p>
          <a:p>
            <a:r>
              <a:rPr lang="hr-HR" i="1" dirty="0"/>
              <a:t>Hrvatski leksikon</a:t>
            </a:r>
            <a:r>
              <a:rPr lang="hr-HR" dirty="0"/>
              <a:t>. http://www.hrleksikon.info/ (pristupljeno 2. veljače 2019.)</a:t>
            </a:r>
          </a:p>
          <a:p>
            <a:r>
              <a:rPr lang="hr-HR" i="1" dirty="0" smtClean="0"/>
              <a:t>Hrvatski </a:t>
            </a:r>
            <a:r>
              <a:rPr lang="hr-HR" i="1" dirty="0"/>
              <a:t>pravopis</a:t>
            </a:r>
            <a:r>
              <a:rPr lang="hr-HR" dirty="0"/>
              <a:t>. http://pravopis.hr/ (pristupljeno </a:t>
            </a:r>
            <a:r>
              <a:rPr lang="hr-HR" dirty="0" smtClean="0"/>
              <a:t>1. veljače 2019.)</a:t>
            </a:r>
          </a:p>
          <a:p>
            <a:r>
              <a:rPr lang="hr-HR" i="1" dirty="0"/>
              <a:t>Zakon o autorskim i srodnim pravima: pročišćeni tekst</a:t>
            </a:r>
            <a:r>
              <a:rPr lang="hr-HR" dirty="0"/>
              <a:t>. http://www.zakon.hr/z/106/Zakon-o-autorskom-pravu-i-srodnim-pravima  (pristupljeno 9. travnja 2018</a:t>
            </a:r>
            <a:r>
              <a:rPr lang="hr-HR" dirty="0" smtClean="0"/>
              <a:t>.)</a:t>
            </a:r>
          </a:p>
          <a:p>
            <a:r>
              <a:rPr lang="hr-HR" dirty="0"/>
              <a:t>Piracy it’s a crime.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www.youtube.com/watch?v=HmZm8vNHBSU</a:t>
            </a:r>
            <a:r>
              <a:rPr lang="hr-HR" dirty="0" smtClean="0"/>
              <a:t> (1. veljače 2019.)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74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 – izvori za učenike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Hitrec</a:t>
            </a:r>
            <a:r>
              <a:rPr lang="hr-HR" dirty="0"/>
              <a:t>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  <a:p>
            <a:r>
              <a:rPr lang="hr-HR" i="1" dirty="0" smtClean="0"/>
              <a:t>Hrvatski </a:t>
            </a:r>
            <a:r>
              <a:rPr lang="hr-HR" i="1" dirty="0"/>
              <a:t>leksikon</a:t>
            </a:r>
            <a:r>
              <a:rPr lang="hr-HR" dirty="0"/>
              <a:t>. http://www.hrleksikon.info/ (pristupljeno </a:t>
            </a:r>
            <a:r>
              <a:rPr lang="hr-HR" dirty="0" smtClean="0"/>
              <a:t>2. veljače 2019.)</a:t>
            </a:r>
          </a:p>
          <a:p>
            <a:r>
              <a:rPr lang="hr-HR" dirty="0"/>
              <a:t>Ivanac, Ivica. 2006. </a:t>
            </a:r>
            <a:r>
              <a:rPr lang="hr-HR" i="1" dirty="0"/>
              <a:t>Gospodar munja.</a:t>
            </a:r>
            <a:r>
              <a:rPr lang="hr-HR" dirty="0"/>
              <a:t> Mozaik knjiga. </a:t>
            </a:r>
            <a:r>
              <a:rPr lang="hr-HR" dirty="0" smtClean="0"/>
              <a:t>Zagreb.</a:t>
            </a:r>
          </a:p>
          <a:p>
            <a:r>
              <a:rPr lang="hr-HR" dirty="0" smtClean="0"/>
              <a:t>Kašić, Bartol. 1990. </a:t>
            </a:r>
            <a:r>
              <a:rPr lang="hr-HR" i="1" dirty="0" smtClean="0"/>
              <a:t>Hrvatsko-talijanski rječnik : s konverzacijskim priručnikom. </a:t>
            </a:r>
            <a:r>
              <a:rPr lang="hr-HR" dirty="0" smtClean="0"/>
              <a:t>Kršćanska sadašnjost. Zagreb.</a:t>
            </a:r>
            <a:endParaRPr lang="hr-HR" dirty="0"/>
          </a:p>
          <a:p>
            <a:r>
              <a:rPr lang="hr-HR" dirty="0"/>
              <a:t>Mišak, Krešimir. </a:t>
            </a:r>
            <a:r>
              <a:rPr lang="hr-HR" dirty="0">
                <a:solidFill>
                  <a:schemeClr val="tx1"/>
                </a:solidFill>
              </a:rPr>
              <a:t>2006. </a:t>
            </a:r>
            <a:r>
              <a:rPr lang="hr-HR" dirty="0"/>
              <a:t>Nikola Tesla-znanstvenik 21. stoljeća. </a:t>
            </a:r>
            <a:r>
              <a:rPr lang="hr-HR" i="1" dirty="0"/>
              <a:t>Drvo znanja</a:t>
            </a:r>
            <a:r>
              <a:rPr lang="hr-HR" dirty="0"/>
              <a:t> 10/97. 28-30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 smtClean="0"/>
              <a:t>Sertić, Irena. 2006. </a:t>
            </a:r>
            <a:r>
              <a:rPr lang="hr-HR" i="1" dirty="0" smtClean="0"/>
              <a:t>Priča o čokoladi</a:t>
            </a:r>
            <a:r>
              <a:rPr lang="hr-HR" dirty="0" smtClean="0"/>
              <a:t>.  Sretna knjiga. </a:t>
            </a:r>
            <a:r>
              <a:rPr lang="hr-HR" dirty="0"/>
              <a:t>Zagreb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1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8013" y="692696"/>
            <a:ext cx="7200897" cy="1303867"/>
          </a:xfrm>
        </p:spPr>
        <p:txBody>
          <a:bodyPr/>
          <a:lstStyle/>
          <a:p>
            <a:r>
              <a:rPr lang="hr-HR" dirty="0" smtClean="0"/>
              <a:t>Zakon o zaštiti autorskih prava štiti autore: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04530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006707"/>
          </a:xfrm>
        </p:spPr>
        <p:txBody>
          <a:bodyPr/>
          <a:lstStyle/>
          <a:p>
            <a:r>
              <a:rPr lang="hr-HR" dirty="0"/>
              <a:t>AUTORSKO PRAVO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551" y="2556932"/>
            <a:ext cx="7560889" cy="3318936"/>
          </a:xfrm>
        </p:spPr>
        <p:txBody>
          <a:bodyPr>
            <a:normAutofit/>
          </a:bodyPr>
          <a:lstStyle/>
          <a:p>
            <a:pPr>
              <a:lnSpc>
                <a:spcPct val="220000"/>
              </a:lnSpc>
            </a:pPr>
            <a:r>
              <a:rPr lang="pl-PL" dirty="0"/>
              <a:t>autorska prava služe </a:t>
            </a:r>
            <a:r>
              <a:rPr lang="pl-PL" b="1" dirty="0"/>
              <a:t>zaštiti interesa </a:t>
            </a:r>
            <a:r>
              <a:rPr lang="pl-PL" dirty="0"/>
              <a:t>njihovih </a:t>
            </a:r>
            <a:r>
              <a:rPr lang="pl-PL" dirty="0" smtClean="0"/>
              <a:t>nositelja (pravni propisi uređuju pitanja objavljvanja i umnožavanja književnih, umjetničkih i znanstvenih djela i ostalih duhovnih tvorevina)</a:t>
            </a:r>
          </a:p>
          <a:p>
            <a:pPr>
              <a:lnSpc>
                <a:spcPct val="220000"/>
              </a:lnSpc>
            </a:pPr>
            <a:r>
              <a:rPr lang="pl-PL" dirty="0" smtClean="0"/>
              <a:t>poštivanjem </a:t>
            </a:r>
            <a:r>
              <a:rPr lang="pl-PL" dirty="0"/>
              <a:t>autorskih prava </a:t>
            </a:r>
            <a:r>
              <a:rPr lang="pl-PL" b="1" dirty="0"/>
              <a:t>poštujemo autora </a:t>
            </a:r>
            <a:r>
              <a:rPr lang="pl-PL" dirty="0"/>
              <a:t>i njegov rad</a:t>
            </a:r>
            <a:endParaRPr lang="hr-HR" dirty="0"/>
          </a:p>
          <a:p>
            <a:pPr marL="0" indent="0">
              <a:buNone/>
            </a:pPr>
            <a:endParaRPr lang="hr-HR" b="1" dirty="0" smtClean="0"/>
          </a:p>
          <a:p>
            <a:endParaRPr lang="pl-PL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29" y="908720"/>
            <a:ext cx="1305346" cy="12540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51" y="4509120"/>
            <a:ext cx="1732501" cy="11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7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POVREDA AUTORSKOG PRAVA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Preuzimanje nekih djela bez dozvole autora djelomično i u cijelosti</a:t>
            </a:r>
          </a:p>
          <a:p>
            <a:r>
              <a:rPr lang="hr-HR" dirty="0" smtClean="0"/>
              <a:t>Prekomjerno korištenje  nekog djela bez navođenja izvora imena autora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</a:t>
            </a:r>
            <a:r>
              <a:rPr lang="hr-HR" b="1" dirty="0" smtClean="0">
                <a:solidFill>
                  <a:srgbClr val="FF0000"/>
                </a:solidFill>
              </a:rPr>
              <a:t>PLAGIRANJE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81" y="3933056"/>
            <a:ext cx="3329672" cy="19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POVREDA AUTORSKOG PRAVA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Nedopušteno kopiranje, reprodukcija ili objavljivanje autorskog djela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                                           </a:t>
            </a:r>
          </a:p>
          <a:p>
            <a:endParaRPr lang="hr-H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 PIRATSTVO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417755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1. izvadak </a:t>
            </a:r>
            <a:r>
              <a:rPr lang="hr-HR" dirty="0"/>
              <a:t>iz teksta koji se točno </a:t>
            </a:r>
            <a:r>
              <a:rPr lang="hr-HR" dirty="0" smtClean="0"/>
              <a:t>prenosi </a:t>
            </a:r>
            <a:r>
              <a:rPr lang="hr-HR" dirty="0"/>
              <a:t>od riječi do </a:t>
            </a:r>
            <a:r>
              <a:rPr lang="hr-HR" dirty="0" smtClean="0"/>
              <a:t>riječi (u tekstu)</a:t>
            </a:r>
          </a:p>
          <a:p>
            <a:r>
              <a:rPr lang="hr-HR" dirty="0" smtClean="0"/>
              <a:t>2. navođenje izvora koje su koristili u svome radu</a:t>
            </a:r>
          </a:p>
          <a:p>
            <a:r>
              <a:rPr lang="hr-HR" dirty="0" smtClean="0"/>
              <a:t>(na kraju rada, plakata, prezentacije).</a:t>
            </a:r>
            <a:endParaRPr lang="hr-HR" dirty="0"/>
          </a:p>
          <a:p>
            <a:r>
              <a:rPr lang="hr-HR" dirty="0"/>
              <a:t>Citiranjem se: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podupiru vlastite misli/teze/ideje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</a:t>
            </a:r>
            <a:r>
              <a:rPr lang="hr-HR" dirty="0" smtClean="0"/>
              <a:t>oštuju autorska prava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upućuje čitatelja na izvore za daljnja </a:t>
            </a:r>
            <a:r>
              <a:rPr lang="hr-HR" dirty="0" smtClean="0"/>
              <a:t>istraživanja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o</a:t>
            </a:r>
            <a:r>
              <a:rPr lang="hr-HR" dirty="0" smtClean="0"/>
              <a:t>mogućuje  provjeru  vjerodostojnosti izvora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r</a:t>
            </a:r>
            <a:r>
              <a:rPr lang="hr-HR" dirty="0" smtClean="0"/>
              <a:t>aznoliki i kvalitetni izvori su dobar temelj za pisanje novog rada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852936"/>
            <a:ext cx="2343522" cy="17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PARAFRAZIRANJE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prepričavanje, slobodna obradba tuđega teksta, misli, kompozicije</a:t>
            </a:r>
          </a:p>
          <a:p>
            <a:r>
              <a:rPr lang="hr-HR" dirty="0" smtClean="0"/>
              <a:t>parafraziranje </a:t>
            </a:r>
            <a:r>
              <a:rPr lang="hr-HR" dirty="0"/>
              <a:t>je dozvoljeno pod pretpostavkom da u pozivnim bilješkama (fusnoti) ili na kraju rada u popisu literature navedemo djelo kojim smo se koristili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663787" y="400506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2">
                    <a:lumMod val="25000"/>
                  </a:schemeClr>
                </a:solidFill>
              </a:rPr>
              <a:t>PARAFRAZA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vlastitim riječima prepričavati ono što je drugi već izrekao/napisao</a:t>
            </a:r>
          </a:p>
        </p:txBody>
      </p:sp>
    </p:spTree>
    <p:extLst>
      <p:ext uri="{BB962C8B-B14F-4D97-AF65-F5344CB8AC3E}">
        <p14:creationId xmlns:p14="http://schemas.microsoft.com/office/powerpoint/2010/main" val="19993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551" y="2132856"/>
            <a:ext cx="7200897" cy="37430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postoji </a:t>
            </a:r>
            <a:r>
              <a:rPr lang="hr-HR" dirty="0"/>
              <a:t>više vrsta citiranja ovisno o zemlji, znanstvenim </a:t>
            </a:r>
            <a:r>
              <a:rPr lang="hr-HR" dirty="0" smtClean="0"/>
              <a:t>disciplinama:</a:t>
            </a:r>
            <a:r>
              <a:rPr lang="hr-HR" dirty="0"/>
              <a:t> </a:t>
            </a:r>
            <a:r>
              <a:rPr lang="hr-HR" dirty="0" err="1" smtClean="0"/>
              <a:t>Harvardski</a:t>
            </a:r>
            <a:r>
              <a:rPr lang="hr-HR" dirty="0"/>
              <a:t>, Vankuverski, </a:t>
            </a:r>
            <a:r>
              <a:rPr lang="hr-HR" dirty="0" err="1"/>
              <a:t>Oxfordski</a:t>
            </a:r>
            <a:r>
              <a:rPr lang="hr-HR" dirty="0"/>
              <a:t>, ALA itd.</a:t>
            </a:r>
          </a:p>
          <a:p>
            <a:r>
              <a:rPr lang="hr-HR" b="1" dirty="0">
                <a:solidFill>
                  <a:srgbClr val="FF0000"/>
                </a:solidFill>
              </a:rPr>
              <a:t>Hrvatski </a:t>
            </a:r>
            <a:r>
              <a:rPr lang="hr-HR" b="1" dirty="0" smtClean="0">
                <a:solidFill>
                  <a:srgbClr val="FF0000"/>
                </a:solidFill>
              </a:rPr>
              <a:t>pravopis:</a:t>
            </a:r>
          </a:p>
          <a:p>
            <a:r>
              <a:rPr lang="hr-HR" dirty="0" smtClean="0"/>
              <a:t>„Rad </a:t>
            </a:r>
            <a:r>
              <a:rPr lang="hr-HR" dirty="0"/>
              <a:t>se u tekstu navodi u zagradama. Navodi se prezime autora i godina izdanja, koja se dvotočkom odvaja od oznake stranice:</a:t>
            </a:r>
          </a:p>
          <a:p>
            <a:pPr marL="0" indent="0">
              <a:buNone/>
            </a:pPr>
            <a:r>
              <a:rPr lang="hr-HR" dirty="0" smtClean="0"/>
              <a:t>   (</a:t>
            </a:r>
            <a:r>
              <a:rPr lang="hr-HR" dirty="0" err="1"/>
              <a:t>Karabalić</a:t>
            </a:r>
            <a:r>
              <a:rPr lang="hr-HR" dirty="0"/>
              <a:t> 2010: 139)</a:t>
            </a:r>
          </a:p>
          <a:p>
            <a:pPr marL="0" indent="0">
              <a:buNone/>
            </a:pPr>
            <a:r>
              <a:rPr lang="hr-HR" dirty="0" smtClean="0"/>
              <a:t>   (</a:t>
            </a:r>
            <a:r>
              <a:rPr lang="hr-HR" dirty="0"/>
              <a:t>Silić i Pranjković 2005: 97–99)</a:t>
            </a:r>
          </a:p>
          <a:p>
            <a:pPr marL="0" indent="0">
              <a:buNone/>
            </a:pPr>
            <a:r>
              <a:rPr lang="hr-HR" dirty="0" smtClean="0"/>
              <a:t>   (</a:t>
            </a:r>
            <a:r>
              <a:rPr lang="hr-HR" dirty="0" err="1"/>
              <a:t>Birtić</a:t>
            </a:r>
            <a:r>
              <a:rPr lang="hr-HR" dirty="0"/>
              <a:t> i dr. 2012: 297</a:t>
            </a:r>
            <a:r>
              <a:rPr lang="hr-HR" dirty="0" smtClean="0"/>
              <a:t>)”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  <a:hlinkClick r:id="rId2"/>
              </a:rPr>
              <a:t>     http://pravopis.hr/</a:t>
            </a:r>
            <a:r>
              <a:rPr lang="hr-HR" dirty="0" smtClean="0">
                <a:solidFill>
                  <a:srgbClr val="0070C0"/>
                </a:solidFill>
              </a:rPr>
              <a:t>(pristupljeno 1.2.2019.)</a:t>
            </a:r>
          </a:p>
        </p:txBody>
      </p:sp>
    </p:spTree>
    <p:extLst>
      <p:ext uri="{BB962C8B-B14F-4D97-AF65-F5344CB8AC3E}">
        <p14:creationId xmlns:p14="http://schemas.microsoft.com/office/powerpoint/2010/main" val="35769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NAVOĐENJE BIBILIOGRAFSKIH JEDINICA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r-HR" dirty="0"/>
              <a:t>i</a:t>
            </a:r>
            <a:r>
              <a:rPr lang="hr-HR" dirty="0" smtClean="0"/>
              <a:t>spravnim navođenjem izvora koje koristimo u izradi nekog rada (pisani rad, prezentacija, plakat, audio i video sadržaji i sl.) poštujemo autorska prava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r-H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 smtClean="0"/>
              <a:t> bibliografske jedinice se u popisu korištenih izvora navode abecednim redom prema prezimenu autora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/>
              <a:t>r</a:t>
            </a:r>
            <a:r>
              <a:rPr lang="hr-HR" dirty="0" smtClean="0"/>
              <a:t>edoslijed podataka: autor(i), godina izdanja, naslov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stali podaci (urednik, izdavač, mjesto izdanja,</a:t>
            </a:r>
            <a:r>
              <a:rPr lang="hr-HR" dirty="0"/>
              <a:t> </a:t>
            </a:r>
            <a:r>
              <a:rPr lang="hr-HR" dirty="0" smtClean="0"/>
              <a:t>  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broj stranica ili slično) ovise o vrsti publikacije                                                            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308475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ski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ijetleći rubovi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1535</TotalTime>
  <Words>946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HDOfficeLightV0</vt:lpstr>
      <vt:lpstr>1_HDOfficeLightV0</vt:lpstr>
      <vt:lpstr>2_HDOfficeLightV0</vt:lpstr>
      <vt:lpstr>Organski</vt:lpstr>
      <vt:lpstr>CITIRANJE I NAVOĐENJE IZVORA</vt:lpstr>
      <vt:lpstr>Zakon o zaštiti autorskih prava štiti autore:</vt:lpstr>
      <vt:lpstr>AUTORSKO PRAVO</vt:lpstr>
      <vt:lpstr>POVREDA AUTORSKOG PRAVA</vt:lpstr>
      <vt:lpstr>POVREDA AUTORSKOG PRAVA</vt:lpstr>
      <vt:lpstr>CITIRANJE</vt:lpstr>
      <vt:lpstr>PARAFRAZIRANJE</vt:lpstr>
      <vt:lpstr>CITIRANJE</vt:lpstr>
      <vt:lpstr>NAVOĐENJE BIBILIOGRAFSKIH JEDINICA</vt:lpstr>
      <vt:lpstr>Citiranje u tekstu i u popisu literature  </vt:lpstr>
      <vt:lpstr>PRIMJER NAVOĐENJA - Knjiga</vt:lpstr>
      <vt:lpstr>PRIMJER NAVOĐENJA – ČLANAK U ČASOPISU</vt:lpstr>
      <vt:lpstr>PRIMJER NAVOĐENJA – MREŽNI IZVORI</vt:lpstr>
      <vt:lpstr>Pravila navođenja i primjeri</vt:lpstr>
      <vt:lpstr>ZADATAK </vt:lpstr>
      <vt:lpstr>ZADATAK</vt:lpstr>
      <vt:lpstr>LITERATURA – izvori za nastavu</vt:lpstr>
      <vt:lpstr>LITERATURA – izvori za učenike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</dc:creator>
  <cp:lastModifiedBy>BIBLIOTEKA</cp:lastModifiedBy>
  <cp:revision>163</cp:revision>
  <dcterms:created xsi:type="dcterms:W3CDTF">2017-04-02T14:46:47Z</dcterms:created>
  <dcterms:modified xsi:type="dcterms:W3CDTF">2019-02-06T14:33:39Z</dcterms:modified>
</cp:coreProperties>
</file>