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64" r:id="rId9"/>
    <p:sldId id="259" r:id="rId10"/>
    <p:sldId id="265" r:id="rId11"/>
    <p:sldId id="273" r:id="rId12"/>
    <p:sldId id="27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9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49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98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60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493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3363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897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66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77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11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71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2A9D-9C9F-40D0-85A5-8A227C89D756}" type="datetimeFigureOut">
              <a:rPr lang="hr-HR" smtClean="0"/>
              <a:pPr/>
              <a:t>22.11.2018.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B4CBE-4087-446A-9371-CFBA01FEF2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132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+mn-lt"/>
              </a:rPr>
              <a:t>DOBRI PRIMJERI PRAKSE</a:t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>Korelacija</a:t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>dječji film i radijska emisija</a:t>
            </a:r>
            <a:endParaRPr lang="hr-HR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hr-HR" dirty="0" smtClean="0"/>
              <a:t>Ana Brčić Bauer, </a:t>
            </a:r>
            <a:r>
              <a:rPr lang="hr-HR" dirty="0" err="1" smtClean="0"/>
              <a:t>prof</a:t>
            </a:r>
            <a:r>
              <a:rPr lang="hr-HR" dirty="0" smtClean="0"/>
              <a:t>. i </a:t>
            </a:r>
            <a:r>
              <a:rPr lang="hr-HR" dirty="0" err="1" smtClean="0"/>
              <a:t>dipl</a:t>
            </a:r>
            <a:r>
              <a:rPr lang="hr-HR" dirty="0" smtClean="0"/>
              <a:t>. </a:t>
            </a:r>
            <a:r>
              <a:rPr lang="hr-HR" smtClean="0"/>
              <a:t>knižničar</a:t>
            </a:r>
            <a:endParaRPr lang="hr-HR" dirty="0" smtClean="0"/>
          </a:p>
          <a:p>
            <a:pPr algn="r"/>
            <a:r>
              <a:rPr lang="hr-HR" dirty="0" smtClean="0"/>
              <a:t>Melita Horvatek Forjan,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pPr algn="r"/>
            <a:r>
              <a:rPr lang="hr-HR" dirty="0" smtClean="0"/>
              <a:t>Nataša Jakob,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 smtClean="0"/>
          </a:p>
          <a:p>
            <a:pPr algn="r"/>
            <a:r>
              <a:rPr lang="hr-HR" dirty="0" smtClean="0"/>
              <a:t>OŠ M. J. Zagorke, ZAG, www.udrugazag.hr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9909" y="-209765"/>
            <a:ext cx="2490224" cy="19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6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latin typeface="+mn-lt"/>
              </a:rPr>
              <a:t>DOBRI PRIMJERI PRAKSE</a:t>
            </a:r>
            <a:endParaRPr lang="hr-HR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 </a:t>
            </a:r>
            <a:r>
              <a:rPr lang="hr-HR" sz="3600" b="1" dirty="0" smtClean="0"/>
              <a:t>Pomoćnici u nastavi (asistenti) pomažu </a:t>
            </a:r>
            <a:r>
              <a:rPr lang="hr-HR" sz="3600" b="1" dirty="0"/>
              <a:t>djeci </a:t>
            </a:r>
            <a:endParaRPr lang="hr-HR" sz="3600" b="1" dirty="0" smtClean="0"/>
          </a:p>
          <a:p>
            <a:pPr marL="0" indent="0">
              <a:buNone/>
            </a:pPr>
            <a:r>
              <a:rPr lang="hr-HR" sz="3600" b="1" dirty="0" smtClean="0"/>
              <a:t>   s </a:t>
            </a:r>
            <a:r>
              <a:rPr lang="hr-HR" sz="3600" b="1" dirty="0"/>
              <a:t>posebnim potrebama u obavljanju </a:t>
            </a:r>
            <a:endParaRPr lang="hr-HR" sz="3600" b="1" dirty="0" smtClean="0"/>
          </a:p>
          <a:p>
            <a:pPr marL="0" indent="0">
              <a:buNone/>
            </a:pPr>
            <a:r>
              <a:rPr lang="hr-HR" sz="3600" b="1" dirty="0"/>
              <a:t> </a:t>
            </a:r>
            <a:r>
              <a:rPr lang="hr-HR" sz="3600" b="1" dirty="0" smtClean="0"/>
              <a:t>  svakodnevnih </a:t>
            </a:r>
            <a:r>
              <a:rPr lang="hr-HR" sz="3600" b="1" dirty="0"/>
              <a:t>školskih obveza</a:t>
            </a:r>
            <a:r>
              <a:rPr lang="hr-HR" sz="3600" b="1" dirty="0" smtClean="0"/>
              <a:t>.                    </a:t>
            </a:r>
            <a:r>
              <a:rPr lang="hr-HR" sz="3600" b="1" dirty="0" smtClean="0">
                <a:solidFill>
                  <a:srgbClr val="FF0000"/>
                </a:solidFill>
              </a:rPr>
              <a:t>projekcija</a:t>
            </a: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1594" y="-93855"/>
            <a:ext cx="2877561" cy="2243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198" y="3777527"/>
            <a:ext cx="4875802" cy="2855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59" y="3777526"/>
            <a:ext cx="5101883" cy="28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3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>
            <a:normAutofit/>
          </a:bodyPr>
          <a:lstStyle/>
          <a:p>
            <a:r>
              <a:rPr lang="hr-HR" sz="5400" b="1" dirty="0">
                <a:latin typeface="+mn-lt"/>
              </a:rPr>
              <a:t>DOBRI PRIMJERI PRAKSE</a:t>
            </a:r>
            <a:endParaRPr lang="en-GB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1171575"/>
            <a:ext cx="11689556" cy="56864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12800" b="1" dirty="0" smtClean="0"/>
              <a:t>Razgovor o filmu</a:t>
            </a:r>
          </a:p>
          <a:p>
            <a:r>
              <a:rPr lang="hr-HR" sz="12800" b="1" dirty="0" smtClean="0"/>
              <a:t>ideja: trojčeki s posebnim potrebama, </a:t>
            </a:r>
            <a:endParaRPr lang="hr-HR" sz="12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12800" b="1" dirty="0" smtClean="0">
                <a:solidFill>
                  <a:prstClr val="black"/>
                </a:solidFill>
              </a:rPr>
              <a:t>              dječaci i djevojčice s cerebralnom paralizom,</a:t>
            </a:r>
          </a:p>
          <a:p>
            <a:pPr marL="0" lvl="0" indent="0">
              <a:buNone/>
            </a:pPr>
            <a:r>
              <a:rPr lang="hr-HR" sz="12800" b="1" dirty="0" smtClean="0">
                <a:solidFill>
                  <a:prstClr val="black"/>
                </a:solidFill>
              </a:rPr>
              <a:t>              </a:t>
            </a:r>
            <a:r>
              <a:rPr lang="hr-HR" sz="12800" b="1" dirty="0" smtClean="0"/>
              <a:t>školovanje uz prilagodbu</a:t>
            </a:r>
          </a:p>
          <a:p>
            <a:pPr marL="0" lvl="0" indent="0">
              <a:buNone/>
            </a:pPr>
            <a:endParaRPr lang="hr-HR" sz="12800" b="1" dirty="0" smtClean="0"/>
          </a:p>
          <a:p>
            <a:r>
              <a:rPr lang="hr-HR" sz="12800" b="1" dirty="0" smtClean="0"/>
              <a:t>uloga asistenata u nastavi</a:t>
            </a:r>
          </a:p>
          <a:p>
            <a:r>
              <a:rPr lang="hr-HR" sz="12800" b="1" dirty="0" smtClean="0"/>
              <a:t>asistenti privatno, njihovi hobiji</a:t>
            </a:r>
          </a:p>
          <a:p>
            <a:pPr>
              <a:buNone/>
            </a:pPr>
            <a:endParaRPr lang="hr-HR" sz="12800" b="1" dirty="0" smtClean="0"/>
          </a:p>
          <a:p>
            <a:r>
              <a:rPr lang="hr-HR" sz="12800" b="1" dirty="0" smtClean="0"/>
              <a:t>integracija učenika</a:t>
            </a:r>
          </a:p>
          <a:p>
            <a:r>
              <a:rPr lang="hr-HR" sz="12800" b="1" dirty="0" smtClean="0"/>
              <a:t>prihvaćanje drugačijih</a:t>
            </a:r>
          </a:p>
          <a:p>
            <a:endParaRPr lang="hr-HR" sz="12800" b="1" dirty="0" smtClean="0"/>
          </a:p>
          <a:p>
            <a:pPr marL="0" indent="0">
              <a:buNone/>
            </a:pPr>
            <a:r>
              <a:rPr lang="hr-HR" sz="12800" b="1" dirty="0" smtClean="0"/>
              <a:t>  </a:t>
            </a:r>
          </a:p>
          <a:p>
            <a:pPr marL="0" indent="0">
              <a:buNone/>
            </a:pPr>
            <a:endParaRPr lang="hr-HR" sz="7400" b="1" dirty="0" smtClean="0"/>
          </a:p>
          <a:p>
            <a:pPr marL="0" indent="0">
              <a:buNone/>
            </a:pPr>
            <a:r>
              <a:rPr lang="hr-HR" sz="7400" b="1" dirty="0"/>
              <a:t> </a:t>
            </a:r>
            <a:r>
              <a:rPr lang="hr-HR" sz="7400" b="1" dirty="0" smtClean="0"/>
              <a:t> </a:t>
            </a:r>
          </a:p>
          <a:p>
            <a:pPr marL="0" indent="0">
              <a:buNone/>
            </a:pPr>
            <a:r>
              <a:rPr lang="hr-HR" sz="7400" b="1" dirty="0" smtClean="0"/>
              <a:t>  </a:t>
            </a:r>
          </a:p>
          <a:p>
            <a:pPr marL="0" indent="0">
              <a:buNone/>
            </a:pPr>
            <a:endParaRPr lang="hr-HR" sz="4100" b="1" dirty="0" smtClean="0"/>
          </a:p>
          <a:p>
            <a:pPr marL="0" indent="0">
              <a:buNone/>
            </a:pPr>
            <a:r>
              <a:rPr lang="hr-HR" sz="4100" dirty="0"/>
              <a:t> </a:t>
            </a:r>
            <a:r>
              <a:rPr lang="hr-HR" sz="4100" dirty="0" smtClean="0"/>
              <a:t>             </a:t>
            </a:r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4439" y="-352039"/>
            <a:ext cx="2877561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83" y="2782388"/>
            <a:ext cx="5500592" cy="369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4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739E44-BE6A-4840-808B-72FCEC61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+mn-lt"/>
              </a:rPr>
              <a:t>Primjena u praksi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2295ECB-2BBB-4909-A8C2-EB592669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251"/>
            <a:ext cx="5874834" cy="5162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b="1" dirty="0"/>
          </a:p>
          <a:p>
            <a:r>
              <a:rPr lang="hr-HR" b="1" dirty="0"/>
              <a:t>razvijanje kulture tolerancije i empatije </a:t>
            </a:r>
            <a:endParaRPr lang="hr-HR" b="1" dirty="0" smtClean="0"/>
          </a:p>
          <a:p>
            <a:r>
              <a:rPr lang="hr-HR" b="1" dirty="0" smtClean="0"/>
              <a:t>16. 11. Međunarodni dan tolerancije</a:t>
            </a:r>
          </a:p>
          <a:p>
            <a:r>
              <a:rPr lang="hr-HR" b="1" dirty="0"/>
              <a:t>20.  11. Međunarodni dan djeteta</a:t>
            </a:r>
          </a:p>
          <a:p>
            <a:r>
              <a:rPr lang="hr-HR" b="1" dirty="0" smtClean="0"/>
              <a:t>10</a:t>
            </a:r>
            <a:r>
              <a:rPr lang="hr-HR" b="1" dirty="0"/>
              <a:t>. 12. Međuarodni dan ljudskih </a:t>
            </a:r>
          </a:p>
          <a:p>
            <a:pPr marL="0" indent="0">
              <a:buNone/>
            </a:pPr>
            <a:r>
              <a:rPr lang="hr-HR" b="1" dirty="0"/>
              <a:t>                prava</a:t>
            </a:r>
          </a:p>
          <a:p>
            <a:r>
              <a:rPr lang="hr-HR" b="1" dirty="0" smtClean="0"/>
              <a:t>3. 12. Međunarodni dan osoba s</a:t>
            </a:r>
          </a:p>
          <a:p>
            <a:pPr marL="0" indent="0">
              <a:buNone/>
            </a:pPr>
            <a:r>
              <a:rPr lang="hr-HR" b="1" dirty="0" smtClean="0"/>
              <a:t>              invaliditetom</a:t>
            </a:r>
          </a:p>
          <a:p>
            <a:r>
              <a:rPr lang="hr-HR" b="1" dirty="0" smtClean="0"/>
              <a:t>5. 12. Međunarodni dan volontera</a:t>
            </a:r>
          </a:p>
          <a:p>
            <a:r>
              <a:rPr lang="hr-HR" b="1" dirty="0" smtClean="0"/>
              <a:t>11</a:t>
            </a:r>
            <a:r>
              <a:rPr lang="hr-HR" b="1" dirty="0"/>
              <a:t>. 12. Dan UNICEF-a</a:t>
            </a:r>
          </a:p>
          <a:p>
            <a:endParaRPr lang="hr-HR" b="1" dirty="0" smtClean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DF0F6A4-A4B5-43E1-AFAA-C6A079467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633" y="2089343"/>
            <a:ext cx="5443306" cy="418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3299" y="0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9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5056A4-69C3-4A13-8E78-9663C729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latin typeface="+mn-lt"/>
              </a:rPr>
              <a:t>DOBRI PRIMJERI PRAKSE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D246ECE-1C0D-44E1-8BA2-57D064ED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5B9BD5"/>
              </a:buClr>
              <a:buSzPct val="80000"/>
              <a:buNone/>
            </a:pPr>
            <a:endParaRPr lang="hr-HR" altLang="sr-Latn-RS" dirty="0" smtClean="0">
              <a:solidFill>
                <a:srgbClr val="404040"/>
              </a:solidFill>
              <a:latin typeface="Book Antiqua" panose="02040602050305030304" pitchFamily="18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en-US" altLang="sr-Latn-RS" sz="3000" b="1" dirty="0" err="1">
                <a:cs typeface="Calibri" panose="020F0502020204030204" pitchFamily="34" charset="0"/>
              </a:rPr>
              <a:t>Specifična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obilježja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radija</a:t>
            </a:r>
            <a:r>
              <a:rPr lang="en-US" altLang="sr-Latn-RS" sz="3000" b="1" dirty="0">
                <a:solidFill>
                  <a:srgbClr val="E7E6E6"/>
                </a:solidFill>
                <a:cs typeface="Calibri" panose="020F0502020204030204" pitchFamily="34" charset="0"/>
              </a:rPr>
              <a:t/>
            </a:r>
            <a:br>
              <a:rPr lang="en-US" altLang="sr-Latn-RS" sz="3000" b="1" dirty="0">
                <a:solidFill>
                  <a:srgbClr val="E7E6E6"/>
                </a:solidFill>
                <a:cs typeface="Calibri" panose="020F0502020204030204" pitchFamily="34" charset="0"/>
              </a:rPr>
            </a:br>
            <a:endParaRPr lang="hr-HR" altLang="sr-Latn-RS" sz="3000" b="1" dirty="0" smtClean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hr-HR" altLang="sr-Latn-RS" sz="3000" b="1" dirty="0" smtClean="0">
                <a:solidFill>
                  <a:srgbClr val="404040"/>
                </a:solidFill>
                <a:cs typeface="Calibri" panose="020F0502020204030204" pitchFamily="34" charset="0"/>
              </a:rPr>
              <a:t>- </a:t>
            </a:r>
            <a:r>
              <a:rPr lang="en-US" altLang="sr-Latn-RS" sz="3000" b="1" dirty="0" err="1">
                <a:cs typeface="Calibri" panose="020F0502020204030204" pitchFamily="34" charset="0"/>
              </a:rPr>
              <a:t>medij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jedne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dimenzije</a:t>
            </a:r>
            <a:endParaRPr lang="en-US" altLang="sr-Latn-RS" sz="3000" b="1" dirty="0">
              <a:cs typeface="Calibri" panose="020F0502020204030204" pitchFamily="34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hr-HR" altLang="sr-Latn-RS" sz="3000" b="1" dirty="0">
                <a:cs typeface="Calibri" panose="020F0502020204030204" pitchFamily="34" charset="0"/>
              </a:rPr>
              <a:t>- </a:t>
            </a:r>
            <a:r>
              <a:rPr lang="en-US" altLang="sr-Latn-RS" sz="3000" b="1" dirty="0" err="1">
                <a:cs typeface="Calibri" panose="020F0502020204030204" pitchFamily="34" charset="0"/>
              </a:rPr>
              <a:t>medij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imaginacije</a:t>
            </a:r>
            <a:endParaRPr lang="en-US" altLang="sr-Latn-RS" sz="3000" b="1" dirty="0">
              <a:cs typeface="Calibri" panose="020F0502020204030204" pitchFamily="34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hr-HR" altLang="sr-Latn-RS" sz="3000" b="1" dirty="0">
                <a:cs typeface="Calibri" panose="020F0502020204030204" pitchFamily="34" charset="0"/>
              </a:rPr>
              <a:t>- </a:t>
            </a:r>
            <a:r>
              <a:rPr lang="en-US" altLang="sr-Latn-RS" sz="3000" b="1" dirty="0" err="1">
                <a:cs typeface="Calibri" panose="020F0502020204030204" pitchFamily="34" charset="0"/>
              </a:rPr>
              <a:t>medij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sadašnjosti</a:t>
            </a:r>
            <a:endParaRPr lang="en-US" altLang="sr-Latn-RS" sz="3000" b="1" dirty="0">
              <a:cs typeface="Calibri" panose="020F0502020204030204" pitchFamily="34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hr-HR" altLang="sr-Latn-RS" sz="3000" b="1" dirty="0">
                <a:cs typeface="Calibri" panose="020F0502020204030204" pitchFamily="34" charset="0"/>
              </a:rPr>
              <a:t>- 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intimni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medij</a:t>
            </a:r>
            <a:endParaRPr lang="en-US" altLang="sr-Latn-RS" sz="3000" b="1" dirty="0">
              <a:cs typeface="Calibri" panose="020F0502020204030204" pitchFamily="34" charset="0"/>
            </a:endParaRPr>
          </a:p>
          <a:p>
            <a:pPr marL="0" indent="0">
              <a:buClr>
                <a:srgbClr val="5B9BD5"/>
              </a:buClr>
              <a:buSzPct val="80000"/>
              <a:buNone/>
            </a:pPr>
            <a:r>
              <a:rPr lang="hr-HR" altLang="sr-Latn-RS" sz="3000" b="1" dirty="0">
                <a:cs typeface="Calibri" panose="020F0502020204030204" pitchFamily="34" charset="0"/>
              </a:rPr>
              <a:t>-</a:t>
            </a:r>
            <a:r>
              <a:rPr lang="en-US" altLang="sr-Latn-RS" sz="3000" b="1" dirty="0">
                <a:cs typeface="Calibri" panose="020F0502020204030204" pitchFamily="34" charset="0"/>
              </a:rPr>
              <a:t> ne </a:t>
            </a:r>
            <a:r>
              <a:rPr lang="en-US" altLang="sr-Latn-RS" sz="3000" b="1" dirty="0" err="1">
                <a:cs typeface="Calibri" panose="020F0502020204030204" pitchFamily="34" charset="0"/>
              </a:rPr>
              <a:t>zaht</a:t>
            </a:r>
            <a:r>
              <a:rPr lang="hr-HR" altLang="sr-Latn-RS" sz="3000" b="1" dirty="0">
                <a:cs typeface="Calibri" panose="020F0502020204030204" pitchFamily="34" charset="0"/>
              </a:rPr>
              <a:t>i</a:t>
            </a:r>
            <a:r>
              <a:rPr lang="en-US" altLang="sr-Latn-RS" sz="3000" b="1" dirty="0" err="1">
                <a:cs typeface="Calibri" panose="020F0502020204030204" pitchFamily="34" charset="0"/>
              </a:rPr>
              <a:t>jeva</a:t>
            </a:r>
            <a:r>
              <a:rPr lang="en-US" altLang="sr-Latn-RS" sz="3000" b="1" dirty="0">
                <a:cs typeface="Calibri" panose="020F0502020204030204" pitchFamily="34" charset="0"/>
              </a:rPr>
              <a:t> </a:t>
            </a:r>
            <a:r>
              <a:rPr lang="en-US" altLang="sr-Latn-RS" sz="3000" b="1" dirty="0" err="1">
                <a:cs typeface="Calibri" panose="020F0502020204030204" pitchFamily="34" charset="0"/>
              </a:rPr>
              <a:t>kontinuitet</a:t>
            </a:r>
            <a:r>
              <a:rPr lang="en-US" altLang="sr-Latn-RS" sz="3000" b="1" dirty="0">
                <a:cs typeface="Calibri" panose="020F0502020204030204" pitchFamily="34" charset="0"/>
              </a:rPr>
              <a:t> u </a:t>
            </a:r>
            <a:r>
              <a:rPr lang="en-US" altLang="sr-Latn-RS" sz="3000" b="1" dirty="0" err="1">
                <a:cs typeface="Calibri" panose="020F0502020204030204" pitchFamily="34" charset="0"/>
              </a:rPr>
              <a:t>slušanju</a:t>
            </a:r>
            <a:endParaRPr lang="en-US" altLang="sr-Latn-RS" sz="3000" b="1" dirty="0">
              <a:cs typeface="Calibri" panose="020F0502020204030204" pitchFamily="34" charset="0"/>
            </a:endParaRPr>
          </a:p>
          <a:p>
            <a:pPr marL="342900">
              <a:buSzPct val="80000"/>
              <a:buNone/>
            </a:pPr>
            <a:r>
              <a:rPr lang="en-US" altLang="sr-Latn-RS" sz="3000" b="1" dirty="0">
                <a:solidFill>
                  <a:srgbClr val="404040"/>
                </a:solidFill>
                <a:cs typeface="Calibri" panose="020F0502020204030204" pitchFamily="34" charset="0"/>
              </a:rPr>
              <a:t>                                                 </a:t>
            </a:r>
            <a:endParaRPr lang="en-US" altLang="sr-Latn-RS" sz="3000" b="1" i="1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r>
              <a:rPr lang="hr-HR" altLang="sr-Latn-RS" sz="4400" b="1" i="1" dirty="0">
                <a:solidFill>
                  <a:srgbClr val="FF0000"/>
                </a:solidFill>
                <a:cs typeface="Calibri" panose="020F0502020204030204" pitchFamily="34" charset="0"/>
              </a:rPr>
              <a:t>glas, glazba, zvuk/šum, tišina</a:t>
            </a:r>
            <a:endParaRPr lang="hr-HR" sz="44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BAB9DE-B4C1-46F7-8CFA-981C0164C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236" y="2214310"/>
            <a:ext cx="4948720" cy="2771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9053" y="-158497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1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3543B1-ABD2-4BAE-98C8-614F0D1A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628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6700" b="1" dirty="0" smtClean="0"/>
              <a:t/>
            </a:r>
            <a:br>
              <a:rPr lang="hr-HR" sz="6700" b="1" dirty="0" smtClean="0"/>
            </a:br>
            <a:r>
              <a:rPr lang="hr-HR" sz="6700" b="1" dirty="0" smtClean="0"/>
              <a:t>DOBRI </a:t>
            </a:r>
            <a:r>
              <a:rPr lang="hr-HR" sz="6700" b="1" dirty="0"/>
              <a:t>PRIMJERI PRAKSE</a:t>
            </a:r>
            <a:r>
              <a:rPr lang="en-US" altLang="sr-Latn-RS" dirty="0">
                <a:solidFill>
                  <a:srgbClr val="E7E6E6"/>
                </a:solidFill>
                <a:latin typeface="Book Antiqua" panose="02040602050305030304" pitchFamily="18" charset="0"/>
              </a:rPr>
              <a:t/>
            </a:r>
            <a:br>
              <a:rPr lang="en-US" altLang="sr-Latn-RS" dirty="0">
                <a:solidFill>
                  <a:srgbClr val="E7E6E6"/>
                </a:solidFill>
                <a:latin typeface="Book Antiqua" panose="0204060205030503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C0CF39-B34B-45D7-8743-BB2B14D6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2" y="1609764"/>
            <a:ext cx="5653668" cy="4973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cs typeface="Calibri" panose="020F0502020204030204" pitchFamily="34" charset="0"/>
              </a:rPr>
              <a:t>Specifična obilježja filma</a:t>
            </a:r>
          </a:p>
          <a:p>
            <a:r>
              <a:rPr lang="hr-HR" b="1" dirty="0" smtClean="0">
                <a:cs typeface="Calibri" panose="020F0502020204030204" pitchFamily="34" charset="0"/>
              </a:rPr>
              <a:t>vizualan </a:t>
            </a:r>
            <a:r>
              <a:rPr lang="hr-HR" b="1" dirty="0">
                <a:cs typeface="Calibri" panose="020F0502020204030204" pitchFamily="34" charset="0"/>
              </a:rPr>
              <a:t>medij</a:t>
            </a:r>
          </a:p>
          <a:p>
            <a:r>
              <a:rPr lang="hr-HR" b="1" dirty="0">
                <a:cs typeface="Calibri" panose="020F0502020204030204" pitchFamily="34" charset="0"/>
              </a:rPr>
              <a:t>dinamičan, atraktivan</a:t>
            </a:r>
          </a:p>
          <a:p>
            <a:r>
              <a:rPr lang="hr-HR" b="1" dirty="0">
                <a:cs typeface="Calibri" panose="020F0502020204030204" pitchFamily="34" charset="0"/>
              </a:rPr>
              <a:t>potreban veći angažman gledatelja</a:t>
            </a:r>
          </a:p>
          <a:p>
            <a:pPr marL="0" indent="0">
              <a:buNone/>
            </a:pPr>
            <a:r>
              <a:rPr lang="hr-HR" b="1" dirty="0">
                <a:cs typeface="Calibri" panose="020F0502020204030204" pitchFamily="34" charset="0"/>
              </a:rPr>
              <a:t>  (u odnosu na slušatelja)</a:t>
            </a:r>
          </a:p>
          <a:p>
            <a:r>
              <a:rPr lang="hr-HR" sz="4400" b="1" dirty="0">
                <a:solidFill>
                  <a:srgbClr val="FF0000"/>
                </a:solidFill>
                <a:cs typeface="Calibri" panose="020F0502020204030204" pitchFamily="34" charset="0"/>
              </a:rPr>
              <a:t>slika - najjače izražajno sredstvo </a:t>
            </a:r>
          </a:p>
          <a:p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457AD1-A952-46D0-B259-E123C1304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31" y="1609763"/>
            <a:ext cx="5238919" cy="4289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4985" y="-271039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6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199DC7-A53E-4F58-BA4A-B8409921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0" y="365125"/>
            <a:ext cx="10428249" cy="1325563"/>
          </a:xfrm>
        </p:spPr>
        <p:txBody>
          <a:bodyPr/>
          <a:lstStyle/>
          <a:p>
            <a:r>
              <a:rPr lang="hr-HR" b="1" dirty="0">
                <a:latin typeface="+mn-lt"/>
              </a:rPr>
              <a:t>Super </a:t>
            </a:r>
            <a:r>
              <a:rPr lang="hr-HR" b="1" dirty="0" smtClean="0">
                <a:latin typeface="+mn-lt"/>
              </a:rPr>
              <a:t>Fran/Fran </a:t>
            </a:r>
            <a:r>
              <a:rPr lang="hr-HR" b="1" dirty="0">
                <a:latin typeface="+mn-lt"/>
              </a:rPr>
              <a:t>Luka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C8F8AB0-0369-403A-A9D0-C4C0C07B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063" y="1825624"/>
            <a:ext cx="4861932" cy="4667251"/>
          </a:xfrm>
        </p:spPr>
        <p:txBody>
          <a:bodyPr/>
          <a:lstStyle/>
          <a:p>
            <a:r>
              <a:rPr lang="hr-HR" b="1" dirty="0">
                <a:cs typeface="Calibri" panose="020F0502020204030204" pitchFamily="34" charset="0"/>
              </a:rPr>
              <a:t>dječak s </a:t>
            </a:r>
            <a:r>
              <a:rPr lang="hr-HR" b="1" dirty="0" err="1">
                <a:cs typeface="Calibri" panose="020F0502020204030204" pitchFamily="34" charset="0"/>
              </a:rPr>
              <a:t>Tourettovim</a:t>
            </a:r>
            <a:r>
              <a:rPr lang="hr-HR" b="1" dirty="0">
                <a:cs typeface="Calibri" panose="020F0502020204030204" pitchFamily="34" charset="0"/>
              </a:rPr>
              <a:t> sindromom</a:t>
            </a:r>
          </a:p>
          <a:p>
            <a:r>
              <a:rPr lang="hr-HR" b="1" dirty="0">
                <a:cs typeface="Calibri" panose="020F0502020204030204" pitchFamily="34" charset="0"/>
              </a:rPr>
              <a:t>u knjižnici piše ispite da ne bi ometao ostale</a:t>
            </a:r>
          </a:p>
          <a:p>
            <a:r>
              <a:rPr lang="hr-HR" b="1" dirty="0">
                <a:cs typeface="Calibri" panose="020F0502020204030204" pitchFamily="34" charset="0"/>
              </a:rPr>
              <a:t>film i radijska emisija snimani paralelno</a:t>
            </a:r>
          </a:p>
          <a:p>
            <a:r>
              <a:rPr lang="hr-HR" b="1" dirty="0">
                <a:cs typeface="Calibri" panose="020F0502020204030204" pitchFamily="34" charset="0"/>
              </a:rPr>
              <a:t>otvoreni sugovornici – bude empatiju</a:t>
            </a:r>
          </a:p>
          <a:p>
            <a:pPr marL="0" indent="0">
              <a:buNone/>
            </a:pPr>
            <a:endParaRPr lang="hr-HR" dirty="0">
              <a:latin typeface="Book Antiqua" panose="0204060205030503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39CEC8-16CD-4F13-B32B-C987CC04C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63674"/>
            <a:ext cx="3817433" cy="502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068" y="0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0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BF6129-F17D-46C7-88EE-76676BFF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+mn-lt"/>
              </a:rPr>
              <a:t>Super Fran – radijska emisija, 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>
                <a:latin typeface="+mn-lt"/>
              </a:rPr>
              <a:t> </a:t>
            </a:r>
            <a:r>
              <a:rPr lang="hr-HR" b="1" dirty="0" smtClean="0">
                <a:latin typeface="+mn-lt"/>
              </a:rPr>
              <a:t>                       2016</a:t>
            </a:r>
            <a:r>
              <a:rPr lang="hr-HR" b="1" dirty="0">
                <a:latin typeface="+mn-lt"/>
              </a:rPr>
              <a:t>. (8.30)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147C830-5489-4AA2-9CA9-CB75F889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sz="4000" b="1" dirty="0"/>
              <a:t>Državna smotra </a:t>
            </a:r>
          </a:p>
          <a:p>
            <a:pPr marL="0" indent="0">
              <a:buNone/>
            </a:pPr>
            <a:r>
              <a:rPr lang="hr-HR" sz="4000" b="1" dirty="0"/>
              <a:t>  </a:t>
            </a:r>
            <a:r>
              <a:rPr lang="hr-HR" sz="4000" b="1" dirty="0" smtClean="0"/>
              <a:t>LiDraNo </a:t>
            </a:r>
            <a:r>
              <a:rPr lang="hr-HR" sz="4000" b="1" dirty="0"/>
              <a:t>2016.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110C8E2-7202-4744-BC04-9711EDEA0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571" y="1825624"/>
            <a:ext cx="5801785" cy="435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9432" y="3933441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8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DOBRI PRIMJERI PRAKSE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7717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FRAN LUKA – dokumentarni film, 2016., 8.50 min</a:t>
            </a:r>
          </a:p>
          <a:p>
            <a:r>
              <a:rPr lang="hr-HR" b="1" dirty="0" smtClean="0"/>
              <a:t>4</a:t>
            </a:r>
            <a:r>
              <a:rPr lang="hr-HR" b="1" dirty="0"/>
              <a:t>. </a:t>
            </a:r>
            <a:r>
              <a:rPr lang="hr-HR" b="1" dirty="0" smtClean="0"/>
              <a:t>Smotra školskoga </a:t>
            </a:r>
            <a:r>
              <a:rPr lang="hr-HR" b="1" dirty="0"/>
              <a:t>filma u Velikoj </a:t>
            </a:r>
            <a:r>
              <a:rPr lang="hr-HR" b="1" dirty="0" smtClean="0"/>
              <a:t>Gorici, 2016.</a:t>
            </a:r>
          </a:p>
          <a:p>
            <a:r>
              <a:rPr lang="hr-HR" b="1" dirty="0" smtClean="0"/>
              <a:t>Unicefov Festival </a:t>
            </a:r>
            <a:r>
              <a:rPr lang="hr-HR" b="1" dirty="0"/>
              <a:t>o pravima </a:t>
            </a:r>
            <a:r>
              <a:rPr lang="hr-HR" b="1" dirty="0" smtClean="0"/>
              <a:t>djece, 2016.</a:t>
            </a:r>
          </a:p>
          <a:p>
            <a:r>
              <a:rPr lang="hr-HR" b="1" dirty="0" smtClean="0"/>
              <a:t>1</a:t>
            </a:r>
            <a:r>
              <a:rPr lang="hr-HR" b="1" dirty="0"/>
              <a:t>. nagrada dječjega žirija na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54</a:t>
            </a:r>
            <a:r>
              <a:rPr lang="hr-HR" b="1" dirty="0"/>
              <a:t>. Reviji hrvatskog filmskog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stvaralaštva djece, Makarska, 2016. </a:t>
            </a:r>
          </a:p>
          <a:p>
            <a:r>
              <a:rPr lang="hr-HR" b="1" dirty="0" smtClean="0"/>
              <a:t>specijalna </a:t>
            </a:r>
            <a:r>
              <a:rPr lang="hr-HR" b="1" dirty="0"/>
              <a:t>diploma stručnog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prosudbenog </a:t>
            </a:r>
            <a:r>
              <a:rPr lang="hr-HR" b="1" dirty="0"/>
              <a:t>povjerenstva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                   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                </a:t>
            </a:r>
            <a:r>
              <a:rPr lang="hr-HR" b="1" dirty="0" smtClean="0">
                <a:solidFill>
                  <a:srgbClr val="FF0000"/>
                </a:solidFill>
              </a:rPr>
              <a:t>projekcija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511" y="-93855"/>
            <a:ext cx="2877561" cy="2243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152" y="3479995"/>
            <a:ext cx="4861920" cy="32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3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latin typeface="+mn-lt"/>
              </a:rPr>
              <a:t>DOBRI PRIMJERI PRAKSE</a:t>
            </a:r>
            <a:endParaRPr lang="hr-HR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123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Tema: </a:t>
            </a:r>
            <a:r>
              <a:rPr lang="hr-HR" b="1" dirty="0"/>
              <a:t>Portet talentiranog dječaka koji ima mnogo </a:t>
            </a:r>
            <a:r>
              <a:rPr lang="hr-HR" b="1" dirty="0" smtClean="0"/>
              <a:t>hobija</a:t>
            </a:r>
          </a:p>
          <a:p>
            <a:pPr marL="0" indent="0">
              <a:buNone/>
            </a:pPr>
            <a:r>
              <a:rPr lang="hr-HR" b="1" dirty="0" smtClean="0"/>
              <a:t>               i </a:t>
            </a:r>
            <a:r>
              <a:rPr lang="hr-HR" b="1" dirty="0"/>
              <a:t>poremećaj pažnje uzrokovan Tourettovim sindromom</a:t>
            </a:r>
            <a:r>
              <a:rPr lang="hr-HR" b="1" dirty="0" smtClean="0"/>
              <a:t>.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/>
              <a:t>g</a:t>
            </a:r>
            <a:r>
              <a:rPr lang="hr-HR" b="1" dirty="0" smtClean="0"/>
              <a:t>otovo isti sugovornici </a:t>
            </a:r>
            <a:r>
              <a:rPr lang="hr-HR" b="1" dirty="0"/>
              <a:t>– Fran Luka, mama, prijatelji iz </a:t>
            </a:r>
            <a:r>
              <a:rPr lang="hr-HR" b="1" dirty="0" smtClean="0"/>
              <a:t>razreda</a:t>
            </a:r>
          </a:p>
          <a:p>
            <a:r>
              <a:rPr lang="hr-HR" b="1" dirty="0">
                <a:solidFill>
                  <a:srgbClr val="C00000"/>
                </a:solidFill>
              </a:rPr>
              <a:t>učiteljica – samo u radijskoj </a:t>
            </a:r>
            <a:r>
              <a:rPr lang="hr-HR" b="1" dirty="0" smtClean="0">
                <a:solidFill>
                  <a:srgbClr val="C00000"/>
                </a:solidFill>
              </a:rPr>
              <a:t>emisiji, </a:t>
            </a:r>
          </a:p>
          <a:p>
            <a:pPr>
              <a:buNone/>
            </a:pPr>
            <a:r>
              <a:rPr lang="hr-HR" b="1" dirty="0" smtClean="0">
                <a:solidFill>
                  <a:srgbClr val="C00000"/>
                </a:solidFill>
              </a:rPr>
              <a:t>                        nekontrolirani zvukovi</a:t>
            </a:r>
          </a:p>
          <a:p>
            <a:r>
              <a:rPr lang="hr-HR" b="1" dirty="0" smtClean="0">
                <a:solidFill>
                  <a:srgbClr val="C00000"/>
                </a:solidFill>
              </a:rPr>
              <a:t>u filmu - Franovi hobiji – crtanje, ples, sport</a:t>
            </a:r>
          </a:p>
          <a:p>
            <a:r>
              <a:rPr lang="hr-HR" b="1" dirty="0"/>
              <a:t>p</a:t>
            </a:r>
            <a:r>
              <a:rPr lang="hr-HR" b="1" dirty="0" smtClean="0"/>
              <a:t>oruka – radijska emisija – Ja sam super Fran!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film – Imajte razumijevanja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za djecu s Tourettovim sindromom,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oni TO ne rade namjerno!</a:t>
            </a:r>
          </a:p>
          <a:p>
            <a:pPr marL="0" indent="0">
              <a:buNone/>
            </a:pPr>
            <a:r>
              <a:rPr lang="hr-HR" b="1" dirty="0" smtClean="0"/>
              <a:t> 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511" y="-93855"/>
            <a:ext cx="2877561" cy="2243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872" y="3473547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2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192C1E-3B98-49AA-953A-8AE3FE4A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latin typeface="+mn-lt"/>
              </a:rPr>
              <a:t>DOBRI PRIMJERI PRAKSE</a:t>
            </a:r>
            <a:endParaRPr lang="hr-HR" sz="6000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FE67C1C-2D9D-4EE3-9A2F-EADA7265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4228"/>
            <a:ext cx="6814625" cy="510120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hr-HR" dirty="0" smtClean="0">
              <a:latin typeface="Book Antiqua" panose="02040602050305030304" pitchFamily="18" charset="0"/>
            </a:endParaRPr>
          </a:p>
          <a:p>
            <a:pPr>
              <a:buFontTx/>
              <a:buChar char="-"/>
            </a:pPr>
            <a:r>
              <a:rPr lang="hr-HR" b="1" dirty="0" smtClean="0"/>
              <a:t>treći </a:t>
            </a:r>
            <a:r>
              <a:rPr lang="hr-HR" b="1" dirty="0"/>
              <a:t>medij</a:t>
            </a:r>
          </a:p>
          <a:p>
            <a:pPr>
              <a:buFontTx/>
              <a:buChar char="-"/>
            </a:pPr>
            <a:r>
              <a:rPr lang="hr-HR" b="1" dirty="0"/>
              <a:t>intervju s Fran </a:t>
            </a:r>
            <a:r>
              <a:rPr lang="hr-HR" b="1" dirty="0" smtClean="0"/>
              <a:t>Lukom, mamom</a:t>
            </a:r>
            <a:r>
              <a:rPr lang="hr-HR" b="1" dirty="0"/>
              <a:t>, </a:t>
            </a:r>
          </a:p>
          <a:p>
            <a:pPr marL="0" indent="0">
              <a:buNone/>
            </a:pPr>
            <a:r>
              <a:rPr lang="hr-HR" b="1" dirty="0"/>
              <a:t>  učiteljicom i prijateljima iz </a:t>
            </a:r>
            <a:r>
              <a:rPr lang="hr-HR" b="1" dirty="0" smtClean="0"/>
              <a:t> razreda</a:t>
            </a:r>
            <a:endParaRPr lang="hr-HR" b="1" dirty="0"/>
          </a:p>
          <a:p>
            <a:pPr>
              <a:buFontTx/>
              <a:buChar char="-"/>
            </a:pPr>
            <a:r>
              <a:rPr lang="hr-HR" b="1" dirty="0"/>
              <a:t>predložen za Državnu smotru </a:t>
            </a:r>
            <a:r>
              <a:rPr lang="hr-HR" b="1" dirty="0" smtClean="0"/>
              <a:t>LiDraNo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„Volio bih biti programer računalnih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igrica ili crtač stripova, to me opušta, u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tome doista uživam.”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9B01057-1CAC-40ED-8A71-B180AE25F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0598" y="2149667"/>
            <a:ext cx="3099468" cy="424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6511" y="-93855"/>
            <a:ext cx="28775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8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latin typeface="+mn-lt"/>
              </a:rPr>
              <a:t>DOBRI PRIMJERI PRAKSE</a:t>
            </a:r>
            <a:endParaRPr lang="hr-HR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POSAO IZ SNOVA – dokumentarni film, 2015., 10.55 min </a:t>
            </a:r>
          </a:p>
          <a:p>
            <a:r>
              <a:rPr lang="hr-HR" b="1" dirty="0" smtClean="0"/>
              <a:t>1</a:t>
            </a:r>
            <a:r>
              <a:rPr lang="hr-HR" b="1" dirty="0"/>
              <a:t>. nagrada na Malom dokuartu u </a:t>
            </a:r>
            <a:r>
              <a:rPr lang="hr-HR" b="1" dirty="0" smtClean="0"/>
              <a:t>Bjelovaru</a:t>
            </a:r>
          </a:p>
          <a:p>
            <a:r>
              <a:rPr lang="hr-HR" b="1" dirty="0" smtClean="0"/>
              <a:t>1</a:t>
            </a:r>
            <a:r>
              <a:rPr lang="hr-HR" b="1" dirty="0"/>
              <a:t>. nagrada dječjeg žirija i 2. nagrada žirija odraslih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na 53</a:t>
            </a:r>
            <a:r>
              <a:rPr lang="hr-HR" b="1" dirty="0"/>
              <a:t>. </a:t>
            </a:r>
            <a:r>
              <a:rPr lang="hr-HR" b="1" dirty="0" smtClean="0"/>
              <a:t>reviji HFS-a </a:t>
            </a:r>
            <a:r>
              <a:rPr lang="hr-HR" b="1" dirty="0"/>
              <a:t>u </a:t>
            </a:r>
            <a:r>
              <a:rPr lang="hr-HR" b="1" dirty="0" smtClean="0"/>
              <a:t>Rijeci</a:t>
            </a:r>
          </a:p>
          <a:p>
            <a:r>
              <a:rPr lang="hr-HR" b="1" dirty="0" smtClean="0"/>
              <a:t>3</a:t>
            </a:r>
            <a:r>
              <a:rPr lang="hr-HR" b="1" dirty="0"/>
              <a:t>. </a:t>
            </a:r>
            <a:r>
              <a:rPr lang="hr-HR" b="1" dirty="0" smtClean="0"/>
              <a:t>Smotra školskoga </a:t>
            </a:r>
            <a:r>
              <a:rPr lang="hr-HR" b="1" dirty="0"/>
              <a:t>filma u </a:t>
            </a:r>
            <a:r>
              <a:rPr lang="hr-HR" b="1" dirty="0" smtClean="0"/>
              <a:t>Sinju</a:t>
            </a:r>
          </a:p>
          <a:p>
            <a:r>
              <a:rPr lang="hr-HR" b="1" dirty="0" smtClean="0"/>
              <a:t>Festival </a:t>
            </a:r>
            <a:r>
              <a:rPr lang="hr-HR" b="1" dirty="0"/>
              <a:t>o pravima djece, CineStar </a:t>
            </a:r>
            <a:r>
              <a:rPr lang="hr-HR" b="1" dirty="0" smtClean="0"/>
              <a:t>Zagreb</a:t>
            </a:r>
          </a:p>
          <a:p>
            <a:r>
              <a:rPr lang="hr-HR" b="1" dirty="0" smtClean="0"/>
              <a:t>4</a:t>
            </a:r>
            <a:r>
              <a:rPr lang="hr-HR" b="1" dirty="0"/>
              <a:t>. </a:t>
            </a:r>
            <a:r>
              <a:rPr lang="hr-HR" b="1" dirty="0" smtClean="0"/>
              <a:t>DUFF </a:t>
            </a:r>
            <a:r>
              <a:rPr lang="hr-HR" b="1" dirty="0"/>
              <a:t>u Dubrovniku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1594" y="-93855"/>
            <a:ext cx="2877561" cy="2243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096" y="3382913"/>
            <a:ext cx="4305202" cy="32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8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449</Words>
  <Application>Microsoft Office PowerPoint</Application>
  <PresentationFormat>Prilagođeno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DOBRI PRIMJERI PRAKSE Korelacija dječji film i radijska emisija</vt:lpstr>
      <vt:lpstr>DOBRI PRIMJERI PRAKSE</vt:lpstr>
      <vt:lpstr> DOBRI PRIMJERI PRAKSE </vt:lpstr>
      <vt:lpstr>Super Fran/Fran Luka</vt:lpstr>
      <vt:lpstr>Super Fran – radijska emisija,                          2016. (8.30)</vt:lpstr>
      <vt:lpstr>DOBRI PRIMJERI PRAKSE</vt:lpstr>
      <vt:lpstr>DOBRI PRIMJERI PRAKSE</vt:lpstr>
      <vt:lpstr>DOBRI PRIMJERI PRAKSE</vt:lpstr>
      <vt:lpstr>DOBRI PRIMJERI PRAKSE</vt:lpstr>
      <vt:lpstr>DOBRI PRIMJERI PRAKSE</vt:lpstr>
      <vt:lpstr>DOBRI PRIMJERI PRAKSE</vt:lpstr>
      <vt:lpstr>Primjena u praksi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 PRIMJERI PRAKSE dječji filmovi i radijske emisije</dc:title>
  <dc:creator>Korisnik</dc:creator>
  <cp:lastModifiedBy>Knjižnica</cp:lastModifiedBy>
  <cp:revision>28</cp:revision>
  <dcterms:created xsi:type="dcterms:W3CDTF">2018-06-27T23:25:27Z</dcterms:created>
  <dcterms:modified xsi:type="dcterms:W3CDTF">2018-11-22T16:22:45Z</dcterms:modified>
</cp:coreProperties>
</file>