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44"/>
  </p:notesMasterIdLst>
  <p:handoutMasterIdLst>
    <p:handoutMasterId r:id="rId45"/>
  </p:handoutMasterIdLst>
  <p:sldIdLst>
    <p:sldId id="256" r:id="rId3"/>
    <p:sldId id="265" r:id="rId4"/>
    <p:sldId id="305" r:id="rId5"/>
    <p:sldId id="306" r:id="rId6"/>
    <p:sldId id="307" r:id="rId7"/>
    <p:sldId id="308" r:id="rId8"/>
    <p:sldId id="309" r:id="rId9"/>
    <p:sldId id="311" r:id="rId10"/>
    <p:sldId id="274" r:id="rId11"/>
    <p:sldId id="275" r:id="rId12"/>
    <p:sldId id="276" r:id="rId13"/>
    <p:sldId id="277" r:id="rId14"/>
    <p:sldId id="272" r:id="rId15"/>
    <p:sldId id="312" r:id="rId16"/>
    <p:sldId id="313" r:id="rId17"/>
    <p:sldId id="279" r:id="rId18"/>
    <p:sldId id="278" r:id="rId19"/>
    <p:sldId id="280" r:id="rId20"/>
    <p:sldId id="282" r:id="rId21"/>
    <p:sldId id="281" r:id="rId22"/>
    <p:sldId id="283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6" r:id="rId33"/>
    <p:sldId id="297" r:id="rId34"/>
    <p:sldId id="298" r:id="rId35"/>
    <p:sldId id="295" r:id="rId36"/>
    <p:sldId id="304" r:id="rId37"/>
    <p:sldId id="314" r:id="rId38"/>
    <p:sldId id="300" r:id="rId39"/>
    <p:sldId id="299" r:id="rId40"/>
    <p:sldId id="301" r:id="rId41"/>
    <p:sldId id="303" r:id="rId42"/>
    <p:sldId id="302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0" autoAdjust="0"/>
    <p:restoredTop sz="94659" autoAdjust="0"/>
  </p:normalViewPr>
  <p:slideViewPr>
    <p:cSldViewPr snapToGrid="0">
      <p:cViewPr varScale="1">
        <p:scale>
          <a:sx n="63" d="100"/>
          <a:sy n="63" d="100"/>
        </p:scale>
        <p:origin x="102" y="16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1401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314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D783C6-F52A-4D9B-B717-CD4E0191732A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861F8349-395B-46D5-8F36-87AB3F1A5EE0}">
      <dgm:prSet phldrT="[Tekst]"/>
      <dgm:spPr/>
      <dgm:t>
        <a:bodyPr/>
        <a:lstStyle/>
        <a:p>
          <a:r>
            <a:rPr lang="hr-HR" b="1" dirty="0">
              <a:solidFill>
                <a:schemeClr val="tx2"/>
              </a:solidFill>
            </a:rPr>
            <a:t>Rad u paru</a:t>
          </a:r>
        </a:p>
      </dgm:t>
    </dgm:pt>
    <dgm:pt modelId="{75B9D67D-53AE-4910-9376-BE2D9AC57263}" type="parTrans" cxnId="{30C53531-7966-4D4F-BF19-972CB3378A96}">
      <dgm:prSet/>
      <dgm:spPr/>
      <dgm:t>
        <a:bodyPr/>
        <a:lstStyle/>
        <a:p>
          <a:endParaRPr lang="hr-HR"/>
        </a:p>
      </dgm:t>
    </dgm:pt>
    <dgm:pt modelId="{78606C9B-9551-4BCF-A3AC-95275543477F}" type="sibTrans" cxnId="{30C53531-7966-4D4F-BF19-972CB3378A96}">
      <dgm:prSet/>
      <dgm:spPr/>
      <dgm:t>
        <a:bodyPr/>
        <a:lstStyle/>
        <a:p>
          <a:endParaRPr lang="hr-HR"/>
        </a:p>
      </dgm:t>
    </dgm:pt>
    <dgm:pt modelId="{A72981AC-7721-4405-91A3-049989173453}">
      <dgm:prSet phldrT="[Tekst]" custT="1"/>
      <dgm:spPr/>
      <dgm:t>
        <a:bodyPr/>
        <a:lstStyle/>
        <a:p>
          <a:r>
            <a:rPr lang="hr-HR" sz="2800" dirty="0"/>
            <a:t>klasičan rad u paru</a:t>
          </a:r>
        </a:p>
      </dgm:t>
    </dgm:pt>
    <dgm:pt modelId="{19DA5966-2680-44C3-82C0-23750C293692}" type="parTrans" cxnId="{BE6049FE-37E7-448F-89FB-6A4A60F69B4E}">
      <dgm:prSet/>
      <dgm:spPr/>
      <dgm:t>
        <a:bodyPr/>
        <a:lstStyle/>
        <a:p>
          <a:endParaRPr lang="hr-HR"/>
        </a:p>
      </dgm:t>
    </dgm:pt>
    <dgm:pt modelId="{ABC04864-72BE-46A8-AB29-AA738B895F1D}" type="sibTrans" cxnId="{BE6049FE-37E7-448F-89FB-6A4A60F69B4E}">
      <dgm:prSet/>
      <dgm:spPr/>
      <dgm:t>
        <a:bodyPr/>
        <a:lstStyle/>
        <a:p>
          <a:endParaRPr lang="hr-HR"/>
        </a:p>
      </dgm:t>
    </dgm:pt>
    <dgm:pt modelId="{9F9758D4-2E22-4C01-B939-AB379A9CDF88}">
      <dgm:prSet phldrT="[Tekst]"/>
      <dgm:spPr/>
      <dgm:t>
        <a:bodyPr/>
        <a:lstStyle/>
        <a:p>
          <a:r>
            <a:rPr lang="hr-HR" b="1" dirty="0">
              <a:solidFill>
                <a:schemeClr val="tx2"/>
              </a:solidFill>
            </a:rPr>
            <a:t>Radionica</a:t>
          </a:r>
        </a:p>
      </dgm:t>
    </dgm:pt>
    <dgm:pt modelId="{623D58C8-46C8-47FD-AA50-80460494F60C}" type="parTrans" cxnId="{8576F0AE-9594-4878-AE6C-7A4D3A2E8A0E}">
      <dgm:prSet/>
      <dgm:spPr/>
      <dgm:t>
        <a:bodyPr/>
        <a:lstStyle/>
        <a:p>
          <a:endParaRPr lang="hr-HR"/>
        </a:p>
      </dgm:t>
    </dgm:pt>
    <dgm:pt modelId="{0F7D55FD-7BF7-4D34-B4CF-9C7E42D1AB87}" type="sibTrans" cxnId="{8576F0AE-9594-4878-AE6C-7A4D3A2E8A0E}">
      <dgm:prSet/>
      <dgm:spPr/>
      <dgm:t>
        <a:bodyPr/>
        <a:lstStyle/>
        <a:p>
          <a:endParaRPr lang="hr-HR"/>
        </a:p>
      </dgm:t>
    </dgm:pt>
    <dgm:pt modelId="{DA0FD223-0433-41D9-8B19-84A7A1AA8FAD}">
      <dgm:prSet phldrT="[Tekst]"/>
      <dgm:spPr/>
      <dgm:t>
        <a:bodyPr/>
        <a:lstStyle/>
        <a:p>
          <a:r>
            <a:rPr lang="hr-HR" b="1" dirty="0">
              <a:solidFill>
                <a:schemeClr val="tx2"/>
              </a:solidFill>
            </a:rPr>
            <a:t>Timski rad</a:t>
          </a:r>
        </a:p>
      </dgm:t>
    </dgm:pt>
    <dgm:pt modelId="{11E3FA4F-7E35-4BD4-B3D3-6DACA8725C18}" type="parTrans" cxnId="{966C5A27-5220-4D9C-920C-B095CDD43221}">
      <dgm:prSet/>
      <dgm:spPr/>
      <dgm:t>
        <a:bodyPr/>
        <a:lstStyle/>
        <a:p>
          <a:endParaRPr lang="hr-HR"/>
        </a:p>
      </dgm:t>
    </dgm:pt>
    <dgm:pt modelId="{20103085-0099-4AAD-939E-899C689C9BDE}" type="sibTrans" cxnId="{966C5A27-5220-4D9C-920C-B095CDD43221}">
      <dgm:prSet/>
      <dgm:spPr/>
      <dgm:t>
        <a:bodyPr/>
        <a:lstStyle/>
        <a:p>
          <a:endParaRPr lang="hr-HR"/>
        </a:p>
      </dgm:t>
    </dgm:pt>
    <dgm:pt modelId="{6B8CFCD7-7B32-4C75-8DAB-D9391232093D}">
      <dgm:prSet phldrT="[Tekst]" custT="1"/>
      <dgm:spPr/>
      <dgm:t>
        <a:bodyPr/>
        <a:lstStyle/>
        <a:p>
          <a:r>
            <a:rPr lang="hr-HR" sz="2800" dirty="0"/>
            <a:t>brzinski duet</a:t>
          </a:r>
        </a:p>
      </dgm:t>
    </dgm:pt>
    <dgm:pt modelId="{BBAF303F-67F0-433B-A51F-2F2A66202600}" type="sibTrans" cxnId="{4DD2A69C-226D-4FCE-A8A5-12F1F72933C7}">
      <dgm:prSet/>
      <dgm:spPr/>
      <dgm:t>
        <a:bodyPr/>
        <a:lstStyle/>
        <a:p>
          <a:endParaRPr lang="hr-HR"/>
        </a:p>
      </dgm:t>
    </dgm:pt>
    <dgm:pt modelId="{91581BF1-B57B-49CE-9E23-23DC8A10A149}" type="parTrans" cxnId="{4DD2A69C-226D-4FCE-A8A5-12F1F72933C7}">
      <dgm:prSet/>
      <dgm:spPr/>
      <dgm:t>
        <a:bodyPr/>
        <a:lstStyle/>
        <a:p>
          <a:endParaRPr lang="hr-HR"/>
        </a:p>
      </dgm:t>
    </dgm:pt>
    <dgm:pt modelId="{2D4D4CA1-CD8F-414D-A4D0-2437F69B7EFD}">
      <dgm:prSet phldrT="[Tekst]"/>
      <dgm:spPr/>
      <dgm:t>
        <a:bodyPr/>
        <a:lstStyle/>
        <a:p>
          <a:r>
            <a:rPr lang="hr-HR" b="1" dirty="0">
              <a:solidFill>
                <a:schemeClr val="tx2"/>
              </a:solidFill>
            </a:rPr>
            <a:t>Rad u grupi</a:t>
          </a:r>
        </a:p>
      </dgm:t>
    </dgm:pt>
    <dgm:pt modelId="{1DACB4B2-F5E1-44C0-AF9D-4DB0CD5A3F93}" type="sibTrans" cxnId="{35DBCEBB-1F95-42A5-9DB6-764F04FC2FC8}">
      <dgm:prSet/>
      <dgm:spPr/>
      <dgm:t>
        <a:bodyPr/>
        <a:lstStyle/>
        <a:p>
          <a:endParaRPr lang="hr-HR"/>
        </a:p>
      </dgm:t>
    </dgm:pt>
    <dgm:pt modelId="{AC5B0FA9-710C-4B4B-81A6-66D77714C83F}" type="parTrans" cxnId="{35DBCEBB-1F95-42A5-9DB6-764F04FC2FC8}">
      <dgm:prSet/>
      <dgm:spPr/>
      <dgm:t>
        <a:bodyPr/>
        <a:lstStyle/>
        <a:p>
          <a:endParaRPr lang="hr-HR"/>
        </a:p>
      </dgm:t>
    </dgm:pt>
    <dgm:pt modelId="{A0D1A755-05E7-4F77-A886-33E8F611C656}">
      <dgm:prSet phldrT="[Tekst]"/>
      <dgm:spPr/>
      <dgm:t>
        <a:bodyPr/>
        <a:lstStyle/>
        <a:p>
          <a:r>
            <a:rPr lang="hr-HR" dirty="0"/>
            <a:t>grupna analiza</a:t>
          </a:r>
        </a:p>
      </dgm:t>
    </dgm:pt>
    <dgm:pt modelId="{7B32AC1C-6FA2-4919-8F46-1BADFC7C04C5}" type="sibTrans" cxnId="{E49BC7FF-57F4-437B-9343-7AA77009728C}">
      <dgm:prSet/>
      <dgm:spPr/>
      <dgm:t>
        <a:bodyPr/>
        <a:lstStyle/>
        <a:p>
          <a:endParaRPr lang="hr-HR"/>
        </a:p>
      </dgm:t>
    </dgm:pt>
    <dgm:pt modelId="{3A4B94E0-2C2B-4F2C-BC52-CF35806DDD9C}" type="parTrans" cxnId="{E49BC7FF-57F4-437B-9343-7AA77009728C}">
      <dgm:prSet/>
      <dgm:spPr/>
      <dgm:t>
        <a:bodyPr/>
        <a:lstStyle/>
        <a:p>
          <a:endParaRPr lang="hr-HR"/>
        </a:p>
      </dgm:t>
    </dgm:pt>
    <dgm:pt modelId="{44C9E6C9-3000-483E-8C58-905690C88ED6}">
      <dgm:prSet phldrT="[Tekst]"/>
      <dgm:spPr/>
      <dgm:t>
        <a:bodyPr/>
        <a:lstStyle/>
        <a:p>
          <a:r>
            <a:rPr lang="hr-HR" dirty="0"/>
            <a:t>recipročno čitanje</a:t>
          </a:r>
        </a:p>
      </dgm:t>
    </dgm:pt>
    <dgm:pt modelId="{D3AF981E-2A66-4142-89DD-3F1C4985D17B}" type="sibTrans" cxnId="{059BA544-59CE-4E7E-BE93-3434A77C39DD}">
      <dgm:prSet/>
      <dgm:spPr/>
      <dgm:t>
        <a:bodyPr/>
        <a:lstStyle/>
        <a:p>
          <a:endParaRPr lang="hr-HR"/>
        </a:p>
      </dgm:t>
    </dgm:pt>
    <dgm:pt modelId="{976C5469-3E66-49A3-A7D5-0BA1D945F4F4}" type="parTrans" cxnId="{059BA544-59CE-4E7E-BE93-3434A77C39DD}">
      <dgm:prSet/>
      <dgm:spPr/>
      <dgm:t>
        <a:bodyPr/>
        <a:lstStyle/>
        <a:p>
          <a:endParaRPr lang="hr-HR"/>
        </a:p>
      </dgm:t>
    </dgm:pt>
    <dgm:pt modelId="{420A9C56-EBC0-4E1C-B954-978F2C81A25A}">
      <dgm:prSet phldrT="[Tekst]" custT="1"/>
      <dgm:spPr/>
      <dgm:t>
        <a:bodyPr/>
        <a:lstStyle/>
        <a:p>
          <a:r>
            <a:rPr lang="hr-HR" sz="2800" dirty="0"/>
            <a:t>partnerska slagalica</a:t>
          </a:r>
        </a:p>
      </dgm:t>
    </dgm:pt>
    <dgm:pt modelId="{F2F896AD-41D4-4FDB-8387-F7A56BD4EF3D}" type="parTrans" cxnId="{8CAB5446-EC14-442D-8895-A63D63289AF6}">
      <dgm:prSet/>
      <dgm:spPr/>
      <dgm:t>
        <a:bodyPr/>
        <a:lstStyle/>
        <a:p>
          <a:endParaRPr lang="hr-HR"/>
        </a:p>
      </dgm:t>
    </dgm:pt>
    <dgm:pt modelId="{5A3E32E9-9614-438D-8C27-B423DEEFE2B5}" type="sibTrans" cxnId="{8CAB5446-EC14-442D-8895-A63D63289AF6}">
      <dgm:prSet/>
      <dgm:spPr/>
      <dgm:t>
        <a:bodyPr/>
        <a:lstStyle/>
        <a:p>
          <a:endParaRPr lang="hr-HR"/>
        </a:p>
      </dgm:t>
    </dgm:pt>
    <dgm:pt modelId="{50B65163-3CF1-4039-A903-A9B8E5FA72AD}">
      <dgm:prSet phldrT="[Tekst]"/>
      <dgm:spPr/>
      <dgm:t>
        <a:bodyPr/>
        <a:lstStyle/>
        <a:p>
          <a:r>
            <a:rPr lang="hr-HR" dirty="0"/>
            <a:t>grupna slagalica</a:t>
          </a:r>
        </a:p>
      </dgm:t>
    </dgm:pt>
    <dgm:pt modelId="{04627020-76E1-48AC-87BD-D27415DBD950}" type="parTrans" cxnId="{9D3A72C4-4E1F-4BDF-8706-A6AE20E10693}">
      <dgm:prSet/>
      <dgm:spPr/>
      <dgm:t>
        <a:bodyPr/>
        <a:lstStyle/>
        <a:p>
          <a:endParaRPr lang="hr-HR"/>
        </a:p>
      </dgm:t>
    </dgm:pt>
    <dgm:pt modelId="{A9D56396-4A22-400E-8DA4-82736AA37D82}" type="sibTrans" cxnId="{9D3A72C4-4E1F-4BDF-8706-A6AE20E10693}">
      <dgm:prSet/>
      <dgm:spPr/>
      <dgm:t>
        <a:bodyPr/>
        <a:lstStyle/>
        <a:p>
          <a:endParaRPr lang="hr-HR"/>
        </a:p>
      </dgm:t>
    </dgm:pt>
    <dgm:pt modelId="{EAD789DA-5928-478D-986C-2A2425BB58F9}" type="pres">
      <dgm:prSet presAssocID="{75D783C6-F52A-4D9B-B717-CD4E0191732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2DDFE74-F223-42DB-802E-BCA1A1DE076B}" type="pres">
      <dgm:prSet presAssocID="{861F8349-395B-46D5-8F36-87AB3F1A5EE0}" presName="root" presStyleCnt="0"/>
      <dgm:spPr/>
    </dgm:pt>
    <dgm:pt modelId="{80669A5F-2AA5-4759-816E-6982A8143138}" type="pres">
      <dgm:prSet presAssocID="{861F8349-395B-46D5-8F36-87AB3F1A5EE0}" presName="rootComposite" presStyleCnt="0"/>
      <dgm:spPr/>
    </dgm:pt>
    <dgm:pt modelId="{55537726-50BD-4C1C-A01D-BB8FE451D8DA}" type="pres">
      <dgm:prSet presAssocID="{861F8349-395B-46D5-8F36-87AB3F1A5EE0}" presName="rootText" presStyleLbl="node1" presStyleIdx="0" presStyleCnt="4" custScaleX="143212"/>
      <dgm:spPr/>
    </dgm:pt>
    <dgm:pt modelId="{74753EFD-7C1A-4841-9371-6CBA71578459}" type="pres">
      <dgm:prSet presAssocID="{861F8349-395B-46D5-8F36-87AB3F1A5EE0}" presName="rootConnector" presStyleLbl="node1" presStyleIdx="0" presStyleCnt="4"/>
      <dgm:spPr/>
    </dgm:pt>
    <dgm:pt modelId="{B53B73AE-F028-40D4-ABE0-718AE43025A4}" type="pres">
      <dgm:prSet presAssocID="{861F8349-395B-46D5-8F36-87AB3F1A5EE0}" presName="childShape" presStyleCnt="0"/>
      <dgm:spPr/>
    </dgm:pt>
    <dgm:pt modelId="{243C1604-26CA-46DD-A6C4-F7B51F07E240}" type="pres">
      <dgm:prSet presAssocID="{19DA5966-2680-44C3-82C0-23750C293692}" presName="Name13" presStyleLbl="parChTrans1D2" presStyleIdx="0" presStyleCnt="6"/>
      <dgm:spPr/>
    </dgm:pt>
    <dgm:pt modelId="{15A78A4F-3498-4B1A-938A-DDB49F953FB8}" type="pres">
      <dgm:prSet presAssocID="{A72981AC-7721-4405-91A3-049989173453}" presName="childText" presStyleLbl="bgAcc1" presStyleIdx="0" presStyleCnt="6" custScaleX="146487">
        <dgm:presLayoutVars>
          <dgm:bulletEnabled val="1"/>
        </dgm:presLayoutVars>
      </dgm:prSet>
      <dgm:spPr/>
    </dgm:pt>
    <dgm:pt modelId="{D5116382-7872-4A1B-A03F-30051A99BBF0}" type="pres">
      <dgm:prSet presAssocID="{91581BF1-B57B-49CE-9E23-23DC8A10A149}" presName="Name13" presStyleLbl="parChTrans1D2" presStyleIdx="1" presStyleCnt="6"/>
      <dgm:spPr/>
    </dgm:pt>
    <dgm:pt modelId="{7491B89F-F1A9-4455-8F39-997FF9074726}" type="pres">
      <dgm:prSet presAssocID="{6B8CFCD7-7B32-4C75-8DAB-D9391232093D}" presName="childText" presStyleLbl="bgAcc1" presStyleIdx="1" presStyleCnt="6" custScaleX="146487">
        <dgm:presLayoutVars>
          <dgm:bulletEnabled val="1"/>
        </dgm:presLayoutVars>
      </dgm:prSet>
      <dgm:spPr/>
    </dgm:pt>
    <dgm:pt modelId="{901D5B57-7177-4005-AB29-485B43EE19A7}" type="pres">
      <dgm:prSet presAssocID="{F2F896AD-41D4-4FDB-8387-F7A56BD4EF3D}" presName="Name13" presStyleLbl="parChTrans1D2" presStyleIdx="2" presStyleCnt="6"/>
      <dgm:spPr/>
    </dgm:pt>
    <dgm:pt modelId="{F0556CB6-CE4E-4105-B439-75748EAC0793}" type="pres">
      <dgm:prSet presAssocID="{420A9C56-EBC0-4E1C-B954-978F2C81A25A}" presName="childText" presStyleLbl="bgAcc1" presStyleIdx="2" presStyleCnt="6" custScaleX="146487">
        <dgm:presLayoutVars>
          <dgm:bulletEnabled val="1"/>
        </dgm:presLayoutVars>
      </dgm:prSet>
      <dgm:spPr/>
    </dgm:pt>
    <dgm:pt modelId="{2754D0C3-B41A-4944-A56E-D1EEC9C18D78}" type="pres">
      <dgm:prSet presAssocID="{2D4D4CA1-CD8F-414D-A4D0-2437F69B7EFD}" presName="root" presStyleCnt="0"/>
      <dgm:spPr/>
    </dgm:pt>
    <dgm:pt modelId="{B34CFEFF-A9A6-4FA1-9D2B-05305F74819E}" type="pres">
      <dgm:prSet presAssocID="{2D4D4CA1-CD8F-414D-A4D0-2437F69B7EFD}" presName="rootComposite" presStyleCnt="0"/>
      <dgm:spPr/>
    </dgm:pt>
    <dgm:pt modelId="{0CC0EE08-9FCA-4F5B-A366-6A257F937741}" type="pres">
      <dgm:prSet presAssocID="{2D4D4CA1-CD8F-414D-A4D0-2437F69B7EFD}" presName="rootText" presStyleLbl="node1" presStyleIdx="1" presStyleCnt="4" custScaleX="122933"/>
      <dgm:spPr/>
    </dgm:pt>
    <dgm:pt modelId="{B4A5F3B0-4802-42AA-8E50-56D14FF080D1}" type="pres">
      <dgm:prSet presAssocID="{2D4D4CA1-CD8F-414D-A4D0-2437F69B7EFD}" presName="rootConnector" presStyleLbl="node1" presStyleIdx="1" presStyleCnt="4"/>
      <dgm:spPr/>
    </dgm:pt>
    <dgm:pt modelId="{C944911F-B9FD-4BF3-985D-F0F18A90CC08}" type="pres">
      <dgm:prSet presAssocID="{2D4D4CA1-CD8F-414D-A4D0-2437F69B7EFD}" presName="childShape" presStyleCnt="0"/>
      <dgm:spPr/>
    </dgm:pt>
    <dgm:pt modelId="{1E598944-0335-458B-B94B-94BEA4242139}" type="pres">
      <dgm:prSet presAssocID="{3A4B94E0-2C2B-4F2C-BC52-CF35806DDD9C}" presName="Name13" presStyleLbl="parChTrans1D2" presStyleIdx="3" presStyleCnt="6"/>
      <dgm:spPr/>
    </dgm:pt>
    <dgm:pt modelId="{16AB0778-3CF2-4B53-910B-33D8643F1FE1}" type="pres">
      <dgm:prSet presAssocID="{A0D1A755-05E7-4F77-A886-33E8F611C656}" presName="childText" presStyleLbl="bgAcc1" presStyleIdx="3" presStyleCnt="6" custScaleX="146280">
        <dgm:presLayoutVars>
          <dgm:bulletEnabled val="1"/>
        </dgm:presLayoutVars>
      </dgm:prSet>
      <dgm:spPr/>
    </dgm:pt>
    <dgm:pt modelId="{19425D5F-252F-48FC-9BBC-F9EBF63E4E9C}" type="pres">
      <dgm:prSet presAssocID="{976C5469-3E66-49A3-A7D5-0BA1D945F4F4}" presName="Name13" presStyleLbl="parChTrans1D2" presStyleIdx="4" presStyleCnt="6"/>
      <dgm:spPr/>
    </dgm:pt>
    <dgm:pt modelId="{6101AC09-CFD3-4E68-B560-A1EEC712F5A0}" type="pres">
      <dgm:prSet presAssocID="{44C9E6C9-3000-483E-8C58-905690C88ED6}" presName="childText" presStyleLbl="bgAcc1" presStyleIdx="4" presStyleCnt="6" custScaleX="146280">
        <dgm:presLayoutVars>
          <dgm:bulletEnabled val="1"/>
        </dgm:presLayoutVars>
      </dgm:prSet>
      <dgm:spPr/>
    </dgm:pt>
    <dgm:pt modelId="{CF15A846-DA7D-4EEF-B5F1-BBB84DDE38DB}" type="pres">
      <dgm:prSet presAssocID="{04627020-76E1-48AC-87BD-D27415DBD950}" presName="Name13" presStyleLbl="parChTrans1D2" presStyleIdx="5" presStyleCnt="6"/>
      <dgm:spPr/>
    </dgm:pt>
    <dgm:pt modelId="{DB0C082E-58D6-421E-9EA5-2BF577EC8B45}" type="pres">
      <dgm:prSet presAssocID="{50B65163-3CF1-4039-A903-A9B8E5FA72AD}" presName="childText" presStyleLbl="bgAcc1" presStyleIdx="5" presStyleCnt="6" custScaleX="142482">
        <dgm:presLayoutVars>
          <dgm:bulletEnabled val="1"/>
        </dgm:presLayoutVars>
      </dgm:prSet>
      <dgm:spPr/>
    </dgm:pt>
    <dgm:pt modelId="{E1D53C0B-A57E-4289-9E59-53DECA0B6557}" type="pres">
      <dgm:prSet presAssocID="{DA0FD223-0433-41D9-8B19-84A7A1AA8FAD}" presName="root" presStyleCnt="0"/>
      <dgm:spPr/>
    </dgm:pt>
    <dgm:pt modelId="{49D20686-81BF-46CD-A259-31F450F4C0A5}" type="pres">
      <dgm:prSet presAssocID="{DA0FD223-0433-41D9-8B19-84A7A1AA8FAD}" presName="rootComposite" presStyleCnt="0"/>
      <dgm:spPr/>
    </dgm:pt>
    <dgm:pt modelId="{28D95D93-B860-4212-A4F7-8D95B18B4D9D}" type="pres">
      <dgm:prSet presAssocID="{DA0FD223-0433-41D9-8B19-84A7A1AA8FAD}" presName="rootText" presStyleLbl="node1" presStyleIdx="2" presStyleCnt="4" custScaleX="117710"/>
      <dgm:spPr/>
    </dgm:pt>
    <dgm:pt modelId="{2A32C1A2-A187-45FD-A03D-1EFB95F83FF1}" type="pres">
      <dgm:prSet presAssocID="{DA0FD223-0433-41D9-8B19-84A7A1AA8FAD}" presName="rootConnector" presStyleLbl="node1" presStyleIdx="2" presStyleCnt="4"/>
      <dgm:spPr/>
    </dgm:pt>
    <dgm:pt modelId="{E3CA02AE-CB03-4170-8740-02017DFCBC50}" type="pres">
      <dgm:prSet presAssocID="{DA0FD223-0433-41D9-8B19-84A7A1AA8FAD}" presName="childShape" presStyleCnt="0"/>
      <dgm:spPr/>
    </dgm:pt>
    <dgm:pt modelId="{BCC1434E-A3DF-4E02-B4E3-CB89722B88A4}" type="pres">
      <dgm:prSet presAssocID="{9F9758D4-2E22-4C01-B939-AB379A9CDF88}" presName="root" presStyleCnt="0"/>
      <dgm:spPr/>
    </dgm:pt>
    <dgm:pt modelId="{5B41D1BE-3217-444C-9ADE-94315872F783}" type="pres">
      <dgm:prSet presAssocID="{9F9758D4-2E22-4C01-B939-AB379A9CDF88}" presName="rootComposite" presStyleCnt="0"/>
      <dgm:spPr/>
    </dgm:pt>
    <dgm:pt modelId="{BEACD62F-A0A7-4595-892D-62275AB1BFFE}" type="pres">
      <dgm:prSet presAssocID="{9F9758D4-2E22-4C01-B939-AB379A9CDF88}" presName="rootText" presStyleLbl="node1" presStyleIdx="3" presStyleCnt="4" custScaleX="113200"/>
      <dgm:spPr/>
    </dgm:pt>
    <dgm:pt modelId="{F6501608-F52D-4858-8254-BAF345E3E5B4}" type="pres">
      <dgm:prSet presAssocID="{9F9758D4-2E22-4C01-B939-AB379A9CDF88}" presName="rootConnector" presStyleLbl="node1" presStyleIdx="3" presStyleCnt="4"/>
      <dgm:spPr/>
    </dgm:pt>
    <dgm:pt modelId="{ADA61F01-173A-4D25-B77B-4E192C242B78}" type="pres">
      <dgm:prSet presAssocID="{9F9758D4-2E22-4C01-B939-AB379A9CDF88}" presName="childShape" presStyleCnt="0"/>
      <dgm:spPr/>
    </dgm:pt>
  </dgm:ptLst>
  <dgm:cxnLst>
    <dgm:cxn modelId="{113B9206-7EA4-404C-9147-6F61E8AEDD4E}" type="presOf" srcId="{91581BF1-B57B-49CE-9E23-23DC8A10A149}" destId="{D5116382-7872-4A1B-A03F-30051A99BBF0}" srcOrd="0" destOrd="0" presId="urn:microsoft.com/office/officeart/2005/8/layout/hierarchy3"/>
    <dgm:cxn modelId="{29E5940A-EB3B-4425-9685-4B76CADB0E5C}" type="presOf" srcId="{75D783C6-F52A-4D9B-B717-CD4E0191732A}" destId="{EAD789DA-5928-478D-986C-2A2425BB58F9}" srcOrd="0" destOrd="0" presId="urn:microsoft.com/office/officeart/2005/8/layout/hierarchy3"/>
    <dgm:cxn modelId="{2C08C40A-8FA0-443E-9B43-56E85A29C0EA}" type="presOf" srcId="{3A4B94E0-2C2B-4F2C-BC52-CF35806DDD9C}" destId="{1E598944-0335-458B-B94B-94BEA4242139}" srcOrd="0" destOrd="0" presId="urn:microsoft.com/office/officeart/2005/8/layout/hierarchy3"/>
    <dgm:cxn modelId="{705CBC11-FA23-442D-9C3C-C8454C7A4A3D}" type="presOf" srcId="{861F8349-395B-46D5-8F36-87AB3F1A5EE0}" destId="{55537726-50BD-4C1C-A01D-BB8FE451D8DA}" srcOrd="0" destOrd="0" presId="urn:microsoft.com/office/officeart/2005/8/layout/hierarchy3"/>
    <dgm:cxn modelId="{7ECB1A26-3616-49EB-84F6-A3BEC7792D3E}" type="presOf" srcId="{A0D1A755-05E7-4F77-A886-33E8F611C656}" destId="{16AB0778-3CF2-4B53-910B-33D8643F1FE1}" srcOrd="0" destOrd="0" presId="urn:microsoft.com/office/officeart/2005/8/layout/hierarchy3"/>
    <dgm:cxn modelId="{966C5A27-5220-4D9C-920C-B095CDD43221}" srcId="{75D783C6-F52A-4D9B-B717-CD4E0191732A}" destId="{DA0FD223-0433-41D9-8B19-84A7A1AA8FAD}" srcOrd="2" destOrd="0" parTransId="{11E3FA4F-7E35-4BD4-B3D3-6DACA8725C18}" sibTransId="{20103085-0099-4AAD-939E-899C689C9BDE}"/>
    <dgm:cxn modelId="{0B23872D-36AC-40D1-8632-CA2446E6711F}" type="presOf" srcId="{19DA5966-2680-44C3-82C0-23750C293692}" destId="{243C1604-26CA-46DD-A6C4-F7B51F07E240}" srcOrd="0" destOrd="0" presId="urn:microsoft.com/office/officeart/2005/8/layout/hierarchy3"/>
    <dgm:cxn modelId="{30C53531-7966-4D4F-BF19-972CB3378A96}" srcId="{75D783C6-F52A-4D9B-B717-CD4E0191732A}" destId="{861F8349-395B-46D5-8F36-87AB3F1A5EE0}" srcOrd="0" destOrd="0" parTransId="{75B9D67D-53AE-4910-9376-BE2D9AC57263}" sibTransId="{78606C9B-9551-4BCF-A3AC-95275543477F}"/>
    <dgm:cxn modelId="{4B734531-4929-40E8-990D-5E8CA4CEF7B2}" type="presOf" srcId="{2D4D4CA1-CD8F-414D-A4D0-2437F69B7EFD}" destId="{B4A5F3B0-4802-42AA-8E50-56D14FF080D1}" srcOrd="1" destOrd="0" presId="urn:microsoft.com/office/officeart/2005/8/layout/hierarchy3"/>
    <dgm:cxn modelId="{1B4E0438-4C7D-44BF-9B68-BDB788622E4F}" type="presOf" srcId="{861F8349-395B-46D5-8F36-87AB3F1A5EE0}" destId="{74753EFD-7C1A-4841-9371-6CBA71578459}" srcOrd="1" destOrd="0" presId="urn:microsoft.com/office/officeart/2005/8/layout/hierarchy3"/>
    <dgm:cxn modelId="{AEA40341-8295-4413-BA74-4F8A9B872D2B}" type="presOf" srcId="{44C9E6C9-3000-483E-8C58-905690C88ED6}" destId="{6101AC09-CFD3-4E68-B560-A1EEC712F5A0}" srcOrd="0" destOrd="0" presId="urn:microsoft.com/office/officeart/2005/8/layout/hierarchy3"/>
    <dgm:cxn modelId="{059BA544-59CE-4E7E-BE93-3434A77C39DD}" srcId="{2D4D4CA1-CD8F-414D-A4D0-2437F69B7EFD}" destId="{44C9E6C9-3000-483E-8C58-905690C88ED6}" srcOrd="1" destOrd="0" parTransId="{976C5469-3E66-49A3-A7D5-0BA1D945F4F4}" sibTransId="{D3AF981E-2A66-4142-89DD-3F1C4985D17B}"/>
    <dgm:cxn modelId="{8CAB5446-EC14-442D-8895-A63D63289AF6}" srcId="{861F8349-395B-46D5-8F36-87AB3F1A5EE0}" destId="{420A9C56-EBC0-4E1C-B954-978F2C81A25A}" srcOrd="2" destOrd="0" parTransId="{F2F896AD-41D4-4FDB-8387-F7A56BD4EF3D}" sibTransId="{5A3E32E9-9614-438D-8C27-B423DEEFE2B5}"/>
    <dgm:cxn modelId="{F2CFD246-DE5F-43C4-BDFE-75FA8785FF5E}" type="presOf" srcId="{DA0FD223-0433-41D9-8B19-84A7A1AA8FAD}" destId="{2A32C1A2-A187-45FD-A03D-1EFB95F83FF1}" srcOrd="1" destOrd="0" presId="urn:microsoft.com/office/officeart/2005/8/layout/hierarchy3"/>
    <dgm:cxn modelId="{AA094D4A-D34A-489A-8896-15102AC5EC0F}" type="presOf" srcId="{420A9C56-EBC0-4E1C-B954-978F2C81A25A}" destId="{F0556CB6-CE4E-4105-B439-75748EAC0793}" srcOrd="0" destOrd="0" presId="urn:microsoft.com/office/officeart/2005/8/layout/hierarchy3"/>
    <dgm:cxn modelId="{44C9FA74-8BDB-4E2B-B623-E9C6F0D08CD2}" type="presOf" srcId="{2D4D4CA1-CD8F-414D-A4D0-2437F69B7EFD}" destId="{0CC0EE08-9FCA-4F5B-A366-6A257F937741}" srcOrd="0" destOrd="0" presId="urn:microsoft.com/office/officeart/2005/8/layout/hierarchy3"/>
    <dgm:cxn modelId="{84A4C477-B4E7-4893-9DFB-4069DB932477}" type="presOf" srcId="{F2F896AD-41D4-4FDB-8387-F7A56BD4EF3D}" destId="{901D5B57-7177-4005-AB29-485B43EE19A7}" srcOrd="0" destOrd="0" presId="urn:microsoft.com/office/officeart/2005/8/layout/hierarchy3"/>
    <dgm:cxn modelId="{7E711B5A-A3BD-4608-9C17-2AD7D8C79728}" type="presOf" srcId="{9F9758D4-2E22-4C01-B939-AB379A9CDF88}" destId="{F6501608-F52D-4858-8254-BAF345E3E5B4}" srcOrd="1" destOrd="0" presId="urn:microsoft.com/office/officeart/2005/8/layout/hierarchy3"/>
    <dgm:cxn modelId="{C457DD86-561F-4DAB-8C86-35AAE904C033}" type="presOf" srcId="{50B65163-3CF1-4039-A903-A9B8E5FA72AD}" destId="{DB0C082E-58D6-421E-9EA5-2BF577EC8B45}" srcOrd="0" destOrd="0" presId="urn:microsoft.com/office/officeart/2005/8/layout/hierarchy3"/>
    <dgm:cxn modelId="{A6D50A8C-834E-4FDD-8715-52F5C642E06A}" type="presOf" srcId="{DA0FD223-0433-41D9-8B19-84A7A1AA8FAD}" destId="{28D95D93-B860-4212-A4F7-8D95B18B4D9D}" srcOrd="0" destOrd="0" presId="urn:microsoft.com/office/officeart/2005/8/layout/hierarchy3"/>
    <dgm:cxn modelId="{4DD2A69C-226D-4FCE-A8A5-12F1F72933C7}" srcId="{861F8349-395B-46D5-8F36-87AB3F1A5EE0}" destId="{6B8CFCD7-7B32-4C75-8DAB-D9391232093D}" srcOrd="1" destOrd="0" parTransId="{91581BF1-B57B-49CE-9E23-23DC8A10A149}" sibTransId="{BBAF303F-67F0-433B-A51F-2F2A66202600}"/>
    <dgm:cxn modelId="{8576F0AE-9594-4878-AE6C-7A4D3A2E8A0E}" srcId="{75D783C6-F52A-4D9B-B717-CD4E0191732A}" destId="{9F9758D4-2E22-4C01-B939-AB379A9CDF88}" srcOrd="3" destOrd="0" parTransId="{623D58C8-46C8-47FD-AA50-80460494F60C}" sibTransId="{0F7D55FD-7BF7-4D34-B4CF-9C7E42D1AB87}"/>
    <dgm:cxn modelId="{35DBCEBB-1F95-42A5-9DB6-764F04FC2FC8}" srcId="{75D783C6-F52A-4D9B-B717-CD4E0191732A}" destId="{2D4D4CA1-CD8F-414D-A4D0-2437F69B7EFD}" srcOrd="1" destOrd="0" parTransId="{AC5B0FA9-710C-4B4B-81A6-66D77714C83F}" sibTransId="{1DACB4B2-F5E1-44C0-AF9D-4DB0CD5A3F93}"/>
    <dgm:cxn modelId="{9D3A72C4-4E1F-4BDF-8706-A6AE20E10693}" srcId="{2D4D4CA1-CD8F-414D-A4D0-2437F69B7EFD}" destId="{50B65163-3CF1-4039-A903-A9B8E5FA72AD}" srcOrd="2" destOrd="0" parTransId="{04627020-76E1-48AC-87BD-D27415DBD950}" sibTransId="{A9D56396-4A22-400E-8DA4-82736AA37D82}"/>
    <dgm:cxn modelId="{CF8E91C6-25B6-4F17-B326-8F9F7EBD76B1}" type="presOf" srcId="{6B8CFCD7-7B32-4C75-8DAB-D9391232093D}" destId="{7491B89F-F1A9-4455-8F39-997FF9074726}" srcOrd="0" destOrd="0" presId="urn:microsoft.com/office/officeart/2005/8/layout/hierarchy3"/>
    <dgm:cxn modelId="{B3AF00D4-CC54-4B62-AD75-A10A464F4746}" type="presOf" srcId="{9F9758D4-2E22-4C01-B939-AB379A9CDF88}" destId="{BEACD62F-A0A7-4595-892D-62275AB1BFFE}" srcOrd="0" destOrd="0" presId="urn:microsoft.com/office/officeart/2005/8/layout/hierarchy3"/>
    <dgm:cxn modelId="{30CCDFDC-F851-437C-987D-612FC9EE0798}" type="presOf" srcId="{A72981AC-7721-4405-91A3-049989173453}" destId="{15A78A4F-3498-4B1A-938A-DDB49F953FB8}" srcOrd="0" destOrd="0" presId="urn:microsoft.com/office/officeart/2005/8/layout/hierarchy3"/>
    <dgm:cxn modelId="{46C7E0E2-69E0-48A1-8E7D-08BE5C1C589A}" type="presOf" srcId="{976C5469-3E66-49A3-A7D5-0BA1D945F4F4}" destId="{19425D5F-252F-48FC-9BBC-F9EBF63E4E9C}" srcOrd="0" destOrd="0" presId="urn:microsoft.com/office/officeart/2005/8/layout/hierarchy3"/>
    <dgm:cxn modelId="{FE8FB0E6-95B3-4002-8162-FD3224863A13}" type="presOf" srcId="{04627020-76E1-48AC-87BD-D27415DBD950}" destId="{CF15A846-DA7D-4EEF-B5F1-BBB84DDE38DB}" srcOrd="0" destOrd="0" presId="urn:microsoft.com/office/officeart/2005/8/layout/hierarchy3"/>
    <dgm:cxn modelId="{BE6049FE-37E7-448F-89FB-6A4A60F69B4E}" srcId="{861F8349-395B-46D5-8F36-87AB3F1A5EE0}" destId="{A72981AC-7721-4405-91A3-049989173453}" srcOrd="0" destOrd="0" parTransId="{19DA5966-2680-44C3-82C0-23750C293692}" sibTransId="{ABC04864-72BE-46A8-AB29-AA738B895F1D}"/>
    <dgm:cxn modelId="{E49BC7FF-57F4-437B-9343-7AA77009728C}" srcId="{2D4D4CA1-CD8F-414D-A4D0-2437F69B7EFD}" destId="{A0D1A755-05E7-4F77-A886-33E8F611C656}" srcOrd="0" destOrd="0" parTransId="{3A4B94E0-2C2B-4F2C-BC52-CF35806DDD9C}" sibTransId="{7B32AC1C-6FA2-4919-8F46-1BADFC7C04C5}"/>
    <dgm:cxn modelId="{9A8DDF81-36A2-481A-BF55-5E4BA8AC3B65}" type="presParOf" srcId="{EAD789DA-5928-478D-986C-2A2425BB58F9}" destId="{02DDFE74-F223-42DB-802E-BCA1A1DE076B}" srcOrd="0" destOrd="0" presId="urn:microsoft.com/office/officeart/2005/8/layout/hierarchy3"/>
    <dgm:cxn modelId="{149B610E-6DC9-4A7F-A0D0-C95F95CB0917}" type="presParOf" srcId="{02DDFE74-F223-42DB-802E-BCA1A1DE076B}" destId="{80669A5F-2AA5-4759-816E-6982A8143138}" srcOrd="0" destOrd="0" presId="urn:microsoft.com/office/officeart/2005/8/layout/hierarchy3"/>
    <dgm:cxn modelId="{6292EA7A-94AB-4C7C-B823-48FCD5A50C2B}" type="presParOf" srcId="{80669A5F-2AA5-4759-816E-6982A8143138}" destId="{55537726-50BD-4C1C-A01D-BB8FE451D8DA}" srcOrd="0" destOrd="0" presId="urn:microsoft.com/office/officeart/2005/8/layout/hierarchy3"/>
    <dgm:cxn modelId="{E096E7C7-89F8-47B7-98B0-7F72A30F70D7}" type="presParOf" srcId="{80669A5F-2AA5-4759-816E-6982A8143138}" destId="{74753EFD-7C1A-4841-9371-6CBA71578459}" srcOrd="1" destOrd="0" presId="urn:microsoft.com/office/officeart/2005/8/layout/hierarchy3"/>
    <dgm:cxn modelId="{A3C18A07-B123-471D-9E14-4B7C4F8857F7}" type="presParOf" srcId="{02DDFE74-F223-42DB-802E-BCA1A1DE076B}" destId="{B53B73AE-F028-40D4-ABE0-718AE43025A4}" srcOrd="1" destOrd="0" presId="urn:microsoft.com/office/officeart/2005/8/layout/hierarchy3"/>
    <dgm:cxn modelId="{28C9F500-C900-4593-A9EF-1DDCEF7C7C84}" type="presParOf" srcId="{B53B73AE-F028-40D4-ABE0-718AE43025A4}" destId="{243C1604-26CA-46DD-A6C4-F7B51F07E240}" srcOrd="0" destOrd="0" presId="urn:microsoft.com/office/officeart/2005/8/layout/hierarchy3"/>
    <dgm:cxn modelId="{09F5D918-3380-43B4-BCBA-ED84F9B715DC}" type="presParOf" srcId="{B53B73AE-F028-40D4-ABE0-718AE43025A4}" destId="{15A78A4F-3498-4B1A-938A-DDB49F953FB8}" srcOrd="1" destOrd="0" presId="urn:microsoft.com/office/officeart/2005/8/layout/hierarchy3"/>
    <dgm:cxn modelId="{6DB11899-2B9B-4CEA-ADB5-11DB1776E54A}" type="presParOf" srcId="{B53B73AE-F028-40D4-ABE0-718AE43025A4}" destId="{D5116382-7872-4A1B-A03F-30051A99BBF0}" srcOrd="2" destOrd="0" presId="urn:microsoft.com/office/officeart/2005/8/layout/hierarchy3"/>
    <dgm:cxn modelId="{9D1A3FEE-BC81-49A7-87E9-B7E95ECD561F}" type="presParOf" srcId="{B53B73AE-F028-40D4-ABE0-718AE43025A4}" destId="{7491B89F-F1A9-4455-8F39-997FF9074726}" srcOrd="3" destOrd="0" presId="urn:microsoft.com/office/officeart/2005/8/layout/hierarchy3"/>
    <dgm:cxn modelId="{3B24A6FE-E3E1-4DFE-AD19-06A40674685C}" type="presParOf" srcId="{B53B73AE-F028-40D4-ABE0-718AE43025A4}" destId="{901D5B57-7177-4005-AB29-485B43EE19A7}" srcOrd="4" destOrd="0" presId="urn:microsoft.com/office/officeart/2005/8/layout/hierarchy3"/>
    <dgm:cxn modelId="{51BE9819-F8A1-4B76-91E8-85803917A243}" type="presParOf" srcId="{B53B73AE-F028-40D4-ABE0-718AE43025A4}" destId="{F0556CB6-CE4E-4105-B439-75748EAC0793}" srcOrd="5" destOrd="0" presId="urn:microsoft.com/office/officeart/2005/8/layout/hierarchy3"/>
    <dgm:cxn modelId="{9292A5F5-211E-4A5A-893C-ED59CDEDD442}" type="presParOf" srcId="{EAD789DA-5928-478D-986C-2A2425BB58F9}" destId="{2754D0C3-B41A-4944-A56E-D1EEC9C18D78}" srcOrd="1" destOrd="0" presId="urn:microsoft.com/office/officeart/2005/8/layout/hierarchy3"/>
    <dgm:cxn modelId="{CB89F322-13CA-41E1-A6E2-85D5D3A2F119}" type="presParOf" srcId="{2754D0C3-B41A-4944-A56E-D1EEC9C18D78}" destId="{B34CFEFF-A9A6-4FA1-9D2B-05305F74819E}" srcOrd="0" destOrd="0" presId="urn:microsoft.com/office/officeart/2005/8/layout/hierarchy3"/>
    <dgm:cxn modelId="{4ABD39B1-819F-4004-94E7-DA7FC5AD8F27}" type="presParOf" srcId="{B34CFEFF-A9A6-4FA1-9D2B-05305F74819E}" destId="{0CC0EE08-9FCA-4F5B-A366-6A257F937741}" srcOrd="0" destOrd="0" presId="urn:microsoft.com/office/officeart/2005/8/layout/hierarchy3"/>
    <dgm:cxn modelId="{85423DA8-18B2-4228-A873-36F61A7C95DA}" type="presParOf" srcId="{B34CFEFF-A9A6-4FA1-9D2B-05305F74819E}" destId="{B4A5F3B0-4802-42AA-8E50-56D14FF080D1}" srcOrd="1" destOrd="0" presId="urn:microsoft.com/office/officeart/2005/8/layout/hierarchy3"/>
    <dgm:cxn modelId="{C0442B28-B54E-4ED6-9825-EE537E0A74DB}" type="presParOf" srcId="{2754D0C3-B41A-4944-A56E-D1EEC9C18D78}" destId="{C944911F-B9FD-4BF3-985D-F0F18A90CC08}" srcOrd="1" destOrd="0" presId="urn:microsoft.com/office/officeart/2005/8/layout/hierarchy3"/>
    <dgm:cxn modelId="{742692D0-EC3C-4EC6-B64F-CA83D53C9FA9}" type="presParOf" srcId="{C944911F-B9FD-4BF3-985D-F0F18A90CC08}" destId="{1E598944-0335-458B-B94B-94BEA4242139}" srcOrd="0" destOrd="0" presId="urn:microsoft.com/office/officeart/2005/8/layout/hierarchy3"/>
    <dgm:cxn modelId="{F12479EF-E414-451C-A304-6141C1D7B664}" type="presParOf" srcId="{C944911F-B9FD-4BF3-985D-F0F18A90CC08}" destId="{16AB0778-3CF2-4B53-910B-33D8643F1FE1}" srcOrd="1" destOrd="0" presId="urn:microsoft.com/office/officeart/2005/8/layout/hierarchy3"/>
    <dgm:cxn modelId="{0A089E4A-A4C1-4ECB-BD46-0C7CD8401EAD}" type="presParOf" srcId="{C944911F-B9FD-4BF3-985D-F0F18A90CC08}" destId="{19425D5F-252F-48FC-9BBC-F9EBF63E4E9C}" srcOrd="2" destOrd="0" presId="urn:microsoft.com/office/officeart/2005/8/layout/hierarchy3"/>
    <dgm:cxn modelId="{93FF197C-E374-4D85-89A8-9D79521A441D}" type="presParOf" srcId="{C944911F-B9FD-4BF3-985D-F0F18A90CC08}" destId="{6101AC09-CFD3-4E68-B560-A1EEC712F5A0}" srcOrd="3" destOrd="0" presId="urn:microsoft.com/office/officeart/2005/8/layout/hierarchy3"/>
    <dgm:cxn modelId="{FF71E8AB-9906-48C6-9A68-074FC9A5A852}" type="presParOf" srcId="{C944911F-B9FD-4BF3-985D-F0F18A90CC08}" destId="{CF15A846-DA7D-4EEF-B5F1-BBB84DDE38DB}" srcOrd="4" destOrd="0" presId="urn:microsoft.com/office/officeart/2005/8/layout/hierarchy3"/>
    <dgm:cxn modelId="{53CDBFBD-82F8-4452-8D9A-DB76AFD22162}" type="presParOf" srcId="{C944911F-B9FD-4BF3-985D-F0F18A90CC08}" destId="{DB0C082E-58D6-421E-9EA5-2BF577EC8B45}" srcOrd="5" destOrd="0" presId="urn:microsoft.com/office/officeart/2005/8/layout/hierarchy3"/>
    <dgm:cxn modelId="{92B5FCDF-9913-4ECF-8DD5-FEE81702F7A2}" type="presParOf" srcId="{EAD789DA-5928-478D-986C-2A2425BB58F9}" destId="{E1D53C0B-A57E-4289-9E59-53DECA0B6557}" srcOrd="2" destOrd="0" presId="urn:microsoft.com/office/officeart/2005/8/layout/hierarchy3"/>
    <dgm:cxn modelId="{8DD90F5C-A207-4E59-A764-859E3FC22100}" type="presParOf" srcId="{E1D53C0B-A57E-4289-9E59-53DECA0B6557}" destId="{49D20686-81BF-46CD-A259-31F450F4C0A5}" srcOrd="0" destOrd="0" presId="urn:microsoft.com/office/officeart/2005/8/layout/hierarchy3"/>
    <dgm:cxn modelId="{448128FB-3614-4DF0-83D1-CFAD290C0A34}" type="presParOf" srcId="{49D20686-81BF-46CD-A259-31F450F4C0A5}" destId="{28D95D93-B860-4212-A4F7-8D95B18B4D9D}" srcOrd="0" destOrd="0" presId="urn:microsoft.com/office/officeart/2005/8/layout/hierarchy3"/>
    <dgm:cxn modelId="{C056DE9E-44F8-4108-9C79-8610ABB1C917}" type="presParOf" srcId="{49D20686-81BF-46CD-A259-31F450F4C0A5}" destId="{2A32C1A2-A187-45FD-A03D-1EFB95F83FF1}" srcOrd="1" destOrd="0" presId="urn:microsoft.com/office/officeart/2005/8/layout/hierarchy3"/>
    <dgm:cxn modelId="{1089F3BC-9274-4D43-BE68-9C184FC243A0}" type="presParOf" srcId="{E1D53C0B-A57E-4289-9E59-53DECA0B6557}" destId="{E3CA02AE-CB03-4170-8740-02017DFCBC50}" srcOrd="1" destOrd="0" presId="urn:microsoft.com/office/officeart/2005/8/layout/hierarchy3"/>
    <dgm:cxn modelId="{223F9D23-E182-413F-AF79-D820C7CC4800}" type="presParOf" srcId="{EAD789DA-5928-478D-986C-2A2425BB58F9}" destId="{BCC1434E-A3DF-4E02-B4E3-CB89722B88A4}" srcOrd="3" destOrd="0" presId="urn:microsoft.com/office/officeart/2005/8/layout/hierarchy3"/>
    <dgm:cxn modelId="{3E3C9728-931F-43A0-80B6-C904079BD0F8}" type="presParOf" srcId="{BCC1434E-A3DF-4E02-B4E3-CB89722B88A4}" destId="{5B41D1BE-3217-444C-9ADE-94315872F783}" srcOrd="0" destOrd="0" presId="urn:microsoft.com/office/officeart/2005/8/layout/hierarchy3"/>
    <dgm:cxn modelId="{30B08525-E72F-4BEC-8C1B-950D872286AF}" type="presParOf" srcId="{5B41D1BE-3217-444C-9ADE-94315872F783}" destId="{BEACD62F-A0A7-4595-892D-62275AB1BFFE}" srcOrd="0" destOrd="0" presId="urn:microsoft.com/office/officeart/2005/8/layout/hierarchy3"/>
    <dgm:cxn modelId="{9B796584-16A0-49AB-9CA0-0A12F96E3C4F}" type="presParOf" srcId="{5B41D1BE-3217-444C-9ADE-94315872F783}" destId="{F6501608-F52D-4858-8254-BAF345E3E5B4}" srcOrd="1" destOrd="0" presId="urn:microsoft.com/office/officeart/2005/8/layout/hierarchy3"/>
    <dgm:cxn modelId="{24C5E8D3-C5A8-4715-9FAE-AE833D46A996}" type="presParOf" srcId="{BCC1434E-A3DF-4E02-B4E3-CB89722B88A4}" destId="{ADA61F01-173A-4D25-B77B-4E192C242B7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E71232-F840-4C0F-B794-505531674F0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8B9ADD61-BBE1-4A4C-97AF-71A2D9D4B4DA}">
      <dgm:prSet phldrT="[Tekst]" custT="1"/>
      <dgm:spPr/>
      <dgm:t>
        <a:bodyPr/>
        <a:lstStyle/>
        <a:p>
          <a:r>
            <a:rPr lang="hr-HR" sz="3200" b="1" dirty="0"/>
            <a:t>Rad u paru</a:t>
          </a:r>
        </a:p>
      </dgm:t>
    </dgm:pt>
    <dgm:pt modelId="{B030DAA4-8A57-4E6E-985B-613E016B1D50}" type="parTrans" cxnId="{A943D7E4-A6B1-4804-886A-201B8E3DD98D}">
      <dgm:prSet/>
      <dgm:spPr/>
      <dgm:t>
        <a:bodyPr/>
        <a:lstStyle/>
        <a:p>
          <a:endParaRPr lang="hr-HR"/>
        </a:p>
      </dgm:t>
    </dgm:pt>
    <dgm:pt modelId="{2C40A9B0-7356-44C3-B2C9-F45CEDB577F1}" type="sibTrans" cxnId="{A943D7E4-A6B1-4804-886A-201B8E3DD98D}">
      <dgm:prSet/>
      <dgm:spPr/>
      <dgm:t>
        <a:bodyPr/>
        <a:lstStyle/>
        <a:p>
          <a:endParaRPr lang="hr-HR"/>
        </a:p>
      </dgm:t>
    </dgm:pt>
    <dgm:pt modelId="{0F1FC83A-2139-46EC-8183-E0C01EE16339}">
      <dgm:prSet phldrT="[Tekst]" custT="1"/>
      <dgm:spPr/>
      <dgm:t>
        <a:bodyPr/>
        <a:lstStyle/>
        <a:p>
          <a:r>
            <a:rPr lang="hr-HR" sz="2800" dirty="0"/>
            <a:t>Klasičan rad u paru</a:t>
          </a:r>
        </a:p>
      </dgm:t>
    </dgm:pt>
    <dgm:pt modelId="{8A0F8572-9B3C-470B-8A38-278EC0A5A304}" type="parTrans" cxnId="{EEC17784-4F16-47ED-8B51-7B694F5C2716}">
      <dgm:prSet/>
      <dgm:spPr/>
      <dgm:t>
        <a:bodyPr/>
        <a:lstStyle/>
        <a:p>
          <a:endParaRPr lang="hr-HR"/>
        </a:p>
      </dgm:t>
    </dgm:pt>
    <dgm:pt modelId="{078FF7B2-B765-4982-B2FE-477C3CB7CC61}" type="sibTrans" cxnId="{EEC17784-4F16-47ED-8B51-7B694F5C2716}">
      <dgm:prSet/>
      <dgm:spPr/>
      <dgm:t>
        <a:bodyPr/>
        <a:lstStyle/>
        <a:p>
          <a:endParaRPr lang="hr-HR"/>
        </a:p>
      </dgm:t>
    </dgm:pt>
    <dgm:pt modelId="{A7D9C2A9-9973-4E83-AC6F-2826576FD7C3}">
      <dgm:prSet phldrT="[Tekst]" custT="1"/>
      <dgm:spPr/>
      <dgm:t>
        <a:bodyPr/>
        <a:lstStyle/>
        <a:p>
          <a:r>
            <a:rPr lang="hr-HR" sz="2800" dirty="0"/>
            <a:t>Brzinski duet</a:t>
          </a:r>
        </a:p>
      </dgm:t>
    </dgm:pt>
    <dgm:pt modelId="{36DA4273-2A1A-4184-8C9E-3E61ECD4B72F}" type="parTrans" cxnId="{E0F42FDF-AAAA-4098-B62A-6E24A3FFAAE6}">
      <dgm:prSet/>
      <dgm:spPr/>
      <dgm:t>
        <a:bodyPr/>
        <a:lstStyle/>
        <a:p>
          <a:endParaRPr lang="hr-HR"/>
        </a:p>
      </dgm:t>
    </dgm:pt>
    <dgm:pt modelId="{11EA51F5-C60D-4F95-80B5-E4423A1C6104}" type="sibTrans" cxnId="{E0F42FDF-AAAA-4098-B62A-6E24A3FFAAE6}">
      <dgm:prSet/>
      <dgm:spPr/>
      <dgm:t>
        <a:bodyPr/>
        <a:lstStyle/>
        <a:p>
          <a:endParaRPr lang="hr-HR"/>
        </a:p>
      </dgm:t>
    </dgm:pt>
    <dgm:pt modelId="{99E9BCB1-3FCA-4829-8552-249AFA67A694}">
      <dgm:prSet phldrT="[Tekst]" custT="1"/>
      <dgm:spPr/>
      <dgm:t>
        <a:bodyPr/>
        <a:lstStyle/>
        <a:p>
          <a:r>
            <a:rPr lang="hr-HR" sz="2800" dirty="0"/>
            <a:t>Partnerska slagalica</a:t>
          </a:r>
        </a:p>
      </dgm:t>
    </dgm:pt>
    <dgm:pt modelId="{8749CEA5-02C1-4AC6-A695-C85ED6E21CCC}" type="parTrans" cxnId="{B6AE80F7-9CE8-49B7-9540-F3AAE1CE33F1}">
      <dgm:prSet/>
      <dgm:spPr/>
      <dgm:t>
        <a:bodyPr/>
        <a:lstStyle/>
        <a:p>
          <a:endParaRPr lang="hr-HR"/>
        </a:p>
      </dgm:t>
    </dgm:pt>
    <dgm:pt modelId="{B83587CC-CE58-4DB4-A05E-130B126D77BA}" type="sibTrans" cxnId="{B6AE80F7-9CE8-49B7-9540-F3AAE1CE33F1}">
      <dgm:prSet/>
      <dgm:spPr/>
      <dgm:t>
        <a:bodyPr/>
        <a:lstStyle/>
        <a:p>
          <a:endParaRPr lang="hr-HR"/>
        </a:p>
      </dgm:t>
    </dgm:pt>
    <dgm:pt modelId="{092D31D0-9027-46D4-88E1-DF7FF5C244F0}" type="pres">
      <dgm:prSet presAssocID="{D5E71232-F840-4C0F-B794-505531674F0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6DBABA2-9038-4036-81E0-82D95BE91457}" type="pres">
      <dgm:prSet presAssocID="{8B9ADD61-BBE1-4A4C-97AF-71A2D9D4B4DA}" presName="hierRoot1" presStyleCnt="0"/>
      <dgm:spPr/>
    </dgm:pt>
    <dgm:pt modelId="{630C9EEB-E588-4013-A97C-E23B69239625}" type="pres">
      <dgm:prSet presAssocID="{8B9ADD61-BBE1-4A4C-97AF-71A2D9D4B4DA}" presName="composite" presStyleCnt="0"/>
      <dgm:spPr/>
    </dgm:pt>
    <dgm:pt modelId="{215CCE68-381A-4E4F-8CEF-4ABA011C2481}" type="pres">
      <dgm:prSet presAssocID="{8B9ADD61-BBE1-4A4C-97AF-71A2D9D4B4DA}" presName="background" presStyleLbl="node0" presStyleIdx="0" presStyleCnt="1"/>
      <dgm:spPr/>
    </dgm:pt>
    <dgm:pt modelId="{44BBB136-CFED-4FE2-8AAE-A2370B23210F}" type="pres">
      <dgm:prSet presAssocID="{8B9ADD61-BBE1-4A4C-97AF-71A2D9D4B4DA}" presName="text" presStyleLbl="fgAcc0" presStyleIdx="0" presStyleCnt="1" custScaleX="117621" custScaleY="31777" custLinFactNeighborX="-14047" custLinFactNeighborY="-52574">
        <dgm:presLayoutVars>
          <dgm:chPref val="3"/>
        </dgm:presLayoutVars>
      </dgm:prSet>
      <dgm:spPr/>
    </dgm:pt>
    <dgm:pt modelId="{FC33C11F-D874-4C24-AE37-9312A1E62474}" type="pres">
      <dgm:prSet presAssocID="{8B9ADD61-BBE1-4A4C-97AF-71A2D9D4B4DA}" presName="hierChild2" presStyleCnt="0"/>
      <dgm:spPr/>
    </dgm:pt>
    <dgm:pt modelId="{8682DFC0-C0E7-42A1-BE8C-C496602DB355}" type="pres">
      <dgm:prSet presAssocID="{8A0F8572-9B3C-470B-8A38-278EC0A5A304}" presName="Name10" presStyleLbl="parChTrans1D2" presStyleIdx="0" presStyleCnt="3"/>
      <dgm:spPr/>
    </dgm:pt>
    <dgm:pt modelId="{482C9CA9-A5F9-456A-8BF5-F2B062BDEC80}" type="pres">
      <dgm:prSet presAssocID="{0F1FC83A-2139-46EC-8183-E0C01EE16339}" presName="hierRoot2" presStyleCnt="0"/>
      <dgm:spPr/>
    </dgm:pt>
    <dgm:pt modelId="{B061E491-4FAC-4FEC-99C8-6E23B222B534}" type="pres">
      <dgm:prSet presAssocID="{0F1FC83A-2139-46EC-8183-E0C01EE16339}" presName="composite2" presStyleCnt="0"/>
      <dgm:spPr/>
    </dgm:pt>
    <dgm:pt modelId="{85E77E74-3DDB-4818-9023-4D6D1CAF0371}" type="pres">
      <dgm:prSet presAssocID="{0F1FC83A-2139-46EC-8183-E0C01EE16339}" presName="background2" presStyleLbl="node2" presStyleIdx="0" presStyleCnt="3"/>
      <dgm:spPr/>
    </dgm:pt>
    <dgm:pt modelId="{FB3B157B-CD96-4F00-B412-3198A0718968}" type="pres">
      <dgm:prSet presAssocID="{0F1FC83A-2139-46EC-8183-E0C01EE16339}" presName="text2" presStyleLbl="fgAcc2" presStyleIdx="0" presStyleCnt="3" custScaleX="96492" custScaleY="26782" custLinFactNeighborX="-1777" custLinFactNeighborY="-70573">
        <dgm:presLayoutVars>
          <dgm:chPref val="3"/>
        </dgm:presLayoutVars>
      </dgm:prSet>
      <dgm:spPr/>
    </dgm:pt>
    <dgm:pt modelId="{1A49EB7D-AA76-4892-868B-931DBD4AD167}" type="pres">
      <dgm:prSet presAssocID="{0F1FC83A-2139-46EC-8183-E0C01EE16339}" presName="hierChild3" presStyleCnt="0"/>
      <dgm:spPr/>
    </dgm:pt>
    <dgm:pt modelId="{88F90AED-47D4-461E-B7BB-854069CA4D63}" type="pres">
      <dgm:prSet presAssocID="{36DA4273-2A1A-4184-8C9E-3E61ECD4B72F}" presName="Name10" presStyleLbl="parChTrans1D2" presStyleIdx="1" presStyleCnt="3"/>
      <dgm:spPr/>
    </dgm:pt>
    <dgm:pt modelId="{800BBCA0-6768-4050-96BF-AF41954BD32B}" type="pres">
      <dgm:prSet presAssocID="{A7D9C2A9-9973-4E83-AC6F-2826576FD7C3}" presName="hierRoot2" presStyleCnt="0"/>
      <dgm:spPr/>
    </dgm:pt>
    <dgm:pt modelId="{218DF6DC-29CE-42EB-9F65-31C9E35E3004}" type="pres">
      <dgm:prSet presAssocID="{A7D9C2A9-9973-4E83-AC6F-2826576FD7C3}" presName="composite2" presStyleCnt="0"/>
      <dgm:spPr/>
    </dgm:pt>
    <dgm:pt modelId="{55B76F8B-205C-4079-86F0-B5AB95F48083}" type="pres">
      <dgm:prSet presAssocID="{A7D9C2A9-9973-4E83-AC6F-2826576FD7C3}" presName="background2" presStyleLbl="node2" presStyleIdx="1" presStyleCnt="3"/>
      <dgm:spPr/>
    </dgm:pt>
    <dgm:pt modelId="{45300266-94C1-48F7-B40A-120F6F62D0A6}" type="pres">
      <dgm:prSet presAssocID="{A7D9C2A9-9973-4E83-AC6F-2826576FD7C3}" presName="text2" presStyleLbl="fgAcc2" presStyleIdx="1" presStyleCnt="3" custScaleX="74051" custScaleY="26207" custLinFactNeighborX="-7952" custLinFactNeighborY="-70781">
        <dgm:presLayoutVars>
          <dgm:chPref val="3"/>
        </dgm:presLayoutVars>
      </dgm:prSet>
      <dgm:spPr/>
    </dgm:pt>
    <dgm:pt modelId="{D080C46C-93DE-4401-9C9A-EFBC7585D96B}" type="pres">
      <dgm:prSet presAssocID="{A7D9C2A9-9973-4E83-AC6F-2826576FD7C3}" presName="hierChild3" presStyleCnt="0"/>
      <dgm:spPr/>
    </dgm:pt>
    <dgm:pt modelId="{192F6E47-84D7-41B9-917C-ACE1EEC257A5}" type="pres">
      <dgm:prSet presAssocID="{8749CEA5-02C1-4AC6-A695-C85ED6E21CCC}" presName="Name10" presStyleLbl="parChTrans1D2" presStyleIdx="2" presStyleCnt="3"/>
      <dgm:spPr/>
    </dgm:pt>
    <dgm:pt modelId="{4B681B3F-981D-4996-8304-2D72A0A69C41}" type="pres">
      <dgm:prSet presAssocID="{99E9BCB1-3FCA-4829-8552-249AFA67A694}" presName="hierRoot2" presStyleCnt="0"/>
      <dgm:spPr/>
    </dgm:pt>
    <dgm:pt modelId="{8409D275-F62E-48CC-87ED-AC7D6E8BFBB7}" type="pres">
      <dgm:prSet presAssocID="{99E9BCB1-3FCA-4829-8552-249AFA67A694}" presName="composite2" presStyleCnt="0"/>
      <dgm:spPr/>
    </dgm:pt>
    <dgm:pt modelId="{29A5B8CE-0291-401E-93A2-3443D6FF4FA4}" type="pres">
      <dgm:prSet presAssocID="{99E9BCB1-3FCA-4829-8552-249AFA67A694}" presName="background2" presStyleLbl="node2" presStyleIdx="2" presStyleCnt="3"/>
      <dgm:spPr/>
    </dgm:pt>
    <dgm:pt modelId="{AEFCC370-1EBE-4AC3-9C33-8451D63F200F}" type="pres">
      <dgm:prSet presAssocID="{99E9BCB1-3FCA-4829-8552-249AFA67A694}" presName="text2" presStyleLbl="fgAcc2" presStyleIdx="2" presStyleCnt="3" custScaleX="97118" custScaleY="25154" custLinFactNeighborX="-4610" custLinFactNeighborY="-70988">
        <dgm:presLayoutVars>
          <dgm:chPref val="3"/>
        </dgm:presLayoutVars>
      </dgm:prSet>
      <dgm:spPr/>
    </dgm:pt>
    <dgm:pt modelId="{FB58B5A8-00AC-4019-A529-A1E7ED2056B3}" type="pres">
      <dgm:prSet presAssocID="{99E9BCB1-3FCA-4829-8552-249AFA67A694}" presName="hierChild3" presStyleCnt="0"/>
      <dgm:spPr/>
    </dgm:pt>
  </dgm:ptLst>
  <dgm:cxnLst>
    <dgm:cxn modelId="{0E699707-A34B-44F9-A0AF-F2CB9C5AA77B}" type="presOf" srcId="{99E9BCB1-3FCA-4829-8552-249AFA67A694}" destId="{AEFCC370-1EBE-4AC3-9C33-8451D63F200F}" srcOrd="0" destOrd="0" presId="urn:microsoft.com/office/officeart/2005/8/layout/hierarchy1"/>
    <dgm:cxn modelId="{FC139D11-20E0-4B84-A67C-66C820B249DF}" type="presOf" srcId="{8A0F8572-9B3C-470B-8A38-278EC0A5A304}" destId="{8682DFC0-C0E7-42A1-BE8C-C496602DB355}" srcOrd="0" destOrd="0" presId="urn:microsoft.com/office/officeart/2005/8/layout/hierarchy1"/>
    <dgm:cxn modelId="{39AD513C-34F7-47D5-ABB2-E2A685DCBF93}" type="presOf" srcId="{D5E71232-F840-4C0F-B794-505531674F08}" destId="{092D31D0-9027-46D4-88E1-DF7FF5C244F0}" srcOrd="0" destOrd="0" presId="urn:microsoft.com/office/officeart/2005/8/layout/hierarchy1"/>
    <dgm:cxn modelId="{2DF2213D-0116-4FD1-981F-AE3DBCD386D7}" type="presOf" srcId="{36DA4273-2A1A-4184-8C9E-3E61ECD4B72F}" destId="{88F90AED-47D4-461E-B7BB-854069CA4D63}" srcOrd="0" destOrd="0" presId="urn:microsoft.com/office/officeart/2005/8/layout/hierarchy1"/>
    <dgm:cxn modelId="{EFEE1341-A402-46EA-8753-F42DC1FF6241}" type="presOf" srcId="{8749CEA5-02C1-4AC6-A695-C85ED6E21CCC}" destId="{192F6E47-84D7-41B9-917C-ACE1EEC257A5}" srcOrd="0" destOrd="0" presId="urn:microsoft.com/office/officeart/2005/8/layout/hierarchy1"/>
    <dgm:cxn modelId="{D7208B6F-C447-41D6-A941-57303BBC3CB7}" type="presOf" srcId="{0F1FC83A-2139-46EC-8183-E0C01EE16339}" destId="{FB3B157B-CD96-4F00-B412-3198A0718968}" srcOrd="0" destOrd="0" presId="urn:microsoft.com/office/officeart/2005/8/layout/hierarchy1"/>
    <dgm:cxn modelId="{EEC17784-4F16-47ED-8B51-7B694F5C2716}" srcId="{8B9ADD61-BBE1-4A4C-97AF-71A2D9D4B4DA}" destId="{0F1FC83A-2139-46EC-8183-E0C01EE16339}" srcOrd="0" destOrd="0" parTransId="{8A0F8572-9B3C-470B-8A38-278EC0A5A304}" sibTransId="{078FF7B2-B765-4982-B2FE-477C3CB7CC61}"/>
    <dgm:cxn modelId="{23160B8C-4F9C-4BA0-BCBC-2A68D66DA8F3}" type="presOf" srcId="{A7D9C2A9-9973-4E83-AC6F-2826576FD7C3}" destId="{45300266-94C1-48F7-B40A-120F6F62D0A6}" srcOrd="0" destOrd="0" presId="urn:microsoft.com/office/officeart/2005/8/layout/hierarchy1"/>
    <dgm:cxn modelId="{E0F42FDF-AAAA-4098-B62A-6E24A3FFAAE6}" srcId="{8B9ADD61-BBE1-4A4C-97AF-71A2D9D4B4DA}" destId="{A7D9C2A9-9973-4E83-AC6F-2826576FD7C3}" srcOrd="1" destOrd="0" parTransId="{36DA4273-2A1A-4184-8C9E-3E61ECD4B72F}" sibTransId="{11EA51F5-C60D-4F95-80B5-E4423A1C6104}"/>
    <dgm:cxn modelId="{A943D7E4-A6B1-4804-886A-201B8E3DD98D}" srcId="{D5E71232-F840-4C0F-B794-505531674F08}" destId="{8B9ADD61-BBE1-4A4C-97AF-71A2D9D4B4DA}" srcOrd="0" destOrd="0" parTransId="{B030DAA4-8A57-4E6E-985B-613E016B1D50}" sibTransId="{2C40A9B0-7356-44C3-B2C9-F45CEDB577F1}"/>
    <dgm:cxn modelId="{BD356AEA-F4F9-43D8-A271-50889D163129}" type="presOf" srcId="{8B9ADD61-BBE1-4A4C-97AF-71A2D9D4B4DA}" destId="{44BBB136-CFED-4FE2-8AAE-A2370B23210F}" srcOrd="0" destOrd="0" presId="urn:microsoft.com/office/officeart/2005/8/layout/hierarchy1"/>
    <dgm:cxn modelId="{B6AE80F7-9CE8-49B7-9540-F3AAE1CE33F1}" srcId="{8B9ADD61-BBE1-4A4C-97AF-71A2D9D4B4DA}" destId="{99E9BCB1-3FCA-4829-8552-249AFA67A694}" srcOrd="2" destOrd="0" parTransId="{8749CEA5-02C1-4AC6-A695-C85ED6E21CCC}" sibTransId="{B83587CC-CE58-4DB4-A05E-130B126D77BA}"/>
    <dgm:cxn modelId="{437972F6-E22B-43C5-A193-B1087440A531}" type="presParOf" srcId="{092D31D0-9027-46D4-88E1-DF7FF5C244F0}" destId="{96DBABA2-9038-4036-81E0-82D95BE91457}" srcOrd="0" destOrd="0" presId="urn:microsoft.com/office/officeart/2005/8/layout/hierarchy1"/>
    <dgm:cxn modelId="{F738D4ED-D8EE-4B9D-B42B-6650851F5C7A}" type="presParOf" srcId="{96DBABA2-9038-4036-81E0-82D95BE91457}" destId="{630C9EEB-E588-4013-A97C-E23B69239625}" srcOrd="0" destOrd="0" presId="urn:microsoft.com/office/officeart/2005/8/layout/hierarchy1"/>
    <dgm:cxn modelId="{E7F8CE98-5E77-4E4E-B6C7-5F3F4D4BADDF}" type="presParOf" srcId="{630C9EEB-E588-4013-A97C-E23B69239625}" destId="{215CCE68-381A-4E4F-8CEF-4ABA011C2481}" srcOrd="0" destOrd="0" presId="urn:microsoft.com/office/officeart/2005/8/layout/hierarchy1"/>
    <dgm:cxn modelId="{F08ECD14-3138-4FBA-8DAA-05395C438C17}" type="presParOf" srcId="{630C9EEB-E588-4013-A97C-E23B69239625}" destId="{44BBB136-CFED-4FE2-8AAE-A2370B23210F}" srcOrd="1" destOrd="0" presId="urn:microsoft.com/office/officeart/2005/8/layout/hierarchy1"/>
    <dgm:cxn modelId="{06800B77-E774-45C5-B241-CB2C02F2836B}" type="presParOf" srcId="{96DBABA2-9038-4036-81E0-82D95BE91457}" destId="{FC33C11F-D874-4C24-AE37-9312A1E62474}" srcOrd="1" destOrd="0" presId="urn:microsoft.com/office/officeart/2005/8/layout/hierarchy1"/>
    <dgm:cxn modelId="{E13A2182-B52A-4A94-A19C-28ECC822CC94}" type="presParOf" srcId="{FC33C11F-D874-4C24-AE37-9312A1E62474}" destId="{8682DFC0-C0E7-42A1-BE8C-C496602DB355}" srcOrd="0" destOrd="0" presId="urn:microsoft.com/office/officeart/2005/8/layout/hierarchy1"/>
    <dgm:cxn modelId="{7C9E03B1-00A2-4110-A200-1137D287343B}" type="presParOf" srcId="{FC33C11F-D874-4C24-AE37-9312A1E62474}" destId="{482C9CA9-A5F9-456A-8BF5-F2B062BDEC80}" srcOrd="1" destOrd="0" presId="urn:microsoft.com/office/officeart/2005/8/layout/hierarchy1"/>
    <dgm:cxn modelId="{A4314061-EC50-4EF2-9390-E681D4CB2B7A}" type="presParOf" srcId="{482C9CA9-A5F9-456A-8BF5-F2B062BDEC80}" destId="{B061E491-4FAC-4FEC-99C8-6E23B222B534}" srcOrd="0" destOrd="0" presId="urn:microsoft.com/office/officeart/2005/8/layout/hierarchy1"/>
    <dgm:cxn modelId="{50E5D257-AB36-4669-9C36-76442D446C63}" type="presParOf" srcId="{B061E491-4FAC-4FEC-99C8-6E23B222B534}" destId="{85E77E74-3DDB-4818-9023-4D6D1CAF0371}" srcOrd="0" destOrd="0" presId="urn:microsoft.com/office/officeart/2005/8/layout/hierarchy1"/>
    <dgm:cxn modelId="{BA6867E4-FAA1-4F9E-BBD5-ADA9A5C6ED0A}" type="presParOf" srcId="{B061E491-4FAC-4FEC-99C8-6E23B222B534}" destId="{FB3B157B-CD96-4F00-B412-3198A0718968}" srcOrd="1" destOrd="0" presId="urn:microsoft.com/office/officeart/2005/8/layout/hierarchy1"/>
    <dgm:cxn modelId="{09C58D69-E06E-427B-8835-3D20B31ADC9B}" type="presParOf" srcId="{482C9CA9-A5F9-456A-8BF5-F2B062BDEC80}" destId="{1A49EB7D-AA76-4892-868B-931DBD4AD167}" srcOrd="1" destOrd="0" presId="urn:microsoft.com/office/officeart/2005/8/layout/hierarchy1"/>
    <dgm:cxn modelId="{81F79716-7846-4BD2-B73A-63166F0E7875}" type="presParOf" srcId="{FC33C11F-D874-4C24-AE37-9312A1E62474}" destId="{88F90AED-47D4-461E-B7BB-854069CA4D63}" srcOrd="2" destOrd="0" presId="urn:microsoft.com/office/officeart/2005/8/layout/hierarchy1"/>
    <dgm:cxn modelId="{7053D52C-8F26-4FF8-A0FF-CA01D95C07BD}" type="presParOf" srcId="{FC33C11F-D874-4C24-AE37-9312A1E62474}" destId="{800BBCA0-6768-4050-96BF-AF41954BD32B}" srcOrd="3" destOrd="0" presId="urn:microsoft.com/office/officeart/2005/8/layout/hierarchy1"/>
    <dgm:cxn modelId="{25A95187-00B9-4F54-9F0C-A2C35023E080}" type="presParOf" srcId="{800BBCA0-6768-4050-96BF-AF41954BD32B}" destId="{218DF6DC-29CE-42EB-9F65-31C9E35E3004}" srcOrd="0" destOrd="0" presId="urn:microsoft.com/office/officeart/2005/8/layout/hierarchy1"/>
    <dgm:cxn modelId="{E05CBBFF-63D1-4A1E-BF54-65ABC7F471A6}" type="presParOf" srcId="{218DF6DC-29CE-42EB-9F65-31C9E35E3004}" destId="{55B76F8B-205C-4079-86F0-B5AB95F48083}" srcOrd="0" destOrd="0" presId="urn:microsoft.com/office/officeart/2005/8/layout/hierarchy1"/>
    <dgm:cxn modelId="{B6E84F11-A543-4622-B3CB-4094F21CF7D3}" type="presParOf" srcId="{218DF6DC-29CE-42EB-9F65-31C9E35E3004}" destId="{45300266-94C1-48F7-B40A-120F6F62D0A6}" srcOrd="1" destOrd="0" presId="urn:microsoft.com/office/officeart/2005/8/layout/hierarchy1"/>
    <dgm:cxn modelId="{F319A19A-A397-4FB4-8874-206E36479C3B}" type="presParOf" srcId="{800BBCA0-6768-4050-96BF-AF41954BD32B}" destId="{D080C46C-93DE-4401-9C9A-EFBC7585D96B}" srcOrd="1" destOrd="0" presId="urn:microsoft.com/office/officeart/2005/8/layout/hierarchy1"/>
    <dgm:cxn modelId="{44D41034-9359-4E48-96C5-29E155542705}" type="presParOf" srcId="{FC33C11F-D874-4C24-AE37-9312A1E62474}" destId="{192F6E47-84D7-41B9-917C-ACE1EEC257A5}" srcOrd="4" destOrd="0" presId="urn:microsoft.com/office/officeart/2005/8/layout/hierarchy1"/>
    <dgm:cxn modelId="{77EBC016-7594-4ACE-8E3A-9130609E29D7}" type="presParOf" srcId="{FC33C11F-D874-4C24-AE37-9312A1E62474}" destId="{4B681B3F-981D-4996-8304-2D72A0A69C41}" srcOrd="5" destOrd="0" presId="urn:microsoft.com/office/officeart/2005/8/layout/hierarchy1"/>
    <dgm:cxn modelId="{D031F6A8-26F7-4B1B-96D3-CA317BF66CE2}" type="presParOf" srcId="{4B681B3F-981D-4996-8304-2D72A0A69C41}" destId="{8409D275-F62E-48CC-87ED-AC7D6E8BFBB7}" srcOrd="0" destOrd="0" presId="urn:microsoft.com/office/officeart/2005/8/layout/hierarchy1"/>
    <dgm:cxn modelId="{D91A970D-2DE0-4BF7-BC7E-78A1940864FE}" type="presParOf" srcId="{8409D275-F62E-48CC-87ED-AC7D6E8BFBB7}" destId="{29A5B8CE-0291-401E-93A2-3443D6FF4FA4}" srcOrd="0" destOrd="0" presId="urn:microsoft.com/office/officeart/2005/8/layout/hierarchy1"/>
    <dgm:cxn modelId="{0C8C92EA-04EE-4E46-8D4E-B40E1E83C5C0}" type="presParOf" srcId="{8409D275-F62E-48CC-87ED-AC7D6E8BFBB7}" destId="{AEFCC370-1EBE-4AC3-9C33-8451D63F200F}" srcOrd="1" destOrd="0" presId="urn:microsoft.com/office/officeart/2005/8/layout/hierarchy1"/>
    <dgm:cxn modelId="{A8A00740-9230-4C7E-88AA-98DE137C03DD}" type="presParOf" srcId="{4B681B3F-981D-4996-8304-2D72A0A69C41}" destId="{FB58B5A8-00AC-4019-A529-A1E7ED2056B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E71232-F840-4C0F-B794-505531674F0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8B9ADD61-BBE1-4A4C-97AF-71A2D9D4B4DA}">
      <dgm:prSet phldrT="[Tekst]" custT="1"/>
      <dgm:spPr/>
      <dgm:t>
        <a:bodyPr/>
        <a:lstStyle/>
        <a:p>
          <a:r>
            <a:rPr lang="hr-HR" sz="3200" b="1" dirty="0"/>
            <a:t>Rad u grupi</a:t>
          </a:r>
        </a:p>
      </dgm:t>
    </dgm:pt>
    <dgm:pt modelId="{B030DAA4-8A57-4E6E-985B-613E016B1D50}" type="parTrans" cxnId="{A943D7E4-A6B1-4804-886A-201B8E3DD98D}">
      <dgm:prSet/>
      <dgm:spPr/>
      <dgm:t>
        <a:bodyPr/>
        <a:lstStyle/>
        <a:p>
          <a:endParaRPr lang="hr-HR"/>
        </a:p>
      </dgm:t>
    </dgm:pt>
    <dgm:pt modelId="{2C40A9B0-7356-44C3-B2C9-F45CEDB577F1}" type="sibTrans" cxnId="{A943D7E4-A6B1-4804-886A-201B8E3DD98D}">
      <dgm:prSet/>
      <dgm:spPr/>
      <dgm:t>
        <a:bodyPr/>
        <a:lstStyle/>
        <a:p>
          <a:endParaRPr lang="hr-HR"/>
        </a:p>
      </dgm:t>
    </dgm:pt>
    <dgm:pt modelId="{0F1FC83A-2139-46EC-8183-E0C01EE16339}">
      <dgm:prSet phldrT="[Tekst]" custT="1"/>
      <dgm:spPr/>
      <dgm:t>
        <a:bodyPr/>
        <a:lstStyle/>
        <a:p>
          <a:r>
            <a:rPr lang="hr-HR" sz="2800" dirty="0"/>
            <a:t>Grupna analiza</a:t>
          </a:r>
        </a:p>
      </dgm:t>
    </dgm:pt>
    <dgm:pt modelId="{8A0F8572-9B3C-470B-8A38-278EC0A5A304}" type="parTrans" cxnId="{EEC17784-4F16-47ED-8B51-7B694F5C2716}">
      <dgm:prSet/>
      <dgm:spPr/>
      <dgm:t>
        <a:bodyPr/>
        <a:lstStyle/>
        <a:p>
          <a:endParaRPr lang="hr-HR"/>
        </a:p>
      </dgm:t>
    </dgm:pt>
    <dgm:pt modelId="{078FF7B2-B765-4982-B2FE-477C3CB7CC61}" type="sibTrans" cxnId="{EEC17784-4F16-47ED-8B51-7B694F5C2716}">
      <dgm:prSet/>
      <dgm:spPr/>
      <dgm:t>
        <a:bodyPr/>
        <a:lstStyle/>
        <a:p>
          <a:endParaRPr lang="hr-HR"/>
        </a:p>
      </dgm:t>
    </dgm:pt>
    <dgm:pt modelId="{A7D9C2A9-9973-4E83-AC6F-2826576FD7C3}">
      <dgm:prSet phldrT="[Tekst]" custT="1"/>
      <dgm:spPr/>
      <dgm:t>
        <a:bodyPr/>
        <a:lstStyle/>
        <a:p>
          <a:r>
            <a:rPr lang="hr-HR" sz="2800" dirty="0"/>
            <a:t>Recipročno čitanje </a:t>
          </a:r>
        </a:p>
      </dgm:t>
    </dgm:pt>
    <dgm:pt modelId="{36DA4273-2A1A-4184-8C9E-3E61ECD4B72F}" type="parTrans" cxnId="{E0F42FDF-AAAA-4098-B62A-6E24A3FFAAE6}">
      <dgm:prSet/>
      <dgm:spPr/>
      <dgm:t>
        <a:bodyPr/>
        <a:lstStyle/>
        <a:p>
          <a:endParaRPr lang="hr-HR"/>
        </a:p>
      </dgm:t>
    </dgm:pt>
    <dgm:pt modelId="{11EA51F5-C60D-4F95-80B5-E4423A1C6104}" type="sibTrans" cxnId="{E0F42FDF-AAAA-4098-B62A-6E24A3FFAAE6}">
      <dgm:prSet/>
      <dgm:spPr/>
      <dgm:t>
        <a:bodyPr/>
        <a:lstStyle/>
        <a:p>
          <a:endParaRPr lang="hr-HR"/>
        </a:p>
      </dgm:t>
    </dgm:pt>
    <dgm:pt modelId="{99E9BCB1-3FCA-4829-8552-249AFA67A694}">
      <dgm:prSet phldrT="[Tekst]" custT="1"/>
      <dgm:spPr/>
      <dgm:t>
        <a:bodyPr/>
        <a:lstStyle/>
        <a:p>
          <a:r>
            <a:rPr lang="hr-HR" sz="2800" dirty="0"/>
            <a:t>Grupna slagalica</a:t>
          </a:r>
        </a:p>
      </dgm:t>
    </dgm:pt>
    <dgm:pt modelId="{8749CEA5-02C1-4AC6-A695-C85ED6E21CCC}" type="parTrans" cxnId="{B6AE80F7-9CE8-49B7-9540-F3AAE1CE33F1}">
      <dgm:prSet/>
      <dgm:spPr/>
      <dgm:t>
        <a:bodyPr/>
        <a:lstStyle/>
        <a:p>
          <a:endParaRPr lang="hr-HR"/>
        </a:p>
      </dgm:t>
    </dgm:pt>
    <dgm:pt modelId="{B83587CC-CE58-4DB4-A05E-130B126D77BA}" type="sibTrans" cxnId="{B6AE80F7-9CE8-49B7-9540-F3AAE1CE33F1}">
      <dgm:prSet/>
      <dgm:spPr/>
      <dgm:t>
        <a:bodyPr/>
        <a:lstStyle/>
        <a:p>
          <a:endParaRPr lang="hr-HR"/>
        </a:p>
      </dgm:t>
    </dgm:pt>
    <dgm:pt modelId="{092D31D0-9027-46D4-88E1-DF7FF5C244F0}" type="pres">
      <dgm:prSet presAssocID="{D5E71232-F840-4C0F-B794-505531674F0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6DBABA2-9038-4036-81E0-82D95BE91457}" type="pres">
      <dgm:prSet presAssocID="{8B9ADD61-BBE1-4A4C-97AF-71A2D9D4B4DA}" presName="hierRoot1" presStyleCnt="0"/>
      <dgm:spPr/>
    </dgm:pt>
    <dgm:pt modelId="{630C9EEB-E588-4013-A97C-E23B69239625}" type="pres">
      <dgm:prSet presAssocID="{8B9ADD61-BBE1-4A4C-97AF-71A2D9D4B4DA}" presName="composite" presStyleCnt="0"/>
      <dgm:spPr/>
    </dgm:pt>
    <dgm:pt modelId="{215CCE68-381A-4E4F-8CEF-4ABA011C2481}" type="pres">
      <dgm:prSet presAssocID="{8B9ADD61-BBE1-4A4C-97AF-71A2D9D4B4DA}" presName="background" presStyleLbl="node0" presStyleIdx="0" presStyleCnt="1"/>
      <dgm:spPr/>
    </dgm:pt>
    <dgm:pt modelId="{44BBB136-CFED-4FE2-8AAE-A2370B23210F}" type="pres">
      <dgm:prSet presAssocID="{8B9ADD61-BBE1-4A4C-97AF-71A2D9D4B4DA}" presName="text" presStyleLbl="fgAcc0" presStyleIdx="0" presStyleCnt="1" custScaleX="117621" custScaleY="31777" custLinFactNeighborX="-13308" custLinFactNeighborY="-61880">
        <dgm:presLayoutVars>
          <dgm:chPref val="3"/>
        </dgm:presLayoutVars>
      </dgm:prSet>
      <dgm:spPr/>
    </dgm:pt>
    <dgm:pt modelId="{FC33C11F-D874-4C24-AE37-9312A1E62474}" type="pres">
      <dgm:prSet presAssocID="{8B9ADD61-BBE1-4A4C-97AF-71A2D9D4B4DA}" presName="hierChild2" presStyleCnt="0"/>
      <dgm:spPr/>
    </dgm:pt>
    <dgm:pt modelId="{8682DFC0-C0E7-42A1-BE8C-C496602DB355}" type="pres">
      <dgm:prSet presAssocID="{8A0F8572-9B3C-470B-8A38-278EC0A5A304}" presName="Name10" presStyleLbl="parChTrans1D2" presStyleIdx="0" presStyleCnt="3"/>
      <dgm:spPr/>
    </dgm:pt>
    <dgm:pt modelId="{482C9CA9-A5F9-456A-8BF5-F2B062BDEC80}" type="pres">
      <dgm:prSet presAssocID="{0F1FC83A-2139-46EC-8183-E0C01EE16339}" presName="hierRoot2" presStyleCnt="0"/>
      <dgm:spPr/>
    </dgm:pt>
    <dgm:pt modelId="{B061E491-4FAC-4FEC-99C8-6E23B222B534}" type="pres">
      <dgm:prSet presAssocID="{0F1FC83A-2139-46EC-8183-E0C01EE16339}" presName="composite2" presStyleCnt="0"/>
      <dgm:spPr/>
    </dgm:pt>
    <dgm:pt modelId="{85E77E74-3DDB-4818-9023-4D6D1CAF0371}" type="pres">
      <dgm:prSet presAssocID="{0F1FC83A-2139-46EC-8183-E0C01EE16339}" presName="background2" presStyleLbl="node2" presStyleIdx="0" presStyleCnt="3"/>
      <dgm:spPr/>
    </dgm:pt>
    <dgm:pt modelId="{FB3B157B-CD96-4F00-B412-3198A0718968}" type="pres">
      <dgm:prSet presAssocID="{0F1FC83A-2139-46EC-8183-E0C01EE16339}" presName="text2" presStyleLbl="fgAcc2" presStyleIdx="0" presStyleCnt="3" custScaleX="96492" custScaleY="26782" custLinFactNeighborX="1178" custLinFactNeighborY="-78716">
        <dgm:presLayoutVars>
          <dgm:chPref val="3"/>
        </dgm:presLayoutVars>
      </dgm:prSet>
      <dgm:spPr/>
    </dgm:pt>
    <dgm:pt modelId="{1A49EB7D-AA76-4892-868B-931DBD4AD167}" type="pres">
      <dgm:prSet presAssocID="{0F1FC83A-2139-46EC-8183-E0C01EE16339}" presName="hierChild3" presStyleCnt="0"/>
      <dgm:spPr/>
    </dgm:pt>
    <dgm:pt modelId="{88F90AED-47D4-461E-B7BB-854069CA4D63}" type="pres">
      <dgm:prSet presAssocID="{36DA4273-2A1A-4184-8C9E-3E61ECD4B72F}" presName="Name10" presStyleLbl="parChTrans1D2" presStyleIdx="1" presStyleCnt="3"/>
      <dgm:spPr/>
    </dgm:pt>
    <dgm:pt modelId="{800BBCA0-6768-4050-96BF-AF41954BD32B}" type="pres">
      <dgm:prSet presAssocID="{A7D9C2A9-9973-4E83-AC6F-2826576FD7C3}" presName="hierRoot2" presStyleCnt="0"/>
      <dgm:spPr/>
    </dgm:pt>
    <dgm:pt modelId="{218DF6DC-29CE-42EB-9F65-31C9E35E3004}" type="pres">
      <dgm:prSet presAssocID="{A7D9C2A9-9973-4E83-AC6F-2826576FD7C3}" presName="composite2" presStyleCnt="0"/>
      <dgm:spPr/>
    </dgm:pt>
    <dgm:pt modelId="{55B76F8B-205C-4079-86F0-B5AB95F48083}" type="pres">
      <dgm:prSet presAssocID="{A7D9C2A9-9973-4E83-AC6F-2826576FD7C3}" presName="background2" presStyleLbl="node2" presStyleIdx="1" presStyleCnt="3"/>
      <dgm:spPr/>
    </dgm:pt>
    <dgm:pt modelId="{45300266-94C1-48F7-B40A-120F6F62D0A6}" type="pres">
      <dgm:prSet presAssocID="{A7D9C2A9-9973-4E83-AC6F-2826576FD7C3}" presName="text2" presStyleLbl="fgAcc2" presStyleIdx="1" presStyleCnt="3" custScaleX="97636" custScaleY="26207" custLinFactNeighborX="-4728" custLinFactNeighborY="-77779">
        <dgm:presLayoutVars>
          <dgm:chPref val="3"/>
        </dgm:presLayoutVars>
      </dgm:prSet>
      <dgm:spPr/>
    </dgm:pt>
    <dgm:pt modelId="{D080C46C-93DE-4401-9C9A-EFBC7585D96B}" type="pres">
      <dgm:prSet presAssocID="{A7D9C2A9-9973-4E83-AC6F-2826576FD7C3}" presName="hierChild3" presStyleCnt="0"/>
      <dgm:spPr/>
    </dgm:pt>
    <dgm:pt modelId="{192F6E47-84D7-41B9-917C-ACE1EEC257A5}" type="pres">
      <dgm:prSet presAssocID="{8749CEA5-02C1-4AC6-A695-C85ED6E21CCC}" presName="Name10" presStyleLbl="parChTrans1D2" presStyleIdx="2" presStyleCnt="3"/>
      <dgm:spPr/>
    </dgm:pt>
    <dgm:pt modelId="{4B681B3F-981D-4996-8304-2D72A0A69C41}" type="pres">
      <dgm:prSet presAssocID="{99E9BCB1-3FCA-4829-8552-249AFA67A694}" presName="hierRoot2" presStyleCnt="0"/>
      <dgm:spPr/>
    </dgm:pt>
    <dgm:pt modelId="{8409D275-F62E-48CC-87ED-AC7D6E8BFBB7}" type="pres">
      <dgm:prSet presAssocID="{99E9BCB1-3FCA-4829-8552-249AFA67A694}" presName="composite2" presStyleCnt="0"/>
      <dgm:spPr/>
    </dgm:pt>
    <dgm:pt modelId="{29A5B8CE-0291-401E-93A2-3443D6FF4FA4}" type="pres">
      <dgm:prSet presAssocID="{99E9BCB1-3FCA-4829-8552-249AFA67A694}" presName="background2" presStyleLbl="node2" presStyleIdx="2" presStyleCnt="3"/>
      <dgm:spPr/>
    </dgm:pt>
    <dgm:pt modelId="{AEFCC370-1EBE-4AC3-9C33-8451D63F200F}" type="pres">
      <dgm:prSet presAssocID="{99E9BCB1-3FCA-4829-8552-249AFA67A694}" presName="text2" presStyleLbl="fgAcc2" presStyleIdx="2" presStyleCnt="3" custScaleX="87671" custScaleY="25154" custLinFactNeighborX="-5718" custLinFactNeighborY="-77155">
        <dgm:presLayoutVars>
          <dgm:chPref val="3"/>
        </dgm:presLayoutVars>
      </dgm:prSet>
      <dgm:spPr/>
    </dgm:pt>
    <dgm:pt modelId="{FB58B5A8-00AC-4019-A529-A1E7ED2056B3}" type="pres">
      <dgm:prSet presAssocID="{99E9BCB1-3FCA-4829-8552-249AFA67A694}" presName="hierChild3" presStyleCnt="0"/>
      <dgm:spPr/>
    </dgm:pt>
  </dgm:ptLst>
  <dgm:cxnLst>
    <dgm:cxn modelId="{0E699707-A34B-44F9-A0AF-F2CB9C5AA77B}" type="presOf" srcId="{99E9BCB1-3FCA-4829-8552-249AFA67A694}" destId="{AEFCC370-1EBE-4AC3-9C33-8451D63F200F}" srcOrd="0" destOrd="0" presId="urn:microsoft.com/office/officeart/2005/8/layout/hierarchy1"/>
    <dgm:cxn modelId="{FC139D11-20E0-4B84-A67C-66C820B249DF}" type="presOf" srcId="{8A0F8572-9B3C-470B-8A38-278EC0A5A304}" destId="{8682DFC0-C0E7-42A1-BE8C-C496602DB355}" srcOrd="0" destOrd="0" presId="urn:microsoft.com/office/officeart/2005/8/layout/hierarchy1"/>
    <dgm:cxn modelId="{39AD513C-34F7-47D5-ABB2-E2A685DCBF93}" type="presOf" srcId="{D5E71232-F840-4C0F-B794-505531674F08}" destId="{092D31D0-9027-46D4-88E1-DF7FF5C244F0}" srcOrd="0" destOrd="0" presId="urn:microsoft.com/office/officeart/2005/8/layout/hierarchy1"/>
    <dgm:cxn modelId="{2DF2213D-0116-4FD1-981F-AE3DBCD386D7}" type="presOf" srcId="{36DA4273-2A1A-4184-8C9E-3E61ECD4B72F}" destId="{88F90AED-47D4-461E-B7BB-854069CA4D63}" srcOrd="0" destOrd="0" presId="urn:microsoft.com/office/officeart/2005/8/layout/hierarchy1"/>
    <dgm:cxn modelId="{EFEE1341-A402-46EA-8753-F42DC1FF6241}" type="presOf" srcId="{8749CEA5-02C1-4AC6-A695-C85ED6E21CCC}" destId="{192F6E47-84D7-41B9-917C-ACE1EEC257A5}" srcOrd="0" destOrd="0" presId="urn:microsoft.com/office/officeart/2005/8/layout/hierarchy1"/>
    <dgm:cxn modelId="{D7208B6F-C447-41D6-A941-57303BBC3CB7}" type="presOf" srcId="{0F1FC83A-2139-46EC-8183-E0C01EE16339}" destId="{FB3B157B-CD96-4F00-B412-3198A0718968}" srcOrd="0" destOrd="0" presId="urn:microsoft.com/office/officeart/2005/8/layout/hierarchy1"/>
    <dgm:cxn modelId="{EEC17784-4F16-47ED-8B51-7B694F5C2716}" srcId="{8B9ADD61-BBE1-4A4C-97AF-71A2D9D4B4DA}" destId="{0F1FC83A-2139-46EC-8183-E0C01EE16339}" srcOrd="0" destOrd="0" parTransId="{8A0F8572-9B3C-470B-8A38-278EC0A5A304}" sibTransId="{078FF7B2-B765-4982-B2FE-477C3CB7CC61}"/>
    <dgm:cxn modelId="{23160B8C-4F9C-4BA0-BCBC-2A68D66DA8F3}" type="presOf" srcId="{A7D9C2A9-9973-4E83-AC6F-2826576FD7C3}" destId="{45300266-94C1-48F7-B40A-120F6F62D0A6}" srcOrd="0" destOrd="0" presId="urn:microsoft.com/office/officeart/2005/8/layout/hierarchy1"/>
    <dgm:cxn modelId="{E0F42FDF-AAAA-4098-B62A-6E24A3FFAAE6}" srcId="{8B9ADD61-BBE1-4A4C-97AF-71A2D9D4B4DA}" destId="{A7D9C2A9-9973-4E83-AC6F-2826576FD7C3}" srcOrd="1" destOrd="0" parTransId="{36DA4273-2A1A-4184-8C9E-3E61ECD4B72F}" sibTransId="{11EA51F5-C60D-4F95-80B5-E4423A1C6104}"/>
    <dgm:cxn modelId="{A943D7E4-A6B1-4804-886A-201B8E3DD98D}" srcId="{D5E71232-F840-4C0F-B794-505531674F08}" destId="{8B9ADD61-BBE1-4A4C-97AF-71A2D9D4B4DA}" srcOrd="0" destOrd="0" parTransId="{B030DAA4-8A57-4E6E-985B-613E016B1D50}" sibTransId="{2C40A9B0-7356-44C3-B2C9-F45CEDB577F1}"/>
    <dgm:cxn modelId="{BD356AEA-F4F9-43D8-A271-50889D163129}" type="presOf" srcId="{8B9ADD61-BBE1-4A4C-97AF-71A2D9D4B4DA}" destId="{44BBB136-CFED-4FE2-8AAE-A2370B23210F}" srcOrd="0" destOrd="0" presId="urn:microsoft.com/office/officeart/2005/8/layout/hierarchy1"/>
    <dgm:cxn modelId="{B6AE80F7-9CE8-49B7-9540-F3AAE1CE33F1}" srcId="{8B9ADD61-BBE1-4A4C-97AF-71A2D9D4B4DA}" destId="{99E9BCB1-3FCA-4829-8552-249AFA67A694}" srcOrd="2" destOrd="0" parTransId="{8749CEA5-02C1-4AC6-A695-C85ED6E21CCC}" sibTransId="{B83587CC-CE58-4DB4-A05E-130B126D77BA}"/>
    <dgm:cxn modelId="{437972F6-E22B-43C5-A193-B1087440A531}" type="presParOf" srcId="{092D31D0-9027-46D4-88E1-DF7FF5C244F0}" destId="{96DBABA2-9038-4036-81E0-82D95BE91457}" srcOrd="0" destOrd="0" presId="urn:microsoft.com/office/officeart/2005/8/layout/hierarchy1"/>
    <dgm:cxn modelId="{F738D4ED-D8EE-4B9D-B42B-6650851F5C7A}" type="presParOf" srcId="{96DBABA2-9038-4036-81E0-82D95BE91457}" destId="{630C9EEB-E588-4013-A97C-E23B69239625}" srcOrd="0" destOrd="0" presId="urn:microsoft.com/office/officeart/2005/8/layout/hierarchy1"/>
    <dgm:cxn modelId="{E7F8CE98-5E77-4E4E-B6C7-5F3F4D4BADDF}" type="presParOf" srcId="{630C9EEB-E588-4013-A97C-E23B69239625}" destId="{215CCE68-381A-4E4F-8CEF-4ABA011C2481}" srcOrd="0" destOrd="0" presId="urn:microsoft.com/office/officeart/2005/8/layout/hierarchy1"/>
    <dgm:cxn modelId="{F08ECD14-3138-4FBA-8DAA-05395C438C17}" type="presParOf" srcId="{630C9EEB-E588-4013-A97C-E23B69239625}" destId="{44BBB136-CFED-4FE2-8AAE-A2370B23210F}" srcOrd="1" destOrd="0" presId="urn:microsoft.com/office/officeart/2005/8/layout/hierarchy1"/>
    <dgm:cxn modelId="{06800B77-E774-45C5-B241-CB2C02F2836B}" type="presParOf" srcId="{96DBABA2-9038-4036-81E0-82D95BE91457}" destId="{FC33C11F-D874-4C24-AE37-9312A1E62474}" srcOrd="1" destOrd="0" presId="urn:microsoft.com/office/officeart/2005/8/layout/hierarchy1"/>
    <dgm:cxn modelId="{E13A2182-B52A-4A94-A19C-28ECC822CC94}" type="presParOf" srcId="{FC33C11F-D874-4C24-AE37-9312A1E62474}" destId="{8682DFC0-C0E7-42A1-BE8C-C496602DB355}" srcOrd="0" destOrd="0" presId="urn:microsoft.com/office/officeart/2005/8/layout/hierarchy1"/>
    <dgm:cxn modelId="{7C9E03B1-00A2-4110-A200-1137D287343B}" type="presParOf" srcId="{FC33C11F-D874-4C24-AE37-9312A1E62474}" destId="{482C9CA9-A5F9-456A-8BF5-F2B062BDEC80}" srcOrd="1" destOrd="0" presId="urn:microsoft.com/office/officeart/2005/8/layout/hierarchy1"/>
    <dgm:cxn modelId="{A4314061-EC50-4EF2-9390-E681D4CB2B7A}" type="presParOf" srcId="{482C9CA9-A5F9-456A-8BF5-F2B062BDEC80}" destId="{B061E491-4FAC-4FEC-99C8-6E23B222B534}" srcOrd="0" destOrd="0" presId="urn:microsoft.com/office/officeart/2005/8/layout/hierarchy1"/>
    <dgm:cxn modelId="{50E5D257-AB36-4669-9C36-76442D446C63}" type="presParOf" srcId="{B061E491-4FAC-4FEC-99C8-6E23B222B534}" destId="{85E77E74-3DDB-4818-9023-4D6D1CAF0371}" srcOrd="0" destOrd="0" presId="urn:microsoft.com/office/officeart/2005/8/layout/hierarchy1"/>
    <dgm:cxn modelId="{BA6867E4-FAA1-4F9E-BBD5-ADA9A5C6ED0A}" type="presParOf" srcId="{B061E491-4FAC-4FEC-99C8-6E23B222B534}" destId="{FB3B157B-CD96-4F00-B412-3198A0718968}" srcOrd="1" destOrd="0" presId="urn:microsoft.com/office/officeart/2005/8/layout/hierarchy1"/>
    <dgm:cxn modelId="{09C58D69-E06E-427B-8835-3D20B31ADC9B}" type="presParOf" srcId="{482C9CA9-A5F9-456A-8BF5-F2B062BDEC80}" destId="{1A49EB7D-AA76-4892-868B-931DBD4AD167}" srcOrd="1" destOrd="0" presId="urn:microsoft.com/office/officeart/2005/8/layout/hierarchy1"/>
    <dgm:cxn modelId="{81F79716-7846-4BD2-B73A-63166F0E7875}" type="presParOf" srcId="{FC33C11F-D874-4C24-AE37-9312A1E62474}" destId="{88F90AED-47D4-461E-B7BB-854069CA4D63}" srcOrd="2" destOrd="0" presId="urn:microsoft.com/office/officeart/2005/8/layout/hierarchy1"/>
    <dgm:cxn modelId="{7053D52C-8F26-4FF8-A0FF-CA01D95C07BD}" type="presParOf" srcId="{FC33C11F-D874-4C24-AE37-9312A1E62474}" destId="{800BBCA0-6768-4050-96BF-AF41954BD32B}" srcOrd="3" destOrd="0" presId="urn:microsoft.com/office/officeart/2005/8/layout/hierarchy1"/>
    <dgm:cxn modelId="{25A95187-00B9-4F54-9F0C-A2C35023E080}" type="presParOf" srcId="{800BBCA0-6768-4050-96BF-AF41954BD32B}" destId="{218DF6DC-29CE-42EB-9F65-31C9E35E3004}" srcOrd="0" destOrd="0" presId="urn:microsoft.com/office/officeart/2005/8/layout/hierarchy1"/>
    <dgm:cxn modelId="{E05CBBFF-63D1-4A1E-BF54-65ABC7F471A6}" type="presParOf" srcId="{218DF6DC-29CE-42EB-9F65-31C9E35E3004}" destId="{55B76F8B-205C-4079-86F0-B5AB95F48083}" srcOrd="0" destOrd="0" presId="urn:microsoft.com/office/officeart/2005/8/layout/hierarchy1"/>
    <dgm:cxn modelId="{B6E84F11-A543-4622-B3CB-4094F21CF7D3}" type="presParOf" srcId="{218DF6DC-29CE-42EB-9F65-31C9E35E3004}" destId="{45300266-94C1-48F7-B40A-120F6F62D0A6}" srcOrd="1" destOrd="0" presId="urn:microsoft.com/office/officeart/2005/8/layout/hierarchy1"/>
    <dgm:cxn modelId="{F319A19A-A397-4FB4-8874-206E36479C3B}" type="presParOf" srcId="{800BBCA0-6768-4050-96BF-AF41954BD32B}" destId="{D080C46C-93DE-4401-9C9A-EFBC7585D96B}" srcOrd="1" destOrd="0" presId="urn:microsoft.com/office/officeart/2005/8/layout/hierarchy1"/>
    <dgm:cxn modelId="{44D41034-9359-4E48-96C5-29E155542705}" type="presParOf" srcId="{FC33C11F-D874-4C24-AE37-9312A1E62474}" destId="{192F6E47-84D7-41B9-917C-ACE1EEC257A5}" srcOrd="4" destOrd="0" presId="urn:microsoft.com/office/officeart/2005/8/layout/hierarchy1"/>
    <dgm:cxn modelId="{77EBC016-7594-4ACE-8E3A-9130609E29D7}" type="presParOf" srcId="{FC33C11F-D874-4C24-AE37-9312A1E62474}" destId="{4B681B3F-981D-4996-8304-2D72A0A69C41}" srcOrd="5" destOrd="0" presId="urn:microsoft.com/office/officeart/2005/8/layout/hierarchy1"/>
    <dgm:cxn modelId="{D031F6A8-26F7-4B1B-96D3-CA317BF66CE2}" type="presParOf" srcId="{4B681B3F-981D-4996-8304-2D72A0A69C41}" destId="{8409D275-F62E-48CC-87ED-AC7D6E8BFBB7}" srcOrd="0" destOrd="0" presId="urn:microsoft.com/office/officeart/2005/8/layout/hierarchy1"/>
    <dgm:cxn modelId="{D91A970D-2DE0-4BF7-BC7E-78A1940864FE}" type="presParOf" srcId="{8409D275-F62E-48CC-87ED-AC7D6E8BFBB7}" destId="{29A5B8CE-0291-401E-93A2-3443D6FF4FA4}" srcOrd="0" destOrd="0" presId="urn:microsoft.com/office/officeart/2005/8/layout/hierarchy1"/>
    <dgm:cxn modelId="{0C8C92EA-04EE-4E46-8D4E-B40E1E83C5C0}" type="presParOf" srcId="{8409D275-F62E-48CC-87ED-AC7D6E8BFBB7}" destId="{AEFCC370-1EBE-4AC3-9C33-8451D63F200F}" srcOrd="1" destOrd="0" presId="urn:microsoft.com/office/officeart/2005/8/layout/hierarchy1"/>
    <dgm:cxn modelId="{A8A00740-9230-4C7E-88AA-98DE137C03DD}" type="presParOf" srcId="{4B681B3F-981D-4996-8304-2D72A0A69C41}" destId="{FB58B5A8-00AC-4019-A529-A1E7ED2056B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4FC91F-BAC1-4AB3-8530-1CC43654F706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F45E8D52-B14F-4352-8117-6A991E6640DF}">
      <dgm:prSet phldrT="[Tekst]" custT="1"/>
      <dgm:spPr/>
      <dgm:t>
        <a:bodyPr/>
        <a:lstStyle/>
        <a:p>
          <a:r>
            <a:rPr lang="hr-HR" sz="1400" dirty="0">
              <a:solidFill>
                <a:schemeClr val="tx2"/>
              </a:solidFill>
              <a:latin typeface="Calibri" panose="020F0502020204030204" pitchFamily="34" charset="0"/>
            </a:rPr>
            <a:t>Moje mišljenje, odgovor, ideja, prijedlog rješenja</a:t>
          </a:r>
        </a:p>
      </dgm:t>
    </dgm:pt>
    <dgm:pt modelId="{41AB2062-6656-457B-8B3E-8811FD878034}" type="parTrans" cxnId="{1E7D2F7C-8204-4775-A074-F34077C0E5C2}">
      <dgm:prSet/>
      <dgm:spPr/>
      <dgm:t>
        <a:bodyPr/>
        <a:lstStyle/>
        <a:p>
          <a:endParaRPr lang="hr-HR"/>
        </a:p>
      </dgm:t>
    </dgm:pt>
    <dgm:pt modelId="{7FAEE9D9-EE2C-4327-BF99-615018CAAF63}" type="sibTrans" cxnId="{1E7D2F7C-8204-4775-A074-F34077C0E5C2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hr-HR"/>
        </a:p>
      </dgm:t>
    </dgm:pt>
    <dgm:pt modelId="{B8FF1531-8A7A-4EDE-B772-C85D570150C9}">
      <dgm:prSet phldrT="[Tekst]" custT="1"/>
      <dgm:spPr/>
      <dgm:t>
        <a:bodyPr/>
        <a:lstStyle/>
        <a:p>
          <a:r>
            <a:rPr lang="hr-HR" sz="1400" dirty="0">
              <a:solidFill>
                <a:schemeClr val="tx2"/>
              </a:solidFill>
              <a:latin typeface="Calibri" panose="020F0502020204030204" pitchFamily="34" charset="0"/>
            </a:rPr>
            <a:t>Čita tezu i mišljenje, piše svoje komentar</a:t>
          </a:r>
        </a:p>
      </dgm:t>
    </dgm:pt>
    <dgm:pt modelId="{EB3187A9-E059-4400-B7CD-0A9A01FB368C}" type="parTrans" cxnId="{7A81F927-69EE-4021-8A16-89D3D67000AD}">
      <dgm:prSet/>
      <dgm:spPr/>
      <dgm:t>
        <a:bodyPr/>
        <a:lstStyle/>
        <a:p>
          <a:endParaRPr lang="hr-HR"/>
        </a:p>
      </dgm:t>
    </dgm:pt>
    <dgm:pt modelId="{7AB5E1F3-B377-4D8E-AF66-166D333F6AF5}" type="sibTrans" cxnId="{7A81F927-69EE-4021-8A16-89D3D67000AD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hr-HR"/>
        </a:p>
      </dgm:t>
    </dgm:pt>
    <dgm:pt modelId="{DA483D50-5154-4C7C-ACF9-CEFC081A3189}">
      <dgm:prSet phldrT="[Tekst]" custT="1"/>
      <dgm:spPr/>
      <dgm:t>
        <a:bodyPr/>
        <a:lstStyle/>
        <a:p>
          <a:r>
            <a:rPr lang="hr-HR" sz="1400" dirty="0">
              <a:solidFill>
                <a:schemeClr val="tx2"/>
              </a:solidFill>
              <a:latin typeface="Calibri" panose="020F0502020204030204" pitchFamily="34" charset="0"/>
            </a:rPr>
            <a:t>Upisuje vlastita razmišljanja o tezi i prijedlogu rješenja</a:t>
          </a:r>
        </a:p>
      </dgm:t>
    </dgm:pt>
    <dgm:pt modelId="{A255E1F5-9842-43C3-8ECD-2C93BEB10C94}" type="parTrans" cxnId="{1F66C7BE-87ED-4023-9B85-2D323A133882}">
      <dgm:prSet/>
      <dgm:spPr/>
      <dgm:t>
        <a:bodyPr/>
        <a:lstStyle/>
        <a:p>
          <a:endParaRPr lang="hr-HR"/>
        </a:p>
      </dgm:t>
    </dgm:pt>
    <dgm:pt modelId="{AD5F95BE-3E6E-4982-9C94-CF0DB3F5A74E}" type="sibTrans" cxnId="{1F66C7BE-87ED-4023-9B85-2D323A133882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hr-HR"/>
        </a:p>
      </dgm:t>
    </dgm:pt>
    <dgm:pt modelId="{C1DE2AEF-101A-4397-8F2B-D9D92CFF0936}">
      <dgm:prSet phldrT="[Tekst]" custT="1"/>
      <dgm:spPr/>
      <dgm:t>
        <a:bodyPr/>
        <a:lstStyle/>
        <a:p>
          <a:r>
            <a:rPr lang="hr-HR" sz="1400" dirty="0">
              <a:solidFill>
                <a:schemeClr val="tx2"/>
              </a:solidFill>
              <a:latin typeface="Calibri" panose="020F0502020204030204" pitchFamily="34" charset="0"/>
            </a:rPr>
            <a:t>Analizira prethodno, iznosi nove misli</a:t>
          </a:r>
        </a:p>
      </dgm:t>
    </dgm:pt>
    <dgm:pt modelId="{C3259AB6-4EBD-40F7-8342-142F96DAA8D9}" type="parTrans" cxnId="{351C38D6-F85E-469F-858A-4815B5109184}">
      <dgm:prSet/>
      <dgm:spPr/>
      <dgm:t>
        <a:bodyPr/>
        <a:lstStyle/>
        <a:p>
          <a:endParaRPr lang="hr-HR"/>
        </a:p>
      </dgm:t>
    </dgm:pt>
    <dgm:pt modelId="{79DC7E74-144D-45C2-A21A-7A6B027BE41A}" type="sibTrans" cxnId="{351C38D6-F85E-469F-858A-4815B5109184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hr-HR"/>
        </a:p>
      </dgm:t>
    </dgm:pt>
    <dgm:pt modelId="{5EB678CD-60D5-46AA-B2B1-FE296EDD2FAB}" type="pres">
      <dgm:prSet presAssocID="{8A4FC91F-BAC1-4AB3-8530-1CC43654F706}" presName="cycle" presStyleCnt="0">
        <dgm:presLayoutVars>
          <dgm:dir/>
          <dgm:resizeHandles val="exact"/>
        </dgm:presLayoutVars>
      </dgm:prSet>
      <dgm:spPr/>
    </dgm:pt>
    <dgm:pt modelId="{F69CF8A7-9425-4D81-AA19-697ACF055BAF}" type="pres">
      <dgm:prSet presAssocID="{F45E8D52-B14F-4352-8117-6A991E6640DF}" presName="node" presStyleLbl="node1" presStyleIdx="0" presStyleCnt="4" custScaleX="129011" custScaleY="111019" custRadScaleRad="102540" custRadScaleInc="1050">
        <dgm:presLayoutVars>
          <dgm:bulletEnabled val="1"/>
        </dgm:presLayoutVars>
      </dgm:prSet>
      <dgm:spPr/>
    </dgm:pt>
    <dgm:pt modelId="{70CA744D-C664-4B8B-81C1-5EA37C92F037}" type="pres">
      <dgm:prSet presAssocID="{7FAEE9D9-EE2C-4327-BF99-615018CAAF63}" presName="sibTrans" presStyleLbl="sibTrans2D1" presStyleIdx="0" presStyleCnt="4"/>
      <dgm:spPr/>
    </dgm:pt>
    <dgm:pt modelId="{AEEAC6DF-ACC9-4EE7-8676-1F485357122F}" type="pres">
      <dgm:prSet presAssocID="{7FAEE9D9-EE2C-4327-BF99-615018CAAF63}" presName="connectorText" presStyleLbl="sibTrans2D1" presStyleIdx="0" presStyleCnt="4"/>
      <dgm:spPr/>
    </dgm:pt>
    <dgm:pt modelId="{367B3AE5-E3D7-4F1F-8F10-CEAEE89EA67B}" type="pres">
      <dgm:prSet presAssocID="{B8FF1531-8A7A-4EDE-B772-C85D570150C9}" presName="node" presStyleLbl="node1" presStyleIdx="1" presStyleCnt="4" custScaleX="133930" custScaleY="102638">
        <dgm:presLayoutVars>
          <dgm:bulletEnabled val="1"/>
        </dgm:presLayoutVars>
      </dgm:prSet>
      <dgm:spPr/>
    </dgm:pt>
    <dgm:pt modelId="{9F61F507-C39E-4B75-9DAD-5E5F166F82CA}" type="pres">
      <dgm:prSet presAssocID="{7AB5E1F3-B377-4D8E-AF66-166D333F6AF5}" presName="sibTrans" presStyleLbl="sibTrans2D1" presStyleIdx="1" presStyleCnt="4" custScaleX="94112" custLinFactNeighborX="64880" custLinFactNeighborY="24073"/>
      <dgm:spPr/>
    </dgm:pt>
    <dgm:pt modelId="{B7339FFF-5D61-4CAA-83A3-5F2F544EE98A}" type="pres">
      <dgm:prSet presAssocID="{7AB5E1F3-B377-4D8E-AF66-166D333F6AF5}" presName="connectorText" presStyleLbl="sibTrans2D1" presStyleIdx="1" presStyleCnt="4"/>
      <dgm:spPr/>
    </dgm:pt>
    <dgm:pt modelId="{FCB7A7F6-5E8E-45DC-ADD1-0AD30D11EA11}" type="pres">
      <dgm:prSet presAssocID="{DA483D50-5154-4C7C-ACF9-CEFC081A3189}" presName="node" presStyleLbl="node1" presStyleIdx="2" presStyleCnt="4" custScaleX="132625" custScaleY="101308" custRadScaleRad="96209">
        <dgm:presLayoutVars>
          <dgm:bulletEnabled val="1"/>
        </dgm:presLayoutVars>
      </dgm:prSet>
      <dgm:spPr/>
    </dgm:pt>
    <dgm:pt modelId="{422085F9-A0CD-4257-A01D-1D0E7E9E8F2B}" type="pres">
      <dgm:prSet presAssocID="{AD5F95BE-3E6E-4982-9C94-CF0DB3F5A74E}" presName="sibTrans" presStyleLbl="sibTrans2D1" presStyleIdx="2" presStyleCnt="4"/>
      <dgm:spPr/>
    </dgm:pt>
    <dgm:pt modelId="{53CA4E4D-F797-4A5C-AD9E-37581EDA2669}" type="pres">
      <dgm:prSet presAssocID="{AD5F95BE-3E6E-4982-9C94-CF0DB3F5A74E}" presName="connectorText" presStyleLbl="sibTrans2D1" presStyleIdx="2" presStyleCnt="4"/>
      <dgm:spPr/>
    </dgm:pt>
    <dgm:pt modelId="{D395B6EF-5E50-4D12-AD93-3F8066A0A62B}" type="pres">
      <dgm:prSet presAssocID="{C1DE2AEF-101A-4397-8F2B-D9D92CFF0936}" presName="node" presStyleLbl="node1" presStyleIdx="3" presStyleCnt="4" custScaleX="130291" custScaleY="102638">
        <dgm:presLayoutVars>
          <dgm:bulletEnabled val="1"/>
        </dgm:presLayoutVars>
      </dgm:prSet>
      <dgm:spPr/>
    </dgm:pt>
    <dgm:pt modelId="{BFFF2A50-36FC-4E90-99D6-1D9C0C8672FD}" type="pres">
      <dgm:prSet presAssocID="{79DC7E74-144D-45C2-A21A-7A6B027BE41A}" presName="sibTrans" presStyleLbl="sibTrans2D1" presStyleIdx="3" presStyleCnt="4"/>
      <dgm:spPr/>
    </dgm:pt>
    <dgm:pt modelId="{8F7CA605-873D-42D6-834D-1D6ECC8E2D75}" type="pres">
      <dgm:prSet presAssocID="{79DC7E74-144D-45C2-A21A-7A6B027BE41A}" presName="connectorText" presStyleLbl="sibTrans2D1" presStyleIdx="3" presStyleCnt="4"/>
      <dgm:spPr/>
    </dgm:pt>
  </dgm:ptLst>
  <dgm:cxnLst>
    <dgm:cxn modelId="{03887708-E890-4B62-9B01-910EBA9E63A2}" type="presOf" srcId="{AD5F95BE-3E6E-4982-9C94-CF0DB3F5A74E}" destId="{422085F9-A0CD-4257-A01D-1D0E7E9E8F2B}" srcOrd="0" destOrd="0" presId="urn:microsoft.com/office/officeart/2005/8/layout/cycle2"/>
    <dgm:cxn modelId="{1C4F3A1B-ABC2-4A06-9B18-12E28AB613B4}" type="presOf" srcId="{7FAEE9D9-EE2C-4327-BF99-615018CAAF63}" destId="{AEEAC6DF-ACC9-4EE7-8676-1F485357122F}" srcOrd="1" destOrd="0" presId="urn:microsoft.com/office/officeart/2005/8/layout/cycle2"/>
    <dgm:cxn modelId="{0EC9EC22-324E-4064-A78C-973F6B0A8C15}" type="presOf" srcId="{79DC7E74-144D-45C2-A21A-7A6B027BE41A}" destId="{BFFF2A50-36FC-4E90-99D6-1D9C0C8672FD}" srcOrd="0" destOrd="0" presId="urn:microsoft.com/office/officeart/2005/8/layout/cycle2"/>
    <dgm:cxn modelId="{7A81F927-69EE-4021-8A16-89D3D67000AD}" srcId="{8A4FC91F-BAC1-4AB3-8530-1CC43654F706}" destId="{B8FF1531-8A7A-4EDE-B772-C85D570150C9}" srcOrd="1" destOrd="0" parTransId="{EB3187A9-E059-4400-B7CD-0A9A01FB368C}" sibTransId="{7AB5E1F3-B377-4D8E-AF66-166D333F6AF5}"/>
    <dgm:cxn modelId="{BA882741-BC62-4D72-809C-330673F17EA6}" type="presOf" srcId="{B8FF1531-8A7A-4EDE-B772-C85D570150C9}" destId="{367B3AE5-E3D7-4F1F-8F10-CEAEE89EA67B}" srcOrd="0" destOrd="0" presId="urn:microsoft.com/office/officeart/2005/8/layout/cycle2"/>
    <dgm:cxn modelId="{9B5F134B-AD00-4BD4-8815-AA88AFC5BA0D}" type="presOf" srcId="{79DC7E74-144D-45C2-A21A-7A6B027BE41A}" destId="{8F7CA605-873D-42D6-834D-1D6ECC8E2D75}" srcOrd="1" destOrd="0" presId="urn:microsoft.com/office/officeart/2005/8/layout/cycle2"/>
    <dgm:cxn modelId="{AB47044F-8037-42D9-8C01-26723902D02D}" type="presOf" srcId="{C1DE2AEF-101A-4397-8F2B-D9D92CFF0936}" destId="{D395B6EF-5E50-4D12-AD93-3F8066A0A62B}" srcOrd="0" destOrd="0" presId="urn:microsoft.com/office/officeart/2005/8/layout/cycle2"/>
    <dgm:cxn modelId="{B7392453-2DB8-4152-89FC-87B99487A804}" type="presOf" srcId="{F45E8D52-B14F-4352-8117-6A991E6640DF}" destId="{F69CF8A7-9425-4D81-AA19-697ACF055BAF}" srcOrd="0" destOrd="0" presId="urn:microsoft.com/office/officeart/2005/8/layout/cycle2"/>
    <dgm:cxn modelId="{1E7D2F7C-8204-4775-A074-F34077C0E5C2}" srcId="{8A4FC91F-BAC1-4AB3-8530-1CC43654F706}" destId="{F45E8D52-B14F-4352-8117-6A991E6640DF}" srcOrd="0" destOrd="0" parTransId="{41AB2062-6656-457B-8B3E-8811FD878034}" sibTransId="{7FAEE9D9-EE2C-4327-BF99-615018CAAF63}"/>
    <dgm:cxn modelId="{429D2281-7124-46C3-A112-9FB56D41E63E}" type="presOf" srcId="{7FAEE9D9-EE2C-4327-BF99-615018CAAF63}" destId="{70CA744D-C664-4B8B-81C1-5EA37C92F037}" srcOrd="0" destOrd="0" presId="urn:microsoft.com/office/officeart/2005/8/layout/cycle2"/>
    <dgm:cxn modelId="{D47A3985-9D1A-4717-A7D4-1EDF20BD26D7}" type="presOf" srcId="{DA483D50-5154-4C7C-ACF9-CEFC081A3189}" destId="{FCB7A7F6-5E8E-45DC-ADD1-0AD30D11EA11}" srcOrd="0" destOrd="0" presId="urn:microsoft.com/office/officeart/2005/8/layout/cycle2"/>
    <dgm:cxn modelId="{883F5690-AF55-47DE-8B29-D4B9E2A72DF0}" type="presOf" srcId="{8A4FC91F-BAC1-4AB3-8530-1CC43654F706}" destId="{5EB678CD-60D5-46AA-B2B1-FE296EDD2FAB}" srcOrd="0" destOrd="0" presId="urn:microsoft.com/office/officeart/2005/8/layout/cycle2"/>
    <dgm:cxn modelId="{5713A99B-BA7F-4C4B-AD29-5019F0231AB3}" type="presOf" srcId="{7AB5E1F3-B377-4D8E-AF66-166D333F6AF5}" destId="{B7339FFF-5D61-4CAA-83A3-5F2F544EE98A}" srcOrd="1" destOrd="0" presId="urn:microsoft.com/office/officeart/2005/8/layout/cycle2"/>
    <dgm:cxn modelId="{0E06ECB4-8367-418E-BC00-41CD62D695D9}" type="presOf" srcId="{AD5F95BE-3E6E-4982-9C94-CF0DB3F5A74E}" destId="{53CA4E4D-F797-4A5C-AD9E-37581EDA2669}" srcOrd="1" destOrd="0" presId="urn:microsoft.com/office/officeart/2005/8/layout/cycle2"/>
    <dgm:cxn modelId="{1F66C7BE-87ED-4023-9B85-2D323A133882}" srcId="{8A4FC91F-BAC1-4AB3-8530-1CC43654F706}" destId="{DA483D50-5154-4C7C-ACF9-CEFC081A3189}" srcOrd="2" destOrd="0" parTransId="{A255E1F5-9842-43C3-8ECD-2C93BEB10C94}" sibTransId="{AD5F95BE-3E6E-4982-9C94-CF0DB3F5A74E}"/>
    <dgm:cxn modelId="{351C38D6-F85E-469F-858A-4815B5109184}" srcId="{8A4FC91F-BAC1-4AB3-8530-1CC43654F706}" destId="{C1DE2AEF-101A-4397-8F2B-D9D92CFF0936}" srcOrd="3" destOrd="0" parTransId="{C3259AB6-4EBD-40F7-8342-142F96DAA8D9}" sibTransId="{79DC7E74-144D-45C2-A21A-7A6B027BE41A}"/>
    <dgm:cxn modelId="{8FEEEFE3-AC21-493D-9EEC-63C94158D9D4}" type="presOf" srcId="{7AB5E1F3-B377-4D8E-AF66-166D333F6AF5}" destId="{9F61F507-C39E-4B75-9DAD-5E5F166F82CA}" srcOrd="0" destOrd="0" presId="urn:microsoft.com/office/officeart/2005/8/layout/cycle2"/>
    <dgm:cxn modelId="{3E69D97E-AACC-4AAF-8649-9238E832799D}" type="presParOf" srcId="{5EB678CD-60D5-46AA-B2B1-FE296EDD2FAB}" destId="{F69CF8A7-9425-4D81-AA19-697ACF055BAF}" srcOrd="0" destOrd="0" presId="urn:microsoft.com/office/officeart/2005/8/layout/cycle2"/>
    <dgm:cxn modelId="{E6AECFAF-44C1-4D46-B0BA-917D6AAFB263}" type="presParOf" srcId="{5EB678CD-60D5-46AA-B2B1-FE296EDD2FAB}" destId="{70CA744D-C664-4B8B-81C1-5EA37C92F037}" srcOrd="1" destOrd="0" presId="urn:microsoft.com/office/officeart/2005/8/layout/cycle2"/>
    <dgm:cxn modelId="{99031182-FE5E-4C5F-8DD3-ADE89DCBC7F6}" type="presParOf" srcId="{70CA744D-C664-4B8B-81C1-5EA37C92F037}" destId="{AEEAC6DF-ACC9-4EE7-8676-1F485357122F}" srcOrd="0" destOrd="0" presId="urn:microsoft.com/office/officeart/2005/8/layout/cycle2"/>
    <dgm:cxn modelId="{6212DF72-0B63-414C-9E83-06E9482ACB85}" type="presParOf" srcId="{5EB678CD-60D5-46AA-B2B1-FE296EDD2FAB}" destId="{367B3AE5-E3D7-4F1F-8F10-CEAEE89EA67B}" srcOrd="2" destOrd="0" presId="urn:microsoft.com/office/officeart/2005/8/layout/cycle2"/>
    <dgm:cxn modelId="{F4CFAD4E-92E1-4116-B17D-36870B4F318E}" type="presParOf" srcId="{5EB678CD-60D5-46AA-B2B1-FE296EDD2FAB}" destId="{9F61F507-C39E-4B75-9DAD-5E5F166F82CA}" srcOrd="3" destOrd="0" presId="urn:microsoft.com/office/officeart/2005/8/layout/cycle2"/>
    <dgm:cxn modelId="{99AEA8EB-8733-4889-A2F0-25A248205208}" type="presParOf" srcId="{9F61F507-C39E-4B75-9DAD-5E5F166F82CA}" destId="{B7339FFF-5D61-4CAA-83A3-5F2F544EE98A}" srcOrd="0" destOrd="0" presId="urn:microsoft.com/office/officeart/2005/8/layout/cycle2"/>
    <dgm:cxn modelId="{23DC1200-D8B2-406B-90C4-8A7F28C90D73}" type="presParOf" srcId="{5EB678CD-60D5-46AA-B2B1-FE296EDD2FAB}" destId="{FCB7A7F6-5E8E-45DC-ADD1-0AD30D11EA11}" srcOrd="4" destOrd="0" presId="urn:microsoft.com/office/officeart/2005/8/layout/cycle2"/>
    <dgm:cxn modelId="{680FB15D-9585-4191-B237-EB2B3BCAC22E}" type="presParOf" srcId="{5EB678CD-60D5-46AA-B2B1-FE296EDD2FAB}" destId="{422085F9-A0CD-4257-A01D-1D0E7E9E8F2B}" srcOrd="5" destOrd="0" presId="urn:microsoft.com/office/officeart/2005/8/layout/cycle2"/>
    <dgm:cxn modelId="{D6DF5076-6BC7-433C-989E-5969593063B9}" type="presParOf" srcId="{422085F9-A0CD-4257-A01D-1D0E7E9E8F2B}" destId="{53CA4E4D-F797-4A5C-AD9E-37581EDA2669}" srcOrd="0" destOrd="0" presId="urn:microsoft.com/office/officeart/2005/8/layout/cycle2"/>
    <dgm:cxn modelId="{D5AE7FE8-4891-42D3-B163-F07173CF59D3}" type="presParOf" srcId="{5EB678CD-60D5-46AA-B2B1-FE296EDD2FAB}" destId="{D395B6EF-5E50-4D12-AD93-3F8066A0A62B}" srcOrd="6" destOrd="0" presId="urn:microsoft.com/office/officeart/2005/8/layout/cycle2"/>
    <dgm:cxn modelId="{322B397A-4628-4ECD-9A4C-81984F4BEAB8}" type="presParOf" srcId="{5EB678CD-60D5-46AA-B2B1-FE296EDD2FAB}" destId="{BFFF2A50-36FC-4E90-99D6-1D9C0C8672FD}" srcOrd="7" destOrd="0" presId="urn:microsoft.com/office/officeart/2005/8/layout/cycle2"/>
    <dgm:cxn modelId="{60B1EE14-B644-40EE-8246-CEF5F81428EB}" type="presParOf" srcId="{BFFF2A50-36FC-4E90-99D6-1D9C0C8672FD}" destId="{8F7CA605-873D-42D6-834D-1D6ECC8E2D7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EBE9BC-9BCE-44B4-86F5-2AE680247A02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99BABCE1-817A-44C7-BC56-0C8758191147}">
      <dgm:prSet phldrT="[Teks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hr-HR" sz="2400" dirty="0">
              <a:latin typeface="Calibri" panose="020F0502020204030204" pitchFamily="34" charset="0"/>
            </a:rPr>
            <a:t>3. Zajedničke bilješke za fazu </a:t>
          </a:r>
          <a:r>
            <a:rPr lang="hr-HR" sz="2400" b="1" dirty="0">
              <a:latin typeface="Calibri" panose="020F0502020204030204" pitchFamily="34" charset="0"/>
            </a:rPr>
            <a:t>prezentacije</a:t>
          </a:r>
        </a:p>
      </dgm:t>
    </dgm:pt>
    <dgm:pt modelId="{D918222F-8F48-4047-8083-5F2506BEFB5D}" type="parTrans" cxnId="{44781412-57FB-479A-8775-858397BBB0AB}">
      <dgm:prSet/>
      <dgm:spPr/>
      <dgm:t>
        <a:bodyPr/>
        <a:lstStyle/>
        <a:p>
          <a:endParaRPr lang="hr-HR"/>
        </a:p>
      </dgm:t>
    </dgm:pt>
    <dgm:pt modelId="{919B9198-FBA0-4AF9-9EF3-27507F046860}" type="sibTrans" cxnId="{44781412-57FB-479A-8775-858397BBB0AB}">
      <dgm:prSet/>
      <dgm:spPr/>
      <dgm:t>
        <a:bodyPr/>
        <a:lstStyle/>
        <a:p>
          <a:endParaRPr lang="hr-HR"/>
        </a:p>
      </dgm:t>
    </dgm:pt>
    <dgm:pt modelId="{CE8CC88F-BF4E-4988-8422-671EDC111C29}">
      <dgm:prSet phldrT="[Tekst]" custT="1"/>
      <dgm:spPr>
        <a:solidFill>
          <a:schemeClr val="bg1"/>
        </a:solidFill>
        <a:ln>
          <a:solidFill>
            <a:schemeClr val="tx2"/>
          </a:solidFill>
        </a:ln>
      </dgm:spPr>
      <dgm:t>
        <a:bodyPr/>
        <a:lstStyle/>
        <a:p>
          <a:pPr algn="ctr"/>
          <a:r>
            <a:rPr lang="hr-HR" sz="2400" dirty="0">
              <a:solidFill>
                <a:schemeClr val="tx2"/>
              </a:solidFill>
              <a:latin typeface="Calibri" panose="020F0502020204030204" pitchFamily="34" charset="0"/>
            </a:rPr>
            <a:t>Rezultati </a:t>
          </a:r>
        </a:p>
        <a:p>
          <a:pPr algn="ctr"/>
          <a:r>
            <a:rPr lang="hr-HR" sz="2400" dirty="0">
              <a:solidFill>
                <a:schemeClr val="tx2"/>
              </a:solidFill>
              <a:latin typeface="Calibri" panose="020F0502020204030204" pitchFamily="34" charset="0"/>
            </a:rPr>
            <a:t>individualnog rada</a:t>
          </a:r>
        </a:p>
      </dgm:t>
    </dgm:pt>
    <dgm:pt modelId="{250650D5-6E35-4CCE-A815-A81B80D50EDE}" type="parTrans" cxnId="{7AC132CE-A42F-4D0B-8A21-257E7FD05A84}">
      <dgm:prSet/>
      <dgm:spPr/>
      <dgm:t>
        <a:bodyPr/>
        <a:lstStyle/>
        <a:p>
          <a:endParaRPr lang="hr-HR"/>
        </a:p>
      </dgm:t>
    </dgm:pt>
    <dgm:pt modelId="{2C26BA5A-A632-4CBE-A9C3-6ED214CD60D1}" type="sibTrans" cxnId="{7AC132CE-A42F-4D0B-8A21-257E7FD05A84}">
      <dgm:prSet/>
      <dgm:spPr/>
      <dgm:t>
        <a:bodyPr/>
        <a:lstStyle/>
        <a:p>
          <a:endParaRPr lang="hr-HR"/>
        </a:p>
      </dgm:t>
    </dgm:pt>
    <dgm:pt modelId="{06409F9D-9DF2-4168-BDDB-123911FAB1AC}">
      <dgm:prSet phldrT="[Tekst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hr-HR" sz="2400" dirty="0">
              <a:solidFill>
                <a:schemeClr val="tx2"/>
              </a:solidFill>
              <a:latin typeface="Calibri" panose="020F0502020204030204" pitchFamily="34" charset="0"/>
            </a:rPr>
            <a:t>Rezultati </a:t>
          </a:r>
        </a:p>
        <a:p>
          <a:r>
            <a:rPr lang="hr-HR" sz="2400" dirty="0">
              <a:solidFill>
                <a:schemeClr val="tx2"/>
              </a:solidFill>
              <a:latin typeface="Calibri" panose="020F0502020204030204" pitchFamily="34" charset="0"/>
            </a:rPr>
            <a:t>individualnog rada</a:t>
          </a:r>
        </a:p>
      </dgm:t>
    </dgm:pt>
    <dgm:pt modelId="{D739C2F5-F9B0-4E37-9244-7B15262F090C}" type="parTrans" cxnId="{F396D23C-16EB-4516-A884-04F35C9A8B04}">
      <dgm:prSet/>
      <dgm:spPr/>
      <dgm:t>
        <a:bodyPr/>
        <a:lstStyle/>
        <a:p>
          <a:endParaRPr lang="hr-HR"/>
        </a:p>
      </dgm:t>
    </dgm:pt>
    <dgm:pt modelId="{25EA603F-4432-4483-BBE4-4221B9571CD3}" type="sibTrans" cxnId="{F396D23C-16EB-4516-A884-04F35C9A8B04}">
      <dgm:prSet/>
      <dgm:spPr/>
      <dgm:t>
        <a:bodyPr/>
        <a:lstStyle/>
        <a:p>
          <a:endParaRPr lang="hr-HR"/>
        </a:p>
      </dgm:t>
    </dgm:pt>
    <dgm:pt modelId="{FAF2A550-213C-40AB-9CE9-48D5B8C0456B}">
      <dgm:prSet phldrT="[Tekst]" phldr="1"/>
      <dgm:spPr/>
      <dgm:t>
        <a:bodyPr/>
        <a:lstStyle/>
        <a:p>
          <a:endParaRPr lang="hr-HR" dirty="0"/>
        </a:p>
      </dgm:t>
    </dgm:pt>
    <dgm:pt modelId="{1DEB316C-40BE-4D0C-8707-E02698058BFC}" type="parTrans" cxnId="{86A147F3-D6ED-4A88-9246-F4B84A28A16B}">
      <dgm:prSet/>
      <dgm:spPr/>
      <dgm:t>
        <a:bodyPr/>
        <a:lstStyle/>
        <a:p>
          <a:endParaRPr lang="hr-HR"/>
        </a:p>
      </dgm:t>
    </dgm:pt>
    <dgm:pt modelId="{BB1537F0-FD74-40E1-9996-4666A76EFF77}" type="sibTrans" cxnId="{86A147F3-D6ED-4A88-9246-F4B84A28A16B}">
      <dgm:prSet/>
      <dgm:spPr/>
      <dgm:t>
        <a:bodyPr/>
        <a:lstStyle/>
        <a:p>
          <a:endParaRPr lang="hr-HR"/>
        </a:p>
      </dgm:t>
    </dgm:pt>
    <dgm:pt modelId="{0A2AA325-1077-4C0B-AFE9-BE506262E627}">
      <dgm:prSet phldrT="[Tekst]" phldr="1"/>
      <dgm:spPr/>
      <dgm:t>
        <a:bodyPr/>
        <a:lstStyle/>
        <a:p>
          <a:endParaRPr lang="hr-HR" dirty="0"/>
        </a:p>
      </dgm:t>
    </dgm:pt>
    <dgm:pt modelId="{5B356B1D-CF62-4936-8F52-649262E0F228}" type="parTrans" cxnId="{8EB03038-8683-4966-B06B-0A8D4AD17708}">
      <dgm:prSet/>
      <dgm:spPr/>
      <dgm:t>
        <a:bodyPr/>
        <a:lstStyle/>
        <a:p>
          <a:endParaRPr lang="hr-HR"/>
        </a:p>
      </dgm:t>
    </dgm:pt>
    <dgm:pt modelId="{E49A4479-E358-41EF-92B4-1103C61338EC}" type="sibTrans" cxnId="{8EB03038-8683-4966-B06B-0A8D4AD17708}">
      <dgm:prSet/>
      <dgm:spPr/>
      <dgm:t>
        <a:bodyPr/>
        <a:lstStyle/>
        <a:p>
          <a:endParaRPr lang="hr-HR"/>
        </a:p>
      </dgm:t>
    </dgm:pt>
    <dgm:pt modelId="{1A7ED6BC-CDF2-4BA1-8745-856A55994D86}">
      <dgm:prSet custT="1"/>
      <dgm:spPr>
        <a:solidFill>
          <a:schemeClr val="bg1"/>
        </a:solidFill>
        <a:ln>
          <a:solidFill>
            <a:schemeClr val="tx2"/>
          </a:solidFill>
        </a:ln>
      </dgm:spPr>
      <dgm:t>
        <a:bodyPr/>
        <a:lstStyle/>
        <a:p>
          <a:r>
            <a:rPr lang="hr-HR" sz="2400" dirty="0">
              <a:solidFill>
                <a:schemeClr val="tx2"/>
              </a:solidFill>
              <a:latin typeface="Calibri" panose="020F0502020204030204" pitchFamily="34" charset="0"/>
            </a:rPr>
            <a:t>Rezultati</a:t>
          </a:r>
        </a:p>
        <a:p>
          <a:r>
            <a:rPr lang="hr-HR" sz="2400" dirty="0">
              <a:solidFill>
                <a:schemeClr val="tx2"/>
              </a:solidFill>
              <a:latin typeface="Calibri" panose="020F0502020204030204" pitchFamily="34" charset="0"/>
            </a:rPr>
            <a:t>individualnog rada </a:t>
          </a:r>
        </a:p>
      </dgm:t>
    </dgm:pt>
    <dgm:pt modelId="{2C9B52FD-7C39-4497-9198-EB55DC8DA908}" type="parTrans" cxnId="{21021EC8-56A0-44D4-8066-73AB63CC0381}">
      <dgm:prSet/>
      <dgm:spPr/>
      <dgm:t>
        <a:bodyPr/>
        <a:lstStyle/>
        <a:p>
          <a:endParaRPr lang="hr-HR"/>
        </a:p>
      </dgm:t>
    </dgm:pt>
    <dgm:pt modelId="{D084C4ED-2829-4ED4-A698-03D26915046D}" type="sibTrans" cxnId="{21021EC8-56A0-44D4-8066-73AB63CC0381}">
      <dgm:prSet/>
      <dgm:spPr/>
      <dgm:t>
        <a:bodyPr/>
        <a:lstStyle/>
        <a:p>
          <a:endParaRPr lang="hr-HR"/>
        </a:p>
      </dgm:t>
    </dgm:pt>
    <dgm:pt modelId="{A714FB8B-F3F9-47BC-BB5C-79A7A60CF5F6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hr-HR" sz="2400" dirty="0">
              <a:solidFill>
                <a:schemeClr val="tx2"/>
              </a:solidFill>
              <a:latin typeface="Calibri" panose="020F0502020204030204" pitchFamily="34" charset="0"/>
            </a:rPr>
            <a:t>Rezultati </a:t>
          </a:r>
        </a:p>
        <a:p>
          <a:r>
            <a:rPr lang="hr-HR" sz="2400" dirty="0">
              <a:solidFill>
                <a:schemeClr val="tx2"/>
              </a:solidFill>
              <a:latin typeface="Calibri" panose="020F0502020204030204" pitchFamily="34" charset="0"/>
            </a:rPr>
            <a:t>individualnog rada</a:t>
          </a:r>
        </a:p>
      </dgm:t>
    </dgm:pt>
    <dgm:pt modelId="{EC170B4C-F36A-4270-A5E3-2B1D8C56BAC1}" type="parTrans" cxnId="{A2194AAF-4713-4F32-BB96-376A9FCB68E1}">
      <dgm:prSet/>
      <dgm:spPr/>
      <dgm:t>
        <a:bodyPr/>
        <a:lstStyle/>
        <a:p>
          <a:endParaRPr lang="hr-HR"/>
        </a:p>
      </dgm:t>
    </dgm:pt>
    <dgm:pt modelId="{1A140B75-F6BC-4728-8FBB-2D3B7433C286}" type="sibTrans" cxnId="{A2194AAF-4713-4F32-BB96-376A9FCB68E1}">
      <dgm:prSet/>
      <dgm:spPr/>
      <dgm:t>
        <a:bodyPr/>
        <a:lstStyle/>
        <a:p>
          <a:endParaRPr lang="hr-HR"/>
        </a:p>
      </dgm:t>
    </dgm:pt>
    <dgm:pt modelId="{8A09F073-2FC4-4AF1-89EB-12E3CBA89C47}" type="pres">
      <dgm:prSet presAssocID="{CFEBE9BC-9BCE-44B4-86F5-2AE680247A02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CD3E019-7883-4AA9-8915-766E4B573721}" type="pres">
      <dgm:prSet presAssocID="{CFEBE9BC-9BCE-44B4-86F5-2AE680247A02}" presName="matrix" presStyleCnt="0"/>
      <dgm:spPr/>
    </dgm:pt>
    <dgm:pt modelId="{2647F6CE-787B-43DB-AF7A-CF5CFE8C2CFF}" type="pres">
      <dgm:prSet presAssocID="{CFEBE9BC-9BCE-44B4-86F5-2AE680247A02}" presName="tile1" presStyleLbl="node1" presStyleIdx="0" presStyleCnt="4" custLinFactNeighborX="-326" custLinFactNeighborY="976"/>
      <dgm:spPr/>
    </dgm:pt>
    <dgm:pt modelId="{4D257F3A-909E-4A2F-B047-AD1B07172B9C}" type="pres">
      <dgm:prSet presAssocID="{CFEBE9BC-9BCE-44B4-86F5-2AE680247A0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ABD2F1B-E4A6-45DB-AC30-A6570E6428A4}" type="pres">
      <dgm:prSet presAssocID="{CFEBE9BC-9BCE-44B4-86F5-2AE680247A02}" presName="tile2" presStyleLbl="node1" presStyleIdx="1" presStyleCnt="4" custScaleX="102785" custLinFactNeighborX="-1044" custLinFactNeighborY="1136"/>
      <dgm:spPr/>
    </dgm:pt>
    <dgm:pt modelId="{10406E68-116D-4B64-8287-7B02F7586017}" type="pres">
      <dgm:prSet presAssocID="{CFEBE9BC-9BCE-44B4-86F5-2AE680247A0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85EEA1C-89C4-4E2E-A35A-0F87BA73142E}" type="pres">
      <dgm:prSet presAssocID="{CFEBE9BC-9BCE-44B4-86F5-2AE680247A02}" presName="tile3" presStyleLbl="node1" presStyleIdx="2" presStyleCnt="4"/>
      <dgm:spPr/>
    </dgm:pt>
    <dgm:pt modelId="{C27CD17A-DC38-45D1-9075-782AD6F0A9BB}" type="pres">
      <dgm:prSet presAssocID="{CFEBE9BC-9BCE-44B4-86F5-2AE680247A0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26DAD07-66CC-49CB-8131-3BF287DB8B7C}" type="pres">
      <dgm:prSet presAssocID="{CFEBE9BC-9BCE-44B4-86F5-2AE680247A02}" presName="tile4" presStyleLbl="node1" presStyleIdx="3" presStyleCnt="4"/>
      <dgm:spPr/>
    </dgm:pt>
    <dgm:pt modelId="{1CF20551-25AD-469B-8F82-C89A744B15D0}" type="pres">
      <dgm:prSet presAssocID="{CFEBE9BC-9BCE-44B4-86F5-2AE680247A0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F5428DDC-1B25-4225-92D4-285FA8691857}" type="pres">
      <dgm:prSet presAssocID="{CFEBE9BC-9BCE-44B4-86F5-2AE680247A02}" presName="centerTile" presStyleLbl="fgShp" presStyleIdx="0" presStyleCnt="1" custScaleX="151304" custScaleY="150000">
        <dgm:presLayoutVars>
          <dgm:chMax val="0"/>
          <dgm:chPref val="0"/>
        </dgm:presLayoutVars>
      </dgm:prSet>
      <dgm:spPr/>
    </dgm:pt>
  </dgm:ptLst>
  <dgm:cxnLst>
    <dgm:cxn modelId="{CC381D08-620B-4F1B-AEA8-1EAC57E0CD19}" type="presOf" srcId="{CFEBE9BC-9BCE-44B4-86F5-2AE680247A02}" destId="{8A09F073-2FC4-4AF1-89EB-12E3CBA89C47}" srcOrd="0" destOrd="0" presId="urn:microsoft.com/office/officeart/2005/8/layout/matrix1"/>
    <dgm:cxn modelId="{44781412-57FB-479A-8775-858397BBB0AB}" srcId="{CFEBE9BC-9BCE-44B4-86F5-2AE680247A02}" destId="{99BABCE1-817A-44C7-BC56-0C8758191147}" srcOrd="0" destOrd="0" parTransId="{D918222F-8F48-4047-8083-5F2506BEFB5D}" sibTransId="{919B9198-FBA0-4AF9-9EF3-27507F046860}"/>
    <dgm:cxn modelId="{2E2A5E1C-8ED7-4297-8728-B483A82BDC16}" type="presOf" srcId="{A714FB8B-F3F9-47BC-BB5C-79A7A60CF5F6}" destId="{1CF20551-25AD-469B-8F82-C89A744B15D0}" srcOrd="1" destOrd="0" presId="urn:microsoft.com/office/officeart/2005/8/layout/matrix1"/>
    <dgm:cxn modelId="{78679E25-32CC-421D-9A7D-F973108B4295}" type="presOf" srcId="{CE8CC88F-BF4E-4988-8422-671EDC111C29}" destId="{2647F6CE-787B-43DB-AF7A-CF5CFE8C2CFF}" srcOrd="0" destOrd="0" presId="urn:microsoft.com/office/officeart/2005/8/layout/matrix1"/>
    <dgm:cxn modelId="{3EA9682F-5E7A-4B2B-9E27-091A51692184}" type="presOf" srcId="{06409F9D-9DF2-4168-BDDB-123911FAB1AC}" destId="{10406E68-116D-4B64-8287-7B02F7586017}" srcOrd="1" destOrd="0" presId="urn:microsoft.com/office/officeart/2005/8/layout/matrix1"/>
    <dgm:cxn modelId="{8EB03038-8683-4966-B06B-0A8D4AD17708}" srcId="{99BABCE1-817A-44C7-BC56-0C8758191147}" destId="{0A2AA325-1077-4C0B-AFE9-BE506262E627}" srcOrd="5" destOrd="0" parTransId="{5B356B1D-CF62-4936-8F52-649262E0F228}" sibTransId="{E49A4479-E358-41EF-92B4-1103C61338EC}"/>
    <dgm:cxn modelId="{F396D23C-16EB-4516-A884-04F35C9A8B04}" srcId="{99BABCE1-817A-44C7-BC56-0C8758191147}" destId="{06409F9D-9DF2-4168-BDDB-123911FAB1AC}" srcOrd="1" destOrd="0" parTransId="{D739C2F5-F9B0-4E37-9244-7B15262F090C}" sibTransId="{25EA603F-4432-4483-BBE4-4221B9571CD3}"/>
    <dgm:cxn modelId="{2E7F5347-C460-4BA5-B9E1-63FD5CFCA9AC}" type="presOf" srcId="{CE8CC88F-BF4E-4988-8422-671EDC111C29}" destId="{4D257F3A-909E-4A2F-B047-AD1B07172B9C}" srcOrd="1" destOrd="0" presId="urn:microsoft.com/office/officeart/2005/8/layout/matrix1"/>
    <dgm:cxn modelId="{CFBCEB94-8374-4E8B-8022-8E5D3A9A9F06}" type="presOf" srcId="{1A7ED6BC-CDF2-4BA1-8745-856A55994D86}" destId="{E85EEA1C-89C4-4E2E-A35A-0F87BA73142E}" srcOrd="0" destOrd="0" presId="urn:microsoft.com/office/officeart/2005/8/layout/matrix1"/>
    <dgm:cxn modelId="{0F3A2B9B-30DC-4903-BE66-56D6AC576BC5}" type="presOf" srcId="{99BABCE1-817A-44C7-BC56-0C8758191147}" destId="{F5428DDC-1B25-4225-92D4-285FA8691857}" srcOrd="0" destOrd="0" presId="urn:microsoft.com/office/officeart/2005/8/layout/matrix1"/>
    <dgm:cxn modelId="{92316F9E-46FD-4D75-8246-739C0D595145}" type="presOf" srcId="{A714FB8B-F3F9-47BC-BB5C-79A7A60CF5F6}" destId="{026DAD07-66CC-49CB-8131-3BF287DB8B7C}" srcOrd="0" destOrd="0" presId="urn:microsoft.com/office/officeart/2005/8/layout/matrix1"/>
    <dgm:cxn modelId="{BA0BBAA1-59B9-4547-83BA-3298E3FFF41F}" type="presOf" srcId="{1A7ED6BC-CDF2-4BA1-8745-856A55994D86}" destId="{C27CD17A-DC38-45D1-9075-782AD6F0A9BB}" srcOrd="1" destOrd="0" presId="urn:microsoft.com/office/officeart/2005/8/layout/matrix1"/>
    <dgm:cxn modelId="{A2194AAF-4713-4F32-BB96-376A9FCB68E1}" srcId="{99BABCE1-817A-44C7-BC56-0C8758191147}" destId="{A714FB8B-F3F9-47BC-BB5C-79A7A60CF5F6}" srcOrd="3" destOrd="0" parTransId="{EC170B4C-F36A-4270-A5E3-2B1D8C56BAC1}" sibTransId="{1A140B75-F6BC-4728-8FBB-2D3B7433C286}"/>
    <dgm:cxn modelId="{21021EC8-56A0-44D4-8066-73AB63CC0381}" srcId="{99BABCE1-817A-44C7-BC56-0C8758191147}" destId="{1A7ED6BC-CDF2-4BA1-8745-856A55994D86}" srcOrd="2" destOrd="0" parTransId="{2C9B52FD-7C39-4497-9198-EB55DC8DA908}" sibTransId="{D084C4ED-2829-4ED4-A698-03D26915046D}"/>
    <dgm:cxn modelId="{7AC132CE-A42F-4D0B-8A21-257E7FD05A84}" srcId="{99BABCE1-817A-44C7-BC56-0C8758191147}" destId="{CE8CC88F-BF4E-4988-8422-671EDC111C29}" srcOrd="0" destOrd="0" parTransId="{250650D5-6E35-4CCE-A815-A81B80D50EDE}" sibTransId="{2C26BA5A-A632-4CBE-A9C3-6ED214CD60D1}"/>
    <dgm:cxn modelId="{B4FDF5DB-507C-45C6-A633-0450BD38C8CC}" type="presOf" srcId="{06409F9D-9DF2-4168-BDDB-123911FAB1AC}" destId="{5ABD2F1B-E4A6-45DB-AC30-A6570E6428A4}" srcOrd="0" destOrd="0" presId="urn:microsoft.com/office/officeart/2005/8/layout/matrix1"/>
    <dgm:cxn modelId="{86A147F3-D6ED-4A88-9246-F4B84A28A16B}" srcId="{99BABCE1-817A-44C7-BC56-0C8758191147}" destId="{FAF2A550-213C-40AB-9CE9-48D5B8C0456B}" srcOrd="4" destOrd="0" parTransId="{1DEB316C-40BE-4D0C-8707-E02698058BFC}" sibTransId="{BB1537F0-FD74-40E1-9996-4666A76EFF77}"/>
    <dgm:cxn modelId="{829FEEAD-61AE-46E3-ADB2-B6BDFEE5A722}" type="presParOf" srcId="{8A09F073-2FC4-4AF1-89EB-12E3CBA89C47}" destId="{2CD3E019-7883-4AA9-8915-766E4B573721}" srcOrd="0" destOrd="0" presId="urn:microsoft.com/office/officeart/2005/8/layout/matrix1"/>
    <dgm:cxn modelId="{488E609F-06FB-4F75-91D6-864D7257732D}" type="presParOf" srcId="{2CD3E019-7883-4AA9-8915-766E4B573721}" destId="{2647F6CE-787B-43DB-AF7A-CF5CFE8C2CFF}" srcOrd="0" destOrd="0" presId="urn:microsoft.com/office/officeart/2005/8/layout/matrix1"/>
    <dgm:cxn modelId="{56BF7B4E-EB7E-45AC-AE3E-418C9729F987}" type="presParOf" srcId="{2CD3E019-7883-4AA9-8915-766E4B573721}" destId="{4D257F3A-909E-4A2F-B047-AD1B07172B9C}" srcOrd="1" destOrd="0" presId="urn:microsoft.com/office/officeart/2005/8/layout/matrix1"/>
    <dgm:cxn modelId="{FBC83C71-67E3-4E06-97A4-EED03C7DE35C}" type="presParOf" srcId="{2CD3E019-7883-4AA9-8915-766E4B573721}" destId="{5ABD2F1B-E4A6-45DB-AC30-A6570E6428A4}" srcOrd="2" destOrd="0" presId="urn:microsoft.com/office/officeart/2005/8/layout/matrix1"/>
    <dgm:cxn modelId="{C1CED012-E02C-46B7-A838-7BB2680CDD6B}" type="presParOf" srcId="{2CD3E019-7883-4AA9-8915-766E4B573721}" destId="{10406E68-116D-4B64-8287-7B02F7586017}" srcOrd="3" destOrd="0" presId="urn:microsoft.com/office/officeart/2005/8/layout/matrix1"/>
    <dgm:cxn modelId="{D016D628-1ACF-4625-A799-7344C7762A27}" type="presParOf" srcId="{2CD3E019-7883-4AA9-8915-766E4B573721}" destId="{E85EEA1C-89C4-4E2E-A35A-0F87BA73142E}" srcOrd="4" destOrd="0" presId="urn:microsoft.com/office/officeart/2005/8/layout/matrix1"/>
    <dgm:cxn modelId="{6714FF86-71A7-4B5D-83FC-D3C6A63F24C2}" type="presParOf" srcId="{2CD3E019-7883-4AA9-8915-766E4B573721}" destId="{C27CD17A-DC38-45D1-9075-782AD6F0A9BB}" srcOrd="5" destOrd="0" presId="urn:microsoft.com/office/officeart/2005/8/layout/matrix1"/>
    <dgm:cxn modelId="{C1F6479C-DCDF-4C75-A181-DCADB2B80AB8}" type="presParOf" srcId="{2CD3E019-7883-4AA9-8915-766E4B573721}" destId="{026DAD07-66CC-49CB-8131-3BF287DB8B7C}" srcOrd="6" destOrd="0" presId="urn:microsoft.com/office/officeart/2005/8/layout/matrix1"/>
    <dgm:cxn modelId="{D9F00EB1-1015-4AB3-BC9F-97729A047E9A}" type="presParOf" srcId="{2CD3E019-7883-4AA9-8915-766E4B573721}" destId="{1CF20551-25AD-469B-8F82-C89A744B15D0}" srcOrd="7" destOrd="0" presId="urn:microsoft.com/office/officeart/2005/8/layout/matrix1"/>
    <dgm:cxn modelId="{0661F337-A254-455E-9C67-336981D46D91}" type="presParOf" srcId="{8A09F073-2FC4-4AF1-89EB-12E3CBA89C47}" destId="{F5428DDC-1B25-4225-92D4-285FA869185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537726-50BD-4C1C-A01D-BB8FE451D8DA}">
      <dsp:nvSpPr>
        <dsp:cNvPr id="0" name=""/>
        <dsp:cNvSpPr/>
      </dsp:nvSpPr>
      <dsp:spPr>
        <a:xfrm>
          <a:off x="112" y="463781"/>
          <a:ext cx="2676656" cy="9345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b="1" kern="1200" dirty="0">
              <a:solidFill>
                <a:schemeClr val="tx2"/>
              </a:solidFill>
            </a:rPr>
            <a:t>Rad u paru</a:t>
          </a:r>
        </a:p>
      </dsp:txBody>
      <dsp:txXfrm>
        <a:off x="112" y="463781"/>
        <a:ext cx="2676656" cy="934508"/>
      </dsp:txXfrm>
    </dsp:sp>
    <dsp:sp modelId="{243C1604-26CA-46DD-A6C4-F7B51F07E240}">
      <dsp:nvSpPr>
        <dsp:cNvPr id="0" name=""/>
        <dsp:cNvSpPr/>
      </dsp:nvSpPr>
      <dsp:spPr>
        <a:xfrm>
          <a:off x="267778" y="1398290"/>
          <a:ext cx="267665" cy="7008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0881"/>
              </a:lnTo>
              <a:lnTo>
                <a:pt x="267665" y="7008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A78A4F-3498-4B1A-938A-DDB49F953FB8}">
      <dsp:nvSpPr>
        <dsp:cNvPr id="0" name=""/>
        <dsp:cNvSpPr/>
      </dsp:nvSpPr>
      <dsp:spPr>
        <a:xfrm>
          <a:off x="535443" y="1631917"/>
          <a:ext cx="2190293" cy="9345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klasičan rad u paru</a:t>
          </a:r>
        </a:p>
      </dsp:txBody>
      <dsp:txXfrm>
        <a:off x="535443" y="1631917"/>
        <a:ext cx="2190293" cy="934508"/>
      </dsp:txXfrm>
    </dsp:sp>
    <dsp:sp modelId="{D5116382-7872-4A1B-A03F-30051A99BBF0}">
      <dsp:nvSpPr>
        <dsp:cNvPr id="0" name=""/>
        <dsp:cNvSpPr/>
      </dsp:nvSpPr>
      <dsp:spPr>
        <a:xfrm>
          <a:off x="267778" y="1398290"/>
          <a:ext cx="267665" cy="18690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9016"/>
              </a:lnTo>
              <a:lnTo>
                <a:pt x="267665" y="18690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91B89F-F1A9-4455-8F39-997FF9074726}">
      <dsp:nvSpPr>
        <dsp:cNvPr id="0" name=""/>
        <dsp:cNvSpPr/>
      </dsp:nvSpPr>
      <dsp:spPr>
        <a:xfrm>
          <a:off x="535443" y="2800053"/>
          <a:ext cx="2190293" cy="9345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brzinski duet</a:t>
          </a:r>
        </a:p>
      </dsp:txBody>
      <dsp:txXfrm>
        <a:off x="535443" y="2800053"/>
        <a:ext cx="2190293" cy="934508"/>
      </dsp:txXfrm>
    </dsp:sp>
    <dsp:sp modelId="{901D5B57-7177-4005-AB29-485B43EE19A7}">
      <dsp:nvSpPr>
        <dsp:cNvPr id="0" name=""/>
        <dsp:cNvSpPr/>
      </dsp:nvSpPr>
      <dsp:spPr>
        <a:xfrm>
          <a:off x="267778" y="1398290"/>
          <a:ext cx="267665" cy="3037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7152"/>
              </a:lnTo>
              <a:lnTo>
                <a:pt x="267665" y="30371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556CB6-CE4E-4105-B439-75748EAC0793}">
      <dsp:nvSpPr>
        <dsp:cNvPr id="0" name=""/>
        <dsp:cNvSpPr/>
      </dsp:nvSpPr>
      <dsp:spPr>
        <a:xfrm>
          <a:off x="535443" y="3968188"/>
          <a:ext cx="2190293" cy="9345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partnerska slagalica</a:t>
          </a:r>
        </a:p>
      </dsp:txBody>
      <dsp:txXfrm>
        <a:off x="535443" y="3968188"/>
        <a:ext cx="2190293" cy="934508"/>
      </dsp:txXfrm>
    </dsp:sp>
    <dsp:sp modelId="{0CC0EE08-9FCA-4F5B-A366-6A257F937741}">
      <dsp:nvSpPr>
        <dsp:cNvPr id="0" name=""/>
        <dsp:cNvSpPr/>
      </dsp:nvSpPr>
      <dsp:spPr>
        <a:xfrm>
          <a:off x="3144023" y="463781"/>
          <a:ext cx="2297638" cy="9345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b="1" kern="1200" dirty="0">
              <a:solidFill>
                <a:schemeClr val="tx2"/>
              </a:solidFill>
            </a:rPr>
            <a:t>Rad u grupi</a:t>
          </a:r>
        </a:p>
      </dsp:txBody>
      <dsp:txXfrm>
        <a:off x="3144023" y="463781"/>
        <a:ext cx="2297638" cy="934508"/>
      </dsp:txXfrm>
    </dsp:sp>
    <dsp:sp modelId="{1E598944-0335-458B-B94B-94BEA4242139}">
      <dsp:nvSpPr>
        <dsp:cNvPr id="0" name=""/>
        <dsp:cNvSpPr/>
      </dsp:nvSpPr>
      <dsp:spPr>
        <a:xfrm>
          <a:off x="3373787" y="1398290"/>
          <a:ext cx="229763" cy="7008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0881"/>
              </a:lnTo>
              <a:lnTo>
                <a:pt x="229763" y="7008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AB0778-3CF2-4B53-910B-33D8643F1FE1}">
      <dsp:nvSpPr>
        <dsp:cNvPr id="0" name=""/>
        <dsp:cNvSpPr/>
      </dsp:nvSpPr>
      <dsp:spPr>
        <a:xfrm>
          <a:off x="3603551" y="1631917"/>
          <a:ext cx="2187198" cy="9345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grupna analiza</a:t>
          </a:r>
        </a:p>
      </dsp:txBody>
      <dsp:txXfrm>
        <a:off x="3603551" y="1631917"/>
        <a:ext cx="2187198" cy="934508"/>
      </dsp:txXfrm>
    </dsp:sp>
    <dsp:sp modelId="{19425D5F-252F-48FC-9BBC-F9EBF63E4E9C}">
      <dsp:nvSpPr>
        <dsp:cNvPr id="0" name=""/>
        <dsp:cNvSpPr/>
      </dsp:nvSpPr>
      <dsp:spPr>
        <a:xfrm>
          <a:off x="3373787" y="1398290"/>
          <a:ext cx="229763" cy="18690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9016"/>
              </a:lnTo>
              <a:lnTo>
                <a:pt x="229763" y="18690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01AC09-CFD3-4E68-B560-A1EEC712F5A0}">
      <dsp:nvSpPr>
        <dsp:cNvPr id="0" name=""/>
        <dsp:cNvSpPr/>
      </dsp:nvSpPr>
      <dsp:spPr>
        <a:xfrm>
          <a:off x="3603551" y="2800053"/>
          <a:ext cx="2187198" cy="9345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recipročno čitanje</a:t>
          </a:r>
        </a:p>
      </dsp:txBody>
      <dsp:txXfrm>
        <a:off x="3603551" y="2800053"/>
        <a:ext cx="2187198" cy="934508"/>
      </dsp:txXfrm>
    </dsp:sp>
    <dsp:sp modelId="{CF15A846-DA7D-4EEF-B5F1-BBB84DDE38DB}">
      <dsp:nvSpPr>
        <dsp:cNvPr id="0" name=""/>
        <dsp:cNvSpPr/>
      </dsp:nvSpPr>
      <dsp:spPr>
        <a:xfrm>
          <a:off x="3373787" y="1398290"/>
          <a:ext cx="229763" cy="3037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7152"/>
              </a:lnTo>
              <a:lnTo>
                <a:pt x="229763" y="30371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0C082E-58D6-421E-9EA5-2BF577EC8B45}">
      <dsp:nvSpPr>
        <dsp:cNvPr id="0" name=""/>
        <dsp:cNvSpPr/>
      </dsp:nvSpPr>
      <dsp:spPr>
        <a:xfrm>
          <a:off x="3603551" y="3968188"/>
          <a:ext cx="2130410" cy="9345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grupna slagalica</a:t>
          </a:r>
        </a:p>
      </dsp:txBody>
      <dsp:txXfrm>
        <a:off x="3603551" y="3968188"/>
        <a:ext cx="2130410" cy="934508"/>
      </dsp:txXfrm>
    </dsp:sp>
    <dsp:sp modelId="{28D95D93-B860-4212-A4F7-8D95B18B4D9D}">
      <dsp:nvSpPr>
        <dsp:cNvPr id="0" name=""/>
        <dsp:cNvSpPr/>
      </dsp:nvSpPr>
      <dsp:spPr>
        <a:xfrm>
          <a:off x="5908916" y="463781"/>
          <a:ext cx="2200019" cy="9345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b="1" kern="1200" dirty="0">
              <a:solidFill>
                <a:schemeClr val="tx2"/>
              </a:solidFill>
            </a:rPr>
            <a:t>Timski rad</a:t>
          </a:r>
        </a:p>
      </dsp:txBody>
      <dsp:txXfrm>
        <a:off x="5908916" y="463781"/>
        <a:ext cx="2200019" cy="934508"/>
      </dsp:txXfrm>
    </dsp:sp>
    <dsp:sp modelId="{BEACD62F-A0A7-4595-892D-62275AB1BFFE}">
      <dsp:nvSpPr>
        <dsp:cNvPr id="0" name=""/>
        <dsp:cNvSpPr/>
      </dsp:nvSpPr>
      <dsp:spPr>
        <a:xfrm>
          <a:off x="8576190" y="463781"/>
          <a:ext cx="2115727" cy="9345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b="1" kern="1200" dirty="0">
              <a:solidFill>
                <a:schemeClr val="tx2"/>
              </a:solidFill>
            </a:rPr>
            <a:t>Radionica</a:t>
          </a:r>
        </a:p>
      </dsp:txBody>
      <dsp:txXfrm>
        <a:off x="8576190" y="463781"/>
        <a:ext cx="2115727" cy="9345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2F6E47-84D7-41B9-917C-ACE1EEC257A5}">
      <dsp:nvSpPr>
        <dsp:cNvPr id="0" name=""/>
        <dsp:cNvSpPr/>
      </dsp:nvSpPr>
      <dsp:spPr>
        <a:xfrm>
          <a:off x="5030787" y="922311"/>
          <a:ext cx="4142233" cy="6160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880"/>
              </a:lnTo>
              <a:lnTo>
                <a:pt x="4142233" y="287880"/>
              </a:lnTo>
              <a:lnTo>
                <a:pt x="4142233" y="6160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F90AED-47D4-461E-B7BB-854069CA4D63}">
      <dsp:nvSpPr>
        <dsp:cNvPr id="0" name=""/>
        <dsp:cNvSpPr/>
      </dsp:nvSpPr>
      <dsp:spPr>
        <a:xfrm>
          <a:off x="5030787" y="922311"/>
          <a:ext cx="204825" cy="6207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537"/>
              </a:lnTo>
              <a:lnTo>
                <a:pt x="204825" y="292537"/>
              </a:lnTo>
              <a:lnTo>
                <a:pt x="204825" y="6207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82DFC0-C0E7-42A1-BE8C-C496602DB355}">
      <dsp:nvSpPr>
        <dsp:cNvPr id="0" name=""/>
        <dsp:cNvSpPr/>
      </dsp:nvSpPr>
      <dsp:spPr>
        <a:xfrm>
          <a:off x="1646428" y="922311"/>
          <a:ext cx="3384358" cy="625386"/>
        </a:xfrm>
        <a:custGeom>
          <a:avLst/>
          <a:gdLst/>
          <a:ahLst/>
          <a:cxnLst/>
          <a:rect l="0" t="0" r="0" b="0"/>
          <a:pathLst>
            <a:path>
              <a:moveTo>
                <a:pt x="3384358" y="0"/>
              </a:moveTo>
              <a:lnTo>
                <a:pt x="3384358" y="297215"/>
              </a:lnTo>
              <a:lnTo>
                <a:pt x="0" y="297215"/>
              </a:lnTo>
              <a:lnTo>
                <a:pt x="0" y="62538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5CCE68-381A-4E4F-8CEF-4ABA011C2481}">
      <dsp:nvSpPr>
        <dsp:cNvPr id="0" name=""/>
        <dsp:cNvSpPr/>
      </dsp:nvSpPr>
      <dsp:spPr>
        <a:xfrm>
          <a:off x="2947443" y="207498"/>
          <a:ext cx="4166686" cy="7148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BBB136-CFED-4FE2-8AAE-A2370B23210F}">
      <dsp:nvSpPr>
        <dsp:cNvPr id="0" name=""/>
        <dsp:cNvSpPr/>
      </dsp:nvSpPr>
      <dsp:spPr>
        <a:xfrm>
          <a:off x="3341051" y="581425"/>
          <a:ext cx="4166686" cy="7148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b="1" kern="1200" dirty="0"/>
            <a:t>Rad u paru</a:t>
          </a:r>
        </a:p>
      </dsp:txBody>
      <dsp:txXfrm>
        <a:off x="3341051" y="581425"/>
        <a:ext cx="4166686" cy="714813"/>
      </dsp:txXfrm>
    </dsp:sp>
    <dsp:sp modelId="{85E77E74-3DDB-4818-9023-4D6D1CAF0371}">
      <dsp:nvSpPr>
        <dsp:cNvPr id="0" name=""/>
        <dsp:cNvSpPr/>
      </dsp:nvSpPr>
      <dsp:spPr>
        <a:xfrm>
          <a:off x="-62670" y="1547697"/>
          <a:ext cx="3418198" cy="6024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3B157B-CD96-4F00-B412-3198A0718968}">
      <dsp:nvSpPr>
        <dsp:cNvPr id="0" name=""/>
        <dsp:cNvSpPr/>
      </dsp:nvSpPr>
      <dsp:spPr>
        <a:xfrm>
          <a:off x="330937" y="1921624"/>
          <a:ext cx="3418198" cy="6024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Klasičan rad u paru</a:t>
          </a:r>
        </a:p>
      </dsp:txBody>
      <dsp:txXfrm>
        <a:off x="330937" y="1921624"/>
        <a:ext cx="3418198" cy="602452"/>
      </dsp:txXfrm>
    </dsp:sp>
    <dsp:sp modelId="{55B76F8B-205C-4079-86F0-B5AB95F48083}">
      <dsp:nvSpPr>
        <dsp:cNvPr id="0" name=""/>
        <dsp:cNvSpPr/>
      </dsp:nvSpPr>
      <dsp:spPr>
        <a:xfrm>
          <a:off x="3923996" y="1543018"/>
          <a:ext cx="2623233" cy="5895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300266-94C1-48F7-B40A-120F6F62D0A6}">
      <dsp:nvSpPr>
        <dsp:cNvPr id="0" name=""/>
        <dsp:cNvSpPr/>
      </dsp:nvSpPr>
      <dsp:spPr>
        <a:xfrm>
          <a:off x="4317603" y="1916945"/>
          <a:ext cx="2623233" cy="5895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Brzinski duet</a:t>
          </a:r>
        </a:p>
      </dsp:txBody>
      <dsp:txXfrm>
        <a:off x="4317603" y="1916945"/>
        <a:ext cx="2623233" cy="589517"/>
      </dsp:txXfrm>
    </dsp:sp>
    <dsp:sp modelId="{29A5B8CE-0291-401E-93A2-3443D6FF4FA4}">
      <dsp:nvSpPr>
        <dsp:cNvPr id="0" name=""/>
        <dsp:cNvSpPr/>
      </dsp:nvSpPr>
      <dsp:spPr>
        <a:xfrm>
          <a:off x="7452833" y="1538362"/>
          <a:ext cx="3440374" cy="5658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FCC370-1EBE-4AC3-9C33-8451D63F200F}">
      <dsp:nvSpPr>
        <dsp:cNvPr id="0" name=""/>
        <dsp:cNvSpPr/>
      </dsp:nvSpPr>
      <dsp:spPr>
        <a:xfrm>
          <a:off x="7846441" y="1912289"/>
          <a:ext cx="3440374" cy="565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Partnerska slagalica</a:t>
          </a:r>
        </a:p>
      </dsp:txBody>
      <dsp:txXfrm>
        <a:off x="7846441" y="1912289"/>
        <a:ext cx="3440374" cy="5658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2F6E47-84D7-41B9-917C-ACE1EEC257A5}">
      <dsp:nvSpPr>
        <dsp:cNvPr id="0" name=""/>
        <dsp:cNvSpPr/>
      </dsp:nvSpPr>
      <dsp:spPr>
        <a:xfrm>
          <a:off x="5085441" y="873331"/>
          <a:ext cx="4303020" cy="6574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214"/>
              </a:lnTo>
              <a:lnTo>
                <a:pt x="4303020" y="343214"/>
              </a:lnTo>
              <a:lnTo>
                <a:pt x="4303020" y="65740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F90AED-47D4-461E-B7BB-854069CA4D63}">
      <dsp:nvSpPr>
        <dsp:cNvPr id="0" name=""/>
        <dsp:cNvSpPr/>
      </dsp:nvSpPr>
      <dsp:spPr>
        <a:xfrm>
          <a:off x="5085441" y="873331"/>
          <a:ext cx="440574" cy="6439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776"/>
              </a:lnTo>
              <a:lnTo>
                <a:pt x="440574" y="329776"/>
              </a:lnTo>
              <a:lnTo>
                <a:pt x="440574" y="6439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82DFC0-C0E7-42A1-BE8C-C496602DB355}">
      <dsp:nvSpPr>
        <dsp:cNvPr id="0" name=""/>
        <dsp:cNvSpPr/>
      </dsp:nvSpPr>
      <dsp:spPr>
        <a:xfrm>
          <a:off x="1680713" y="873331"/>
          <a:ext cx="3404728" cy="623782"/>
        </a:xfrm>
        <a:custGeom>
          <a:avLst/>
          <a:gdLst/>
          <a:ahLst/>
          <a:cxnLst/>
          <a:rect l="0" t="0" r="0" b="0"/>
          <a:pathLst>
            <a:path>
              <a:moveTo>
                <a:pt x="3404728" y="0"/>
              </a:moveTo>
              <a:lnTo>
                <a:pt x="3404728" y="309596"/>
              </a:lnTo>
              <a:lnTo>
                <a:pt x="0" y="309596"/>
              </a:lnTo>
              <a:lnTo>
                <a:pt x="0" y="62378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5CCE68-381A-4E4F-8CEF-4ABA011C2481}">
      <dsp:nvSpPr>
        <dsp:cNvPr id="0" name=""/>
        <dsp:cNvSpPr/>
      </dsp:nvSpPr>
      <dsp:spPr>
        <a:xfrm>
          <a:off x="3090877" y="188978"/>
          <a:ext cx="3989129" cy="6843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BBB136-CFED-4FE2-8AAE-A2370B23210F}">
      <dsp:nvSpPr>
        <dsp:cNvPr id="0" name=""/>
        <dsp:cNvSpPr/>
      </dsp:nvSpPr>
      <dsp:spPr>
        <a:xfrm>
          <a:off x="3467711" y="546971"/>
          <a:ext cx="3989129" cy="6843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b="1" kern="1200" dirty="0"/>
            <a:t>Rad u grupi</a:t>
          </a:r>
        </a:p>
      </dsp:txBody>
      <dsp:txXfrm>
        <a:off x="3467711" y="546971"/>
        <a:ext cx="3989129" cy="684352"/>
      </dsp:txXfrm>
    </dsp:sp>
    <dsp:sp modelId="{85E77E74-3DDB-4818-9023-4D6D1CAF0371}">
      <dsp:nvSpPr>
        <dsp:cNvPr id="0" name=""/>
        <dsp:cNvSpPr/>
      </dsp:nvSpPr>
      <dsp:spPr>
        <a:xfrm>
          <a:off x="44445" y="1497113"/>
          <a:ext cx="3272536" cy="5767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3B157B-CD96-4F00-B412-3198A0718968}">
      <dsp:nvSpPr>
        <dsp:cNvPr id="0" name=""/>
        <dsp:cNvSpPr/>
      </dsp:nvSpPr>
      <dsp:spPr>
        <a:xfrm>
          <a:off x="421279" y="1855106"/>
          <a:ext cx="3272536" cy="5767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Grupna analiza</a:t>
          </a:r>
        </a:p>
      </dsp:txBody>
      <dsp:txXfrm>
        <a:off x="421279" y="1855106"/>
        <a:ext cx="3272536" cy="576779"/>
      </dsp:txXfrm>
    </dsp:sp>
    <dsp:sp modelId="{55B76F8B-205C-4079-86F0-B5AB95F48083}">
      <dsp:nvSpPr>
        <dsp:cNvPr id="0" name=""/>
        <dsp:cNvSpPr/>
      </dsp:nvSpPr>
      <dsp:spPr>
        <a:xfrm>
          <a:off x="3870348" y="1517293"/>
          <a:ext cx="3311335" cy="5643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300266-94C1-48F7-B40A-120F6F62D0A6}">
      <dsp:nvSpPr>
        <dsp:cNvPr id="0" name=""/>
        <dsp:cNvSpPr/>
      </dsp:nvSpPr>
      <dsp:spPr>
        <a:xfrm>
          <a:off x="4247182" y="1875286"/>
          <a:ext cx="3311335" cy="5643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Recipročno čitanje </a:t>
          </a:r>
        </a:p>
      </dsp:txBody>
      <dsp:txXfrm>
        <a:off x="4247182" y="1875286"/>
        <a:ext cx="3311335" cy="564396"/>
      </dsp:txXfrm>
    </dsp:sp>
    <dsp:sp modelId="{29A5B8CE-0291-401E-93A2-3443D6FF4FA4}">
      <dsp:nvSpPr>
        <dsp:cNvPr id="0" name=""/>
        <dsp:cNvSpPr/>
      </dsp:nvSpPr>
      <dsp:spPr>
        <a:xfrm>
          <a:off x="7901777" y="1530731"/>
          <a:ext cx="2973371" cy="5417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FCC370-1EBE-4AC3-9C33-8451D63F200F}">
      <dsp:nvSpPr>
        <dsp:cNvPr id="0" name=""/>
        <dsp:cNvSpPr/>
      </dsp:nvSpPr>
      <dsp:spPr>
        <a:xfrm>
          <a:off x="8278611" y="1888724"/>
          <a:ext cx="2973371" cy="5417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Grupna slagalica</a:t>
          </a:r>
        </a:p>
      </dsp:txBody>
      <dsp:txXfrm>
        <a:off x="8278611" y="1888724"/>
        <a:ext cx="2973371" cy="5417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9CF8A7-9425-4D81-AA19-697ACF055BAF}">
      <dsp:nvSpPr>
        <dsp:cNvPr id="0" name=""/>
        <dsp:cNvSpPr/>
      </dsp:nvSpPr>
      <dsp:spPr>
        <a:xfrm>
          <a:off x="1387684" y="-42485"/>
          <a:ext cx="1807220" cy="15551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>
              <a:solidFill>
                <a:schemeClr val="tx2"/>
              </a:solidFill>
              <a:latin typeface="Calibri" panose="020F0502020204030204" pitchFamily="34" charset="0"/>
            </a:rPr>
            <a:t>Moje mišljenje, odgovor, ideja, prijedlog rješenja</a:t>
          </a:r>
        </a:p>
      </dsp:txBody>
      <dsp:txXfrm>
        <a:off x="1652345" y="185266"/>
        <a:ext cx="1277898" cy="1099681"/>
      </dsp:txXfrm>
    </dsp:sp>
    <dsp:sp modelId="{70CA744D-C664-4B8B-81C1-5EA37C92F037}">
      <dsp:nvSpPr>
        <dsp:cNvPr id="0" name=""/>
        <dsp:cNvSpPr/>
      </dsp:nvSpPr>
      <dsp:spPr>
        <a:xfrm rot="2714597">
          <a:off x="2912827" y="1247882"/>
          <a:ext cx="242596" cy="4727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accent1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900" kern="1200"/>
        </a:p>
      </dsp:txBody>
      <dsp:txXfrm>
        <a:off x="2923595" y="1316598"/>
        <a:ext cx="169817" cy="283666"/>
      </dsp:txXfrm>
    </dsp:sp>
    <dsp:sp modelId="{367B3AE5-E3D7-4F1F-8F10-CEAEE89EA67B}">
      <dsp:nvSpPr>
        <dsp:cNvPr id="0" name=""/>
        <dsp:cNvSpPr/>
      </dsp:nvSpPr>
      <dsp:spPr>
        <a:xfrm>
          <a:off x="2829587" y="1505162"/>
          <a:ext cx="1876127" cy="14377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>
              <a:solidFill>
                <a:schemeClr val="tx2"/>
              </a:solidFill>
              <a:latin typeface="Calibri" panose="020F0502020204030204" pitchFamily="34" charset="0"/>
            </a:rPr>
            <a:t>Čita tezu i mišljenje, piše svoje komentar</a:t>
          </a:r>
        </a:p>
      </dsp:txBody>
      <dsp:txXfrm>
        <a:off x="3104339" y="1715720"/>
        <a:ext cx="1326623" cy="1016664"/>
      </dsp:txXfrm>
    </dsp:sp>
    <dsp:sp modelId="{9F61F507-C39E-4B75-9DAD-5E5F166F82CA}">
      <dsp:nvSpPr>
        <dsp:cNvPr id="0" name=""/>
        <dsp:cNvSpPr/>
      </dsp:nvSpPr>
      <dsp:spPr>
        <a:xfrm rot="8166413">
          <a:off x="3067506" y="2816302"/>
          <a:ext cx="226248" cy="4727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accent1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900" kern="1200"/>
        </a:p>
      </dsp:txBody>
      <dsp:txXfrm rot="10800000">
        <a:off x="3125899" y="2887329"/>
        <a:ext cx="158374" cy="283666"/>
      </dsp:txXfrm>
    </dsp:sp>
    <dsp:sp modelId="{FCB7A7F6-5E8E-45DC-ADD1-0AD30D11EA11}">
      <dsp:nvSpPr>
        <dsp:cNvPr id="0" name=""/>
        <dsp:cNvSpPr/>
      </dsp:nvSpPr>
      <dsp:spPr>
        <a:xfrm>
          <a:off x="1349780" y="2946979"/>
          <a:ext cx="1857846" cy="14191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>
              <a:solidFill>
                <a:schemeClr val="tx2"/>
              </a:solidFill>
              <a:latin typeface="Calibri" panose="020F0502020204030204" pitchFamily="34" charset="0"/>
            </a:rPr>
            <a:t>Upisuje vlastita razmišljanja o tezi i prijedlogu rješenja</a:t>
          </a:r>
        </a:p>
      </dsp:txBody>
      <dsp:txXfrm>
        <a:off x="1621855" y="3154809"/>
        <a:ext cx="1313696" cy="1003489"/>
      </dsp:txXfrm>
    </dsp:sp>
    <dsp:sp modelId="{422085F9-A0CD-4257-A01D-1D0E7E9E8F2B}">
      <dsp:nvSpPr>
        <dsp:cNvPr id="0" name=""/>
        <dsp:cNvSpPr/>
      </dsp:nvSpPr>
      <dsp:spPr>
        <a:xfrm rot="13433587">
          <a:off x="1416964" y="2708975"/>
          <a:ext cx="245052" cy="4727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accent1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900" kern="1200"/>
        </a:p>
      </dsp:txBody>
      <dsp:txXfrm rot="10800000">
        <a:off x="1480211" y="2829016"/>
        <a:ext cx="171536" cy="283666"/>
      </dsp:txXfrm>
    </dsp:sp>
    <dsp:sp modelId="{D395B6EF-5E50-4D12-AD93-3F8066A0A62B}">
      <dsp:nvSpPr>
        <dsp:cNvPr id="0" name=""/>
        <dsp:cNvSpPr/>
      </dsp:nvSpPr>
      <dsp:spPr>
        <a:xfrm>
          <a:off x="-122818" y="1505162"/>
          <a:ext cx="1825150" cy="14377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>
              <a:solidFill>
                <a:schemeClr val="tx2"/>
              </a:solidFill>
              <a:latin typeface="Calibri" panose="020F0502020204030204" pitchFamily="34" charset="0"/>
            </a:rPr>
            <a:t>Analizira prethodno, iznosi nove misli</a:t>
          </a:r>
        </a:p>
      </dsp:txBody>
      <dsp:txXfrm>
        <a:off x="144469" y="1715720"/>
        <a:ext cx="1290576" cy="1016664"/>
      </dsp:txXfrm>
    </dsp:sp>
    <dsp:sp modelId="{BFFF2A50-36FC-4E90-99D6-1D9C0C8672FD}">
      <dsp:nvSpPr>
        <dsp:cNvPr id="0" name=""/>
        <dsp:cNvSpPr/>
      </dsp:nvSpPr>
      <dsp:spPr>
        <a:xfrm rot="18914474">
          <a:off x="1395600" y="1260469"/>
          <a:ext cx="254999" cy="4727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accent1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900" kern="1200"/>
        </a:p>
      </dsp:txBody>
      <dsp:txXfrm>
        <a:off x="1406690" y="1381958"/>
        <a:ext cx="178499" cy="2836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47F6CE-787B-43DB-AF7A-CF5CFE8C2CFF}">
      <dsp:nvSpPr>
        <dsp:cNvPr id="0" name=""/>
        <dsp:cNvSpPr/>
      </dsp:nvSpPr>
      <dsp:spPr>
        <a:xfrm rot="16200000">
          <a:off x="620869" y="-624350"/>
          <a:ext cx="1958622" cy="3245555"/>
        </a:xfrm>
        <a:prstGeom prst="round1Rect">
          <a:avLst/>
        </a:prstGeom>
        <a:solidFill>
          <a:schemeClr val="bg1"/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solidFill>
                <a:schemeClr val="tx2"/>
              </a:solidFill>
              <a:latin typeface="Calibri" panose="020F0502020204030204" pitchFamily="34" charset="0"/>
            </a:rPr>
            <a:t>Rezultati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solidFill>
                <a:schemeClr val="tx2"/>
              </a:solidFill>
              <a:latin typeface="Calibri" panose="020F0502020204030204" pitchFamily="34" charset="0"/>
            </a:rPr>
            <a:t>individualnog rada</a:t>
          </a:r>
        </a:p>
      </dsp:txBody>
      <dsp:txXfrm rot="5400000">
        <a:off x="-22597" y="19116"/>
        <a:ext cx="3245555" cy="1468966"/>
      </dsp:txXfrm>
    </dsp:sp>
    <dsp:sp modelId="{5ABD2F1B-E4A6-45DB-AC30-A6570E6428A4}">
      <dsp:nvSpPr>
        <dsp:cNvPr id="0" name=""/>
        <dsp:cNvSpPr/>
      </dsp:nvSpPr>
      <dsp:spPr>
        <a:xfrm>
          <a:off x="3143880" y="22249"/>
          <a:ext cx="3335944" cy="1958622"/>
        </a:xfrm>
        <a:prstGeom prst="round1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solidFill>
                <a:schemeClr val="tx2"/>
              </a:solidFill>
              <a:latin typeface="Calibri" panose="020F0502020204030204" pitchFamily="34" charset="0"/>
            </a:rPr>
            <a:t>Rezultati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solidFill>
                <a:schemeClr val="tx2"/>
              </a:solidFill>
              <a:latin typeface="Calibri" panose="020F0502020204030204" pitchFamily="34" charset="0"/>
            </a:rPr>
            <a:t>individualnog rada</a:t>
          </a:r>
        </a:p>
      </dsp:txBody>
      <dsp:txXfrm>
        <a:off x="3143880" y="22249"/>
        <a:ext cx="3335944" cy="1468966"/>
      </dsp:txXfrm>
    </dsp:sp>
    <dsp:sp modelId="{E85EEA1C-89C4-4E2E-A35A-0F87BA73142E}">
      <dsp:nvSpPr>
        <dsp:cNvPr id="0" name=""/>
        <dsp:cNvSpPr/>
      </dsp:nvSpPr>
      <dsp:spPr>
        <a:xfrm rot="10800000">
          <a:off x="-22597" y="1958622"/>
          <a:ext cx="3245555" cy="1958622"/>
        </a:xfrm>
        <a:prstGeom prst="round1Rect">
          <a:avLst/>
        </a:prstGeom>
        <a:solidFill>
          <a:schemeClr val="bg1"/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solidFill>
                <a:schemeClr val="tx2"/>
              </a:solidFill>
              <a:latin typeface="Calibri" panose="020F0502020204030204" pitchFamily="34" charset="0"/>
            </a:rPr>
            <a:t>Rezultati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solidFill>
                <a:schemeClr val="tx2"/>
              </a:solidFill>
              <a:latin typeface="Calibri" panose="020F0502020204030204" pitchFamily="34" charset="0"/>
            </a:rPr>
            <a:t>individualnog rada </a:t>
          </a:r>
        </a:p>
      </dsp:txBody>
      <dsp:txXfrm rot="10800000">
        <a:off x="-22597" y="2448277"/>
        <a:ext cx="3245555" cy="1468966"/>
      </dsp:txXfrm>
    </dsp:sp>
    <dsp:sp modelId="{026DAD07-66CC-49CB-8131-3BF287DB8B7C}">
      <dsp:nvSpPr>
        <dsp:cNvPr id="0" name=""/>
        <dsp:cNvSpPr/>
      </dsp:nvSpPr>
      <dsp:spPr>
        <a:xfrm rot="5400000">
          <a:off x="3866425" y="1315155"/>
          <a:ext cx="1958622" cy="3245555"/>
        </a:xfrm>
        <a:prstGeom prst="round1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solidFill>
                <a:schemeClr val="tx2"/>
              </a:solidFill>
              <a:latin typeface="Calibri" panose="020F0502020204030204" pitchFamily="34" charset="0"/>
            </a:rPr>
            <a:t>Rezultati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solidFill>
                <a:schemeClr val="tx2"/>
              </a:solidFill>
              <a:latin typeface="Calibri" panose="020F0502020204030204" pitchFamily="34" charset="0"/>
            </a:rPr>
            <a:t>individualnog rada</a:t>
          </a:r>
        </a:p>
      </dsp:txBody>
      <dsp:txXfrm rot="-5400000">
        <a:off x="3222958" y="2448276"/>
        <a:ext cx="3245555" cy="1468966"/>
      </dsp:txXfrm>
    </dsp:sp>
    <dsp:sp modelId="{F5428DDC-1B25-4225-92D4-285FA8691857}">
      <dsp:nvSpPr>
        <dsp:cNvPr id="0" name=""/>
        <dsp:cNvSpPr/>
      </dsp:nvSpPr>
      <dsp:spPr>
        <a:xfrm>
          <a:off x="1772358" y="1224138"/>
          <a:ext cx="2946393" cy="1468966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>
              <a:latin typeface="Calibri" panose="020F0502020204030204" pitchFamily="34" charset="0"/>
            </a:rPr>
            <a:t>3. Zajedničke bilješke za fazu </a:t>
          </a:r>
          <a:r>
            <a:rPr lang="hr-HR" sz="2400" b="1" kern="1200" dirty="0">
              <a:latin typeface="Calibri" panose="020F0502020204030204" pitchFamily="34" charset="0"/>
            </a:rPr>
            <a:t>prezentacije</a:t>
          </a:r>
        </a:p>
      </dsp:txBody>
      <dsp:txXfrm>
        <a:off x="1844067" y="1295847"/>
        <a:ext cx="2802975" cy="13255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D2DDA-69D8-473F-A583-B6774B31A77B}" type="datetimeFigureOut">
              <a:rPr lang="hr-HR" smtClean="0"/>
              <a:pPr/>
              <a:t>6.11.2018.</a:t>
            </a:fld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92CCB-FF08-4D29-8DA3-E1FD86044808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62153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F6DFB-6833-46E4-B515-70E0D9178056}" type="datetimeFigureOut">
              <a:rPr lang="hr-HR" smtClean="0"/>
              <a:pPr/>
              <a:t>6.11.2018.</a:t>
            </a:fld>
            <a:endParaRPr lang="hr-HR" dirty="0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</a:t>
            </a:r>
            <a:r>
              <a:rPr lang="hr-HR" noProof="0" dirty="0"/>
              <a:t>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706C7-F2C3-48B6-8A22-C484D800B5D4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99506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/>
          <p:nvPr/>
        </p:nvSpPr>
        <p:spPr>
          <a:xfrm>
            <a:off x="-1" y="1905000"/>
            <a:ext cx="12188826" cy="32004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50000"/>
                </a:schemeClr>
              </a:gs>
              <a:gs pos="0">
                <a:schemeClr val="accent1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hr-HR" dirty="0"/>
          </a:p>
        </p:txBody>
      </p:sp>
      <p:sp>
        <p:nvSpPr>
          <p:cNvPr id="10" name="Pravokutnik 9"/>
          <p:cNvSpPr/>
          <p:nvPr/>
        </p:nvSpPr>
        <p:spPr>
          <a:xfrm>
            <a:off x="-2" y="1795132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hr-HR" dirty="0"/>
          </a:p>
        </p:txBody>
      </p:sp>
      <p:sp>
        <p:nvSpPr>
          <p:cNvPr id="11" name="Pravokutnik 10"/>
          <p:cNvSpPr/>
          <p:nvPr/>
        </p:nvSpPr>
        <p:spPr>
          <a:xfrm>
            <a:off x="-2" y="5142116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295400" y="2079812"/>
            <a:ext cx="9601200" cy="1724092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8575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hr-HR" smtClean="0"/>
              <a:pPr/>
              <a:t>6.11.2018.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3593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hr-HR" smtClean="0"/>
              <a:pPr/>
              <a:t>6.11.2018.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3050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hr-HR" smtClean="0"/>
              <a:pPr/>
              <a:t>6.11.2018.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1731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Pr>
        <a:gradFill rotWithShape="1">
          <a:gsLst>
            <a:gs pos="100000">
              <a:schemeClr val="accent1">
                <a:alpha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hr-HR" smtClean="0"/>
              <a:pPr/>
              <a:t>6.11.2018.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6203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hr-HR" smtClean="0"/>
              <a:pPr/>
              <a:t>6.11.2018.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7635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hr-HR" smtClean="0"/>
              <a:pPr/>
              <a:t>6.11.2018.</a:t>
            </a:fld>
            <a:endParaRPr lang="hr-HR" dirty="0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5439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hr-HR" smtClean="0"/>
              <a:pPr/>
              <a:t>6.11.2018.</a:t>
            </a:fld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1291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4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6" name="Pravokutnik 5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hr-HR" dirty="0"/>
            </a:p>
          </p:txBody>
        </p:sp>
        <p:sp>
          <p:nvSpPr>
            <p:cNvPr id="7" name="Pravokutnik 6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hr-HR" dirty="0"/>
            </a:p>
          </p:txBody>
        </p:sp>
      </p:grpSp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hr-HR" smtClean="0"/>
              <a:pPr/>
              <a:t>6.11.2018.</a:t>
            </a:fld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9543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Pravokutnik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hr-HR" dirty="0"/>
            </a:p>
          </p:txBody>
        </p:sp>
        <p:sp>
          <p:nvSpPr>
            <p:cNvPr id="10" name="Pravokutnik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hr-HR" dirty="0"/>
            </a:p>
          </p:txBody>
        </p: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hr-HR" smtClean="0"/>
              <a:pPr/>
              <a:t>6.11.2018.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3937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Pravokutnik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hr-HR" dirty="0"/>
            </a:p>
          </p:txBody>
        </p:sp>
        <p:sp>
          <p:nvSpPr>
            <p:cNvPr id="10" name="Pravokutnik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hr-HR" dirty="0"/>
            </a:p>
          </p:txBody>
        </p: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50811" y="506104"/>
            <a:ext cx="685800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hr-HR" smtClean="0"/>
              <a:pPr/>
              <a:t>6.11.2018.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0198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  <a:alpha val="59000"/>
              </a:schemeClr>
            </a:gs>
            <a:gs pos="40000">
              <a:schemeClr val="accent1">
                <a:lumMod val="20000"/>
                <a:lumOff val="80000"/>
                <a:alpha val="66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-1" y="6480048"/>
            <a:ext cx="12188827" cy="377952"/>
            <a:chOff x="-1" y="6480048"/>
            <a:chExt cx="12188827" cy="377952"/>
          </a:xfrm>
        </p:grpSpPr>
        <p:sp>
          <p:nvSpPr>
            <p:cNvPr id="7" name="Pravokutnik 6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hr-HR" dirty="0"/>
            </a:p>
          </p:txBody>
        </p:sp>
        <p:sp>
          <p:nvSpPr>
            <p:cNvPr id="8" name="Pravokutnik 7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hr-HR" dirty="0"/>
            </a:p>
          </p:txBody>
        </p:sp>
      </p:grpSp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dirty="0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B277187-C200-495F-A386-621319EADA8F}" type="datetimeFigureOut">
              <a:rPr lang="hr-HR" smtClean="0"/>
              <a:pPr/>
              <a:t>6.11.2018.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C749032-2A07-4AE8-BA90-74324CAE0C87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70023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7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9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1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1295400" y="2079812"/>
            <a:ext cx="9601200" cy="1290709"/>
          </a:xfrm>
        </p:spPr>
        <p:txBody>
          <a:bodyPr>
            <a:normAutofit fontScale="90000"/>
          </a:bodyPr>
          <a:lstStyle/>
          <a:p>
            <a:pPr algn="ctr" defTabSz="914400">
              <a:spcBef>
                <a:spcPct val="0"/>
              </a:spcBef>
              <a:buNone/>
            </a:pPr>
            <a:r>
              <a:rPr lang="hr-HR" sz="5400" b="1" i="0" dirty="0">
                <a:solidFill>
                  <a:schemeClr val="tx2"/>
                </a:solidFill>
                <a:latin typeface="Book Antiqua"/>
              </a:rPr>
              <a:t>Suradničko učenje </a:t>
            </a:r>
            <a:br>
              <a:rPr lang="hr-HR" sz="5400" b="1" i="0" dirty="0">
                <a:solidFill>
                  <a:schemeClr val="tx2"/>
                </a:solidFill>
                <a:latin typeface="Book Antiqua"/>
              </a:rPr>
            </a:br>
            <a:r>
              <a:rPr lang="hr-HR" sz="5400" b="1" i="0" dirty="0">
                <a:solidFill>
                  <a:schemeClr val="tx2"/>
                </a:solidFill>
                <a:latin typeface="Book Antiqua"/>
              </a:rPr>
              <a:t>u školskoj knjižnici</a:t>
            </a:r>
            <a:endParaRPr lang="hr-HR" dirty="0">
              <a:solidFill>
                <a:schemeClr val="tx2"/>
              </a:solidFill>
            </a:endParaRPr>
          </a:p>
        </p:txBody>
      </p:sp>
      <p:sp>
        <p:nvSpPr>
          <p:cNvPr id="7" name="Podnaslov 6"/>
          <p:cNvSpPr>
            <a:spLocks noGrp="1"/>
          </p:cNvSpPr>
          <p:nvPr>
            <p:ph type="subTitle" idx="1"/>
          </p:nvPr>
        </p:nvSpPr>
        <p:spPr>
          <a:xfrm>
            <a:off x="1295400" y="3827721"/>
            <a:ext cx="9601200" cy="2360428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hr-HR" b="0" i="0" dirty="0">
                <a:solidFill>
                  <a:schemeClr val="tx2"/>
                </a:solidFill>
              </a:rPr>
              <a:t>Nikolina Sabolić, prof., dip</a:t>
            </a:r>
            <a:r>
              <a:rPr lang="hr-HR" dirty="0">
                <a:solidFill>
                  <a:schemeClr val="tx2"/>
                </a:solidFill>
              </a:rPr>
              <a:t>l. bibliotekar</a:t>
            </a:r>
            <a:endParaRPr lang="hr-HR" b="0" i="0" dirty="0">
              <a:solidFill>
                <a:schemeClr val="tx2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hr-HR" sz="2000" b="0" i="0" dirty="0">
              <a:solidFill>
                <a:schemeClr val="tx2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hr-HR" dirty="0">
              <a:solidFill>
                <a:schemeClr val="tx2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hr-HR" b="1" dirty="0">
                <a:solidFill>
                  <a:schemeClr val="tx2"/>
                </a:solidFill>
              </a:rPr>
              <a:t>ŽSV školskih knjižničara Koprivničko-križevačke županije</a:t>
            </a:r>
          </a:p>
          <a:p>
            <a:pPr marL="0" indent="0" algn="ctr">
              <a:spcBef>
                <a:spcPts val="0"/>
              </a:spcBef>
              <a:buNone/>
            </a:pPr>
            <a:endParaRPr lang="hr-HR" dirty="0">
              <a:solidFill>
                <a:schemeClr val="tx2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hr-HR" dirty="0">
              <a:solidFill>
                <a:schemeClr val="tx2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hr-HR" dirty="0">
                <a:solidFill>
                  <a:schemeClr val="tx2"/>
                </a:solidFill>
              </a:rPr>
              <a:t>5. studenoga 2018.</a:t>
            </a:r>
          </a:p>
          <a:p>
            <a:pPr marL="0" indent="0" algn="ctr">
              <a:spcBef>
                <a:spcPts val="0"/>
              </a:spcBef>
              <a:buNone/>
            </a:pPr>
            <a:endParaRPr lang="hr-HR" dirty="0">
              <a:solidFill>
                <a:schemeClr val="tx2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hr-H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01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>
          <a:xfrm>
            <a:off x="1341120" y="223284"/>
            <a:ext cx="9509760" cy="691116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buNone/>
            </a:pPr>
            <a:r>
              <a:rPr lang="hr-HR" sz="3400" b="1" i="0" dirty="0">
                <a:solidFill>
                  <a:schemeClr val="tx2"/>
                </a:solidFill>
                <a:latin typeface="Book Antiqua"/>
              </a:rPr>
              <a:t>Koraci suradničkog učenja</a:t>
            </a:r>
            <a:endParaRPr lang="hr-HR" dirty="0">
              <a:solidFill>
                <a:schemeClr val="tx2"/>
              </a:solidFill>
            </a:endParaRPr>
          </a:p>
        </p:txBody>
      </p:sp>
      <p:sp>
        <p:nvSpPr>
          <p:cNvPr id="14" name="Rezervirano mjesto sadržaja 13"/>
          <p:cNvSpPr>
            <a:spLocks noGrp="1"/>
          </p:cNvSpPr>
          <p:nvPr>
            <p:ph idx="1"/>
          </p:nvPr>
        </p:nvSpPr>
        <p:spPr>
          <a:xfrm>
            <a:off x="1341120" y="1329070"/>
            <a:ext cx="10131410" cy="5013926"/>
          </a:xfrm>
        </p:spPr>
        <p:txBody>
          <a:bodyPr>
            <a:normAutofit/>
          </a:bodyPr>
          <a:lstStyle/>
          <a:p>
            <a:pPr marL="45720" indent="0">
              <a:buClr>
                <a:srgbClr val="323232">
                  <a:lumMod val="90000"/>
                </a:srgbClr>
              </a:buClr>
              <a:buNone/>
            </a:pPr>
            <a:endParaRPr lang="hr-HR" sz="2400" dirty="0">
              <a:solidFill>
                <a:schemeClr val="tx2"/>
              </a:solidFill>
            </a:endParaRPr>
          </a:p>
          <a:p>
            <a:pPr marL="45720" indent="0">
              <a:buClr>
                <a:srgbClr val="323232">
                  <a:lumMod val="90000"/>
                </a:srgbClr>
              </a:buClr>
              <a:buNone/>
            </a:pPr>
            <a:endParaRPr lang="hr-HR" sz="2400" dirty="0">
              <a:solidFill>
                <a:schemeClr val="tx2"/>
              </a:solidFill>
            </a:endParaRPr>
          </a:p>
          <a:p>
            <a:pPr marL="45720" indent="0">
              <a:buClr>
                <a:srgbClr val="323232">
                  <a:lumMod val="90000"/>
                </a:srgbClr>
              </a:buClr>
              <a:buNone/>
            </a:pPr>
            <a:endParaRPr lang="hr-HR" sz="2400" dirty="0">
              <a:solidFill>
                <a:schemeClr val="tx2"/>
              </a:solidFill>
            </a:endParaRPr>
          </a:p>
          <a:p>
            <a:pPr marL="45720" indent="0">
              <a:buClr>
                <a:srgbClr val="323232">
                  <a:lumMod val="90000"/>
                </a:srgbClr>
              </a:buClr>
              <a:buNone/>
            </a:pPr>
            <a:endParaRPr lang="hr-HR" sz="2400" dirty="0">
              <a:solidFill>
                <a:schemeClr val="tx2"/>
              </a:solidFill>
            </a:endParaRPr>
          </a:p>
          <a:p>
            <a:pPr marL="45720" indent="0">
              <a:buClr>
                <a:srgbClr val="323232">
                  <a:lumMod val="90000"/>
                </a:srgbClr>
              </a:buClr>
              <a:buNone/>
            </a:pPr>
            <a:endParaRPr lang="hr-HR" sz="2400" dirty="0">
              <a:solidFill>
                <a:schemeClr val="tx2"/>
              </a:solidFill>
            </a:endParaRPr>
          </a:p>
          <a:p>
            <a:pPr marL="45720" indent="0">
              <a:buClr>
                <a:srgbClr val="323232">
                  <a:lumMod val="90000"/>
                </a:srgbClr>
              </a:buClr>
              <a:buNone/>
            </a:pPr>
            <a:endParaRPr lang="hr-HR" sz="2400" dirty="0">
              <a:solidFill>
                <a:schemeClr val="tx2"/>
              </a:solidFill>
            </a:endParaRPr>
          </a:p>
          <a:p>
            <a:pPr marL="45720" indent="0">
              <a:buClr>
                <a:srgbClr val="323232">
                  <a:lumMod val="90000"/>
                </a:srgbClr>
              </a:buClr>
              <a:buNone/>
            </a:pPr>
            <a:r>
              <a:rPr lang="hr-HR" sz="2400" dirty="0">
                <a:solidFill>
                  <a:schemeClr val="tx2"/>
                </a:solidFill>
              </a:rPr>
              <a:t>                                                               </a:t>
            </a:r>
          </a:p>
          <a:p>
            <a:pPr marL="45720" indent="0">
              <a:buClr>
                <a:srgbClr val="323232">
                  <a:lumMod val="90000"/>
                </a:srgbClr>
              </a:buClr>
              <a:buNone/>
            </a:pPr>
            <a:r>
              <a:rPr lang="hr-HR" sz="2200" b="1" dirty="0">
                <a:solidFill>
                  <a:schemeClr val="tx2"/>
                </a:solidFill>
              </a:rPr>
              <a:t>                                                                               Metoda suradničkog učenja</a:t>
            </a:r>
          </a:p>
          <a:p>
            <a:pPr marL="45720" indent="0">
              <a:buClr>
                <a:srgbClr val="323232">
                  <a:lumMod val="90000"/>
                </a:srgbClr>
              </a:buClr>
              <a:buNone/>
            </a:pPr>
            <a:r>
              <a:rPr lang="hr-HR" sz="2200" b="1" dirty="0">
                <a:solidFill>
                  <a:schemeClr val="tx2"/>
                </a:solidFill>
              </a:rPr>
              <a:t>                                                                  povezuje različite oblike nastavnog rada.</a:t>
            </a:r>
          </a:p>
          <a:p>
            <a:pPr marL="45720" indent="0" algn="ctr">
              <a:buClr>
                <a:srgbClr val="323232">
                  <a:lumMod val="90000"/>
                </a:srgbClr>
              </a:buClr>
              <a:buNone/>
            </a:pPr>
            <a:endParaRPr lang="hr-HR" sz="2400" b="1" i="0" dirty="0">
              <a:solidFill>
                <a:schemeClr val="tx2"/>
              </a:solidFill>
              <a:latin typeface="Book Antiqua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CF96717-0063-4304-A959-0086322596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0063">
            <a:off x="10222058" y="3987661"/>
            <a:ext cx="1431049" cy="991827"/>
          </a:xfrm>
          <a:prstGeom prst="rect">
            <a:avLst/>
          </a:prstGeom>
        </p:spPr>
      </p:pic>
      <p:grpSp>
        <p:nvGrpSpPr>
          <p:cNvPr id="5" name="Grupa 4">
            <a:extLst>
              <a:ext uri="{FF2B5EF4-FFF2-40B4-BE49-F238E27FC236}">
                <a16:creationId xmlns:a16="http://schemas.microsoft.com/office/drawing/2014/main" id="{B57648CD-68B4-4C2C-A595-73D23379F3EB}"/>
              </a:ext>
            </a:extLst>
          </p:cNvPr>
          <p:cNvGrpSpPr/>
          <p:nvPr/>
        </p:nvGrpSpPr>
        <p:grpSpPr>
          <a:xfrm>
            <a:off x="1828800" y="981723"/>
            <a:ext cx="3239513" cy="2730451"/>
            <a:chOff x="2979252" y="661518"/>
            <a:chExt cx="2521524" cy="1825008"/>
          </a:xfrm>
        </p:grpSpPr>
        <p:sp>
          <p:nvSpPr>
            <p:cNvPr id="6" name="Elipsa 5">
              <a:extLst>
                <a:ext uri="{FF2B5EF4-FFF2-40B4-BE49-F238E27FC236}">
                  <a16:creationId xmlns:a16="http://schemas.microsoft.com/office/drawing/2014/main" id="{C5B50CFF-B991-40B9-A5C3-3EB18088B1DA}"/>
                </a:ext>
              </a:extLst>
            </p:cNvPr>
            <p:cNvSpPr/>
            <p:nvPr/>
          </p:nvSpPr>
          <p:spPr>
            <a:xfrm>
              <a:off x="2979252" y="661518"/>
              <a:ext cx="2521524" cy="182500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7" name="Elipsa 4">
              <a:extLst>
                <a:ext uri="{FF2B5EF4-FFF2-40B4-BE49-F238E27FC236}">
                  <a16:creationId xmlns:a16="http://schemas.microsoft.com/office/drawing/2014/main" id="{1D610F23-D6E9-4F88-A23D-0C78BD3F8EB1}"/>
                </a:ext>
              </a:extLst>
            </p:cNvPr>
            <p:cNvSpPr txBox="1"/>
            <p:nvPr/>
          </p:nvSpPr>
          <p:spPr>
            <a:xfrm>
              <a:off x="3315456" y="759223"/>
              <a:ext cx="1884410" cy="14785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1900" dirty="0">
                  <a:latin typeface="Calibri" panose="020F0502020204030204" pitchFamily="34" charset="0"/>
                </a:rPr>
                <a:t>Čitanje teksta, odgovaranje na pitanja, izdvajanje ključnih riječi, izrada sažetka, rješavanje zadataka, izvođenje pokusa, pisanje mišljenja, dojmova… </a:t>
              </a:r>
              <a:endParaRPr lang="hr-HR" sz="1900" kern="12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8" name="Group 12">
            <a:extLst>
              <a:ext uri="{FF2B5EF4-FFF2-40B4-BE49-F238E27FC236}">
                <a16:creationId xmlns:a16="http://schemas.microsoft.com/office/drawing/2014/main" id="{4634C559-E6D9-47A0-AE2D-847D22E52496}"/>
              </a:ext>
            </a:extLst>
          </p:cNvPr>
          <p:cNvGrpSpPr>
            <a:grpSpLocks/>
          </p:cNvGrpSpPr>
          <p:nvPr/>
        </p:nvGrpSpPr>
        <p:grpSpPr bwMode="auto">
          <a:xfrm>
            <a:off x="4744806" y="1303999"/>
            <a:ext cx="1905000" cy="1143000"/>
            <a:chOff x="5861098" y="1795113"/>
            <a:chExt cx="1905000" cy="1143000"/>
          </a:xfrm>
        </p:grpSpPr>
        <p:sp>
          <p:nvSpPr>
            <p:cNvPr id="9" name="Oval 4">
              <a:extLst>
                <a:ext uri="{FF2B5EF4-FFF2-40B4-BE49-F238E27FC236}">
                  <a16:creationId xmlns:a16="http://schemas.microsoft.com/office/drawing/2014/main" id="{7EFCBC46-0826-4737-AD1B-7A024D240FFE}"/>
                </a:ext>
              </a:extLst>
            </p:cNvPr>
            <p:cNvSpPr/>
            <p:nvPr/>
          </p:nvSpPr>
          <p:spPr>
            <a:xfrm>
              <a:off x="5861098" y="1795113"/>
              <a:ext cx="1905000" cy="1143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dirty="0"/>
                <a:t>samostalno</a:t>
              </a:r>
            </a:p>
          </p:txBody>
        </p:sp>
        <p:sp>
          <p:nvSpPr>
            <p:cNvPr id="10" name="TextBox 5">
              <a:extLst>
                <a:ext uri="{FF2B5EF4-FFF2-40B4-BE49-F238E27FC236}">
                  <a16:creationId xmlns:a16="http://schemas.microsoft.com/office/drawing/2014/main" id="{CF0D1BC1-D119-4C67-AA7A-0E50C405E5F2}"/>
                </a:ext>
              </a:extLst>
            </p:cNvPr>
            <p:cNvSpPr txBox="1"/>
            <p:nvPr/>
          </p:nvSpPr>
          <p:spPr>
            <a:xfrm>
              <a:off x="6019800" y="2133600"/>
              <a:ext cx="1584088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dirty="0">
                  <a:latin typeface="+mj-lt"/>
                  <a:cs typeface="+mn-cs"/>
                </a:rPr>
                <a:t> Individualni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dirty="0">
                  <a:latin typeface="+mj-lt"/>
                </a:rPr>
                <a:t>r</a:t>
              </a:r>
              <a:r>
                <a:rPr lang="hr-HR" dirty="0">
                  <a:latin typeface="+mj-lt"/>
                  <a:cs typeface="+mn-cs"/>
                </a:rPr>
                <a:t>ad </a:t>
              </a:r>
            </a:p>
          </p:txBody>
        </p:sp>
      </p:grpSp>
      <p:grpSp>
        <p:nvGrpSpPr>
          <p:cNvPr id="11" name="Grupa 10">
            <a:extLst>
              <a:ext uri="{FF2B5EF4-FFF2-40B4-BE49-F238E27FC236}">
                <a16:creationId xmlns:a16="http://schemas.microsoft.com/office/drawing/2014/main" id="{50B77F76-D581-498E-85DD-0BF75A4EFF3C}"/>
              </a:ext>
            </a:extLst>
          </p:cNvPr>
          <p:cNvGrpSpPr/>
          <p:nvPr/>
        </p:nvGrpSpPr>
        <p:grpSpPr>
          <a:xfrm>
            <a:off x="6026865" y="1984094"/>
            <a:ext cx="3704185" cy="2765285"/>
            <a:chOff x="4997011" y="3383036"/>
            <a:chExt cx="2575758" cy="1903061"/>
          </a:xfrm>
        </p:grpSpPr>
        <p:sp>
          <p:nvSpPr>
            <p:cNvPr id="12" name="Elipsa 11">
              <a:extLst>
                <a:ext uri="{FF2B5EF4-FFF2-40B4-BE49-F238E27FC236}">
                  <a16:creationId xmlns:a16="http://schemas.microsoft.com/office/drawing/2014/main" id="{2B413B69-59CD-410C-B302-6614D0882AE7}"/>
                </a:ext>
              </a:extLst>
            </p:cNvPr>
            <p:cNvSpPr/>
            <p:nvPr/>
          </p:nvSpPr>
          <p:spPr>
            <a:xfrm>
              <a:off x="4997011" y="3383036"/>
              <a:ext cx="2575758" cy="190306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5" name="Elipsa 4">
              <a:extLst>
                <a:ext uri="{FF2B5EF4-FFF2-40B4-BE49-F238E27FC236}">
                  <a16:creationId xmlns:a16="http://schemas.microsoft.com/office/drawing/2014/main" id="{ECCE410F-B040-4345-BD51-A76F2603C6D6}"/>
                </a:ext>
              </a:extLst>
            </p:cNvPr>
            <p:cNvSpPr txBox="1"/>
            <p:nvPr/>
          </p:nvSpPr>
          <p:spPr>
            <a:xfrm>
              <a:off x="5316476" y="3582169"/>
              <a:ext cx="1779145" cy="13770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2000" kern="1200" dirty="0">
                  <a:latin typeface="Calibri" panose="020F0502020204030204" pitchFamily="34" charset="0"/>
                </a:rPr>
                <a:t>Usporedba rezultata, postupka rješavanja, suočavanje s rezultatima, preispitivanje, dopuna, razmjena spoznaja… </a:t>
              </a:r>
            </a:p>
          </p:txBody>
        </p:sp>
      </p:grpSp>
      <p:sp>
        <p:nvSpPr>
          <p:cNvPr id="16" name="Down Arrow 10">
            <a:extLst>
              <a:ext uri="{FF2B5EF4-FFF2-40B4-BE49-F238E27FC236}">
                <a16:creationId xmlns:a16="http://schemas.microsoft.com/office/drawing/2014/main" id="{82DFE630-4508-4247-8C97-960D76EA0B82}"/>
              </a:ext>
            </a:extLst>
          </p:cNvPr>
          <p:cNvSpPr/>
          <p:nvPr/>
        </p:nvSpPr>
        <p:spPr>
          <a:xfrm rot="17919546">
            <a:off x="5146576" y="2747141"/>
            <a:ext cx="369888" cy="434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grpSp>
        <p:nvGrpSpPr>
          <p:cNvPr id="18" name="Group 13">
            <a:extLst>
              <a:ext uri="{FF2B5EF4-FFF2-40B4-BE49-F238E27FC236}">
                <a16:creationId xmlns:a16="http://schemas.microsoft.com/office/drawing/2014/main" id="{E20A842D-9741-495D-AA2A-915ABA881148}"/>
              </a:ext>
            </a:extLst>
          </p:cNvPr>
          <p:cNvGrpSpPr>
            <a:grpSpLocks/>
          </p:cNvGrpSpPr>
          <p:nvPr/>
        </p:nvGrpSpPr>
        <p:grpSpPr bwMode="auto">
          <a:xfrm>
            <a:off x="8963109" y="1813248"/>
            <a:ext cx="2142656" cy="1684863"/>
            <a:chOff x="7059505" y="3728450"/>
            <a:chExt cx="2029704" cy="1447800"/>
          </a:xfrm>
        </p:grpSpPr>
        <p:sp>
          <p:nvSpPr>
            <p:cNvPr id="19" name="Oval 6">
              <a:extLst>
                <a:ext uri="{FF2B5EF4-FFF2-40B4-BE49-F238E27FC236}">
                  <a16:creationId xmlns:a16="http://schemas.microsoft.com/office/drawing/2014/main" id="{EE351EB6-A7A9-4AB3-9C5C-89D1C20C2765}"/>
                </a:ext>
              </a:extLst>
            </p:cNvPr>
            <p:cNvSpPr/>
            <p:nvPr/>
          </p:nvSpPr>
          <p:spPr>
            <a:xfrm rot="21423580">
              <a:off x="7059505" y="3728450"/>
              <a:ext cx="1752600" cy="14478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dirty="0"/>
                <a:t>(u paru ili maloj grupi</a:t>
              </a:r>
            </a:p>
          </p:txBody>
        </p:sp>
        <p:sp>
          <p:nvSpPr>
            <p:cNvPr id="20" name="TextBox 7">
              <a:extLst>
                <a:ext uri="{FF2B5EF4-FFF2-40B4-BE49-F238E27FC236}">
                  <a16:creationId xmlns:a16="http://schemas.microsoft.com/office/drawing/2014/main" id="{1C8933AA-8DE6-442C-A042-DCBDC6D6FC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38233" y="3968692"/>
              <a:ext cx="1950976" cy="861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hr-HR" dirty="0">
                  <a:latin typeface="Constantia" pitchFamily="18" charset="0"/>
                </a:rPr>
                <a:t>     Razmjena </a:t>
              </a:r>
            </a:p>
            <a:p>
              <a:r>
                <a:rPr lang="hr-HR" dirty="0">
                  <a:latin typeface="Constantia" pitchFamily="18" charset="0"/>
                </a:rPr>
                <a:t>       u paru</a:t>
              </a:r>
            </a:p>
            <a:p>
              <a:r>
                <a:rPr lang="hr-HR" dirty="0">
                  <a:latin typeface="Constantia" pitchFamily="18" charset="0"/>
                </a:rPr>
                <a:t>ili manjoj grupi</a:t>
              </a:r>
            </a:p>
          </p:txBody>
        </p:sp>
      </p:grpSp>
      <p:grpSp>
        <p:nvGrpSpPr>
          <p:cNvPr id="21" name="Grupa 20">
            <a:extLst>
              <a:ext uri="{FF2B5EF4-FFF2-40B4-BE49-F238E27FC236}">
                <a16:creationId xmlns:a16="http://schemas.microsoft.com/office/drawing/2014/main" id="{A15591D5-7046-486D-90A3-F2E15885BF97}"/>
              </a:ext>
            </a:extLst>
          </p:cNvPr>
          <p:cNvGrpSpPr/>
          <p:nvPr/>
        </p:nvGrpSpPr>
        <p:grpSpPr>
          <a:xfrm>
            <a:off x="2546788" y="3858353"/>
            <a:ext cx="3253313" cy="2777353"/>
            <a:chOff x="1219208" y="3047999"/>
            <a:chExt cx="2628943" cy="1929721"/>
          </a:xfrm>
        </p:grpSpPr>
        <p:sp>
          <p:nvSpPr>
            <p:cNvPr id="22" name="Elipsa 21">
              <a:extLst>
                <a:ext uri="{FF2B5EF4-FFF2-40B4-BE49-F238E27FC236}">
                  <a16:creationId xmlns:a16="http://schemas.microsoft.com/office/drawing/2014/main" id="{A8C24E9E-5C9A-40BC-9091-EFD33E049C9F}"/>
                </a:ext>
              </a:extLst>
            </p:cNvPr>
            <p:cNvSpPr/>
            <p:nvPr/>
          </p:nvSpPr>
          <p:spPr>
            <a:xfrm>
              <a:off x="1219208" y="3047999"/>
              <a:ext cx="2628943" cy="192972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3" name="Elipsa 4">
              <a:extLst>
                <a:ext uri="{FF2B5EF4-FFF2-40B4-BE49-F238E27FC236}">
                  <a16:creationId xmlns:a16="http://schemas.microsoft.com/office/drawing/2014/main" id="{2D2F0B66-4C2E-460E-9224-22073D5E304A}"/>
                </a:ext>
              </a:extLst>
            </p:cNvPr>
            <p:cNvSpPr txBox="1"/>
            <p:nvPr/>
          </p:nvSpPr>
          <p:spPr>
            <a:xfrm>
              <a:off x="1343266" y="3200309"/>
              <a:ext cx="2346586" cy="16783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2000" kern="1200" dirty="0">
                  <a:latin typeface="Calibri" panose="020F0502020204030204" pitchFamily="34" charset="0"/>
                </a:rPr>
                <a:t>Oblici:</a:t>
              </a:r>
            </a:p>
            <a:p>
              <a:pPr marL="0" lvl="0" indent="0" algn="ctr" defTabSz="933450">
                <a:spcBef>
                  <a:spcPct val="0"/>
                </a:spcBef>
                <a:buNone/>
              </a:pPr>
              <a:r>
                <a:rPr lang="hr-HR" sz="2000" dirty="0">
                  <a:latin typeface="Calibri" panose="020F0502020204030204" pitchFamily="34" charset="0"/>
                </a:rPr>
                <a:t>- f</a:t>
              </a:r>
              <a:r>
                <a:rPr lang="hr-HR" sz="2000" kern="1200" dirty="0">
                  <a:latin typeface="Calibri" panose="020F0502020204030204" pitchFamily="34" charset="0"/>
                </a:rPr>
                <a:t>rontalna prezentacija, </a:t>
              </a:r>
            </a:p>
            <a:p>
              <a:pPr marL="0" lvl="0" indent="0" algn="ctr" defTabSz="933450">
                <a:spcBef>
                  <a:spcPct val="0"/>
                </a:spcBef>
                <a:buNone/>
              </a:pPr>
              <a:r>
                <a:rPr lang="hr-HR" sz="2000" kern="1200" dirty="0">
                  <a:latin typeface="Calibri" panose="020F0502020204030204" pitchFamily="34" charset="0"/>
                </a:rPr>
                <a:t>- galerijski obilazak, </a:t>
              </a:r>
            </a:p>
            <a:p>
              <a:pPr marL="0" lvl="0" indent="0" algn="ctr" defTabSz="933450">
                <a:spcBef>
                  <a:spcPct val="0"/>
                </a:spcBef>
                <a:buNone/>
              </a:pPr>
              <a:r>
                <a:rPr lang="hr-HR" sz="2000" kern="1200" dirty="0">
                  <a:latin typeface="Calibri" panose="020F0502020204030204" pitchFamily="34" charset="0"/>
                </a:rPr>
                <a:t>- jedan ostaje, drugi šetaju</a:t>
              </a:r>
              <a:endParaRPr lang="hr-HR" sz="2000" dirty="0">
                <a:latin typeface="Calibri" panose="020F0502020204030204" pitchFamily="34" charset="0"/>
              </a:endParaRPr>
            </a:p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hr-HR" sz="1000" dirty="0">
                <a:latin typeface="Calibri" panose="020F0502020204030204" pitchFamily="34" charset="0"/>
              </a:endParaRPr>
            </a:p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2000" dirty="0">
                  <a:latin typeface="Calibri" panose="020F0502020204030204" pitchFamily="34" charset="0"/>
                </a:rPr>
                <a:t>Poboljšanje rezultata, diskusija, ispravci,    sinteza…</a:t>
              </a:r>
              <a:endParaRPr lang="hr-HR" sz="2000" kern="12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24" name="Group 14">
            <a:extLst>
              <a:ext uri="{FF2B5EF4-FFF2-40B4-BE49-F238E27FC236}">
                <a16:creationId xmlns:a16="http://schemas.microsoft.com/office/drawing/2014/main" id="{9AF825FB-1D6C-49E5-A82D-C7293B824F4C}"/>
              </a:ext>
            </a:extLst>
          </p:cNvPr>
          <p:cNvGrpSpPr>
            <a:grpSpLocks/>
          </p:cNvGrpSpPr>
          <p:nvPr/>
        </p:nvGrpSpPr>
        <p:grpSpPr bwMode="auto">
          <a:xfrm>
            <a:off x="863010" y="3634690"/>
            <a:ext cx="1981200" cy="1839292"/>
            <a:chOff x="152400" y="3505200"/>
            <a:chExt cx="1981200" cy="1447800"/>
          </a:xfrm>
        </p:grpSpPr>
        <p:sp>
          <p:nvSpPr>
            <p:cNvPr id="25" name="Oval 8">
              <a:extLst>
                <a:ext uri="{FF2B5EF4-FFF2-40B4-BE49-F238E27FC236}">
                  <a16:creationId xmlns:a16="http://schemas.microsoft.com/office/drawing/2014/main" id="{75B209CF-C94A-48C2-8730-57B9D08254F4}"/>
                </a:ext>
              </a:extLst>
            </p:cNvPr>
            <p:cNvSpPr/>
            <p:nvPr/>
          </p:nvSpPr>
          <p:spPr>
            <a:xfrm>
              <a:off x="152400" y="3505200"/>
              <a:ext cx="1981200" cy="14478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 dirty="0"/>
            </a:p>
          </p:txBody>
        </p:sp>
        <p:sp>
          <p:nvSpPr>
            <p:cNvPr id="26" name="TextBox 9">
              <a:extLst>
                <a:ext uri="{FF2B5EF4-FFF2-40B4-BE49-F238E27FC236}">
                  <a16:creationId xmlns:a16="http://schemas.microsoft.com/office/drawing/2014/main" id="{F2EC0827-AD4A-479F-8666-718315FEFDE9}"/>
                </a:ext>
              </a:extLst>
            </p:cNvPr>
            <p:cNvSpPr txBox="1"/>
            <p:nvPr/>
          </p:nvSpPr>
          <p:spPr>
            <a:xfrm>
              <a:off x="264323" y="3810000"/>
              <a:ext cx="1729070" cy="7268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dirty="0">
                  <a:latin typeface="+mj-lt"/>
                  <a:cs typeface="+mn-cs"/>
                </a:rPr>
                <a:t>   Iznošenje rezultata rada pred razredom</a:t>
              </a:r>
            </a:p>
          </p:txBody>
        </p:sp>
      </p:grpSp>
      <p:sp>
        <p:nvSpPr>
          <p:cNvPr id="27" name="Down Arrow 10">
            <a:extLst>
              <a:ext uri="{FF2B5EF4-FFF2-40B4-BE49-F238E27FC236}">
                <a16:creationId xmlns:a16="http://schemas.microsoft.com/office/drawing/2014/main" id="{A58A7336-365F-4A4D-B271-C3FED6DD81B0}"/>
              </a:ext>
            </a:extLst>
          </p:cNvPr>
          <p:cNvSpPr/>
          <p:nvPr/>
        </p:nvSpPr>
        <p:spPr>
          <a:xfrm rot="4512653">
            <a:off x="5588025" y="3944246"/>
            <a:ext cx="369888" cy="434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303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>
          <a:xfrm>
            <a:off x="1341120" y="223284"/>
            <a:ext cx="9509760" cy="691116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buNone/>
            </a:pPr>
            <a:r>
              <a:rPr lang="hr-HR" dirty="0">
                <a:solidFill>
                  <a:schemeClr val="tx2"/>
                </a:solidFill>
                <a:latin typeface="Book Antiqua"/>
              </a:rPr>
              <a:t>Djelotvorni učinci metode suradničkog učenja</a:t>
            </a:r>
            <a:endParaRPr lang="hr-HR" dirty="0">
              <a:solidFill>
                <a:schemeClr val="tx2"/>
              </a:solidFill>
            </a:endParaRPr>
          </a:p>
        </p:txBody>
      </p:sp>
      <p:sp>
        <p:nvSpPr>
          <p:cNvPr id="14" name="Rezervirano mjesto sadržaja 13"/>
          <p:cNvSpPr>
            <a:spLocks noGrp="1"/>
          </p:cNvSpPr>
          <p:nvPr>
            <p:ph idx="1"/>
          </p:nvPr>
        </p:nvSpPr>
        <p:spPr>
          <a:xfrm>
            <a:off x="733646" y="1339702"/>
            <a:ext cx="10813312" cy="5220586"/>
          </a:xfrm>
        </p:spPr>
        <p:txBody>
          <a:bodyPr>
            <a:normAutofit/>
          </a:bodyPr>
          <a:lstStyle/>
          <a:p>
            <a:pPr lvl="1">
              <a:buClr>
                <a:srgbClr val="323232">
                  <a:lumMod val="90000"/>
                </a:srgbClr>
              </a:buClr>
            </a:pP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Povećava se broj aktivnih sudionika u nastavi</a:t>
            </a:r>
          </a:p>
          <a:p>
            <a:pPr lvl="1">
              <a:buClr>
                <a:srgbClr val="323232">
                  <a:lumMod val="90000"/>
                </a:srgbClr>
              </a:buClr>
            </a:pP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Potiče se promišljanje i pozitivna komunikacija</a:t>
            </a:r>
          </a:p>
          <a:p>
            <a:pPr lvl="1">
              <a:buClr>
                <a:srgbClr val="323232">
                  <a:lumMod val="90000"/>
                </a:srgbClr>
              </a:buClr>
            </a:pP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Produbljuje se kognitivno razumijevanje činjenica (prilikom razmjene)</a:t>
            </a:r>
          </a:p>
          <a:p>
            <a:pPr lvl="1">
              <a:buClr>
                <a:srgbClr val="323232">
                  <a:lumMod val="90000"/>
                </a:srgbClr>
              </a:buClr>
            </a:pP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Pruža se sigurnost slabijim i povučenijim učenicima </a:t>
            </a:r>
          </a:p>
          <a:p>
            <a:pPr lvl="1">
              <a:buClr>
                <a:srgbClr val="323232">
                  <a:lumMod val="90000"/>
                </a:srgbClr>
              </a:buClr>
            </a:pP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Potiče se individualna odgovornost za rezultate učenja</a:t>
            </a:r>
          </a:p>
          <a:p>
            <a:pPr lvl="1">
              <a:buClr>
                <a:srgbClr val="323232">
                  <a:lumMod val="90000"/>
                </a:srgbClr>
              </a:buClr>
            </a:pP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Potiče se pozitivna uzajamna ovisnost</a:t>
            </a:r>
          </a:p>
          <a:p>
            <a:pPr lvl="1">
              <a:buClr>
                <a:srgbClr val="323232">
                  <a:lumMod val="90000"/>
                </a:srgbClr>
              </a:buClr>
            </a:pP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Suradnjom se stvara osjećaj </a:t>
            </a:r>
            <a:r>
              <a:rPr lang="hr-HR" sz="2400" dirty="0" err="1">
                <a:solidFill>
                  <a:schemeClr val="tx2"/>
                </a:solidFill>
                <a:latin typeface="Calibri" panose="020F0502020204030204" pitchFamily="34" charset="0"/>
              </a:rPr>
              <a:t>samoučinkovitosti</a:t>
            </a:r>
            <a:endParaRPr lang="hr-HR" sz="24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365760" lvl="1" indent="0">
              <a:buClr>
                <a:srgbClr val="323232">
                  <a:lumMod val="90000"/>
                </a:srgbClr>
              </a:buClr>
              <a:buNone/>
            </a:pPr>
            <a:r>
              <a:rPr lang="hr-HR" sz="2200" b="1" dirty="0">
                <a:solidFill>
                  <a:schemeClr val="tx2"/>
                </a:solidFill>
                <a:latin typeface="Calibri" panose="020F0502020204030204" pitchFamily="34" charset="0"/>
              </a:rPr>
              <a:t>    </a:t>
            </a:r>
            <a:endParaRPr lang="hr-HR" sz="2400" b="1" i="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CF96717-0063-4304-A959-0086322596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0063">
            <a:off x="10313577" y="5127614"/>
            <a:ext cx="1431049" cy="99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51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>
          <a:xfrm>
            <a:off x="1341120" y="223284"/>
            <a:ext cx="9509760" cy="691116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buNone/>
            </a:pPr>
            <a:r>
              <a:rPr lang="hr-HR" dirty="0">
                <a:solidFill>
                  <a:schemeClr val="tx2"/>
                </a:solidFill>
                <a:latin typeface="Book Antiqua"/>
              </a:rPr>
              <a:t>Poteškoće u primjeni metode suradničkog učenja</a:t>
            </a:r>
            <a:endParaRPr lang="hr-HR" dirty="0">
              <a:solidFill>
                <a:schemeClr val="tx2"/>
              </a:solidFill>
            </a:endParaRPr>
          </a:p>
        </p:txBody>
      </p:sp>
      <p:sp>
        <p:nvSpPr>
          <p:cNvPr id="14" name="Rezervirano mjesto sadržaja 13"/>
          <p:cNvSpPr>
            <a:spLocks noGrp="1"/>
          </p:cNvSpPr>
          <p:nvPr>
            <p:ph idx="1"/>
          </p:nvPr>
        </p:nvSpPr>
        <p:spPr>
          <a:xfrm>
            <a:off x="733646" y="1339702"/>
            <a:ext cx="10813312" cy="5220586"/>
          </a:xfrm>
        </p:spPr>
        <p:txBody>
          <a:bodyPr>
            <a:normAutofit/>
          </a:bodyPr>
          <a:lstStyle/>
          <a:p>
            <a:pPr lvl="1">
              <a:buClr>
                <a:srgbClr val="323232">
                  <a:lumMod val="90000"/>
                </a:srgbClr>
              </a:buClr>
            </a:pP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Nedostatak vremena</a:t>
            </a:r>
          </a:p>
          <a:p>
            <a:pPr lvl="1">
              <a:buClr>
                <a:srgbClr val="323232">
                  <a:lumMod val="90000"/>
                </a:srgbClr>
              </a:buClr>
            </a:pP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Nepoštivanje pravila rada u grupi</a:t>
            </a:r>
          </a:p>
          <a:p>
            <a:pPr lvl="1">
              <a:buClr>
                <a:srgbClr val="323232">
                  <a:lumMod val="90000"/>
                </a:srgbClr>
              </a:buClr>
            </a:pP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Nerazvijene socijalne vještine učenika</a:t>
            </a:r>
          </a:p>
          <a:p>
            <a:pPr lvl="1">
              <a:buClr>
                <a:srgbClr val="323232">
                  <a:lumMod val="90000"/>
                </a:srgbClr>
              </a:buClr>
            </a:pP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Različite sposobnosti učenika</a:t>
            </a:r>
          </a:p>
          <a:p>
            <a:pPr lvl="1">
              <a:buClr>
                <a:srgbClr val="323232">
                  <a:lumMod val="90000"/>
                </a:srgbClr>
              </a:buClr>
              <a:buFont typeface="Wingdings" panose="05000000000000000000" pitchFamily="2" charset="2"/>
              <a:buChar char="§"/>
            </a:pPr>
            <a:endParaRPr lang="hr-HR" sz="24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365760" lvl="1" indent="0">
              <a:buClr>
                <a:srgbClr val="323232">
                  <a:lumMod val="90000"/>
                </a:srgbClr>
              </a:buClr>
              <a:buNone/>
            </a:pPr>
            <a:endParaRPr lang="hr-HR" sz="2400" dirty="0">
              <a:solidFill>
                <a:schemeClr val="tx2"/>
              </a:solidFill>
              <a:latin typeface="+mj-lt"/>
            </a:endParaRPr>
          </a:p>
          <a:p>
            <a:pPr marL="365760" lvl="1" indent="0">
              <a:buClr>
                <a:srgbClr val="323232">
                  <a:lumMod val="90000"/>
                </a:srgbClr>
              </a:buClr>
              <a:buNone/>
            </a:pPr>
            <a:r>
              <a:rPr lang="hr-HR" sz="2200" b="1" dirty="0">
                <a:solidFill>
                  <a:schemeClr val="tx2"/>
                </a:solidFill>
                <a:latin typeface="+mj-lt"/>
              </a:rPr>
              <a:t>    </a:t>
            </a:r>
            <a:endParaRPr lang="hr-HR" sz="2400" b="1" i="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CF96717-0063-4304-A959-0086322596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0063">
            <a:off x="10313577" y="5127614"/>
            <a:ext cx="1431049" cy="99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80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>
          <a:xfrm>
            <a:off x="1341120" y="329785"/>
            <a:ext cx="9509760" cy="674556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buNone/>
            </a:pPr>
            <a:r>
              <a:rPr lang="hr-HR" sz="3400" b="1" i="0" dirty="0">
                <a:solidFill>
                  <a:schemeClr val="tx2"/>
                </a:solidFill>
                <a:latin typeface="Book Antiqua"/>
              </a:rPr>
              <a:t>Oblici suradničkog učenja</a:t>
            </a:r>
            <a:endParaRPr lang="hr-HR" dirty="0">
              <a:solidFill>
                <a:schemeClr val="tx2"/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CF96717-0063-4304-A959-0086322596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0063">
            <a:off x="10890332" y="5443265"/>
            <a:ext cx="1184267" cy="820788"/>
          </a:xfrm>
          <a:prstGeom prst="rect">
            <a:avLst/>
          </a:prstGeom>
        </p:spPr>
      </p:pic>
      <p:graphicFrame>
        <p:nvGraphicFramePr>
          <p:cNvPr id="5" name="Dijagram 4">
            <a:extLst>
              <a:ext uri="{FF2B5EF4-FFF2-40B4-BE49-F238E27FC236}">
                <a16:creationId xmlns:a16="http://schemas.microsoft.com/office/drawing/2014/main" id="{9C6A8FD9-4223-4759-937B-ECBCFFCB1C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5472069"/>
              </p:ext>
            </p:extLst>
          </p:nvPr>
        </p:nvGraphicFramePr>
        <p:xfrm>
          <a:off x="709534" y="1004341"/>
          <a:ext cx="10692030" cy="5366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Slika 5">
            <a:extLst>
              <a:ext uri="{FF2B5EF4-FFF2-40B4-BE49-F238E27FC236}">
                <a16:creationId xmlns:a16="http://schemas.microsoft.com/office/drawing/2014/main" id="{6BFC5C72-5CF4-4173-84D5-956E108C539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085" y="2557586"/>
            <a:ext cx="2904947" cy="411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58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>
          <a:xfrm>
            <a:off x="1341120" y="329785"/>
            <a:ext cx="9509760" cy="674556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buNone/>
            </a:pPr>
            <a:r>
              <a:rPr lang="hr-HR" sz="3400" b="1" i="0" dirty="0">
                <a:solidFill>
                  <a:schemeClr val="tx2"/>
                </a:solidFill>
                <a:latin typeface="Book Antiqua"/>
              </a:rPr>
              <a:t>Oblici suradničkog učenja</a:t>
            </a:r>
            <a:endParaRPr lang="hr-HR" dirty="0">
              <a:solidFill>
                <a:schemeClr val="tx2"/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CF96717-0063-4304-A959-0086322596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0063">
            <a:off x="10751159" y="1403415"/>
            <a:ext cx="1184267" cy="820788"/>
          </a:xfrm>
          <a:prstGeom prst="rect">
            <a:avLst/>
          </a:prstGeom>
        </p:spPr>
      </p:pic>
      <p:graphicFrame>
        <p:nvGraphicFramePr>
          <p:cNvPr id="4" name="Dijagram 3">
            <a:extLst>
              <a:ext uri="{FF2B5EF4-FFF2-40B4-BE49-F238E27FC236}">
                <a16:creationId xmlns:a16="http://schemas.microsoft.com/office/drawing/2014/main" id="{3E10FE46-C8C2-4CF3-9929-1B2C0677BC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2865408"/>
              </p:ext>
            </p:extLst>
          </p:nvPr>
        </p:nvGraphicFramePr>
        <p:xfrm>
          <a:off x="466777" y="1199213"/>
          <a:ext cx="11450403" cy="5501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Slika 7">
            <a:extLst>
              <a:ext uri="{FF2B5EF4-FFF2-40B4-BE49-F238E27FC236}">
                <a16:creationId xmlns:a16="http://schemas.microsoft.com/office/drawing/2014/main" id="{8DABE37B-16CA-4E18-9297-C14EA5B0638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83" y="3885062"/>
            <a:ext cx="2774244" cy="2062754"/>
          </a:xfrm>
          <a:prstGeom prst="rect">
            <a:avLst/>
          </a:prstGeom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id="{8F2AAC7D-F197-4147-832E-FFAB0F064EEC}"/>
              </a:ext>
            </a:extLst>
          </p:cNvPr>
          <p:cNvSpPr/>
          <p:nvPr/>
        </p:nvSpPr>
        <p:spPr>
          <a:xfrm>
            <a:off x="403068" y="6027003"/>
            <a:ext cx="32231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Clr>
                <a:srgbClr val="323232">
                  <a:lumMod val="90000"/>
                </a:srgbClr>
              </a:buClr>
              <a:buNone/>
            </a:pPr>
            <a:r>
              <a:rPr lang="hr-HR" sz="1200" dirty="0" err="1">
                <a:solidFill>
                  <a:schemeClr val="tx2"/>
                </a:solidFill>
              </a:rPr>
              <a:t>Bruning</a:t>
            </a:r>
            <a:r>
              <a:rPr lang="hr-HR" sz="1200" dirty="0">
                <a:solidFill>
                  <a:schemeClr val="tx2"/>
                </a:solidFill>
              </a:rPr>
              <a:t>, L., </a:t>
            </a:r>
            <a:r>
              <a:rPr lang="hr-HR" sz="1200" dirty="0" err="1">
                <a:solidFill>
                  <a:schemeClr val="tx2"/>
                </a:solidFill>
              </a:rPr>
              <a:t>Saum</a:t>
            </a:r>
            <a:r>
              <a:rPr lang="hr-HR" sz="1200" dirty="0">
                <a:solidFill>
                  <a:schemeClr val="tx2"/>
                </a:solidFill>
              </a:rPr>
              <a:t>, T. 2008. </a:t>
            </a:r>
            <a:r>
              <a:rPr lang="hr-HR" sz="1200" i="1" dirty="0">
                <a:solidFill>
                  <a:schemeClr val="tx2"/>
                </a:solidFill>
              </a:rPr>
              <a:t>Suradničkim učenjem do uspješne nastave : Kako aktivirati   učenike i potaknuti ih na suradnju. </a:t>
            </a:r>
            <a:r>
              <a:rPr lang="hr-HR" sz="1200" dirty="0">
                <a:solidFill>
                  <a:schemeClr val="tx2"/>
                </a:solidFill>
              </a:rPr>
              <a:t>Naklada Kosinj. Zagreb. Str. 147.</a:t>
            </a:r>
            <a:endParaRPr lang="hr-HR" sz="1200" i="1" dirty="0">
              <a:solidFill>
                <a:schemeClr val="tx2"/>
              </a:solidFill>
            </a:endParaRP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6D9D9479-971A-486F-B806-B2089431AEB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4"/>
          <a:stretch/>
        </p:blipFill>
        <p:spPr>
          <a:xfrm>
            <a:off x="8565818" y="3826763"/>
            <a:ext cx="3135400" cy="2200240"/>
          </a:xfrm>
          <a:prstGeom prst="rect">
            <a:avLst/>
          </a:prstGeom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667E7BDD-B6B7-475E-857B-B499E20ACD56}"/>
              </a:ext>
            </a:extLst>
          </p:cNvPr>
          <p:cNvSpPr/>
          <p:nvPr/>
        </p:nvSpPr>
        <p:spPr>
          <a:xfrm>
            <a:off x="8487348" y="6015237"/>
            <a:ext cx="35076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Clr>
                <a:srgbClr val="323232">
                  <a:lumMod val="90000"/>
                </a:srgbClr>
              </a:buClr>
              <a:buNone/>
            </a:pPr>
            <a:r>
              <a:rPr lang="hr-HR" sz="1200" dirty="0" err="1">
                <a:solidFill>
                  <a:schemeClr val="tx2"/>
                </a:solidFill>
              </a:rPr>
              <a:t>Bruning</a:t>
            </a:r>
            <a:r>
              <a:rPr lang="hr-HR" sz="1200" dirty="0">
                <a:solidFill>
                  <a:schemeClr val="tx2"/>
                </a:solidFill>
              </a:rPr>
              <a:t>, L., </a:t>
            </a:r>
            <a:r>
              <a:rPr lang="hr-HR" sz="1200" dirty="0" err="1">
                <a:solidFill>
                  <a:schemeClr val="tx2"/>
                </a:solidFill>
              </a:rPr>
              <a:t>Saum</a:t>
            </a:r>
            <a:r>
              <a:rPr lang="hr-HR" sz="1200" dirty="0">
                <a:solidFill>
                  <a:schemeClr val="tx2"/>
                </a:solidFill>
              </a:rPr>
              <a:t>, T. 2008. </a:t>
            </a:r>
            <a:r>
              <a:rPr lang="hr-HR" sz="1200" i="1" dirty="0">
                <a:solidFill>
                  <a:schemeClr val="tx2"/>
                </a:solidFill>
              </a:rPr>
              <a:t>Suradničkim učenjem do uspješne nastave : Kako aktivirati učenike i potaknuti ih na suradnju. </a:t>
            </a:r>
            <a:r>
              <a:rPr lang="hr-HR" sz="1200" dirty="0">
                <a:solidFill>
                  <a:schemeClr val="tx2"/>
                </a:solidFill>
              </a:rPr>
              <a:t>Naklada Kosinj. Zagreb. Str. 127.</a:t>
            </a:r>
            <a:endParaRPr lang="hr-HR" sz="1200" i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G:\Slike\WP_20181103_12_09_22_Pro.jpg"/>
          <p:cNvPicPr>
            <a:picLocks noChangeAspect="1" noChangeArrowheads="1"/>
          </p:cNvPicPr>
          <p:nvPr/>
        </p:nvPicPr>
        <p:blipFill>
          <a:blip r:embed="rId10" cstate="print"/>
          <a:srcRect b="6208"/>
          <a:stretch>
            <a:fillRect/>
          </a:stretch>
        </p:blipFill>
        <p:spPr bwMode="auto">
          <a:xfrm>
            <a:off x="4546949" y="3850493"/>
            <a:ext cx="2705621" cy="2187052"/>
          </a:xfrm>
          <a:prstGeom prst="rect">
            <a:avLst/>
          </a:prstGeom>
          <a:noFill/>
        </p:spPr>
      </p:pic>
      <p:sp>
        <p:nvSpPr>
          <p:cNvPr id="12" name="Pravokutnik 6">
            <a:extLst>
              <a:ext uri="{FF2B5EF4-FFF2-40B4-BE49-F238E27FC236}">
                <a16:creationId xmlns:a16="http://schemas.microsoft.com/office/drawing/2014/main" id="{8F2AAC7D-F197-4147-832E-FFAB0F064EEC}"/>
              </a:ext>
            </a:extLst>
          </p:cNvPr>
          <p:cNvSpPr/>
          <p:nvPr/>
        </p:nvSpPr>
        <p:spPr>
          <a:xfrm>
            <a:off x="4338329" y="6027003"/>
            <a:ext cx="32231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Clr>
                <a:srgbClr val="323232">
                  <a:lumMod val="90000"/>
                </a:srgbClr>
              </a:buClr>
              <a:buNone/>
            </a:pPr>
            <a:r>
              <a:rPr lang="hr-HR" sz="1200" dirty="0" err="1">
                <a:solidFill>
                  <a:schemeClr val="tx2"/>
                </a:solidFill>
              </a:rPr>
              <a:t>Bruning</a:t>
            </a:r>
            <a:r>
              <a:rPr lang="hr-HR" sz="1200" dirty="0">
                <a:solidFill>
                  <a:schemeClr val="tx2"/>
                </a:solidFill>
              </a:rPr>
              <a:t>, L., </a:t>
            </a:r>
            <a:r>
              <a:rPr lang="hr-HR" sz="1200" dirty="0" err="1">
                <a:solidFill>
                  <a:schemeClr val="tx2"/>
                </a:solidFill>
              </a:rPr>
              <a:t>Saum</a:t>
            </a:r>
            <a:r>
              <a:rPr lang="hr-HR" sz="1200" dirty="0">
                <a:solidFill>
                  <a:schemeClr val="tx2"/>
                </a:solidFill>
              </a:rPr>
              <a:t>, T. 2008. </a:t>
            </a:r>
            <a:r>
              <a:rPr lang="hr-HR" sz="1200" i="1" dirty="0">
                <a:solidFill>
                  <a:schemeClr val="tx2"/>
                </a:solidFill>
              </a:rPr>
              <a:t>Suradničkim učenjem do uspješne nastave : Kako aktivirati   učenike i potaknuti ih na suradnju. </a:t>
            </a:r>
            <a:r>
              <a:rPr lang="hr-HR" sz="1200" dirty="0">
                <a:solidFill>
                  <a:schemeClr val="tx2"/>
                </a:solidFill>
              </a:rPr>
              <a:t>Naklada Kosinj. Zagreb. Str. 19.</a:t>
            </a:r>
            <a:endParaRPr lang="hr-HR" sz="12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81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>
          <a:xfrm>
            <a:off x="1341120" y="329785"/>
            <a:ext cx="9509760" cy="674556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buNone/>
            </a:pPr>
            <a:r>
              <a:rPr lang="hr-HR" sz="3400" b="1" i="0" dirty="0">
                <a:solidFill>
                  <a:schemeClr val="tx2"/>
                </a:solidFill>
                <a:latin typeface="Book Antiqua"/>
              </a:rPr>
              <a:t>Oblici suradničkog učenja</a:t>
            </a:r>
            <a:endParaRPr lang="hr-HR" dirty="0">
              <a:solidFill>
                <a:schemeClr val="tx2"/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CF96717-0063-4304-A959-0086322596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0063">
            <a:off x="10751159" y="1403415"/>
            <a:ext cx="1184267" cy="820788"/>
          </a:xfrm>
          <a:prstGeom prst="rect">
            <a:avLst/>
          </a:prstGeom>
        </p:spPr>
      </p:pic>
      <p:graphicFrame>
        <p:nvGraphicFramePr>
          <p:cNvPr id="4" name="Dijagram 3">
            <a:extLst>
              <a:ext uri="{FF2B5EF4-FFF2-40B4-BE49-F238E27FC236}">
                <a16:creationId xmlns:a16="http://schemas.microsoft.com/office/drawing/2014/main" id="{3E10FE46-C8C2-4CF3-9929-1B2C0677BC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6064092"/>
              </p:ext>
            </p:extLst>
          </p:nvPr>
        </p:nvGraphicFramePr>
        <p:xfrm>
          <a:off x="466777" y="1052187"/>
          <a:ext cx="11450403" cy="5648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Slika 8">
            <a:extLst>
              <a:ext uri="{FF2B5EF4-FFF2-40B4-BE49-F238E27FC236}">
                <a16:creationId xmlns:a16="http://schemas.microsoft.com/office/drawing/2014/main" id="{6FE1806E-42E0-44F6-A32B-F4ECC76E834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207" y="3802478"/>
            <a:ext cx="2896016" cy="2132192"/>
          </a:xfrm>
          <a:prstGeom prst="rect">
            <a:avLst/>
          </a:prstGeom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id="{55007A52-A5AA-4248-AAD6-6E8CF89547DB}"/>
              </a:ext>
            </a:extLst>
          </p:cNvPr>
          <p:cNvSpPr/>
          <p:nvPr/>
        </p:nvSpPr>
        <p:spPr>
          <a:xfrm>
            <a:off x="8829207" y="5934670"/>
            <a:ext cx="33359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Clr>
                <a:srgbClr val="323232">
                  <a:lumMod val="90000"/>
                </a:srgbClr>
              </a:buClr>
              <a:buNone/>
            </a:pPr>
            <a:r>
              <a:rPr lang="hr-HR" sz="1200" dirty="0" err="1">
                <a:solidFill>
                  <a:schemeClr val="tx2"/>
                </a:solidFill>
              </a:rPr>
              <a:t>Bruning</a:t>
            </a:r>
            <a:r>
              <a:rPr lang="hr-HR" sz="1200" dirty="0">
                <a:solidFill>
                  <a:schemeClr val="tx2"/>
                </a:solidFill>
              </a:rPr>
              <a:t>, L., </a:t>
            </a:r>
            <a:r>
              <a:rPr lang="hr-HR" sz="1200" dirty="0" err="1">
                <a:solidFill>
                  <a:schemeClr val="tx2"/>
                </a:solidFill>
              </a:rPr>
              <a:t>Saum</a:t>
            </a:r>
            <a:r>
              <a:rPr lang="hr-HR" sz="1200" dirty="0">
                <a:solidFill>
                  <a:schemeClr val="tx2"/>
                </a:solidFill>
              </a:rPr>
              <a:t>, T. 2008. </a:t>
            </a:r>
            <a:r>
              <a:rPr lang="hr-HR" sz="1200" i="1" dirty="0">
                <a:solidFill>
                  <a:schemeClr val="tx2"/>
                </a:solidFill>
              </a:rPr>
              <a:t>Suradničkim učenjem do uspješne nastave : Kako aktivirati učenike i potaknuti ih na suradnju. </a:t>
            </a:r>
            <a:r>
              <a:rPr lang="hr-HR" sz="1200" dirty="0">
                <a:solidFill>
                  <a:schemeClr val="tx2"/>
                </a:solidFill>
              </a:rPr>
              <a:t>Naklada Kosinj. Zagreb. Str. 111.</a:t>
            </a:r>
            <a:endParaRPr lang="hr-HR" sz="1200" i="1" dirty="0">
              <a:solidFill>
                <a:schemeClr val="tx2"/>
              </a:solidFill>
            </a:endParaRPr>
          </a:p>
        </p:txBody>
      </p:sp>
      <p:pic>
        <p:nvPicPr>
          <p:cNvPr id="7" name="Picture 2" descr="G:\Slike\WP_20181103_12_16_00_Pr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51978" y="3511643"/>
            <a:ext cx="2480153" cy="2565323"/>
          </a:xfrm>
          <a:prstGeom prst="rect">
            <a:avLst/>
          </a:prstGeom>
          <a:noFill/>
        </p:spPr>
      </p:pic>
      <p:sp>
        <p:nvSpPr>
          <p:cNvPr id="8" name="Pravokutnik 1">
            <a:extLst>
              <a:ext uri="{FF2B5EF4-FFF2-40B4-BE49-F238E27FC236}">
                <a16:creationId xmlns:a16="http://schemas.microsoft.com/office/drawing/2014/main" id="{6E86811C-60AB-4518-8157-9374F4A05C14}"/>
              </a:ext>
            </a:extLst>
          </p:cNvPr>
          <p:cNvSpPr/>
          <p:nvPr/>
        </p:nvSpPr>
        <p:spPr>
          <a:xfrm>
            <a:off x="237995" y="6058132"/>
            <a:ext cx="36701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200" dirty="0" err="1">
                <a:solidFill>
                  <a:schemeClr val="tx2"/>
                </a:solidFill>
              </a:rPr>
              <a:t>Bruning</a:t>
            </a:r>
            <a:r>
              <a:rPr lang="hr-HR" sz="1200" dirty="0">
                <a:solidFill>
                  <a:schemeClr val="tx2"/>
                </a:solidFill>
              </a:rPr>
              <a:t>, L., </a:t>
            </a:r>
            <a:r>
              <a:rPr lang="hr-HR" sz="1200" dirty="0" err="1">
                <a:solidFill>
                  <a:schemeClr val="tx2"/>
                </a:solidFill>
              </a:rPr>
              <a:t>Saum</a:t>
            </a:r>
            <a:r>
              <a:rPr lang="hr-HR" sz="1200" dirty="0">
                <a:solidFill>
                  <a:schemeClr val="tx2"/>
                </a:solidFill>
              </a:rPr>
              <a:t>, T. 2008. </a:t>
            </a:r>
            <a:r>
              <a:rPr lang="hr-HR" sz="1200" i="1" dirty="0">
                <a:solidFill>
                  <a:schemeClr val="tx2"/>
                </a:solidFill>
              </a:rPr>
              <a:t>Suradničkim učenjem do uspješne nastave : Kako aktivirati učenike i potaknuti ih na suradnju. </a:t>
            </a:r>
            <a:r>
              <a:rPr lang="hr-HR" sz="1200" dirty="0">
                <a:solidFill>
                  <a:schemeClr val="tx2"/>
                </a:solidFill>
              </a:rPr>
              <a:t>Naklada Kosinj. Zagreb.  Str. 95.</a:t>
            </a:r>
            <a:endParaRPr lang="hr-HR" sz="1200" dirty="0"/>
          </a:p>
        </p:txBody>
      </p:sp>
      <p:pic>
        <p:nvPicPr>
          <p:cNvPr id="10" name="Picture 2" descr="G:\Slike\WP_20181103_12_13_46_Pro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9158" y="3592170"/>
            <a:ext cx="2669298" cy="2351178"/>
          </a:xfrm>
          <a:prstGeom prst="rect">
            <a:avLst/>
          </a:prstGeom>
          <a:noFill/>
        </p:spPr>
      </p:pic>
      <p:sp>
        <p:nvSpPr>
          <p:cNvPr id="12" name="Pravokutnik 1">
            <a:extLst>
              <a:ext uri="{FF2B5EF4-FFF2-40B4-BE49-F238E27FC236}">
                <a16:creationId xmlns:a16="http://schemas.microsoft.com/office/drawing/2014/main" id="{55007A52-A5AA-4248-AAD6-6E8CF89547DB}"/>
              </a:ext>
            </a:extLst>
          </p:cNvPr>
          <p:cNvSpPr/>
          <p:nvPr/>
        </p:nvSpPr>
        <p:spPr>
          <a:xfrm>
            <a:off x="4735283" y="6027003"/>
            <a:ext cx="33359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Clr>
                <a:srgbClr val="323232">
                  <a:lumMod val="90000"/>
                </a:srgbClr>
              </a:buClr>
              <a:buNone/>
            </a:pPr>
            <a:r>
              <a:rPr lang="hr-HR" sz="1200" dirty="0" err="1">
                <a:solidFill>
                  <a:schemeClr val="tx2"/>
                </a:solidFill>
              </a:rPr>
              <a:t>Bruning</a:t>
            </a:r>
            <a:r>
              <a:rPr lang="hr-HR" sz="1200" dirty="0">
                <a:solidFill>
                  <a:schemeClr val="tx2"/>
                </a:solidFill>
              </a:rPr>
              <a:t>, L., </a:t>
            </a:r>
            <a:r>
              <a:rPr lang="hr-HR" sz="1200" dirty="0" err="1">
                <a:solidFill>
                  <a:schemeClr val="tx2"/>
                </a:solidFill>
              </a:rPr>
              <a:t>Saum</a:t>
            </a:r>
            <a:r>
              <a:rPr lang="hr-HR" sz="1200" dirty="0">
                <a:solidFill>
                  <a:schemeClr val="tx2"/>
                </a:solidFill>
              </a:rPr>
              <a:t>, T. 2008. </a:t>
            </a:r>
            <a:r>
              <a:rPr lang="hr-HR" sz="1200" i="1" dirty="0">
                <a:solidFill>
                  <a:schemeClr val="tx2"/>
                </a:solidFill>
              </a:rPr>
              <a:t>Suradničkim učenjem do uspješne nastave : Kako aktivirati učenike i potaknuti ih na suradnju. </a:t>
            </a:r>
            <a:r>
              <a:rPr lang="hr-HR" sz="1200" dirty="0">
                <a:solidFill>
                  <a:schemeClr val="tx2"/>
                </a:solidFill>
              </a:rPr>
              <a:t>Naklada Kosinj. Zagreb. Str. 101.</a:t>
            </a:r>
            <a:endParaRPr lang="hr-HR" sz="12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22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>
          <a:xfrm>
            <a:off x="1341120" y="223284"/>
            <a:ext cx="9509760" cy="691116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buNone/>
            </a:pPr>
            <a:r>
              <a:rPr lang="hr-HR" dirty="0">
                <a:solidFill>
                  <a:schemeClr val="tx2"/>
                </a:solidFill>
                <a:latin typeface="Book Antiqua"/>
              </a:rPr>
              <a:t>Oblici partnerske suradnje</a:t>
            </a:r>
            <a:endParaRPr lang="hr-HR" dirty="0">
              <a:solidFill>
                <a:schemeClr val="tx2"/>
              </a:solidFill>
            </a:endParaRPr>
          </a:p>
        </p:txBody>
      </p:sp>
      <p:sp>
        <p:nvSpPr>
          <p:cNvPr id="14" name="Rezervirano mjesto sadržaja 13"/>
          <p:cNvSpPr>
            <a:spLocks noGrp="1"/>
          </p:cNvSpPr>
          <p:nvPr>
            <p:ph idx="1"/>
          </p:nvPr>
        </p:nvSpPr>
        <p:spPr>
          <a:xfrm>
            <a:off x="733646" y="1339702"/>
            <a:ext cx="10813312" cy="5220586"/>
          </a:xfrm>
        </p:spPr>
        <p:txBody>
          <a:bodyPr>
            <a:normAutofit lnSpcReduction="10000"/>
          </a:bodyPr>
          <a:lstStyle/>
          <a:p>
            <a:pPr marL="365760" lvl="1" indent="0">
              <a:buClr>
                <a:srgbClr val="323232">
                  <a:lumMod val="90000"/>
                </a:srgbClr>
              </a:buClr>
              <a:buNone/>
            </a:pPr>
            <a:r>
              <a:rPr lang="hr-HR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1. RAD U PARU</a:t>
            </a:r>
          </a:p>
          <a:p>
            <a:pPr marL="365760" lvl="1" indent="0">
              <a:buClr>
                <a:srgbClr val="323232">
                  <a:lumMod val="90000"/>
                </a:srgbClr>
              </a:buClr>
              <a:buNone/>
            </a:pPr>
            <a:endParaRPr lang="hr-HR" sz="2400" b="1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lvl="1">
              <a:buClr>
                <a:srgbClr val="323232">
                  <a:lumMod val="90000"/>
                </a:srgbClr>
              </a:buClr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Jednostavna metoda suradničkog učenja</a:t>
            </a:r>
          </a:p>
          <a:p>
            <a:pPr lvl="1">
              <a:buClr>
                <a:srgbClr val="323232">
                  <a:lumMod val="90000"/>
                </a:srgbClr>
              </a:buClr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Pogodna za mlađi uzrast učenika</a:t>
            </a:r>
          </a:p>
          <a:p>
            <a:pPr lvl="1">
              <a:buClr>
                <a:srgbClr val="323232">
                  <a:lumMod val="90000"/>
                </a:srgbClr>
              </a:buClr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Moguća primjena u svim fazama nastavnog sata</a:t>
            </a:r>
          </a:p>
          <a:p>
            <a:pPr lvl="1">
              <a:buClr>
                <a:srgbClr val="323232">
                  <a:lumMod val="90000"/>
                </a:srgbClr>
              </a:buClr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Zahtijeva usredotočenost na partnera (aktivno slušanje)</a:t>
            </a:r>
          </a:p>
          <a:p>
            <a:pPr lvl="1">
              <a:buClr>
                <a:srgbClr val="323232">
                  <a:lumMod val="90000"/>
                </a:srgbClr>
              </a:buClr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Pogodna za privikavanje na metodu suradničkog učenja</a:t>
            </a:r>
          </a:p>
          <a:p>
            <a:pPr lvl="1">
              <a:buClr>
                <a:srgbClr val="323232">
                  <a:lumMod val="90000"/>
                </a:srgbClr>
              </a:buClr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Moguće više puta ponoviti tijekom nastavnog sata </a:t>
            </a:r>
          </a:p>
          <a:p>
            <a:pPr marL="365760" lvl="1" indent="0">
              <a:buClr>
                <a:srgbClr val="323232">
                  <a:lumMod val="90000"/>
                </a:srgbClr>
              </a:buClr>
              <a:buNone/>
            </a:pP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   (npr. u višim razredima)</a:t>
            </a:r>
          </a:p>
          <a:p>
            <a:pPr lvl="1">
              <a:buClr>
                <a:srgbClr val="323232">
                  <a:lumMod val="90000"/>
                </a:srgbClr>
              </a:buClr>
              <a:buFont typeface="Wingdings" panose="05000000000000000000" pitchFamily="2" charset="2"/>
              <a:buChar char="§"/>
            </a:pPr>
            <a:endParaRPr lang="hr-HR" sz="2400" dirty="0">
              <a:solidFill>
                <a:schemeClr val="tx2"/>
              </a:solidFill>
              <a:latin typeface="+mj-lt"/>
            </a:endParaRPr>
          </a:p>
          <a:p>
            <a:pPr marL="365760" lvl="1" indent="0">
              <a:buClr>
                <a:srgbClr val="323232">
                  <a:lumMod val="90000"/>
                </a:srgbClr>
              </a:buClr>
              <a:buNone/>
            </a:pPr>
            <a:endParaRPr lang="hr-HR" sz="2400" dirty="0">
              <a:solidFill>
                <a:schemeClr val="tx2"/>
              </a:solidFill>
              <a:latin typeface="+mj-lt"/>
            </a:endParaRPr>
          </a:p>
          <a:p>
            <a:pPr marL="365760" lvl="1" indent="0">
              <a:buClr>
                <a:srgbClr val="323232">
                  <a:lumMod val="90000"/>
                </a:srgbClr>
              </a:buClr>
              <a:buNone/>
            </a:pPr>
            <a:r>
              <a:rPr lang="hr-HR" sz="2200" b="1" dirty="0">
                <a:solidFill>
                  <a:schemeClr val="tx2"/>
                </a:solidFill>
                <a:latin typeface="+mj-lt"/>
              </a:rPr>
              <a:t>    </a:t>
            </a:r>
            <a:endParaRPr lang="hr-HR" sz="2400" b="1" i="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CF96717-0063-4304-A959-0086322596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0063">
            <a:off x="10313577" y="5127614"/>
            <a:ext cx="1431049" cy="991827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5D394252-32F5-4599-951F-6DF777E3DA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400" y="1339702"/>
            <a:ext cx="2774244" cy="2062754"/>
          </a:xfrm>
          <a:prstGeom prst="rect">
            <a:avLst/>
          </a:prstGeom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id="{A92153BB-DA7D-4985-B2D1-016828DFC2CC}"/>
              </a:ext>
            </a:extLst>
          </p:cNvPr>
          <p:cNvSpPr/>
          <p:nvPr/>
        </p:nvSpPr>
        <p:spPr>
          <a:xfrm>
            <a:off x="8628505" y="3412259"/>
            <a:ext cx="31552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Clr>
                <a:srgbClr val="323232">
                  <a:lumMod val="90000"/>
                </a:srgbClr>
              </a:buClr>
              <a:buNone/>
            </a:pPr>
            <a:r>
              <a:rPr lang="hr-HR" sz="1200" dirty="0" err="1">
                <a:solidFill>
                  <a:schemeClr val="tx2"/>
                </a:solidFill>
              </a:rPr>
              <a:t>Bruning</a:t>
            </a:r>
            <a:r>
              <a:rPr lang="hr-HR" sz="1200" dirty="0">
                <a:solidFill>
                  <a:schemeClr val="tx2"/>
                </a:solidFill>
              </a:rPr>
              <a:t>, L., </a:t>
            </a:r>
            <a:r>
              <a:rPr lang="hr-HR" sz="1200" dirty="0" err="1">
                <a:solidFill>
                  <a:schemeClr val="tx2"/>
                </a:solidFill>
              </a:rPr>
              <a:t>Saum</a:t>
            </a:r>
            <a:r>
              <a:rPr lang="hr-HR" sz="1200" dirty="0">
                <a:solidFill>
                  <a:schemeClr val="tx2"/>
                </a:solidFill>
              </a:rPr>
              <a:t>, T. 2008. </a:t>
            </a:r>
            <a:r>
              <a:rPr lang="hr-HR" sz="1200" i="1" dirty="0">
                <a:solidFill>
                  <a:schemeClr val="tx2"/>
                </a:solidFill>
              </a:rPr>
              <a:t>Suradničkim učenjem do uspješne nastave : Kako aktivirati   učenike i potaknuti ih na suradnju. </a:t>
            </a:r>
            <a:r>
              <a:rPr lang="hr-HR" sz="1200" dirty="0">
                <a:solidFill>
                  <a:schemeClr val="tx2"/>
                </a:solidFill>
              </a:rPr>
              <a:t>Naklada Kosinj. Zagreb. Str. 147.</a:t>
            </a:r>
            <a:endParaRPr lang="hr-HR" sz="12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37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>
          <a:xfrm>
            <a:off x="1341120" y="223284"/>
            <a:ext cx="9509760" cy="691116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buNone/>
            </a:pPr>
            <a:r>
              <a:rPr lang="hr-HR" dirty="0">
                <a:solidFill>
                  <a:schemeClr val="tx2"/>
                </a:solidFill>
                <a:latin typeface="Book Antiqua"/>
              </a:rPr>
              <a:t>Oblici partnerske suradnje</a:t>
            </a:r>
            <a:endParaRPr lang="hr-HR" dirty="0">
              <a:solidFill>
                <a:schemeClr val="tx2"/>
              </a:solidFill>
            </a:endParaRPr>
          </a:p>
        </p:txBody>
      </p:sp>
      <p:sp>
        <p:nvSpPr>
          <p:cNvPr id="14" name="Rezervirano mjesto sadržaja 13"/>
          <p:cNvSpPr>
            <a:spLocks noGrp="1"/>
          </p:cNvSpPr>
          <p:nvPr>
            <p:ph idx="1"/>
          </p:nvPr>
        </p:nvSpPr>
        <p:spPr>
          <a:xfrm>
            <a:off x="733646" y="1339702"/>
            <a:ext cx="10813312" cy="5220586"/>
          </a:xfrm>
        </p:spPr>
        <p:txBody>
          <a:bodyPr>
            <a:normAutofit/>
          </a:bodyPr>
          <a:lstStyle/>
          <a:p>
            <a:pPr marL="365760" lvl="1" indent="0">
              <a:buClr>
                <a:srgbClr val="323232">
                  <a:lumMod val="90000"/>
                </a:srgbClr>
              </a:buClr>
              <a:buNone/>
            </a:pPr>
            <a:r>
              <a:rPr lang="hr-HR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2. BRZINSKI DUET</a:t>
            </a:r>
          </a:p>
          <a:p>
            <a:pPr marL="365760" lvl="1" indent="0">
              <a:buClr>
                <a:srgbClr val="323232">
                  <a:lumMod val="90000"/>
                </a:srgbClr>
              </a:buClr>
              <a:buNone/>
            </a:pPr>
            <a:endParaRPr lang="hr-HR" sz="2400" b="1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lvl="1">
              <a:buClr>
                <a:srgbClr val="323232">
                  <a:lumMod val="90000"/>
                </a:srgbClr>
              </a:buClr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Pogodan za vježbanje, rješavanje zadataka</a:t>
            </a:r>
          </a:p>
          <a:p>
            <a:pPr lvl="1">
              <a:buClr>
                <a:srgbClr val="323232">
                  <a:lumMod val="90000"/>
                </a:srgbClr>
              </a:buClr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Individualni rad - diferencirani zadaci za produbljivanje znanja</a:t>
            </a:r>
          </a:p>
          <a:p>
            <a:pPr lvl="1">
              <a:buClr>
                <a:srgbClr val="323232">
                  <a:lumMod val="90000"/>
                </a:srgbClr>
              </a:buClr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Razmjena – s jednako brzim partnerom</a:t>
            </a:r>
          </a:p>
          <a:p>
            <a:pPr lvl="1">
              <a:buClr>
                <a:srgbClr val="323232">
                  <a:lumMod val="90000"/>
                </a:srgbClr>
              </a:buClr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Brzina učenja prilagođena je učenicima</a:t>
            </a:r>
          </a:p>
          <a:p>
            <a:pPr lvl="1">
              <a:buClr>
                <a:srgbClr val="323232">
                  <a:lumMod val="90000"/>
                </a:srgbClr>
              </a:buClr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Inzistirati na kvalitetnim rješenjima</a:t>
            </a:r>
          </a:p>
          <a:p>
            <a:pPr lvl="1">
              <a:buClr>
                <a:srgbClr val="323232">
                  <a:lumMod val="90000"/>
                </a:srgbClr>
              </a:buClr>
              <a:buFont typeface="Wingdings" panose="05000000000000000000" pitchFamily="2" charset="2"/>
              <a:buChar char="§"/>
            </a:pPr>
            <a:endParaRPr lang="hr-HR" sz="24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lvl="1">
              <a:buClr>
                <a:srgbClr val="323232">
                  <a:lumMod val="90000"/>
                </a:srgbClr>
              </a:buClr>
              <a:buFont typeface="Wingdings" panose="05000000000000000000" pitchFamily="2" charset="2"/>
              <a:buChar char="§"/>
            </a:pPr>
            <a:endParaRPr lang="hr-HR" sz="24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365760" lvl="1" indent="0">
              <a:buClr>
                <a:srgbClr val="323232">
                  <a:lumMod val="90000"/>
                </a:srgbClr>
              </a:buClr>
              <a:buNone/>
            </a:pPr>
            <a:endParaRPr lang="hr-HR" sz="2400" dirty="0">
              <a:solidFill>
                <a:schemeClr val="tx2"/>
              </a:solidFill>
              <a:latin typeface="+mj-lt"/>
            </a:endParaRPr>
          </a:p>
          <a:p>
            <a:pPr marL="365760" lvl="1" indent="0">
              <a:buClr>
                <a:srgbClr val="323232">
                  <a:lumMod val="90000"/>
                </a:srgbClr>
              </a:buClr>
              <a:buNone/>
            </a:pPr>
            <a:r>
              <a:rPr lang="hr-HR" sz="2200" b="1" dirty="0">
                <a:solidFill>
                  <a:schemeClr val="tx2"/>
                </a:solidFill>
                <a:latin typeface="+mj-lt"/>
              </a:rPr>
              <a:t>    </a:t>
            </a:r>
            <a:endParaRPr lang="hr-HR" sz="2400" b="1" i="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CF96717-0063-4304-A959-0086322596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0063">
            <a:off x="10313577" y="5127614"/>
            <a:ext cx="1431049" cy="991827"/>
          </a:xfrm>
          <a:prstGeom prst="rect">
            <a:avLst/>
          </a:prstGeom>
        </p:spPr>
      </p:pic>
      <p:pic>
        <p:nvPicPr>
          <p:cNvPr id="5" name="Picture 2" descr="G:\Slike\WP_20181103_12_09_22_Pro.jpg"/>
          <p:cNvPicPr>
            <a:picLocks noChangeAspect="1" noChangeArrowheads="1"/>
          </p:cNvPicPr>
          <p:nvPr/>
        </p:nvPicPr>
        <p:blipFill>
          <a:blip r:embed="rId3" cstate="print"/>
          <a:srcRect b="6208"/>
          <a:stretch>
            <a:fillRect/>
          </a:stretch>
        </p:blipFill>
        <p:spPr bwMode="auto">
          <a:xfrm>
            <a:off x="9156527" y="1445496"/>
            <a:ext cx="2705621" cy="2187052"/>
          </a:xfrm>
          <a:prstGeom prst="rect">
            <a:avLst/>
          </a:prstGeom>
          <a:noFill/>
        </p:spPr>
      </p:pic>
      <p:sp>
        <p:nvSpPr>
          <p:cNvPr id="6" name="Pravokutnik 6">
            <a:extLst>
              <a:ext uri="{FF2B5EF4-FFF2-40B4-BE49-F238E27FC236}">
                <a16:creationId xmlns:a16="http://schemas.microsoft.com/office/drawing/2014/main" id="{8F2AAC7D-F197-4147-832E-FFAB0F064EEC}"/>
              </a:ext>
            </a:extLst>
          </p:cNvPr>
          <p:cNvSpPr/>
          <p:nvPr/>
        </p:nvSpPr>
        <p:spPr>
          <a:xfrm>
            <a:off x="8968884" y="3772317"/>
            <a:ext cx="32231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Clr>
                <a:srgbClr val="323232">
                  <a:lumMod val="90000"/>
                </a:srgbClr>
              </a:buClr>
              <a:buNone/>
            </a:pPr>
            <a:r>
              <a:rPr lang="hr-HR" sz="1200" dirty="0" err="1">
                <a:solidFill>
                  <a:schemeClr val="tx2"/>
                </a:solidFill>
              </a:rPr>
              <a:t>Bruning</a:t>
            </a:r>
            <a:r>
              <a:rPr lang="hr-HR" sz="1200" dirty="0">
                <a:solidFill>
                  <a:schemeClr val="tx2"/>
                </a:solidFill>
              </a:rPr>
              <a:t>, L., </a:t>
            </a:r>
            <a:r>
              <a:rPr lang="hr-HR" sz="1200" dirty="0" err="1">
                <a:solidFill>
                  <a:schemeClr val="tx2"/>
                </a:solidFill>
              </a:rPr>
              <a:t>Saum</a:t>
            </a:r>
            <a:r>
              <a:rPr lang="hr-HR" sz="1200" dirty="0">
                <a:solidFill>
                  <a:schemeClr val="tx2"/>
                </a:solidFill>
              </a:rPr>
              <a:t>, T. 2008. </a:t>
            </a:r>
            <a:r>
              <a:rPr lang="hr-HR" sz="1200" i="1" dirty="0">
                <a:solidFill>
                  <a:schemeClr val="tx2"/>
                </a:solidFill>
              </a:rPr>
              <a:t>Suradničkim učenjem do uspješne nastave : Kako aktivirati   učenike i potaknuti ih na suradnju. </a:t>
            </a:r>
            <a:r>
              <a:rPr lang="hr-HR" sz="1200" dirty="0">
                <a:solidFill>
                  <a:schemeClr val="tx2"/>
                </a:solidFill>
              </a:rPr>
              <a:t>Naklada Kosinj. Zagreb. Str. 19.</a:t>
            </a:r>
            <a:endParaRPr lang="hr-HR" sz="12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42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>
          <a:xfrm>
            <a:off x="471689" y="263725"/>
            <a:ext cx="8792231" cy="691116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buNone/>
            </a:pPr>
            <a:r>
              <a:rPr lang="hr-HR" dirty="0">
                <a:solidFill>
                  <a:schemeClr val="tx2"/>
                </a:solidFill>
                <a:latin typeface="Book Antiqua"/>
              </a:rPr>
              <a:t>Oblici partnerske suradnje</a:t>
            </a:r>
            <a:endParaRPr lang="hr-HR" dirty="0">
              <a:solidFill>
                <a:schemeClr val="tx2"/>
              </a:solidFill>
            </a:endParaRPr>
          </a:p>
        </p:txBody>
      </p:sp>
      <p:sp>
        <p:nvSpPr>
          <p:cNvPr id="14" name="Rezervirano mjesto sadržaja 13"/>
          <p:cNvSpPr>
            <a:spLocks noGrp="1"/>
          </p:cNvSpPr>
          <p:nvPr>
            <p:ph idx="1"/>
          </p:nvPr>
        </p:nvSpPr>
        <p:spPr>
          <a:xfrm>
            <a:off x="733646" y="1339702"/>
            <a:ext cx="10813312" cy="5220586"/>
          </a:xfrm>
        </p:spPr>
        <p:txBody>
          <a:bodyPr>
            <a:normAutofit/>
          </a:bodyPr>
          <a:lstStyle/>
          <a:p>
            <a:pPr marL="365760" lvl="1" indent="0">
              <a:buClr>
                <a:srgbClr val="323232">
                  <a:lumMod val="90000"/>
                </a:srgbClr>
              </a:buClr>
              <a:buNone/>
            </a:pPr>
            <a:r>
              <a:rPr lang="hr-HR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3. PARTNERSKA SLAGALICA</a:t>
            </a:r>
          </a:p>
          <a:p>
            <a:pPr lvl="1">
              <a:buClr>
                <a:srgbClr val="323232">
                  <a:lumMod val="90000"/>
                </a:srgbClr>
              </a:buClr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Složeniji oblik rada u paru</a:t>
            </a:r>
          </a:p>
          <a:p>
            <a:pPr lvl="1">
              <a:buClr>
                <a:srgbClr val="323232">
                  <a:lumMod val="90000"/>
                </a:srgbClr>
              </a:buClr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Metoda učenja kroz poučavanje</a:t>
            </a:r>
          </a:p>
          <a:p>
            <a:pPr lvl="1">
              <a:buClr>
                <a:srgbClr val="323232">
                  <a:lumMod val="90000"/>
                </a:srgbClr>
              </a:buClr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Četveročlane grupe</a:t>
            </a:r>
          </a:p>
          <a:p>
            <a:pPr marL="365760" lvl="1" indent="0">
              <a:buClr>
                <a:srgbClr val="323232">
                  <a:lumMod val="90000"/>
                </a:srgbClr>
              </a:buClr>
              <a:buNone/>
            </a:pPr>
            <a:endParaRPr lang="hr-HR" sz="24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365760" lvl="1" indent="0">
              <a:buClr>
                <a:srgbClr val="323232">
                  <a:lumMod val="90000"/>
                </a:srgbClr>
              </a:buClr>
              <a:buNone/>
            </a:pP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  KONSTRUKCIJA                   SUKONSTRUKCIJA                 INSTRUKCIJA</a:t>
            </a:r>
          </a:p>
          <a:p>
            <a:pPr marL="365760" lvl="1" indent="0">
              <a:buClr>
                <a:srgbClr val="323232">
                  <a:lumMod val="90000"/>
                </a:srgbClr>
              </a:buClr>
              <a:buNone/>
            </a:pP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A                          B               A                          B                 A          ↔          B</a:t>
            </a:r>
          </a:p>
          <a:p>
            <a:pPr lvl="1">
              <a:buClr>
                <a:srgbClr val="323232">
                  <a:lumMod val="90000"/>
                </a:srgbClr>
              </a:buClr>
              <a:buFont typeface="Wingdings" panose="05000000000000000000" pitchFamily="2" charset="2"/>
              <a:buChar char="§"/>
            </a:pPr>
            <a:endParaRPr lang="hr-HR" sz="24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365760" lvl="1" indent="0">
              <a:buClr>
                <a:srgbClr val="323232">
                  <a:lumMod val="90000"/>
                </a:srgbClr>
              </a:buClr>
              <a:buNone/>
            </a:pP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                                              ↕                          ↕</a:t>
            </a:r>
          </a:p>
          <a:p>
            <a:pPr marL="365760" lvl="1" indent="0">
              <a:buClr>
                <a:srgbClr val="323232">
                  <a:lumMod val="90000"/>
                </a:srgbClr>
              </a:buClr>
              <a:buNone/>
            </a:pPr>
            <a:endParaRPr lang="hr-HR" sz="2400" dirty="0">
              <a:solidFill>
                <a:schemeClr val="tx2"/>
              </a:solidFill>
              <a:latin typeface="+mj-lt"/>
            </a:endParaRPr>
          </a:p>
          <a:p>
            <a:pPr marL="365760" lvl="1" indent="0">
              <a:buClr>
                <a:srgbClr val="323232">
                  <a:lumMod val="90000"/>
                </a:srgbClr>
              </a:buClr>
              <a:buNone/>
            </a:pP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A                          B               A                          B                  A         ↔          B</a:t>
            </a:r>
            <a:endParaRPr lang="hr-HR" sz="2400" i="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CF96717-0063-4304-A959-0086322596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0063">
            <a:off x="10535896" y="4790215"/>
            <a:ext cx="1272626" cy="882028"/>
          </a:xfrm>
          <a:prstGeom prst="rect">
            <a:avLst/>
          </a:prstGeom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id="{D0E0767E-2031-4ED0-A40B-C8C5A2AC5F37}"/>
              </a:ext>
            </a:extLst>
          </p:cNvPr>
          <p:cNvSpPr/>
          <p:nvPr/>
        </p:nvSpPr>
        <p:spPr>
          <a:xfrm>
            <a:off x="1535962" y="4476305"/>
            <a:ext cx="1499191" cy="1233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2"/>
                </a:solidFill>
              </a:rPr>
              <a:t>Individualni rad</a:t>
            </a: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107AAD21-3A3E-435A-A33B-BB9080C357B3}"/>
              </a:ext>
            </a:extLst>
          </p:cNvPr>
          <p:cNvSpPr/>
          <p:nvPr/>
        </p:nvSpPr>
        <p:spPr>
          <a:xfrm>
            <a:off x="4700477" y="4476306"/>
            <a:ext cx="1467293" cy="1233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2"/>
                </a:solidFill>
              </a:rPr>
              <a:t>Suradnička razmjena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09FAAE3A-9861-4B60-BAD9-B2CFF0802C54}"/>
              </a:ext>
            </a:extLst>
          </p:cNvPr>
          <p:cNvSpPr/>
          <p:nvPr/>
        </p:nvSpPr>
        <p:spPr>
          <a:xfrm>
            <a:off x="7999228" y="4476305"/>
            <a:ext cx="1410586" cy="1233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2"/>
                </a:solidFill>
              </a:rPr>
              <a:t>Prenošenje znanja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AA739244-05BD-459A-B7E5-D60A41618F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4"/>
          <a:stretch/>
        </p:blipFill>
        <p:spPr>
          <a:xfrm>
            <a:off x="8737190" y="567566"/>
            <a:ext cx="3135400" cy="2200240"/>
          </a:xfrm>
          <a:prstGeom prst="rect">
            <a:avLst/>
          </a:prstGeom>
        </p:spPr>
      </p:pic>
      <p:sp>
        <p:nvSpPr>
          <p:cNvPr id="9" name="Pravokutnik 8">
            <a:extLst>
              <a:ext uri="{FF2B5EF4-FFF2-40B4-BE49-F238E27FC236}">
                <a16:creationId xmlns:a16="http://schemas.microsoft.com/office/drawing/2014/main" id="{8752E188-6D30-4FF2-B5F0-16E4FDA8FDA4}"/>
              </a:ext>
            </a:extLst>
          </p:cNvPr>
          <p:cNvSpPr/>
          <p:nvPr/>
        </p:nvSpPr>
        <p:spPr>
          <a:xfrm>
            <a:off x="8574374" y="2767806"/>
            <a:ext cx="35076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Clr>
                <a:srgbClr val="323232">
                  <a:lumMod val="90000"/>
                </a:srgbClr>
              </a:buClr>
              <a:buNone/>
            </a:pPr>
            <a:r>
              <a:rPr lang="hr-HR" sz="1200" dirty="0" err="1">
                <a:solidFill>
                  <a:schemeClr val="tx2"/>
                </a:solidFill>
              </a:rPr>
              <a:t>Bruning</a:t>
            </a:r>
            <a:r>
              <a:rPr lang="hr-HR" sz="1200" dirty="0">
                <a:solidFill>
                  <a:schemeClr val="tx2"/>
                </a:solidFill>
              </a:rPr>
              <a:t>, L., </a:t>
            </a:r>
            <a:r>
              <a:rPr lang="hr-HR" sz="1200" dirty="0" err="1">
                <a:solidFill>
                  <a:schemeClr val="tx2"/>
                </a:solidFill>
              </a:rPr>
              <a:t>Saum</a:t>
            </a:r>
            <a:r>
              <a:rPr lang="hr-HR" sz="1200" dirty="0">
                <a:solidFill>
                  <a:schemeClr val="tx2"/>
                </a:solidFill>
              </a:rPr>
              <a:t>, T. 2008. </a:t>
            </a:r>
            <a:r>
              <a:rPr lang="hr-HR" sz="1200" i="1" dirty="0">
                <a:solidFill>
                  <a:schemeClr val="tx2"/>
                </a:solidFill>
              </a:rPr>
              <a:t>Suradničkim učenjem do uspješne nastave : Kako aktivirati učenike i potaknuti ih na suradnju. </a:t>
            </a:r>
            <a:r>
              <a:rPr lang="hr-HR" sz="1200" dirty="0">
                <a:solidFill>
                  <a:schemeClr val="tx2"/>
                </a:solidFill>
              </a:rPr>
              <a:t>Naklada Kosinj. Zagreb. Str. 127.</a:t>
            </a:r>
            <a:endParaRPr lang="hr-HR" sz="12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82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>
          <a:xfrm>
            <a:off x="542260" y="223284"/>
            <a:ext cx="11164317" cy="691116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buNone/>
            </a:pPr>
            <a:r>
              <a:rPr lang="hr-HR" dirty="0">
                <a:solidFill>
                  <a:schemeClr val="tx2"/>
                </a:solidFill>
                <a:latin typeface="Book Antiqua"/>
              </a:rPr>
              <a:t>Oblici rada u grupi                 </a:t>
            </a:r>
            <a:r>
              <a:rPr lang="hr-HR" sz="3200" b="0" dirty="0">
                <a:solidFill>
                  <a:schemeClr val="tx2"/>
                </a:solidFill>
                <a:latin typeface="Calibri" panose="020F0502020204030204" pitchFamily="34" charset="0"/>
              </a:rPr>
              <a:t>Predložak za GRUPNU ANALIZU    </a:t>
            </a:r>
            <a:r>
              <a:rPr lang="hr-HR" sz="3200" b="0" dirty="0">
                <a:solidFill>
                  <a:schemeClr val="tx2"/>
                </a:solidFill>
                <a:latin typeface="Book Antiqua"/>
              </a:rPr>
              <a:t>       </a:t>
            </a:r>
            <a:endParaRPr lang="hr-HR" sz="3200" b="0" dirty="0">
              <a:solidFill>
                <a:schemeClr val="tx2"/>
              </a:solidFill>
            </a:endParaRPr>
          </a:p>
        </p:txBody>
      </p:sp>
      <p:sp>
        <p:nvSpPr>
          <p:cNvPr id="14" name="Rezervirano mjesto sadržaja 13"/>
          <p:cNvSpPr>
            <a:spLocks noGrp="1"/>
          </p:cNvSpPr>
          <p:nvPr>
            <p:ph idx="1"/>
          </p:nvPr>
        </p:nvSpPr>
        <p:spPr>
          <a:xfrm>
            <a:off x="214489" y="914401"/>
            <a:ext cx="11332469" cy="5797101"/>
          </a:xfrm>
        </p:spPr>
        <p:txBody>
          <a:bodyPr>
            <a:normAutofit fontScale="25000" lnSpcReduction="20000"/>
          </a:bodyPr>
          <a:lstStyle/>
          <a:p>
            <a:pPr marL="365760" lvl="1" indent="0">
              <a:buClr>
                <a:srgbClr val="323232">
                  <a:lumMod val="90000"/>
                </a:srgbClr>
              </a:buClr>
              <a:buNone/>
            </a:pPr>
            <a:endParaRPr lang="hr-HR" sz="2400" b="1" dirty="0">
              <a:solidFill>
                <a:schemeClr val="tx2"/>
              </a:solidFill>
              <a:latin typeface="+mj-lt"/>
            </a:endParaRPr>
          </a:p>
          <a:p>
            <a:pPr marL="365760" lvl="1" indent="0">
              <a:buClr>
                <a:srgbClr val="323232">
                  <a:lumMod val="90000"/>
                </a:srgbClr>
              </a:buClr>
              <a:buNone/>
            </a:pPr>
            <a:r>
              <a:rPr lang="hr-HR" sz="8600" b="1" dirty="0">
                <a:solidFill>
                  <a:schemeClr val="tx2"/>
                </a:solidFill>
                <a:latin typeface="Calibri" panose="020F0502020204030204" pitchFamily="34" charset="0"/>
              </a:rPr>
              <a:t>1. GRUPNA ANALIZA</a:t>
            </a:r>
          </a:p>
          <a:p>
            <a:pPr marL="365760" lvl="1" indent="0">
              <a:buClr>
                <a:srgbClr val="323232">
                  <a:lumMod val="90000"/>
                </a:srgbClr>
              </a:buClr>
              <a:buNone/>
            </a:pPr>
            <a:endParaRPr lang="hr-HR" sz="2400" dirty="0">
              <a:solidFill>
                <a:schemeClr val="tx2"/>
              </a:solidFill>
              <a:latin typeface="+mj-lt"/>
            </a:endParaRPr>
          </a:p>
          <a:p>
            <a:pPr marL="365760" lvl="1" indent="0">
              <a:buClr>
                <a:srgbClr val="323232">
                  <a:lumMod val="90000"/>
                </a:srgbClr>
              </a:buClr>
              <a:buNone/>
            </a:pPr>
            <a:endParaRPr lang="hr-HR" sz="2400" dirty="0">
              <a:solidFill>
                <a:schemeClr val="tx2"/>
              </a:solidFill>
              <a:latin typeface="+mj-lt"/>
            </a:endParaRPr>
          </a:p>
          <a:p>
            <a:pPr marL="365760" lvl="1" indent="0">
              <a:buClr>
                <a:srgbClr val="323232">
                  <a:lumMod val="90000"/>
                </a:srgbClr>
              </a:buClr>
              <a:buNone/>
            </a:pPr>
            <a:endParaRPr lang="hr-HR" sz="2400" dirty="0">
              <a:solidFill>
                <a:schemeClr val="tx2"/>
              </a:solidFill>
              <a:latin typeface="+mj-lt"/>
            </a:endParaRPr>
          </a:p>
          <a:p>
            <a:pPr marL="365760" lvl="1" indent="0">
              <a:buClr>
                <a:srgbClr val="323232">
                  <a:lumMod val="90000"/>
                </a:srgbClr>
              </a:buClr>
              <a:buNone/>
            </a:pPr>
            <a:endParaRPr lang="hr-HR" sz="2400" dirty="0">
              <a:solidFill>
                <a:schemeClr val="tx2"/>
              </a:solidFill>
              <a:latin typeface="+mj-lt"/>
            </a:endParaRPr>
          </a:p>
          <a:p>
            <a:pPr marL="365760" lvl="1" indent="0">
              <a:buClr>
                <a:srgbClr val="323232">
                  <a:lumMod val="90000"/>
                </a:srgbClr>
              </a:buClr>
              <a:buNone/>
            </a:pPr>
            <a:endParaRPr lang="hr-HR" sz="2400" dirty="0">
              <a:solidFill>
                <a:schemeClr val="tx2"/>
              </a:solidFill>
              <a:latin typeface="+mj-lt"/>
            </a:endParaRPr>
          </a:p>
          <a:p>
            <a:pPr marL="365760" lvl="1" indent="0">
              <a:buClr>
                <a:srgbClr val="323232">
                  <a:lumMod val="90000"/>
                </a:srgbClr>
              </a:buClr>
              <a:buNone/>
            </a:pPr>
            <a:endParaRPr lang="hr-HR" sz="2400" dirty="0">
              <a:solidFill>
                <a:schemeClr val="tx2"/>
              </a:solidFill>
              <a:latin typeface="+mj-lt"/>
            </a:endParaRPr>
          </a:p>
          <a:p>
            <a:pPr marL="365760" lvl="1" indent="0">
              <a:buClr>
                <a:srgbClr val="323232">
                  <a:lumMod val="90000"/>
                </a:srgbClr>
              </a:buClr>
              <a:buNone/>
            </a:pPr>
            <a:endParaRPr lang="hr-HR" sz="2400" dirty="0">
              <a:solidFill>
                <a:schemeClr val="tx2"/>
              </a:solidFill>
              <a:latin typeface="+mj-lt"/>
            </a:endParaRPr>
          </a:p>
          <a:p>
            <a:pPr marL="365760" lvl="1" indent="0">
              <a:buClr>
                <a:srgbClr val="323232">
                  <a:lumMod val="90000"/>
                </a:srgbClr>
              </a:buClr>
              <a:buNone/>
            </a:pPr>
            <a:endParaRPr lang="hr-HR" sz="2400" dirty="0">
              <a:solidFill>
                <a:schemeClr val="tx2"/>
              </a:solidFill>
              <a:latin typeface="+mj-lt"/>
            </a:endParaRPr>
          </a:p>
          <a:p>
            <a:pPr marL="365760" lvl="1" indent="0">
              <a:buClr>
                <a:srgbClr val="323232">
                  <a:lumMod val="90000"/>
                </a:srgbClr>
              </a:buClr>
              <a:buNone/>
            </a:pPr>
            <a:endParaRPr lang="hr-HR" sz="2400" dirty="0">
              <a:solidFill>
                <a:schemeClr val="tx2"/>
              </a:solidFill>
              <a:latin typeface="+mj-lt"/>
            </a:endParaRPr>
          </a:p>
          <a:p>
            <a:pPr marL="365760" lvl="1" indent="0">
              <a:buClr>
                <a:srgbClr val="323232">
                  <a:lumMod val="90000"/>
                </a:srgbClr>
              </a:buClr>
              <a:buNone/>
            </a:pPr>
            <a:endParaRPr lang="hr-HR" sz="2400" dirty="0">
              <a:solidFill>
                <a:schemeClr val="tx2"/>
              </a:solidFill>
              <a:latin typeface="+mj-lt"/>
            </a:endParaRPr>
          </a:p>
          <a:p>
            <a:pPr marL="365760" lvl="1" indent="0">
              <a:buClr>
                <a:srgbClr val="323232">
                  <a:lumMod val="90000"/>
                </a:srgbClr>
              </a:buClr>
              <a:buNone/>
            </a:pPr>
            <a:endParaRPr lang="hr-HR" sz="2400" dirty="0">
              <a:solidFill>
                <a:schemeClr val="tx2"/>
              </a:solidFill>
              <a:latin typeface="+mj-lt"/>
            </a:endParaRPr>
          </a:p>
          <a:p>
            <a:pPr marL="365760" lvl="1" indent="0">
              <a:buClr>
                <a:srgbClr val="323232">
                  <a:lumMod val="90000"/>
                </a:srgbClr>
              </a:buClr>
              <a:buNone/>
            </a:pPr>
            <a:endParaRPr lang="hr-HR" sz="2400" dirty="0">
              <a:solidFill>
                <a:schemeClr val="tx2"/>
              </a:solidFill>
              <a:latin typeface="+mj-lt"/>
            </a:endParaRPr>
          </a:p>
          <a:p>
            <a:pPr marL="365760" lvl="1" indent="0">
              <a:buClr>
                <a:srgbClr val="323232">
                  <a:lumMod val="90000"/>
                </a:srgbClr>
              </a:buClr>
              <a:buNone/>
            </a:pPr>
            <a:endParaRPr lang="hr-HR" sz="2400" dirty="0">
              <a:solidFill>
                <a:schemeClr val="tx2"/>
              </a:solidFill>
              <a:latin typeface="+mj-lt"/>
            </a:endParaRPr>
          </a:p>
          <a:p>
            <a:pPr marL="365760" lvl="1" indent="0">
              <a:buClr>
                <a:srgbClr val="323232">
                  <a:lumMod val="90000"/>
                </a:srgbClr>
              </a:buClr>
              <a:buNone/>
            </a:pPr>
            <a:endParaRPr lang="hr-HR" sz="2400" dirty="0">
              <a:solidFill>
                <a:schemeClr val="tx2"/>
              </a:solidFill>
              <a:latin typeface="+mj-lt"/>
            </a:endParaRPr>
          </a:p>
          <a:p>
            <a:pPr marL="365760" lvl="1" indent="0">
              <a:buClr>
                <a:srgbClr val="323232">
                  <a:lumMod val="90000"/>
                </a:srgbClr>
              </a:buClr>
              <a:buNone/>
            </a:pPr>
            <a:endParaRPr lang="hr-HR" sz="2400" dirty="0">
              <a:solidFill>
                <a:schemeClr val="tx2"/>
              </a:solidFill>
              <a:latin typeface="+mj-lt"/>
            </a:endParaRPr>
          </a:p>
          <a:p>
            <a:pPr marL="365760" lvl="1" indent="0">
              <a:buClr>
                <a:srgbClr val="323232">
                  <a:lumMod val="90000"/>
                </a:srgbClr>
              </a:buClr>
              <a:buNone/>
            </a:pPr>
            <a:endParaRPr lang="hr-HR" sz="2400" dirty="0">
              <a:solidFill>
                <a:schemeClr val="tx2"/>
              </a:solidFill>
              <a:latin typeface="+mj-lt"/>
            </a:endParaRPr>
          </a:p>
          <a:p>
            <a:pPr marL="365760" lvl="1" indent="0">
              <a:buClr>
                <a:srgbClr val="323232">
                  <a:lumMod val="90000"/>
                </a:srgbClr>
              </a:buClr>
              <a:buNone/>
            </a:pPr>
            <a:endParaRPr lang="hr-HR" sz="2400" dirty="0">
              <a:solidFill>
                <a:schemeClr val="tx2"/>
              </a:solidFill>
              <a:latin typeface="+mj-lt"/>
            </a:endParaRPr>
          </a:p>
          <a:p>
            <a:pPr marL="365760" lvl="1" indent="0">
              <a:buClr>
                <a:srgbClr val="323232">
                  <a:lumMod val="90000"/>
                </a:srgbClr>
              </a:buClr>
              <a:buNone/>
            </a:pPr>
            <a:endParaRPr lang="hr-HR" sz="2400" dirty="0">
              <a:solidFill>
                <a:schemeClr val="tx2"/>
              </a:solidFill>
              <a:latin typeface="+mj-lt"/>
            </a:endParaRPr>
          </a:p>
          <a:p>
            <a:pPr marL="365760" lvl="1" indent="0">
              <a:buClr>
                <a:srgbClr val="323232">
                  <a:lumMod val="90000"/>
                </a:srgbClr>
              </a:buClr>
              <a:buNone/>
            </a:pPr>
            <a:endParaRPr lang="hr-HR" sz="2400" dirty="0">
              <a:solidFill>
                <a:schemeClr val="tx2"/>
              </a:solidFill>
              <a:latin typeface="+mj-lt"/>
            </a:endParaRPr>
          </a:p>
          <a:p>
            <a:pPr marL="365760" lvl="1" indent="0">
              <a:buClr>
                <a:srgbClr val="323232">
                  <a:lumMod val="90000"/>
                </a:srgbClr>
              </a:buClr>
              <a:buNone/>
            </a:pPr>
            <a:endParaRPr lang="hr-HR" sz="2400" dirty="0">
              <a:solidFill>
                <a:schemeClr val="tx2"/>
              </a:solidFill>
              <a:latin typeface="+mj-lt"/>
            </a:endParaRPr>
          </a:p>
          <a:p>
            <a:pPr marL="365760" lvl="1" indent="0">
              <a:buClr>
                <a:srgbClr val="323232">
                  <a:lumMod val="90000"/>
                </a:srgbClr>
              </a:buClr>
              <a:buNone/>
            </a:pPr>
            <a:endParaRPr lang="hr-HR" sz="55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365760" lvl="1" indent="0">
              <a:buClr>
                <a:srgbClr val="323232">
                  <a:lumMod val="90000"/>
                </a:srgbClr>
              </a:buClr>
              <a:buNone/>
            </a:pPr>
            <a:endParaRPr lang="hr-HR" sz="72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365760" lvl="1" indent="0">
              <a:buClr>
                <a:srgbClr val="323232">
                  <a:lumMod val="90000"/>
                </a:srgbClr>
              </a:buClr>
              <a:buNone/>
            </a:pPr>
            <a:r>
              <a:rPr lang="hr-HR" sz="7200" dirty="0">
                <a:solidFill>
                  <a:schemeClr val="tx2"/>
                </a:solidFill>
                <a:latin typeface="Calibri" panose="020F0502020204030204" pitchFamily="34" charset="0"/>
              </a:rPr>
              <a:t>U zaključku: početni član izrađuje sažetak svega iznesenog </a:t>
            </a:r>
          </a:p>
          <a:p>
            <a:pPr marL="365760" lvl="1" indent="0">
              <a:buClr>
                <a:srgbClr val="323232">
                  <a:lumMod val="90000"/>
                </a:srgbClr>
              </a:buClr>
              <a:buNone/>
            </a:pPr>
            <a:r>
              <a:rPr lang="hr-HR" sz="7200" dirty="0">
                <a:solidFill>
                  <a:schemeClr val="tx2"/>
                </a:solidFill>
                <a:latin typeface="Calibri" panose="020F0502020204030204" pitchFamily="34" charset="0"/>
              </a:rPr>
              <a:t>                      i formulira opširnije mišljenje.</a:t>
            </a:r>
          </a:p>
          <a:p>
            <a:pPr marL="365760" lvl="1" indent="0">
              <a:buClr>
                <a:srgbClr val="323232">
                  <a:lumMod val="90000"/>
                </a:srgbClr>
              </a:buClr>
              <a:buNone/>
            </a:pPr>
            <a:r>
              <a:rPr lang="hr-HR" sz="2200" b="1" dirty="0">
                <a:solidFill>
                  <a:schemeClr val="tx2"/>
                </a:solidFill>
                <a:latin typeface="+mj-lt"/>
              </a:rPr>
              <a:t>    </a:t>
            </a:r>
            <a:endParaRPr lang="hr-HR" sz="2400" b="1" i="0" dirty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5" name="Dijagram 4">
            <a:extLst>
              <a:ext uri="{FF2B5EF4-FFF2-40B4-BE49-F238E27FC236}">
                <a16:creationId xmlns:a16="http://schemas.microsoft.com/office/drawing/2014/main" id="{5743A9E2-8BB9-44C5-A6EF-2BBD108F6F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5718133"/>
              </p:ext>
            </p:extLst>
          </p:nvPr>
        </p:nvGraphicFramePr>
        <p:xfrm>
          <a:off x="542260" y="1490133"/>
          <a:ext cx="4582896" cy="4380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Pravokutnik 1">
            <a:extLst>
              <a:ext uri="{FF2B5EF4-FFF2-40B4-BE49-F238E27FC236}">
                <a16:creationId xmlns:a16="http://schemas.microsoft.com/office/drawing/2014/main" id="{6E86811C-60AB-4518-8157-9374F4A05C14}"/>
              </a:ext>
            </a:extLst>
          </p:cNvPr>
          <p:cNvSpPr/>
          <p:nvPr/>
        </p:nvSpPr>
        <p:spPr>
          <a:xfrm>
            <a:off x="6499069" y="6160525"/>
            <a:ext cx="5283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200" dirty="0" err="1">
                <a:solidFill>
                  <a:schemeClr val="tx2"/>
                </a:solidFill>
              </a:rPr>
              <a:t>Bruning</a:t>
            </a:r>
            <a:r>
              <a:rPr lang="hr-HR" sz="1200" dirty="0">
                <a:solidFill>
                  <a:schemeClr val="tx2"/>
                </a:solidFill>
              </a:rPr>
              <a:t>, L., </a:t>
            </a:r>
            <a:r>
              <a:rPr lang="hr-HR" sz="1200" dirty="0" err="1">
                <a:solidFill>
                  <a:schemeClr val="tx2"/>
                </a:solidFill>
              </a:rPr>
              <a:t>Saum</a:t>
            </a:r>
            <a:r>
              <a:rPr lang="hr-HR" sz="1200" dirty="0">
                <a:solidFill>
                  <a:schemeClr val="tx2"/>
                </a:solidFill>
              </a:rPr>
              <a:t>, T. 2008. </a:t>
            </a:r>
            <a:r>
              <a:rPr lang="hr-HR" sz="1200" i="1" dirty="0">
                <a:solidFill>
                  <a:schemeClr val="tx2"/>
                </a:solidFill>
              </a:rPr>
              <a:t>Suradničkim učenjem do uspješne nastave : Kako aktivirati učenike i potaknuti ih na suradnju. </a:t>
            </a:r>
            <a:r>
              <a:rPr lang="hr-HR" sz="1200" dirty="0">
                <a:solidFill>
                  <a:schemeClr val="tx2"/>
                </a:solidFill>
              </a:rPr>
              <a:t>Naklada Kosinj. Zagreb.  Str. 95.</a:t>
            </a:r>
            <a:endParaRPr lang="hr-HR" sz="1200" dirty="0"/>
          </a:p>
        </p:txBody>
      </p:sp>
      <p:pic>
        <p:nvPicPr>
          <p:cNvPr id="2050" name="Picture 2" descr="G:\Slike\WP_20181103_12_16_00_Pr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4393" y="1080040"/>
            <a:ext cx="4944290" cy="5114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532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ct val="0"/>
              </a:spcBef>
              <a:buNone/>
            </a:pPr>
            <a:r>
              <a:rPr lang="hr-HR" sz="3400" b="1" i="0" dirty="0">
                <a:solidFill>
                  <a:schemeClr val="tx2"/>
                </a:solidFill>
                <a:latin typeface="Book Antiqua"/>
              </a:rPr>
              <a:t>Raspored</a:t>
            </a:r>
            <a:endParaRPr lang="hr-HR" dirty="0">
              <a:solidFill>
                <a:schemeClr val="tx2"/>
              </a:solidFill>
            </a:endParaRPr>
          </a:p>
        </p:txBody>
      </p:sp>
      <p:sp>
        <p:nvSpPr>
          <p:cNvPr id="14" name="Rezervirano mjesto sadržaja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28600" algn="l" defTabSz="914400">
              <a:spcBef>
                <a:spcPts val="1800"/>
              </a:spcBef>
              <a:buClr>
                <a:srgbClr val="323232">
                  <a:lumMod val="90000"/>
                </a:srgbClr>
              </a:buClr>
              <a:buSzPct val="100000"/>
              <a:buFont typeface="Arial"/>
              <a:buChar char="▪"/>
            </a:pPr>
            <a:r>
              <a:rPr lang="hr-HR" sz="2800" b="0" i="0" dirty="0">
                <a:solidFill>
                  <a:schemeClr val="tx2"/>
                </a:solidFill>
                <a:latin typeface="Book Antiqua"/>
              </a:rPr>
              <a:t>1. dio –radionica</a:t>
            </a:r>
          </a:p>
          <a:p>
            <a:pPr marL="274320" indent="-228600" algn="l" defTabSz="914400">
              <a:spcBef>
                <a:spcPts val="1800"/>
              </a:spcBef>
              <a:buClr>
                <a:srgbClr val="323232">
                  <a:lumMod val="90000"/>
                </a:srgbClr>
              </a:buClr>
              <a:buSzPct val="100000"/>
              <a:buFont typeface="Arial"/>
              <a:buChar char="▪"/>
            </a:pPr>
            <a:r>
              <a:rPr lang="hr-HR" sz="2800" b="0" i="0" dirty="0">
                <a:solidFill>
                  <a:schemeClr val="tx2"/>
                </a:solidFill>
                <a:latin typeface="Book Antiqua"/>
              </a:rPr>
              <a:t>2. dio – primjer iz prakse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CF96717-0063-4304-A959-0086322596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0063">
            <a:off x="10313577" y="5127614"/>
            <a:ext cx="1431049" cy="99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>
          <a:xfrm>
            <a:off x="1341120" y="223284"/>
            <a:ext cx="9509760" cy="691116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buNone/>
            </a:pPr>
            <a:r>
              <a:rPr lang="hr-HR" dirty="0">
                <a:solidFill>
                  <a:schemeClr val="tx2"/>
                </a:solidFill>
                <a:latin typeface="Book Antiqua"/>
              </a:rPr>
              <a:t>Oblici rada u grupi</a:t>
            </a:r>
            <a:endParaRPr lang="hr-HR" dirty="0">
              <a:solidFill>
                <a:schemeClr val="tx2"/>
              </a:solidFill>
            </a:endParaRPr>
          </a:p>
        </p:txBody>
      </p:sp>
      <p:sp>
        <p:nvSpPr>
          <p:cNvPr id="14" name="Rezervirano mjesto sadržaja 13"/>
          <p:cNvSpPr>
            <a:spLocks noGrp="1"/>
          </p:cNvSpPr>
          <p:nvPr>
            <p:ph idx="1"/>
          </p:nvPr>
        </p:nvSpPr>
        <p:spPr>
          <a:xfrm>
            <a:off x="733646" y="1094282"/>
            <a:ext cx="10813312" cy="5466006"/>
          </a:xfrm>
        </p:spPr>
        <p:txBody>
          <a:bodyPr>
            <a:normAutofit fontScale="25000" lnSpcReduction="20000"/>
          </a:bodyPr>
          <a:lstStyle/>
          <a:p>
            <a:pPr marL="365760" lvl="1" indent="0">
              <a:buClr>
                <a:srgbClr val="323232">
                  <a:lumMod val="90000"/>
                </a:srgbClr>
              </a:buClr>
              <a:buNone/>
            </a:pPr>
            <a:r>
              <a:rPr lang="hr-HR" sz="11200" b="1" dirty="0">
                <a:solidFill>
                  <a:schemeClr val="tx2"/>
                </a:solidFill>
                <a:latin typeface="Calibri" panose="020F0502020204030204" pitchFamily="34" charset="0"/>
              </a:rPr>
              <a:t>1. GRUPNA ANALIZA</a:t>
            </a:r>
          </a:p>
          <a:p>
            <a:pPr marL="365760" lvl="1" indent="0">
              <a:buClr>
                <a:srgbClr val="323232">
                  <a:lumMod val="90000"/>
                </a:srgbClr>
              </a:buClr>
              <a:buNone/>
            </a:pPr>
            <a:endParaRPr lang="hr-HR" sz="3000" b="1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lvl="1">
              <a:spcBef>
                <a:spcPts val="1800"/>
              </a:spcBef>
              <a:buClr>
                <a:srgbClr val="323232">
                  <a:lumMod val="90000"/>
                </a:srgbClr>
              </a:buClr>
              <a:buFont typeface="Wingdings" panose="05000000000000000000" pitchFamily="2" charset="2"/>
              <a:buChar char="§"/>
            </a:pPr>
            <a:r>
              <a:rPr lang="hr-HR" sz="8000" dirty="0">
                <a:solidFill>
                  <a:schemeClr val="tx2"/>
                </a:solidFill>
                <a:latin typeface="Calibri" panose="020F0502020204030204" pitchFamily="34" charset="0"/>
              </a:rPr>
              <a:t>Složenija metoda suradničkog učenja</a:t>
            </a:r>
          </a:p>
          <a:p>
            <a:pPr lvl="1">
              <a:spcBef>
                <a:spcPts val="1800"/>
              </a:spcBef>
              <a:buClr>
                <a:srgbClr val="323232">
                  <a:lumMod val="90000"/>
                </a:srgbClr>
              </a:buClr>
              <a:buFont typeface="Wingdings" panose="05000000000000000000" pitchFamily="2" charset="2"/>
              <a:buChar char="§"/>
            </a:pPr>
            <a:r>
              <a:rPr lang="hr-HR" sz="8000" dirty="0">
                <a:solidFill>
                  <a:schemeClr val="tx2"/>
                </a:solidFill>
                <a:latin typeface="Calibri" panose="020F0502020204030204" pitchFamily="34" charset="0"/>
              </a:rPr>
              <a:t>Pisani oblik</a:t>
            </a:r>
          </a:p>
          <a:p>
            <a:pPr lvl="1">
              <a:spcBef>
                <a:spcPts val="1800"/>
              </a:spcBef>
              <a:buClr>
                <a:srgbClr val="323232">
                  <a:lumMod val="90000"/>
                </a:srgbClr>
              </a:buClr>
              <a:buFont typeface="Wingdings" panose="05000000000000000000" pitchFamily="2" charset="2"/>
              <a:buChar char="§"/>
            </a:pPr>
            <a:r>
              <a:rPr lang="hr-HR" sz="8000" dirty="0">
                <a:solidFill>
                  <a:schemeClr val="tx2"/>
                </a:solidFill>
                <a:latin typeface="Calibri" panose="020F0502020204030204" pitchFamily="34" charset="0"/>
              </a:rPr>
              <a:t>Pogodna za prikupljanje i komentiranje ideja</a:t>
            </a:r>
          </a:p>
          <a:p>
            <a:pPr lvl="1">
              <a:spcBef>
                <a:spcPts val="1800"/>
              </a:spcBef>
              <a:buClr>
                <a:srgbClr val="323232">
                  <a:lumMod val="90000"/>
                </a:srgbClr>
              </a:buClr>
              <a:buFont typeface="Wingdings" panose="05000000000000000000" pitchFamily="2" charset="2"/>
              <a:buChar char="§"/>
            </a:pPr>
            <a:r>
              <a:rPr lang="hr-HR" sz="8000" dirty="0">
                <a:solidFill>
                  <a:schemeClr val="tx2"/>
                </a:solidFill>
                <a:latin typeface="Calibri" panose="020F0502020204030204" pitchFamily="34" charset="0"/>
              </a:rPr>
              <a:t>Svi članovi grupe mogu ponuditi mišljenje o nekoj temi</a:t>
            </a:r>
          </a:p>
          <a:p>
            <a:pPr lvl="1">
              <a:spcBef>
                <a:spcPts val="1800"/>
              </a:spcBef>
              <a:buClr>
                <a:srgbClr val="323232">
                  <a:lumMod val="90000"/>
                </a:srgbClr>
              </a:buClr>
              <a:buFont typeface="Wingdings" panose="05000000000000000000" pitchFamily="2" charset="2"/>
              <a:buChar char="§"/>
            </a:pPr>
            <a:r>
              <a:rPr lang="hr-HR" sz="8000" dirty="0">
                <a:solidFill>
                  <a:schemeClr val="tx2"/>
                </a:solidFill>
                <a:latin typeface="Calibri" panose="020F0502020204030204" pitchFamily="34" charset="0"/>
              </a:rPr>
              <a:t>Svi članovi grupe analiziraju mišljenja drugih članova</a:t>
            </a:r>
          </a:p>
          <a:p>
            <a:pPr lvl="1">
              <a:spcBef>
                <a:spcPts val="1800"/>
              </a:spcBef>
              <a:buClr>
                <a:srgbClr val="323232">
                  <a:lumMod val="90000"/>
                </a:srgbClr>
              </a:buClr>
              <a:buFont typeface="Wingdings" panose="05000000000000000000" pitchFamily="2" charset="2"/>
              <a:buChar char="§"/>
            </a:pPr>
            <a:r>
              <a:rPr lang="hr-HR" sz="8000" dirty="0">
                <a:solidFill>
                  <a:schemeClr val="tx2"/>
                </a:solidFill>
                <a:latin typeface="Calibri" panose="020F0502020204030204" pitchFamily="34" charset="0"/>
              </a:rPr>
              <a:t>Rezultat: sadržajniji odgovor ili prijedlog rješenja</a:t>
            </a:r>
          </a:p>
          <a:p>
            <a:pPr lvl="1">
              <a:spcBef>
                <a:spcPts val="1800"/>
              </a:spcBef>
              <a:buClr>
                <a:srgbClr val="323232">
                  <a:lumMod val="90000"/>
                </a:srgbClr>
              </a:buClr>
              <a:buFont typeface="Wingdings" panose="05000000000000000000" pitchFamily="2" charset="2"/>
              <a:buChar char="§"/>
            </a:pPr>
            <a:r>
              <a:rPr lang="hr-HR" sz="8000" dirty="0">
                <a:solidFill>
                  <a:schemeClr val="tx2"/>
                </a:solidFill>
                <a:latin typeface="Calibri" panose="020F0502020204030204" pitchFamily="34" charset="0"/>
              </a:rPr>
              <a:t>Koristi se za zajedničko pronalaženje odgovora i diskusiju o idejama, tezama, pitanjima, problemima….</a:t>
            </a:r>
          </a:p>
          <a:p>
            <a:pPr lvl="1">
              <a:spcBef>
                <a:spcPts val="1800"/>
              </a:spcBef>
              <a:buClr>
                <a:srgbClr val="323232">
                  <a:lumMod val="90000"/>
                </a:srgbClr>
              </a:buClr>
              <a:buFont typeface="Wingdings" panose="05000000000000000000" pitchFamily="2" charset="2"/>
              <a:buChar char="§"/>
            </a:pPr>
            <a:r>
              <a:rPr lang="hr-HR" sz="8000" dirty="0">
                <a:solidFill>
                  <a:schemeClr val="tx2"/>
                </a:solidFill>
                <a:latin typeface="Calibri" panose="020F0502020204030204" pitchFamily="34" charset="0"/>
              </a:rPr>
              <a:t>Pogodna npr. za SRO (prijedlozi rješavanja problema u razredu, potraga za idejama…)</a:t>
            </a:r>
          </a:p>
          <a:p>
            <a:pPr lvl="1">
              <a:spcBef>
                <a:spcPts val="1800"/>
              </a:spcBef>
              <a:buClr>
                <a:srgbClr val="323232">
                  <a:lumMod val="90000"/>
                </a:srgbClr>
              </a:buClr>
              <a:buFont typeface="Wingdings" panose="05000000000000000000" pitchFamily="2" charset="2"/>
              <a:buChar char="§"/>
            </a:pPr>
            <a:r>
              <a:rPr lang="hr-HR" sz="8000" dirty="0">
                <a:solidFill>
                  <a:schemeClr val="tx2"/>
                </a:solidFill>
                <a:latin typeface="Calibri" panose="020F0502020204030204" pitchFamily="34" charset="0"/>
              </a:rPr>
              <a:t>Mogućnost prezentiranja drugim grupama</a:t>
            </a:r>
          </a:p>
          <a:p>
            <a:pPr lvl="1">
              <a:spcBef>
                <a:spcPts val="1800"/>
              </a:spcBef>
              <a:buClr>
                <a:srgbClr val="323232">
                  <a:lumMod val="90000"/>
                </a:srgbClr>
              </a:buClr>
              <a:buFont typeface="Wingdings" panose="05000000000000000000" pitchFamily="2" charset="2"/>
              <a:buChar char="§"/>
            </a:pPr>
            <a:r>
              <a:rPr lang="hr-HR" sz="8000" dirty="0">
                <a:solidFill>
                  <a:schemeClr val="tx2"/>
                </a:solidFill>
                <a:latin typeface="Calibri" panose="020F0502020204030204" pitchFamily="34" charset="0"/>
              </a:rPr>
              <a:t>Savjet: odrediti vrijeme za pisanje bilješki</a:t>
            </a:r>
          </a:p>
          <a:p>
            <a:pPr lvl="1">
              <a:spcBef>
                <a:spcPts val="1800"/>
              </a:spcBef>
              <a:buClr>
                <a:srgbClr val="323232">
                  <a:lumMod val="90000"/>
                </a:srgbClr>
              </a:buClr>
              <a:buFont typeface="Wingdings" panose="05000000000000000000" pitchFamily="2" charset="2"/>
              <a:buChar char="§"/>
            </a:pPr>
            <a:endParaRPr lang="hr-HR" sz="51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lvl="1">
              <a:buClr>
                <a:srgbClr val="323232">
                  <a:lumMod val="90000"/>
                </a:srgbClr>
              </a:buClr>
              <a:buFont typeface="Wingdings" panose="05000000000000000000" pitchFamily="2" charset="2"/>
              <a:buChar char="§"/>
            </a:pPr>
            <a:endParaRPr lang="hr-HR" sz="30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lvl="1">
              <a:buClr>
                <a:srgbClr val="323232">
                  <a:lumMod val="90000"/>
                </a:srgbClr>
              </a:buClr>
              <a:buFont typeface="Wingdings" panose="05000000000000000000" pitchFamily="2" charset="2"/>
              <a:buChar char="§"/>
            </a:pPr>
            <a:endParaRPr lang="hr-HR" sz="24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lvl="1">
              <a:buClr>
                <a:srgbClr val="323232">
                  <a:lumMod val="90000"/>
                </a:srgbClr>
              </a:buClr>
              <a:buFont typeface="Wingdings" panose="05000000000000000000" pitchFamily="2" charset="2"/>
              <a:buChar char="§"/>
            </a:pPr>
            <a:endParaRPr lang="hr-HR" sz="24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365760" lvl="1" indent="0">
              <a:buClr>
                <a:srgbClr val="323232">
                  <a:lumMod val="90000"/>
                </a:srgbClr>
              </a:buClr>
              <a:buNone/>
            </a:pPr>
            <a:endParaRPr lang="hr-HR" sz="2400" dirty="0">
              <a:solidFill>
                <a:schemeClr val="tx2"/>
              </a:solidFill>
              <a:latin typeface="+mj-lt"/>
            </a:endParaRPr>
          </a:p>
          <a:p>
            <a:pPr marL="365760" lvl="1" indent="0">
              <a:buClr>
                <a:srgbClr val="323232">
                  <a:lumMod val="90000"/>
                </a:srgbClr>
              </a:buClr>
              <a:buNone/>
            </a:pPr>
            <a:r>
              <a:rPr lang="hr-HR" sz="2200" b="1" dirty="0">
                <a:solidFill>
                  <a:schemeClr val="tx2"/>
                </a:solidFill>
                <a:latin typeface="+mj-lt"/>
              </a:rPr>
              <a:t>    </a:t>
            </a:r>
            <a:endParaRPr lang="hr-HR" sz="2400" b="1" i="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CF96717-0063-4304-A959-0086322596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0063">
            <a:off x="10313577" y="5127614"/>
            <a:ext cx="1431049" cy="991827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D219720C-6365-4C94-90C7-9A820A89F9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136" y="1228796"/>
            <a:ext cx="3431822" cy="2067673"/>
          </a:xfrm>
          <a:prstGeom prst="rect">
            <a:avLst/>
          </a:prstGeom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id="{09A70FB8-665C-4E6B-A757-B1C9EF782E7B}"/>
              </a:ext>
            </a:extLst>
          </p:cNvPr>
          <p:cNvSpPr/>
          <p:nvPr/>
        </p:nvSpPr>
        <p:spPr>
          <a:xfrm>
            <a:off x="8115136" y="3359098"/>
            <a:ext cx="36076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Clr>
                <a:srgbClr val="323232">
                  <a:lumMod val="90000"/>
                </a:srgbClr>
              </a:buClr>
              <a:buNone/>
            </a:pPr>
            <a:r>
              <a:rPr lang="hr-HR" sz="1200" dirty="0" err="1">
                <a:solidFill>
                  <a:schemeClr val="tx2"/>
                </a:solidFill>
              </a:rPr>
              <a:t>Bruning</a:t>
            </a:r>
            <a:r>
              <a:rPr lang="hr-HR" sz="1200" dirty="0">
                <a:solidFill>
                  <a:schemeClr val="tx2"/>
                </a:solidFill>
              </a:rPr>
              <a:t>, L., </a:t>
            </a:r>
            <a:r>
              <a:rPr lang="hr-HR" sz="1200" dirty="0" err="1">
                <a:solidFill>
                  <a:schemeClr val="tx2"/>
                </a:solidFill>
              </a:rPr>
              <a:t>Saum</a:t>
            </a:r>
            <a:r>
              <a:rPr lang="hr-HR" sz="1200" dirty="0">
                <a:solidFill>
                  <a:schemeClr val="tx2"/>
                </a:solidFill>
              </a:rPr>
              <a:t>, T. 2008. </a:t>
            </a:r>
            <a:r>
              <a:rPr lang="hr-HR" sz="1200" i="1" dirty="0">
                <a:solidFill>
                  <a:schemeClr val="tx2"/>
                </a:solidFill>
              </a:rPr>
              <a:t>Suradničkim učenjem do uspješne nastave : Kako aktivirati učenike i potaknuti ih na suradnju. </a:t>
            </a:r>
            <a:r>
              <a:rPr lang="hr-HR" sz="1200" dirty="0">
                <a:solidFill>
                  <a:schemeClr val="tx2"/>
                </a:solidFill>
              </a:rPr>
              <a:t>Naklada Kosinj. Zagreb. Str. 164.</a:t>
            </a:r>
            <a:endParaRPr lang="hr-HR" sz="12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67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>
          <a:xfrm>
            <a:off x="1341120" y="223284"/>
            <a:ext cx="9509760" cy="581023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buNone/>
            </a:pPr>
            <a:r>
              <a:rPr lang="hr-HR" sz="3200" dirty="0">
                <a:solidFill>
                  <a:schemeClr val="tx2"/>
                </a:solidFill>
                <a:latin typeface="Book Antiqua"/>
              </a:rPr>
              <a:t>Primjer radnog lista za grupnu analizu</a:t>
            </a:r>
            <a:endParaRPr lang="hr-HR" sz="3200" dirty="0">
              <a:solidFill>
                <a:schemeClr val="tx2"/>
              </a:solidFill>
            </a:endParaRPr>
          </a:p>
        </p:txBody>
      </p:sp>
      <p:sp>
        <p:nvSpPr>
          <p:cNvPr id="14" name="Rezervirano mjesto sadržaja 13"/>
          <p:cNvSpPr>
            <a:spLocks noGrp="1"/>
          </p:cNvSpPr>
          <p:nvPr>
            <p:ph idx="1"/>
          </p:nvPr>
        </p:nvSpPr>
        <p:spPr>
          <a:xfrm>
            <a:off x="733646" y="1049312"/>
            <a:ext cx="10813312" cy="542644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65760" lvl="1" indent="0">
              <a:lnSpc>
                <a:spcPct val="100000"/>
              </a:lnSpc>
              <a:spcBef>
                <a:spcPts val="0"/>
              </a:spcBef>
              <a:buClr>
                <a:srgbClr val="323232">
                  <a:lumMod val="90000"/>
                </a:srgbClr>
              </a:buClr>
              <a:buNone/>
            </a:pPr>
            <a:r>
              <a:rPr lang="hr-HR" sz="2000" dirty="0">
                <a:solidFill>
                  <a:schemeClr val="tx2"/>
                </a:solidFill>
                <a:latin typeface="Calibri" panose="020F0502020204030204" pitchFamily="34" charset="0"/>
              </a:rPr>
              <a:t>Poteškoća primjene metode      </a:t>
            </a:r>
          </a:p>
          <a:p>
            <a:pPr marL="365760" lvl="1" indent="0">
              <a:lnSpc>
                <a:spcPct val="100000"/>
              </a:lnSpc>
              <a:spcBef>
                <a:spcPts val="0"/>
              </a:spcBef>
              <a:buClr>
                <a:srgbClr val="323232">
                  <a:lumMod val="90000"/>
                </a:srgbClr>
              </a:buClr>
              <a:buNone/>
            </a:pPr>
            <a:r>
              <a:rPr lang="hr-HR" sz="2000" dirty="0">
                <a:solidFill>
                  <a:schemeClr val="tx2"/>
                </a:solidFill>
                <a:latin typeface="Calibri" panose="020F0502020204030204" pitchFamily="34" charset="0"/>
              </a:rPr>
              <a:t>suradničkog učenja u nastavi</a:t>
            </a:r>
          </a:p>
          <a:p>
            <a:pPr marL="365760" lvl="1" indent="0">
              <a:lnSpc>
                <a:spcPct val="100000"/>
              </a:lnSpc>
              <a:spcBef>
                <a:spcPts val="0"/>
              </a:spcBef>
              <a:buClr>
                <a:srgbClr val="323232">
                  <a:lumMod val="90000"/>
                </a:srgbClr>
              </a:buClr>
              <a:buNone/>
            </a:pPr>
            <a:endParaRPr lang="hr-HR" sz="20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365760" lvl="1" indent="0">
              <a:lnSpc>
                <a:spcPct val="100000"/>
              </a:lnSpc>
              <a:spcBef>
                <a:spcPts val="0"/>
              </a:spcBef>
              <a:buClr>
                <a:srgbClr val="323232">
                  <a:lumMod val="90000"/>
                </a:srgbClr>
              </a:buClr>
              <a:buNone/>
            </a:pPr>
            <a:r>
              <a:rPr lang="hr-HR" sz="2000" dirty="0">
                <a:solidFill>
                  <a:schemeClr val="tx2"/>
                </a:solidFill>
                <a:latin typeface="Calibri" panose="020F0502020204030204" pitchFamily="34" charset="0"/>
              </a:rPr>
              <a:t>Moje mišljenje i prijedlog rješenja (ublažavanja) poteškoće:</a:t>
            </a:r>
          </a:p>
          <a:p>
            <a:pPr marL="365760" lvl="1" indent="0">
              <a:lnSpc>
                <a:spcPct val="100000"/>
              </a:lnSpc>
              <a:spcBef>
                <a:spcPts val="0"/>
              </a:spcBef>
              <a:buClr>
                <a:srgbClr val="323232">
                  <a:lumMod val="90000"/>
                </a:srgbClr>
              </a:buClr>
              <a:buNone/>
            </a:pPr>
            <a:r>
              <a:rPr lang="hr-HR" sz="2000" dirty="0">
                <a:solidFill>
                  <a:schemeClr val="tx2"/>
                </a:solidFill>
                <a:latin typeface="Calibri" panose="020F0502020204030204" pitchFamily="34" charset="0"/>
              </a:rPr>
              <a:t>________________________________________________________________________</a:t>
            </a:r>
          </a:p>
          <a:p>
            <a:pPr marL="365760" lvl="1" indent="0">
              <a:lnSpc>
                <a:spcPct val="100000"/>
              </a:lnSpc>
              <a:spcBef>
                <a:spcPts val="0"/>
              </a:spcBef>
              <a:buClr>
                <a:srgbClr val="323232">
                  <a:lumMod val="90000"/>
                </a:srgbClr>
              </a:buClr>
              <a:buNone/>
            </a:pPr>
            <a:r>
              <a:rPr lang="hr-HR" sz="2000" dirty="0">
                <a:solidFill>
                  <a:schemeClr val="tx2"/>
                </a:solidFill>
                <a:latin typeface="Calibri" panose="020F0502020204030204" pitchFamily="34" charset="0"/>
              </a:rPr>
              <a:t>________________________________________________________________________</a:t>
            </a:r>
          </a:p>
          <a:p>
            <a:pPr marL="365760" lvl="1" indent="0">
              <a:lnSpc>
                <a:spcPct val="100000"/>
              </a:lnSpc>
              <a:spcBef>
                <a:spcPts val="0"/>
              </a:spcBef>
              <a:buClr>
                <a:srgbClr val="323232">
                  <a:lumMod val="90000"/>
                </a:srgbClr>
              </a:buClr>
              <a:buNone/>
            </a:pPr>
            <a:endParaRPr lang="hr-HR" sz="20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365760" lvl="1" indent="0">
              <a:lnSpc>
                <a:spcPct val="100000"/>
              </a:lnSpc>
              <a:spcBef>
                <a:spcPts val="0"/>
              </a:spcBef>
              <a:buClr>
                <a:srgbClr val="323232">
                  <a:lumMod val="90000"/>
                </a:srgbClr>
              </a:buClr>
              <a:buNone/>
            </a:pPr>
            <a:r>
              <a:rPr lang="hr-HR" sz="2000" dirty="0">
                <a:solidFill>
                  <a:schemeClr val="tx2"/>
                </a:solidFill>
                <a:latin typeface="Calibri" panose="020F0502020204030204" pitchFamily="34" charset="0"/>
              </a:rPr>
              <a:t>1. Komentar _________________________________________________________________</a:t>
            </a:r>
          </a:p>
          <a:p>
            <a:pPr marL="365760" lvl="1" indent="0">
              <a:lnSpc>
                <a:spcPct val="100000"/>
              </a:lnSpc>
              <a:spcBef>
                <a:spcPts val="0"/>
              </a:spcBef>
              <a:buClr>
                <a:srgbClr val="323232">
                  <a:lumMod val="90000"/>
                </a:srgbClr>
              </a:buClr>
              <a:buNone/>
            </a:pPr>
            <a:endParaRPr lang="hr-HR" sz="20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365760" lvl="1" indent="0">
              <a:lnSpc>
                <a:spcPct val="100000"/>
              </a:lnSpc>
              <a:spcBef>
                <a:spcPts val="0"/>
              </a:spcBef>
              <a:buClr>
                <a:srgbClr val="323232">
                  <a:lumMod val="90000"/>
                </a:srgbClr>
              </a:buClr>
              <a:buNone/>
            </a:pPr>
            <a:r>
              <a:rPr lang="hr-HR" sz="2000" dirty="0">
                <a:solidFill>
                  <a:schemeClr val="tx2"/>
                </a:solidFill>
                <a:latin typeface="Calibri" panose="020F0502020204030204" pitchFamily="34" charset="0"/>
              </a:rPr>
              <a:t>2. Komentar _________________________________________________________________</a:t>
            </a:r>
          </a:p>
          <a:p>
            <a:pPr marL="365760" lvl="1" indent="0">
              <a:lnSpc>
                <a:spcPct val="100000"/>
              </a:lnSpc>
              <a:spcBef>
                <a:spcPts val="0"/>
              </a:spcBef>
              <a:buClr>
                <a:srgbClr val="323232">
                  <a:lumMod val="90000"/>
                </a:srgbClr>
              </a:buClr>
              <a:buNone/>
            </a:pPr>
            <a:endParaRPr lang="hr-HR" sz="20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365760" lvl="1" indent="0">
              <a:lnSpc>
                <a:spcPct val="100000"/>
              </a:lnSpc>
              <a:spcBef>
                <a:spcPts val="0"/>
              </a:spcBef>
              <a:buClr>
                <a:srgbClr val="323232">
                  <a:lumMod val="90000"/>
                </a:srgbClr>
              </a:buClr>
              <a:buNone/>
            </a:pPr>
            <a:r>
              <a:rPr lang="hr-HR" sz="2000" dirty="0">
                <a:solidFill>
                  <a:schemeClr val="tx2"/>
                </a:solidFill>
                <a:latin typeface="Calibri" panose="020F0502020204030204" pitchFamily="34" charset="0"/>
              </a:rPr>
              <a:t>3. Komentar _________________________________________________________________</a:t>
            </a:r>
          </a:p>
          <a:p>
            <a:pPr marL="365760" lvl="1" indent="0">
              <a:lnSpc>
                <a:spcPct val="100000"/>
              </a:lnSpc>
              <a:spcBef>
                <a:spcPts val="0"/>
              </a:spcBef>
              <a:buClr>
                <a:srgbClr val="323232">
                  <a:lumMod val="90000"/>
                </a:srgbClr>
              </a:buClr>
              <a:buNone/>
            </a:pPr>
            <a:endParaRPr lang="hr-HR" sz="20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365760" lvl="1" indent="0">
              <a:lnSpc>
                <a:spcPct val="100000"/>
              </a:lnSpc>
              <a:spcBef>
                <a:spcPts val="0"/>
              </a:spcBef>
              <a:buClr>
                <a:srgbClr val="323232">
                  <a:lumMod val="90000"/>
                </a:srgbClr>
              </a:buClr>
              <a:buNone/>
            </a:pPr>
            <a:r>
              <a:rPr lang="hr-HR" sz="2000" dirty="0">
                <a:solidFill>
                  <a:schemeClr val="tx2"/>
                </a:solidFill>
                <a:latin typeface="Calibri" panose="020F0502020204030204" pitchFamily="34" charset="0"/>
              </a:rPr>
              <a:t>Zaključak (sažetak iznesenog, opširnije mišljenje):</a:t>
            </a:r>
          </a:p>
          <a:p>
            <a:pPr marL="365760" lvl="1" indent="0">
              <a:lnSpc>
                <a:spcPct val="100000"/>
              </a:lnSpc>
              <a:spcBef>
                <a:spcPts val="0"/>
              </a:spcBef>
              <a:buClr>
                <a:srgbClr val="323232">
                  <a:lumMod val="90000"/>
                </a:srgbClr>
              </a:buClr>
              <a:buNone/>
            </a:pPr>
            <a:r>
              <a:rPr lang="hr-HR" sz="2000" dirty="0">
                <a:solidFill>
                  <a:schemeClr val="tx2"/>
                </a:solidFill>
                <a:latin typeface="Calibri" panose="020F0502020204030204" pitchFamily="34" charset="0"/>
              </a:rPr>
              <a:t>_________________________________________________________________</a:t>
            </a:r>
          </a:p>
          <a:p>
            <a:pPr marL="365760" lvl="1" indent="0">
              <a:lnSpc>
                <a:spcPct val="100000"/>
              </a:lnSpc>
              <a:spcBef>
                <a:spcPts val="0"/>
              </a:spcBef>
              <a:buClr>
                <a:srgbClr val="323232">
                  <a:lumMod val="90000"/>
                </a:srgbClr>
              </a:buClr>
              <a:buNone/>
            </a:pPr>
            <a:r>
              <a:rPr lang="hr-HR" sz="2000" dirty="0">
                <a:solidFill>
                  <a:schemeClr val="tx2"/>
                </a:solidFill>
                <a:latin typeface="Calibri" panose="020F0502020204030204" pitchFamily="34" charset="0"/>
              </a:rPr>
              <a:t>_________________________________________________________________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323232">
                  <a:lumMod val="90000"/>
                </a:srgbClr>
              </a:buClr>
              <a:buFont typeface="Wingdings" panose="05000000000000000000" pitchFamily="2" charset="2"/>
              <a:buChar char="§"/>
            </a:pPr>
            <a:endParaRPr lang="hr-HR" sz="20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323232">
                  <a:lumMod val="90000"/>
                </a:srgbClr>
              </a:buClr>
              <a:buFont typeface="Wingdings" panose="05000000000000000000" pitchFamily="2" charset="2"/>
              <a:buChar char="§"/>
            </a:pPr>
            <a:endParaRPr lang="hr-HR" sz="20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323232">
                  <a:lumMod val="90000"/>
                </a:srgbClr>
              </a:buClr>
              <a:buFont typeface="Wingdings" panose="05000000000000000000" pitchFamily="2" charset="2"/>
              <a:buChar char="§"/>
            </a:pPr>
            <a:endParaRPr lang="hr-HR" sz="20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365760" lvl="1" indent="0">
              <a:lnSpc>
                <a:spcPct val="100000"/>
              </a:lnSpc>
              <a:spcBef>
                <a:spcPts val="0"/>
              </a:spcBef>
              <a:buClr>
                <a:srgbClr val="323232">
                  <a:lumMod val="90000"/>
                </a:srgbClr>
              </a:buClr>
              <a:buNone/>
            </a:pPr>
            <a:endParaRPr lang="hr-HR" sz="2000" dirty="0">
              <a:solidFill>
                <a:schemeClr val="tx2"/>
              </a:solidFill>
              <a:latin typeface="+mj-lt"/>
            </a:endParaRPr>
          </a:p>
          <a:p>
            <a:pPr marL="365760" lvl="1" indent="0">
              <a:lnSpc>
                <a:spcPct val="100000"/>
              </a:lnSpc>
              <a:spcBef>
                <a:spcPts val="0"/>
              </a:spcBef>
              <a:buClr>
                <a:srgbClr val="323232">
                  <a:lumMod val="90000"/>
                </a:srgbClr>
              </a:buClr>
              <a:buNone/>
            </a:pPr>
            <a:r>
              <a:rPr lang="hr-HR" sz="2000" b="1" dirty="0">
                <a:solidFill>
                  <a:schemeClr val="tx2"/>
                </a:solidFill>
                <a:latin typeface="+mj-lt"/>
              </a:rPr>
              <a:t>    </a:t>
            </a:r>
            <a:endParaRPr lang="hr-HR" sz="2000" b="1" i="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CF96717-0063-4304-A959-0086322596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0063">
            <a:off x="10313577" y="5127614"/>
            <a:ext cx="1431049" cy="991827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C796E633-5CF8-439E-9C9E-BB842C9880A0}"/>
              </a:ext>
            </a:extLst>
          </p:cNvPr>
          <p:cNvSpPr/>
          <p:nvPr/>
        </p:nvSpPr>
        <p:spPr>
          <a:xfrm>
            <a:off x="4730044" y="1174044"/>
            <a:ext cx="6120836" cy="81280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251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>
          <a:xfrm>
            <a:off x="740228" y="236347"/>
            <a:ext cx="9509760" cy="691116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buNone/>
            </a:pPr>
            <a:r>
              <a:rPr lang="hr-HR" dirty="0">
                <a:solidFill>
                  <a:schemeClr val="tx2"/>
                </a:solidFill>
                <a:latin typeface="Book Antiqua"/>
              </a:rPr>
              <a:t>Oblici rada u grupi</a:t>
            </a:r>
            <a:endParaRPr lang="hr-HR" dirty="0">
              <a:solidFill>
                <a:schemeClr val="tx2"/>
              </a:solidFill>
            </a:endParaRPr>
          </a:p>
        </p:txBody>
      </p:sp>
      <p:sp>
        <p:nvSpPr>
          <p:cNvPr id="14" name="Rezervirano mjesto sadržaja 13"/>
          <p:cNvSpPr>
            <a:spLocks noGrp="1"/>
          </p:cNvSpPr>
          <p:nvPr>
            <p:ph idx="1"/>
          </p:nvPr>
        </p:nvSpPr>
        <p:spPr>
          <a:xfrm>
            <a:off x="474133" y="1339702"/>
            <a:ext cx="11537245" cy="5220586"/>
          </a:xfrm>
        </p:spPr>
        <p:txBody>
          <a:bodyPr>
            <a:normAutofit fontScale="92500" lnSpcReduction="10000"/>
          </a:bodyPr>
          <a:lstStyle/>
          <a:p>
            <a:pPr marL="365760" lvl="1" indent="0">
              <a:buClr>
                <a:srgbClr val="323232">
                  <a:lumMod val="90000"/>
                </a:srgbClr>
              </a:buClr>
              <a:buNone/>
            </a:pPr>
            <a:r>
              <a:rPr lang="hr-HR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2. RECIPROČNO ČITANJE</a:t>
            </a:r>
          </a:p>
          <a:p>
            <a:pPr lvl="1">
              <a:spcBef>
                <a:spcPts val="1800"/>
              </a:spcBef>
              <a:buClr>
                <a:srgbClr val="323232">
                  <a:lumMod val="90000"/>
                </a:srgbClr>
              </a:buClr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Složenija metoda suradničke obrade teksta</a:t>
            </a:r>
          </a:p>
          <a:p>
            <a:pPr lvl="1">
              <a:spcBef>
                <a:spcPts val="1800"/>
              </a:spcBef>
              <a:buClr>
                <a:srgbClr val="323232">
                  <a:lumMod val="90000"/>
                </a:srgbClr>
              </a:buClr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Primjenjiva pri obradi teksta u svakom predmetu</a:t>
            </a:r>
          </a:p>
          <a:p>
            <a:pPr lvl="1">
              <a:spcBef>
                <a:spcPts val="1800"/>
              </a:spcBef>
              <a:buClr>
                <a:srgbClr val="323232">
                  <a:lumMod val="90000"/>
                </a:srgbClr>
              </a:buClr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Tekst mora biti dovoljno složen i zahtjevan</a:t>
            </a:r>
          </a:p>
          <a:p>
            <a:pPr lvl="1">
              <a:spcBef>
                <a:spcPts val="1800"/>
              </a:spcBef>
              <a:buClr>
                <a:srgbClr val="323232">
                  <a:lumMod val="90000"/>
                </a:srgbClr>
              </a:buClr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Rad u četveročlanoj grupi</a:t>
            </a:r>
          </a:p>
          <a:p>
            <a:pPr lvl="1">
              <a:buClr>
                <a:srgbClr val="323232">
                  <a:lumMod val="90000"/>
                </a:srgbClr>
              </a:buClr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Postupak:</a:t>
            </a:r>
          </a:p>
          <a:p>
            <a:pPr marL="365760" lvl="1" indent="0">
              <a:buClr>
                <a:srgbClr val="323232">
                  <a:lumMod val="90000"/>
                </a:srgbClr>
              </a:buClr>
              <a:buNone/>
            </a:pP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          1.</a:t>
            </a:r>
            <a:r>
              <a:rPr lang="hr-HR" sz="2400" u="sng" dirty="0">
                <a:solidFill>
                  <a:schemeClr val="tx2"/>
                </a:solidFill>
                <a:latin typeface="Calibri" panose="020F0502020204030204" pitchFamily="34" charset="0"/>
              </a:rPr>
              <a:t>Individualni rad </a:t>
            </a: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– čitanje i obrada teksta prema rasporedu:                   2. </a:t>
            </a:r>
            <a:r>
              <a:rPr lang="hr-HR" sz="2400" u="sng" dirty="0">
                <a:solidFill>
                  <a:schemeClr val="tx2"/>
                </a:solidFill>
                <a:latin typeface="Calibri" panose="020F0502020204030204" pitchFamily="34" charset="0"/>
              </a:rPr>
              <a:t>U fazi razmjene:</a:t>
            </a:r>
          </a:p>
          <a:p>
            <a:pPr marL="365760" lvl="1" indent="0">
              <a:buClr>
                <a:srgbClr val="323232">
                  <a:lumMod val="90000"/>
                </a:srgbClr>
              </a:buClr>
              <a:buNone/>
            </a:pP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A                       B                    A – postavlja činjenična pitanja iz teksta                  (drugi odgovaraju)</a:t>
            </a:r>
          </a:p>
          <a:p>
            <a:pPr marL="365760" lvl="1" indent="0">
              <a:buClr>
                <a:srgbClr val="323232">
                  <a:lumMod val="90000"/>
                </a:srgbClr>
              </a:buClr>
              <a:buNone/>
            </a:pP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                                                B – formulira sažetak odlomka                                    (drugi dopunjuju)</a:t>
            </a:r>
          </a:p>
          <a:p>
            <a:pPr marL="365760" lvl="1" indent="0">
              <a:buClr>
                <a:srgbClr val="323232">
                  <a:lumMod val="90000"/>
                </a:srgbClr>
              </a:buClr>
              <a:buNone/>
            </a:pP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                                                C – objašnjava nepoznate riječi i teže dijelove teksta              (slušaju)</a:t>
            </a:r>
          </a:p>
          <a:p>
            <a:pPr marL="365760" lvl="1" indent="0">
              <a:buClr>
                <a:srgbClr val="323232">
                  <a:lumMod val="90000"/>
                </a:srgbClr>
              </a:buClr>
              <a:buNone/>
            </a:pP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D                        C                   D – predviđa daljnji slijed, oblikuje mišljenje, povezuje s prethodnim</a:t>
            </a:r>
          </a:p>
          <a:p>
            <a:pPr marL="365760" lvl="1" indent="0">
              <a:buClr>
                <a:srgbClr val="323232">
                  <a:lumMod val="90000"/>
                </a:srgbClr>
              </a:buClr>
              <a:buNone/>
            </a:pP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                                                       znanjem i primjenom u stvarnom životu</a:t>
            </a:r>
            <a:endParaRPr lang="hr-HR" sz="2400" i="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899A5E11-F126-40B7-99F2-2154C5E9F1D6}"/>
              </a:ext>
            </a:extLst>
          </p:cNvPr>
          <p:cNvSpPr/>
          <p:nvPr/>
        </p:nvSpPr>
        <p:spPr>
          <a:xfrm>
            <a:off x="1230489" y="4921956"/>
            <a:ext cx="1162755" cy="8692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074" name="Picture 2" descr="G:\Slike\WP_20181103_12_13_46_P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3919" y="197617"/>
            <a:ext cx="3191555" cy="2811194"/>
          </a:xfrm>
          <a:prstGeom prst="rect">
            <a:avLst/>
          </a:prstGeom>
          <a:noFill/>
        </p:spPr>
      </p:pic>
      <p:sp>
        <p:nvSpPr>
          <p:cNvPr id="6" name="Pravokutnik 1">
            <a:extLst>
              <a:ext uri="{FF2B5EF4-FFF2-40B4-BE49-F238E27FC236}">
                <a16:creationId xmlns:a16="http://schemas.microsoft.com/office/drawing/2014/main" id="{09A70FB8-665C-4E6B-A757-B1C9EF782E7B}"/>
              </a:ext>
            </a:extLst>
          </p:cNvPr>
          <p:cNvSpPr/>
          <p:nvPr/>
        </p:nvSpPr>
        <p:spPr>
          <a:xfrm>
            <a:off x="8265448" y="3033421"/>
            <a:ext cx="36076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Clr>
                <a:srgbClr val="323232">
                  <a:lumMod val="90000"/>
                </a:srgbClr>
              </a:buClr>
              <a:buNone/>
            </a:pPr>
            <a:r>
              <a:rPr lang="hr-HR" sz="1200" dirty="0" err="1">
                <a:solidFill>
                  <a:schemeClr val="tx2"/>
                </a:solidFill>
              </a:rPr>
              <a:t>Bruning</a:t>
            </a:r>
            <a:r>
              <a:rPr lang="hr-HR" sz="1200" dirty="0">
                <a:solidFill>
                  <a:schemeClr val="tx2"/>
                </a:solidFill>
              </a:rPr>
              <a:t>, L., </a:t>
            </a:r>
            <a:r>
              <a:rPr lang="hr-HR" sz="1200" dirty="0" err="1">
                <a:solidFill>
                  <a:schemeClr val="tx2"/>
                </a:solidFill>
              </a:rPr>
              <a:t>Saum</a:t>
            </a:r>
            <a:r>
              <a:rPr lang="hr-HR" sz="1200" dirty="0">
                <a:solidFill>
                  <a:schemeClr val="tx2"/>
                </a:solidFill>
              </a:rPr>
              <a:t>, T. 2008. </a:t>
            </a:r>
            <a:r>
              <a:rPr lang="hr-HR" sz="1200" i="1" dirty="0">
                <a:solidFill>
                  <a:schemeClr val="tx2"/>
                </a:solidFill>
              </a:rPr>
              <a:t>Suradničkim učenjem do uspješne nastave : Kako aktivirati učenike i potaknuti ih na suradnju. </a:t>
            </a:r>
            <a:r>
              <a:rPr lang="hr-HR" sz="1200" dirty="0">
                <a:solidFill>
                  <a:schemeClr val="tx2"/>
                </a:solidFill>
              </a:rPr>
              <a:t>Naklada Kosinj. Zagreb. Str. 101.</a:t>
            </a:r>
            <a:endParaRPr lang="hr-HR" sz="12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94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>
          <a:xfrm>
            <a:off x="1341120" y="223284"/>
            <a:ext cx="9509760" cy="691116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buNone/>
            </a:pPr>
            <a:r>
              <a:rPr lang="hr-HR" dirty="0">
                <a:solidFill>
                  <a:schemeClr val="tx2"/>
                </a:solidFill>
                <a:latin typeface="Book Antiqua"/>
              </a:rPr>
              <a:t>Oblici rada u grupi</a:t>
            </a:r>
            <a:endParaRPr lang="hr-HR" dirty="0">
              <a:solidFill>
                <a:schemeClr val="tx2"/>
              </a:solidFill>
            </a:endParaRPr>
          </a:p>
        </p:txBody>
      </p:sp>
      <p:sp>
        <p:nvSpPr>
          <p:cNvPr id="14" name="Rezervirano mjesto sadržaja 13"/>
          <p:cNvSpPr>
            <a:spLocks noGrp="1"/>
          </p:cNvSpPr>
          <p:nvPr>
            <p:ph idx="1"/>
          </p:nvPr>
        </p:nvSpPr>
        <p:spPr>
          <a:xfrm>
            <a:off x="474133" y="1185333"/>
            <a:ext cx="11537245" cy="5497689"/>
          </a:xfrm>
        </p:spPr>
        <p:txBody>
          <a:bodyPr>
            <a:normAutofit lnSpcReduction="10000"/>
          </a:bodyPr>
          <a:lstStyle/>
          <a:p>
            <a:pPr marL="365760" lvl="1" indent="0">
              <a:buClr>
                <a:srgbClr val="323232">
                  <a:lumMod val="90000"/>
                </a:srgbClr>
              </a:buClr>
              <a:buNone/>
            </a:pPr>
            <a:r>
              <a:rPr lang="hr-HR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2. RECIPROČNO ČITANJE</a:t>
            </a:r>
          </a:p>
          <a:p>
            <a:pPr lvl="1">
              <a:spcBef>
                <a:spcPts val="1800"/>
              </a:spcBef>
              <a:buClr>
                <a:srgbClr val="323232">
                  <a:lumMod val="90000"/>
                </a:srgbClr>
              </a:buClr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Sljedeći odlomak – ponavljanje postupka</a:t>
            </a:r>
          </a:p>
          <a:p>
            <a:pPr lvl="1">
              <a:spcBef>
                <a:spcPts val="1800"/>
              </a:spcBef>
              <a:buClr>
                <a:srgbClr val="323232">
                  <a:lumMod val="90000"/>
                </a:srgbClr>
              </a:buClr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Pomicanje uloga u smjeru kazaljke na satu</a:t>
            </a:r>
          </a:p>
          <a:p>
            <a:pPr lvl="1">
              <a:spcBef>
                <a:spcPts val="1800"/>
              </a:spcBef>
              <a:buClr>
                <a:srgbClr val="323232">
                  <a:lumMod val="90000"/>
                </a:srgbClr>
              </a:buClr>
              <a:buFont typeface="Wingdings" panose="05000000000000000000" pitchFamily="2" charset="2"/>
              <a:buChar char="§"/>
            </a:pP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Kružnim redoslijedom učenici preuzimaju različite uloge u procesu čitanja i diskusije:</a:t>
            </a:r>
          </a:p>
          <a:p>
            <a:pPr marL="365760" lvl="1" indent="0">
              <a:spcBef>
                <a:spcPts val="1800"/>
              </a:spcBef>
              <a:buClr>
                <a:srgbClr val="323232">
                  <a:lumMod val="90000"/>
                </a:srgbClr>
              </a:buClr>
              <a:buNone/>
            </a:pP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        </a:t>
            </a:r>
            <a:r>
              <a:rPr lang="hr-HR" sz="2400" u="sng" dirty="0">
                <a:solidFill>
                  <a:schemeClr val="tx2"/>
                </a:solidFill>
                <a:latin typeface="Calibri" panose="020F0502020204030204" pitchFamily="34" charset="0"/>
              </a:rPr>
              <a:t>1. ODLOMAK</a:t>
            </a: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                                  </a:t>
            </a:r>
            <a:r>
              <a:rPr lang="hr-HR" sz="2400" u="sng" dirty="0">
                <a:solidFill>
                  <a:schemeClr val="tx2"/>
                </a:solidFill>
                <a:latin typeface="Calibri" panose="020F0502020204030204" pitchFamily="34" charset="0"/>
              </a:rPr>
              <a:t>2. ODLOMAK</a:t>
            </a: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                              </a:t>
            </a:r>
            <a:r>
              <a:rPr lang="hr-HR" sz="2400" u="sng" dirty="0">
                <a:solidFill>
                  <a:schemeClr val="tx2"/>
                </a:solidFill>
                <a:latin typeface="Calibri" panose="020F0502020204030204" pitchFamily="34" charset="0"/>
              </a:rPr>
              <a:t>3. ODLOMAK</a:t>
            </a:r>
          </a:p>
          <a:p>
            <a:pPr marL="365760" lvl="1" indent="0">
              <a:buClr>
                <a:srgbClr val="323232">
                  <a:lumMod val="90000"/>
                </a:srgbClr>
              </a:buClr>
              <a:buNone/>
            </a:pPr>
            <a:r>
              <a:rPr lang="hr-HR" sz="2200" dirty="0">
                <a:solidFill>
                  <a:schemeClr val="tx2"/>
                </a:solidFill>
                <a:latin typeface="Calibri" panose="020F0502020204030204" pitchFamily="34" charset="0"/>
              </a:rPr>
              <a:t>  pitanja             sažetak                   predviđa                pitanja                    tumači            predviđa</a:t>
            </a:r>
          </a:p>
          <a:p>
            <a:pPr marL="365760" lvl="1" indent="0">
              <a:buClr>
                <a:srgbClr val="323232">
                  <a:lumMod val="90000"/>
                </a:srgbClr>
              </a:buClr>
              <a:buNone/>
            </a:pPr>
            <a:r>
              <a:rPr lang="hr-HR" sz="2200" dirty="0">
                <a:solidFill>
                  <a:schemeClr val="tx2"/>
                </a:solidFill>
                <a:latin typeface="Calibri" panose="020F0502020204030204" pitchFamily="34" charset="0"/>
              </a:rPr>
              <a:t> A                          B                                     A                           B                           A                             B</a:t>
            </a:r>
          </a:p>
          <a:p>
            <a:pPr marL="365760" lvl="1" indent="0">
              <a:buClr>
                <a:srgbClr val="323232">
                  <a:lumMod val="90000"/>
                </a:srgbClr>
              </a:buClr>
              <a:buNone/>
            </a:pPr>
            <a:endParaRPr lang="hr-HR" sz="22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365760" lvl="1" indent="0">
              <a:buClr>
                <a:srgbClr val="323232">
                  <a:lumMod val="90000"/>
                </a:srgbClr>
              </a:buClr>
              <a:buNone/>
            </a:pPr>
            <a:r>
              <a:rPr lang="hr-HR" sz="2200" i="0" dirty="0">
                <a:solidFill>
                  <a:schemeClr val="tx2"/>
                </a:solidFill>
                <a:latin typeface="Calibri" panose="020F0502020204030204" pitchFamily="34" charset="0"/>
              </a:rPr>
              <a:t>    </a:t>
            </a:r>
          </a:p>
          <a:p>
            <a:pPr marL="365760" lvl="1" indent="0">
              <a:buClr>
                <a:srgbClr val="323232">
                  <a:lumMod val="90000"/>
                </a:srgbClr>
              </a:buClr>
              <a:buNone/>
            </a:pPr>
            <a:r>
              <a:rPr lang="hr-HR" sz="2200" i="0" dirty="0">
                <a:solidFill>
                  <a:schemeClr val="tx2"/>
                </a:solidFill>
                <a:latin typeface="Calibri" panose="020F0502020204030204" pitchFamily="34" charset="0"/>
              </a:rPr>
              <a:t>D                             C                                   D                          C                          D                              C</a:t>
            </a:r>
          </a:p>
          <a:p>
            <a:pPr marL="365760" lvl="1" indent="0">
              <a:buClr>
                <a:srgbClr val="323232">
                  <a:lumMod val="90000"/>
                </a:srgbClr>
              </a:buClr>
              <a:buNone/>
            </a:pPr>
            <a:r>
              <a:rPr lang="hr-HR" sz="2200" dirty="0">
                <a:solidFill>
                  <a:schemeClr val="tx2"/>
                </a:solidFill>
                <a:latin typeface="Calibri" panose="020F0502020204030204" pitchFamily="34" charset="0"/>
              </a:rPr>
              <a:t>p</a:t>
            </a:r>
            <a:r>
              <a:rPr lang="hr-HR" sz="2200" i="0" dirty="0">
                <a:solidFill>
                  <a:schemeClr val="tx2"/>
                </a:solidFill>
                <a:latin typeface="Calibri" panose="020F0502020204030204" pitchFamily="34" charset="0"/>
              </a:rPr>
              <a:t>redviđa         tumači                          </a:t>
            </a:r>
            <a:r>
              <a:rPr lang="hr-HR" sz="2200" i="0" dirty="0" err="1">
                <a:solidFill>
                  <a:schemeClr val="tx2"/>
                </a:solidFill>
                <a:latin typeface="Calibri" panose="020F0502020204030204" pitchFamily="34" charset="0"/>
              </a:rPr>
              <a:t>tumači</a:t>
            </a:r>
            <a:r>
              <a:rPr lang="hr-HR" sz="2200" i="0" dirty="0">
                <a:solidFill>
                  <a:schemeClr val="tx2"/>
                </a:solidFill>
                <a:latin typeface="Calibri" panose="020F0502020204030204" pitchFamily="34" charset="0"/>
              </a:rPr>
              <a:t>                 sažetak               </a:t>
            </a:r>
            <a:r>
              <a:rPr lang="hr-HR" sz="2200" i="0" dirty="0" err="1">
                <a:solidFill>
                  <a:schemeClr val="tx2"/>
                </a:solidFill>
                <a:latin typeface="Calibri" panose="020F0502020204030204" pitchFamily="34" charset="0"/>
              </a:rPr>
              <a:t>sažetak</a:t>
            </a:r>
            <a:r>
              <a:rPr lang="hr-HR" sz="2200" i="0" dirty="0">
                <a:solidFill>
                  <a:schemeClr val="tx2"/>
                </a:solidFill>
                <a:latin typeface="Calibri" panose="020F0502020204030204" pitchFamily="34" charset="0"/>
              </a:rPr>
              <a:t>                  pitanja</a:t>
            </a:r>
          </a:p>
          <a:p>
            <a:pPr marL="365760" lvl="1" indent="0">
              <a:buClr>
                <a:srgbClr val="323232">
                  <a:lumMod val="90000"/>
                </a:srgbClr>
              </a:buClr>
              <a:buNone/>
            </a:pPr>
            <a:r>
              <a:rPr lang="hr-HR" sz="2200" dirty="0">
                <a:solidFill>
                  <a:schemeClr val="tx2"/>
                </a:solidFill>
                <a:latin typeface="Calibri" panose="020F0502020204030204" pitchFamily="34" charset="0"/>
              </a:rPr>
              <a:t>                      nepoznato</a:t>
            </a:r>
            <a:endParaRPr lang="hr-HR" sz="2200" i="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CF96717-0063-4304-A959-0086322596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0063">
            <a:off x="11325014" y="6179292"/>
            <a:ext cx="653467" cy="452903"/>
          </a:xfrm>
          <a:prstGeom prst="rect">
            <a:avLst/>
          </a:prstGeom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id="{899A5E11-F126-40B7-99F2-2154C5E9F1D6}"/>
              </a:ext>
            </a:extLst>
          </p:cNvPr>
          <p:cNvSpPr/>
          <p:nvPr/>
        </p:nvSpPr>
        <p:spPr>
          <a:xfrm>
            <a:off x="1380631" y="4514439"/>
            <a:ext cx="1162755" cy="8692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CC39C372-613D-4726-AE9C-A7C154293C58}"/>
              </a:ext>
            </a:extLst>
          </p:cNvPr>
          <p:cNvSpPr/>
          <p:nvPr/>
        </p:nvSpPr>
        <p:spPr>
          <a:xfrm>
            <a:off x="5766365" y="4514439"/>
            <a:ext cx="1162755" cy="8692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7D765A57-E889-4E7C-AC7C-6741E7A854BA}"/>
              </a:ext>
            </a:extLst>
          </p:cNvPr>
          <p:cNvSpPr/>
          <p:nvPr/>
        </p:nvSpPr>
        <p:spPr>
          <a:xfrm>
            <a:off x="9558893" y="4514439"/>
            <a:ext cx="1162755" cy="8692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059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>
          <a:xfrm>
            <a:off x="1341120" y="223284"/>
            <a:ext cx="9509760" cy="691116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buNone/>
            </a:pPr>
            <a:r>
              <a:rPr lang="hr-HR" dirty="0">
                <a:solidFill>
                  <a:schemeClr val="tx2"/>
                </a:solidFill>
                <a:latin typeface="Book Antiqua"/>
              </a:rPr>
              <a:t>Oblici rada u grupi</a:t>
            </a:r>
            <a:endParaRPr lang="hr-HR" dirty="0">
              <a:solidFill>
                <a:schemeClr val="tx2"/>
              </a:solidFill>
            </a:endParaRPr>
          </a:p>
        </p:txBody>
      </p:sp>
      <p:sp>
        <p:nvSpPr>
          <p:cNvPr id="14" name="Rezervirano mjesto sadržaja 13"/>
          <p:cNvSpPr>
            <a:spLocks noGrp="1"/>
          </p:cNvSpPr>
          <p:nvPr>
            <p:ph idx="1"/>
          </p:nvPr>
        </p:nvSpPr>
        <p:spPr>
          <a:xfrm>
            <a:off x="474133" y="1339702"/>
            <a:ext cx="11537245" cy="5220586"/>
          </a:xfrm>
        </p:spPr>
        <p:txBody>
          <a:bodyPr>
            <a:normAutofit/>
          </a:bodyPr>
          <a:lstStyle/>
          <a:p>
            <a:pPr marL="365760" lvl="1" indent="0">
              <a:buClr>
                <a:srgbClr val="323232">
                  <a:lumMod val="90000"/>
                </a:srgbClr>
              </a:buClr>
              <a:buNone/>
            </a:pPr>
            <a:r>
              <a:rPr lang="hr-HR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Kako učenici stječu potrebne vještine?</a:t>
            </a:r>
          </a:p>
          <a:p>
            <a:pPr lvl="1">
              <a:buClr>
                <a:srgbClr val="323232">
                  <a:lumMod val="90000"/>
                </a:srgbClr>
              </a:buClr>
            </a:pP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Vještina postavljanja pitanja</a:t>
            </a:r>
          </a:p>
          <a:p>
            <a:pPr lvl="1">
              <a:buClr>
                <a:srgbClr val="323232">
                  <a:lumMod val="90000"/>
                </a:srgbClr>
              </a:buClr>
            </a:pP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Vještina sastavljanja sažetka</a:t>
            </a:r>
          </a:p>
          <a:p>
            <a:pPr lvl="1">
              <a:buClr>
                <a:srgbClr val="323232">
                  <a:lumMod val="90000"/>
                </a:srgbClr>
              </a:buClr>
            </a:pP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Vještina pojašnjavanja teško razumljivih </a:t>
            </a:r>
          </a:p>
          <a:p>
            <a:pPr marL="365760" lvl="1" indent="0">
              <a:buClr>
                <a:srgbClr val="323232">
                  <a:lumMod val="90000"/>
                </a:srgbClr>
              </a:buClr>
              <a:buNone/>
            </a:pP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    mjesta u tekstu</a:t>
            </a:r>
          </a:p>
          <a:p>
            <a:pPr lvl="1">
              <a:buClr>
                <a:srgbClr val="323232">
                  <a:lumMod val="90000"/>
                </a:srgbClr>
              </a:buClr>
            </a:pP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  Vještina poticanja na promišljanje</a:t>
            </a:r>
          </a:p>
          <a:p>
            <a:pPr marL="365760" lvl="1" indent="0">
              <a:buClr>
                <a:srgbClr val="323232">
                  <a:lumMod val="90000"/>
                </a:srgbClr>
              </a:buClr>
              <a:buNone/>
            </a:pPr>
            <a:endParaRPr lang="hr-HR" sz="24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365760" lvl="1" indent="0">
              <a:buClr>
                <a:srgbClr val="323232">
                  <a:lumMod val="90000"/>
                </a:srgbClr>
              </a:buClr>
              <a:buNone/>
            </a:pP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                           Prijedlozi i postupci za razvijanje </a:t>
            </a:r>
          </a:p>
          <a:p>
            <a:pPr marL="365760" lvl="1" indent="0">
              <a:buClr>
                <a:srgbClr val="323232">
                  <a:lumMod val="90000"/>
                </a:srgbClr>
              </a:buClr>
              <a:buNone/>
            </a:pP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                            socijalnih vještina učenika                     </a:t>
            </a:r>
            <a:endParaRPr lang="hr-HR" sz="2400" i="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CF96717-0063-4304-A959-0086322596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0063">
            <a:off x="625595" y="5007973"/>
            <a:ext cx="1431049" cy="991827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5D8EB24-993E-40B5-B6C8-CCB8CE8B53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1" y="1159080"/>
            <a:ext cx="3601156" cy="5098780"/>
          </a:xfrm>
          <a:prstGeom prst="rect">
            <a:avLst/>
          </a:prstGeom>
        </p:spPr>
      </p:pic>
      <p:sp>
        <p:nvSpPr>
          <p:cNvPr id="6" name="Strelica: desno 5">
            <a:extLst>
              <a:ext uri="{FF2B5EF4-FFF2-40B4-BE49-F238E27FC236}">
                <a16:creationId xmlns:a16="http://schemas.microsoft.com/office/drawing/2014/main" id="{29A16F4B-DCC0-4C01-9F0F-3E59B17F10EB}"/>
              </a:ext>
            </a:extLst>
          </p:cNvPr>
          <p:cNvSpPr/>
          <p:nvPr/>
        </p:nvSpPr>
        <p:spPr>
          <a:xfrm>
            <a:off x="6626580" y="5159023"/>
            <a:ext cx="383820" cy="175530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22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avokutnik 18">
            <a:extLst>
              <a:ext uri="{FF2B5EF4-FFF2-40B4-BE49-F238E27FC236}">
                <a16:creationId xmlns:a16="http://schemas.microsoft.com/office/drawing/2014/main" id="{64EBF2A0-6060-420B-879A-BE8F76379176}"/>
              </a:ext>
            </a:extLst>
          </p:cNvPr>
          <p:cNvSpPr/>
          <p:nvPr/>
        </p:nvSpPr>
        <p:spPr>
          <a:xfrm>
            <a:off x="9521763" y="5085876"/>
            <a:ext cx="936978" cy="71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 dirty="0">
                <a:solidFill>
                  <a:schemeClr val="tx2"/>
                </a:solidFill>
                <a:latin typeface="Calibri" panose="020F0502020204030204" pitchFamily="34" charset="0"/>
              </a:rPr>
              <a:t>Prenošenje</a:t>
            </a:r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B33658B5-656D-47D9-A2E9-D54DB4405694}"/>
              </a:ext>
            </a:extLst>
          </p:cNvPr>
          <p:cNvSpPr/>
          <p:nvPr/>
        </p:nvSpPr>
        <p:spPr>
          <a:xfrm>
            <a:off x="7681774" y="5113865"/>
            <a:ext cx="936979" cy="71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 dirty="0">
                <a:solidFill>
                  <a:schemeClr val="tx2"/>
                </a:solidFill>
                <a:latin typeface="Calibri" panose="020F0502020204030204" pitchFamily="34" charset="0"/>
              </a:rPr>
              <a:t>Prenošenje</a:t>
            </a:r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D6A08BF8-0365-4973-8D9D-BB728336E1E7}"/>
              </a:ext>
            </a:extLst>
          </p:cNvPr>
          <p:cNvSpPr/>
          <p:nvPr/>
        </p:nvSpPr>
        <p:spPr>
          <a:xfrm>
            <a:off x="5861943" y="5085876"/>
            <a:ext cx="936979" cy="71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 dirty="0">
                <a:solidFill>
                  <a:schemeClr val="tx2"/>
                </a:solidFill>
                <a:latin typeface="Calibri" panose="020F0502020204030204" pitchFamily="34" charset="0"/>
              </a:rPr>
              <a:t>Prenošenje</a:t>
            </a:r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71C2B6DC-1718-44F6-A782-50925D512E44}"/>
              </a:ext>
            </a:extLst>
          </p:cNvPr>
          <p:cNvSpPr/>
          <p:nvPr/>
        </p:nvSpPr>
        <p:spPr>
          <a:xfrm>
            <a:off x="4318785" y="5113865"/>
            <a:ext cx="917222" cy="71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 dirty="0">
                <a:solidFill>
                  <a:schemeClr val="tx2"/>
                </a:solidFill>
                <a:latin typeface="Calibri" panose="020F0502020204030204" pitchFamily="34" charset="0"/>
              </a:rPr>
              <a:t>Prenošenje</a:t>
            </a:r>
          </a:p>
        </p:txBody>
      </p:sp>
      <p:sp>
        <p:nvSpPr>
          <p:cNvPr id="13" name="Naslov 12"/>
          <p:cNvSpPr>
            <a:spLocks noGrp="1"/>
          </p:cNvSpPr>
          <p:nvPr>
            <p:ph type="title"/>
          </p:nvPr>
        </p:nvSpPr>
        <p:spPr>
          <a:xfrm>
            <a:off x="1341120" y="223284"/>
            <a:ext cx="9509760" cy="691116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buNone/>
            </a:pPr>
            <a:r>
              <a:rPr lang="hr-HR" dirty="0">
                <a:solidFill>
                  <a:schemeClr val="tx2"/>
                </a:solidFill>
                <a:latin typeface="Book Antiqua"/>
              </a:rPr>
              <a:t>Oblici rada u grupi</a:t>
            </a:r>
            <a:endParaRPr lang="hr-HR" dirty="0">
              <a:solidFill>
                <a:schemeClr val="tx2"/>
              </a:solidFill>
            </a:endParaRPr>
          </a:p>
        </p:txBody>
      </p:sp>
      <p:sp>
        <p:nvSpPr>
          <p:cNvPr id="14" name="Rezervirano mjesto sadržaja 13"/>
          <p:cNvSpPr>
            <a:spLocks noGrp="1"/>
          </p:cNvSpPr>
          <p:nvPr>
            <p:ph idx="1"/>
          </p:nvPr>
        </p:nvSpPr>
        <p:spPr>
          <a:xfrm>
            <a:off x="104931" y="1339702"/>
            <a:ext cx="11906447" cy="5295014"/>
          </a:xfrm>
        </p:spPr>
        <p:txBody>
          <a:bodyPr>
            <a:normAutofit/>
          </a:bodyPr>
          <a:lstStyle/>
          <a:p>
            <a:pPr marL="365760" lvl="1" indent="0">
              <a:buClr>
                <a:srgbClr val="323232">
                  <a:lumMod val="90000"/>
                </a:srgbClr>
              </a:buClr>
              <a:buNone/>
            </a:pPr>
            <a:r>
              <a:rPr lang="hr-HR" sz="2800" b="1" i="0" dirty="0">
                <a:solidFill>
                  <a:schemeClr val="tx2"/>
                </a:solidFill>
                <a:latin typeface="Calibri" panose="020F0502020204030204" pitchFamily="34" charset="0"/>
              </a:rPr>
              <a:t>3. GRUPNA SLAGALICA</a:t>
            </a:r>
          </a:p>
          <a:p>
            <a:pPr lvl="1">
              <a:buClr>
                <a:srgbClr val="323232">
                  <a:lumMod val="90000"/>
                </a:srgbClr>
              </a:buClr>
              <a:buFontTx/>
              <a:buChar char="-"/>
            </a:pP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„Kraljevska metoda” suradničkog učenja</a:t>
            </a:r>
          </a:p>
          <a:p>
            <a:pPr lvl="1">
              <a:buClr>
                <a:srgbClr val="323232">
                  <a:lumMod val="90000"/>
                </a:srgbClr>
              </a:buClr>
              <a:buFontTx/>
              <a:buChar char="-"/>
            </a:pPr>
            <a:r>
              <a:rPr lang="hr-HR" sz="2400" i="0" dirty="0">
                <a:solidFill>
                  <a:schemeClr val="tx2"/>
                </a:solidFill>
                <a:latin typeface="Calibri" panose="020F0502020204030204" pitchFamily="34" charset="0"/>
              </a:rPr>
              <a:t>Zahtjevna, ali učinkovita</a:t>
            </a:r>
          </a:p>
          <a:p>
            <a:pPr lvl="1">
              <a:buClr>
                <a:srgbClr val="323232">
                  <a:lumMod val="90000"/>
                </a:srgbClr>
              </a:buClr>
              <a:buFontTx/>
              <a:buChar char="-"/>
            </a:pP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„Metoda pilice” – tematsko područje dijeli se na jednake dijelove</a:t>
            </a:r>
          </a:p>
          <a:p>
            <a:pPr lvl="1">
              <a:buClr>
                <a:srgbClr val="323232">
                  <a:lumMod val="90000"/>
                </a:srgbClr>
              </a:buClr>
              <a:buFontTx/>
              <a:buChar char="-"/>
            </a:pPr>
            <a:r>
              <a:rPr lang="hr-HR" sz="2400" i="0" dirty="0">
                <a:solidFill>
                  <a:schemeClr val="tx2"/>
                </a:solidFill>
                <a:latin typeface="Calibri" panose="020F0502020204030204" pitchFamily="34" charset="0"/>
              </a:rPr>
              <a:t>Svaka grupa obrađuje svoj dio slagalice</a:t>
            </a:r>
          </a:p>
          <a:p>
            <a:pPr lvl="1">
              <a:buClr>
                <a:srgbClr val="323232">
                  <a:lumMod val="90000"/>
                </a:srgbClr>
              </a:buClr>
              <a:buFontTx/>
              <a:buChar char="-"/>
            </a:pP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Grupe postaju stručne skupine za svoje područje</a:t>
            </a:r>
          </a:p>
          <a:p>
            <a:pPr lvl="1">
              <a:buClr>
                <a:srgbClr val="323232">
                  <a:lumMod val="90000"/>
                </a:srgbClr>
              </a:buClr>
              <a:buFontTx/>
              <a:buChar char="-"/>
            </a:pPr>
            <a:r>
              <a:rPr lang="hr-HR" sz="2400" i="0" dirty="0">
                <a:solidFill>
                  <a:schemeClr val="tx2"/>
                </a:solidFill>
                <a:latin typeface="Calibri" panose="020F0502020204030204" pitchFamily="34" charset="0"/>
              </a:rPr>
              <a:t>Stručnjaci preuzimaju ulogu učitelja i poučavaju druge učenike</a:t>
            </a:r>
          </a:p>
          <a:p>
            <a:pPr marL="365760" lvl="1" indent="0">
              <a:buClr>
                <a:srgbClr val="323232">
                  <a:lumMod val="90000"/>
                </a:srgbClr>
              </a:buClr>
              <a:buNone/>
            </a:pP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A1        B1    A1          A2        A1  </a:t>
            </a:r>
            <a:r>
              <a:rPr lang="hr-HR" sz="2400" dirty="0">
                <a:solidFill>
                  <a:srgbClr val="C00000"/>
                </a:solidFill>
                <a:latin typeface="Calibri" panose="020F0502020204030204" pitchFamily="34" charset="0"/>
              </a:rPr>
              <a:t>→</a:t>
            </a: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   B1       A1    </a:t>
            </a:r>
            <a:r>
              <a:rPr lang="hr-HR" sz="2400" dirty="0">
                <a:solidFill>
                  <a:srgbClr val="C00000"/>
                </a:solidFill>
                <a:latin typeface="Calibri" panose="020F0502020204030204" pitchFamily="34" charset="0"/>
              </a:rPr>
              <a:t>←</a:t>
            </a: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  B1       A1           B1       A1          B1</a:t>
            </a:r>
          </a:p>
          <a:p>
            <a:pPr marL="365760" lvl="1" indent="0">
              <a:buClr>
                <a:srgbClr val="323232">
                  <a:lumMod val="90000"/>
                </a:srgbClr>
              </a:buClr>
              <a:buNone/>
            </a:pP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                                                  </a:t>
            </a:r>
            <a:r>
              <a:rPr lang="hr-HR" sz="2400" dirty="0">
                <a:solidFill>
                  <a:srgbClr val="C00000"/>
                </a:solidFill>
                <a:latin typeface="Calibri" panose="020F0502020204030204" pitchFamily="34" charset="0"/>
              </a:rPr>
              <a:t>↓</a:t>
            </a: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  </a:t>
            </a:r>
            <a:r>
              <a:rPr lang="hr-HR" sz="2400" dirty="0">
                <a:solidFill>
                  <a:srgbClr val="C00000"/>
                </a:solidFill>
                <a:latin typeface="Calibri" panose="020F0502020204030204" pitchFamily="34" charset="0"/>
              </a:rPr>
              <a:t>↘</a:t>
            </a: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                        </a:t>
            </a:r>
            <a:r>
              <a:rPr lang="hr-HR" sz="2400" dirty="0">
                <a:solidFill>
                  <a:srgbClr val="C00000"/>
                </a:solidFill>
                <a:latin typeface="Calibri" panose="020F0502020204030204" pitchFamily="34" charset="0"/>
              </a:rPr>
              <a:t>↙</a:t>
            </a: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  </a:t>
            </a:r>
            <a:r>
              <a:rPr lang="hr-HR" sz="2400" dirty="0">
                <a:solidFill>
                  <a:srgbClr val="C00000"/>
                </a:solidFill>
                <a:latin typeface="Calibri" panose="020F0502020204030204" pitchFamily="34" charset="0"/>
              </a:rPr>
              <a:t>↓</a:t>
            </a:r>
          </a:p>
          <a:p>
            <a:pPr marL="365760" lvl="1" indent="0">
              <a:buClr>
                <a:srgbClr val="323232">
                  <a:lumMod val="90000"/>
                </a:srgbClr>
              </a:buClr>
              <a:buNone/>
            </a:pP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                                                                                                                </a:t>
            </a:r>
            <a:r>
              <a:rPr lang="hr-HR" sz="2400" dirty="0">
                <a:solidFill>
                  <a:srgbClr val="C00000"/>
                </a:solidFill>
                <a:latin typeface="Calibri" panose="020F0502020204030204" pitchFamily="34" charset="0"/>
              </a:rPr>
              <a:t>↖</a:t>
            </a: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hr-HR" sz="2400" dirty="0">
                <a:solidFill>
                  <a:srgbClr val="C00000"/>
                </a:solidFill>
                <a:latin typeface="Calibri" panose="020F0502020204030204" pitchFamily="34" charset="0"/>
              </a:rPr>
              <a:t>↑       ↑  ↗</a:t>
            </a:r>
          </a:p>
          <a:p>
            <a:pPr marL="365760" lvl="1" indent="0">
              <a:buClr>
                <a:srgbClr val="323232">
                  <a:lumMod val="90000"/>
                </a:srgbClr>
              </a:buClr>
              <a:buNone/>
            </a:pP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D1       C1    A4           A3        D1          C1      D1          C1      D1        </a:t>
            </a:r>
            <a:r>
              <a:rPr lang="hr-HR" sz="2400" dirty="0">
                <a:solidFill>
                  <a:srgbClr val="C00000"/>
                </a:solidFill>
                <a:latin typeface="Calibri" panose="020F0502020204030204" pitchFamily="34" charset="0"/>
              </a:rPr>
              <a:t>←</a:t>
            </a: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 C1      D1</a:t>
            </a:r>
            <a:r>
              <a:rPr lang="hr-HR" sz="2400" dirty="0">
                <a:solidFill>
                  <a:srgbClr val="C00000"/>
                </a:solidFill>
                <a:latin typeface="Calibri" panose="020F0502020204030204" pitchFamily="34" charset="0"/>
              </a:rPr>
              <a:t> →</a:t>
            </a: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      C1</a:t>
            </a:r>
          </a:p>
          <a:p>
            <a:pPr marL="365760" lvl="1" indent="0">
              <a:buClr>
                <a:srgbClr val="323232">
                  <a:lumMod val="90000"/>
                </a:srgbClr>
              </a:buClr>
              <a:buNone/>
            </a:pPr>
            <a:endParaRPr lang="hr-HR" sz="2400" i="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DBD2DF8B-6A6B-4C66-AEE4-1931ACF1AC3F}"/>
              </a:ext>
            </a:extLst>
          </p:cNvPr>
          <p:cNvSpPr/>
          <p:nvPr/>
        </p:nvSpPr>
        <p:spPr>
          <a:xfrm>
            <a:off x="667455" y="5066288"/>
            <a:ext cx="880534" cy="71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Individ</a:t>
            </a:r>
            <a:r>
              <a:rPr lang="hr-HR" sz="1200" b="1" dirty="0">
                <a:solidFill>
                  <a:schemeClr val="tx2"/>
                </a:solidFill>
                <a:latin typeface="Calibri" panose="020F0502020204030204" pitchFamily="34" charset="0"/>
              </a:rPr>
              <a:t>.</a:t>
            </a:r>
          </a:p>
          <a:p>
            <a:pPr algn="ctr"/>
            <a:r>
              <a:rPr lang="hr-HR" sz="1200" b="1" dirty="0">
                <a:solidFill>
                  <a:schemeClr val="tx2"/>
                </a:solidFill>
                <a:latin typeface="Calibri" panose="020F0502020204030204" pitchFamily="34" charset="0"/>
              </a:rPr>
              <a:t>rad</a:t>
            </a: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6E91007D-8560-4EB1-9CBE-AC1963EC28B7}"/>
              </a:ext>
            </a:extLst>
          </p:cNvPr>
          <p:cNvSpPr/>
          <p:nvPr/>
        </p:nvSpPr>
        <p:spPr>
          <a:xfrm>
            <a:off x="2258568" y="5113865"/>
            <a:ext cx="880534" cy="71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 dirty="0">
                <a:solidFill>
                  <a:schemeClr val="tx2"/>
                </a:solidFill>
                <a:latin typeface="Calibri" panose="020F0502020204030204" pitchFamily="34" charset="0"/>
              </a:rPr>
              <a:t>Razmjena</a:t>
            </a:r>
          </a:p>
        </p:txBody>
      </p:sp>
      <p:sp>
        <p:nvSpPr>
          <p:cNvPr id="7" name="Strelica: zakrivljeno prema dolje 6">
            <a:extLst>
              <a:ext uri="{FF2B5EF4-FFF2-40B4-BE49-F238E27FC236}">
                <a16:creationId xmlns:a16="http://schemas.microsoft.com/office/drawing/2014/main" id="{3C60FE55-635E-40BC-8E94-90B19AF08FC6}"/>
              </a:ext>
            </a:extLst>
          </p:cNvPr>
          <p:cNvSpPr/>
          <p:nvPr/>
        </p:nvSpPr>
        <p:spPr>
          <a:xfrm>
            <a:off x="2535146" y="4862285"/>
            <a:ext cx="327377" cy="13546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5" name="Strelica: zakrivljeno prema dolje 14">
            <a:extLst>
              <a:ext uri="{FF2B5EF4-FFF2-40B4-BE49-F238E27FC236}">
                <a16:creationId xmlns:a16="http://schemas.microsoft.com/office/drawing/2014/main" id="{7B790F61-04DD-461F-B03E-C412999B5FD1}"/>
              </a:ext>
            </a:extLst>
          </p:cNvPr>
          <p:cNvSpPr/>
          <p:nvPr/>
        </p:nvSpPr>
        <p:spPr>
          <a:xfrm rot="5202625">
            <a:off x="3124300" y="5366680"/>
            <a:ext cx="327377" cy="14110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6" name="Strelica: zakrivljeno prema dolje 15">
            <a:extLst>
              <a:ext uri="{FF2B5EF4-FFF2-40B4-BE49-F238E27FC236}">
                <a16:creationId xmlns:a16="http://schemas.microsoft.com/office/drawing/2014/main" id="{ED1BB35D-845A-44EB-9CFB-75BD1BE1022C}"/>
              </a:ext>
            </a:extLst>
          </p:cNvPr>
          <p:cNvSpPr/>
          <p:nvPr/>
        </p:nvSpPr>
        <p:spPr>
          <a:xfrm rot="10800000">
            <a:off x="2535145" y="5989477"/>
            <a:ext cx="327377" cy="13546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7" name="Strelica: zakrivljeno prema dolje 16">
            <a:extLst>
              <a:ext uri="{FF2B5EF4-FFF2-40B4-BE49-F238E27FC236}">
                <a16:creationId xmlns:a16="http://schemas.microsoft.com/office/drawing/2014/main" id="{2B541778-3BA8-41D8-A02B-002DEB79E3A5}"/>
              </a:ext>
            </a:extLst>
          </p:cNvPr>
          <p:cNvSpPr/>
          <p:nvPr/>
        </p:nvSpPr>
        <p:spPr>
          <a:xfrm rot="16591079">
            <a:off x="1949733" y="5356609"/>
            <a:ext cx="327377" cy="13546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77E9BB8-2274-4BE1-BB6E-137928395C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156" y="1136477"/>
            <a:ext cx="2698044" cy="1986435"/>
          </a:xfrm>
          <a:prstGeom prst="rect">
            <a:avLst/>
          </a:prstGeom>
        </p:spPr>
      </p:pic>
      <p:sp>
        <p:nvSpPr>
          <p:cNvPr id="3" name="Pravokutnik 2">
            <a:extLst>
              <a:ext uri="{FF2B5EF4-FFF2-40B4-BE49-F238E27FC236}">
                <a16:creationId xmlns:a16="http://schemas.microsoft.com/office/drawing/2014/main" id="{184E015E-EBD2-4CA9-8858-6F757835F29C}"/>
              </a:ext>
            </a:extLst>
          </p:cNvPr>
          <p:cNvSpPr/>
          <p:nvPr/>
        </p:nvSpPr>
        <p:spPr>
          <a:xfrm>
            <a:off x="9189156" y="3122912"/>
            <a:ext cx="28222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Clr>
                <a:srgbClr val="323232">
                  <a:lumMod val="90000"/>
                </a:srgbClr>
              </a:buClr>
              <a:buNone/>
            </a:pPr>
            <a:r>
              <a:rPr lang="hr-HR" sz="1200" dirty="0" err="1">
                <a:solidFill>
                  <a:schemeClr val="tx2"/>
                </a:solidFill>
              </a:rPr>
              <a:t>Bruning</a:t>
            </a:r>
            <a:r>
              <a:rPr lang="hr-HR" sz="1200" dirty="0">
                <a:solidFill>
                  <a:schemeClr val="tx2"/>
                </a:solidFill>
              </a:rPr>
              <a:t>, L., </a:t>
            </a:r>
            <a:r>
              <a:rPr lang="hr-HR" sz="1200" dirty="0" err="1">
                <a:solidFill>
                  <a:schemeClr val="tx2"/>
                </a:solidFill>
              </a:rPr>
              <a:t>Saum</a:t>
            </a:r>
            <a:r>
              <a:rPr lang="hr-HR" sz="1200" dirty="0">
                <a:solidFill>
                  <a:schemeClr val="tx2"/>
                </a:solidFill>
              </a:rPr>
              <a:t>, T. 2008. </a:t>
            </a:r>
            <a:r>
              <a:rPr lang="hr-HR" sz="1200" i="1" dirty="0">
                <a:solidFill>
                  <a:schemeClr val="tx2"/>
                </a:solidFill>
              </a:rPr>
              <a:t>Suradničkim učenjem do uspješne nastave : Kako aktivirati učenike i potaknuti ih na suradnju. </a:t>
            </a:r>
            <a:r>
              <a:rPr lang="hr-HR" sz="1200" dirty="0">
                <a:solidFill>
                  <a:schemeClr val="tx2"/>
                </a:solidFill>
              </a:rPr>
              <a:t>Naklada Kosinj. Zagreb. Str. 111.</a:t>
            </a:r>
            <a:endParaRPr lang="hr-HR" sz="12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25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>
          <a:xfrm>
            <a:off x="1341120" y="223284"/>
            <a:ext cx="9509760" cy="586185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buNone/>
            </a:pPr>
            <a:r>
              <a:rPr lang="hr-HR" dirty="0">
                <a:solidFill>
                  <a:schemeClr val="tx2"/>
                </a:solidFill>
                <a:latin typeface="Book Antiqua"/>
              </a:rPr>
              <a:t>Primjer primjene grupne slagalice</a:t>
            </a:r>
            <a:endParaRPr lang="hr-HR" dirty="0">
              <a:solidFill>
                <a:schemeClr val="tx2"/>
              </a:solidFill>
            </a:endParaRPr>
          </a:p>
        </p:txBody>
      </p:sp>
      <p:sp>
        <p:nvSpPr>
          <p:cNvPr id="8" name="Rezervirano mjesto sadržaja 7">
            <a:extLst>
              <a:ext uri="{FF2B5EF4-FFF2-40B4-BE49-F238E27FC236}">
                <a16:creationId xmlns:a16="http://schemas.microsoft.com/office/drawing/2014/main" id="{72C37279-E415-42F7-B88C-BB69A1B96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551" y="1064302"/>
            <a:ext cx="11322479" cy="541552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hr-HR" sz="2200" dirty="0">
                <a:solidFill>
                  <a:schemeClr val="tx2"/>
                </a:solidFill>
                <a:latin typeface="Calibri" panose="020F0502020204030204" pitchFamily="34" charset="0"/>
              </a:rPr>
              <a:t>Predmet: Hrvatski jezik</a:t>
            </a:r>
          </a:p>
          <a:p>
            <a:pPr marL="45720" indent="0">
              <a:buNone/>
            </a:pPr>
            <a:r>
              <a:rPr lang="hr-HR" sz="2200" dirty="0">
                <a:solidFill>
                  <a:schemeClr val="tx2"/>
                </a:solidFill>
                <a:latin typeface="Calibri" panose="020F0502020204030204" pitchFamily="34" charset="0"/>
              </a:rPr>
              <a:t>Predmetno područje: Medijska kultura</a:t>
            </a:r>
          </a:p>
          <a:p>
            <a:pPr marL="45720" indent="0">
              <a:buNone/>
            </a:pPr>
            <a:r>
              <a:rPr lang="hr-HR" sz="2200" dirty="0">
                <a:solidFill>
                  <a:schemeClr val="tx2"/>
                </a:solidFill>
                <a:latin typeface="Calibri" panose="020F0502020204030204" pitchFamily="34" charset="0"/>
              </a:rPr>
              <a:t>Nastavna jedinica: Tisak</a:t>
            </a:r>
          </a:p>
          <a:p>
            <a:pPr marL="45720" indent="0">
              <a:buNone/>
            </a:pPr>
            <a:r>
              <a:rPr lang="hr-HR" sz="2200" dirty="0">
                <a:solidFill>
                  <a:schemeClr val="tx2"/>
                </a:solidFill>
                <a:latin typeface="Calibri" panose="020F0502020204030204" pitchFamily="34" charset="0"/>
              </a:rPr>
              <a:t>Razred: 5. razred</a:t>
            </a:r>
          </a:p>
          <a:p>
            <a:pPr marL="45720" indent="0">
              <a:buNone/>
            </a:pPr>
            <a:r>
              <a:rPr lang="hr-HR" sz="2200" dirty="0">
                <a:solidFill>
                  <a:schemeClr val="tx2"/>
                </a:solidFill>
                <a:latin typeface="Calibri" panose="020F0502020204030204" pitchFamily="34" charset="0"/>
              </a:rPr>
              <a:t>Ishodi: </a:t>
            </a:r>
          </a:p>
          <a:p>
            <a:r>
              <a:rPr lang="hr-HR" sz="2200" dirty="0">
                <a:solidFill>
                  <a:schemeClr val="tx2"/>
                </a:solidFill>
                <a:latin typeface="Calibri" panose="020F0502020204030204" pitchFamily="34" charset="0"/>
              </a:rPr>
              <a:t>Nabrojiti i razlikovati različite vrste tiskanih medija</a:t>
            </a:r>
          </a:p>
          <a:p>
            <a:r>
              <a:rPr lang="hr-HR" sz="2200" dirty="0">
                <a:solidFill>
                  <a:schemeClr val="tx2"/>
                </a:solidFill>
                <a:latin typeface="Calibri" panose="020F0502020204030204" pitchFamily="34" charset="0"/>
              </a:rPr>
              <a:t>Objasniti osnovne značajke pojedinih vrsta tiskanih medija</a:t>
            </a:r>
          </a:p>
          <a:p>
            <a:r>
              <a:rPr lang="hr-HR" sz="2200" dirty="0">
                <a:solidFill>
                  <a:schemeClr val="tx2"/>
                </a:solidFill>
                <a:latin typeface="Calibri" panose="020F0502020204030204" pitchFamily="34" charset="0"/>
              </a:rPr>
              <a:t>Oblikovati mišljenje o vrijednosti izuma tiskarskog stroja i važnosti tiskanih medija u širenju znanja i informacija</a:t>
            </a:r>
          </a:p>
          <a:p>
            <a:pPr marL="45720" indent="0">
              <a:buNone/>
            </a:pPr>
            <a:r>
              <a:rPr lang="hr-HR" sz="2200" dirty="0">
                <a:solidFill>
                  <a:schemeClr val="tx2"/>
                </a:solidFill>
                <a:latin typeface="Calibri" panose="020F0502020204030204" pitchFamily="34" charset="0"/>
              </a:rPr>
              <a:t>Metoda: Suradničko učenje - grupna slagalica</a:t>
            </a:r>
          </a:p>
          <a:p>
            <a:pPr marL="45720" indent="0">
              <a:buNone/>
            </a:pPr>
            <a:r>
              <a:rPr lang="hr-HR" sz="2200" dirty="0">
                <a:solidFill>
                  <a:schemeClr val="tx2"/>
                </a:solidFill>
                <a:latin typeface="Calibri" panose="020F0502020204030204" pitchFamily="34" charset="0"/>
              </a:rPr>
              <a:t>Nastavna sredstva: tekst u čitanki, </a:t>
            </a:r>
            <a:r>
              <a:rPr lang="hr-HR" sz="2200" dirty="0" err="1">
                <a:solidFill>
                  <a:schemeClr val="tx2"/>
                </a:solidFill>
                <a:latin typeface="Calibri" panose="020F0502020204030204" pitchFamily="34" charset="0"/>
              </a:rPr>
              <a:t>Ppt</a:t>
            </a:r>
            <a:r>
              <a:rPr lang="hr-HR" sz="2200" dirty="0">
                <a:solidFill>
                  <a:schemeClr val="tx2"/>
                </a:solidFill>
                <a:latin typeface="Calibri" panose="020F0502020204030204" pitchFamily="34" charset="0"/>
              </a:rPr>
              <a:t> prezentacija, nastavni listići, učeničke bilježnice</a:t>
            </a:r>
          </a:p>
          <a:p>
            <a:pPr marL="45720" indent="0">
              <a:buNone/>
            </a:pPr>
            <a:r>
              <a:rPr lang="hr-HR" sz="2200" dirty="0">
                <a:solidFill>
                  <a:schemeClr val="tx2"/>
                </a:solidFill>
                <a:latin typeface="Calibri" panose="020F0502020204030204" pitchFamily="34" charset="0"/>
              </a:rPr>
              <a:t>                  </a:t>
            </a:r>
          </a:p>
        </p:txBody>
      </p:sp>
      <p:pic>
        <p:nvPicPr>
          <p:cNvPr id="6" name="Picture 4" descr="http://www.medioteka.hr/portal/sadrzaj/skola/fizika/fiz_izum_car_gutenberg1.jpg">
            <a:extLst>
              <a:ext uri="{FF2B5EF4-FFF2-40B4-BE49-F238E27FC236}">
                <a16:creationId xmlns:a16="http://schemas.microsoft.com/office/drawing/2014/main" id="{65FEE74D-10FB-4239-8D52-2820FA695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4471" y="1103422"/>
            <a:ext cx="1615875" cy="1971369"/>
          </a:xfrm>
          <a:prstGeom prst="rect">
            <a:avLst/>
          </a:prstGeom>
          <a:noFill/>
        </p:spPr>
      </p:pic>
      <p:pic>
        <p:nvPicPr>
          <p:cNvPr id="7" name="Picture 2" descr="http://www.medioteka.hr/portal/sadrzaj/skola/fizika/fiz_izum_car_Gutenbergov_tisk_stroj1.jpg">
            <a:extLst>
              <a:ext uri="{FF2B5EF4-FFF2-40B4-BE49-F238E27FC236}">
                <a16:creationId xmlns:a16="http://schemas.microsoft.com/office/drawing/2014/main" id="{2AC0D066-0F0A-46E1-A149-F30F96A97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64528" y="972931"/>
            <a:ext cx="2034366" cy="305479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8768219" y="4058525"/>
            <a:ext cx="34237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200" dirty="0"/>
              <a:t>https://hr.wikipedia.org/wiki/Tiskarski_stroj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01008" y="3105835"/>
            <a:ext cx="24801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200" dirty="0"/>
              <a:t>https://repozitorij.ffos.hr/islandora/object/ffos%3A3648/datastream/PDF/view</a:t>
            </a:r>
          </a:p>
        </p:txBody>
      </p:sp>
    </p:spTree>
    <p:extLst>
      <p:ext uri="{BB962C8B-B14F-4D97-AF65-F5344CB8AC3E}">
        <p14:creationId xmlns:p14="http://schemas.microsoft.com/office/powerpoint/2010/main" val="317532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>
          <a:xfrm>
            <a:off x="1341120" y="134912"/>
            <a:ext cx="9509760" cy="524656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buNone/>
            </a:pPr>
            <a:r>
              <a:rPr lang="hr-HR" dirty="0">
                <a:solidFill>
                  <a:schemeClr val="tx2"/>
                </a:solidFill>
                <a:latin typeface="Book Antiqua"/>
              </a:rPr>
              <a:t>Primjer primjene grupne slagalice</a:t>
            </a:r>
            <a:endParaRPr lang="hr-HR" dirty="0">
              <a:solidFill>
                <a:schemeClr val="tx2"/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CF96717-0063-4304-A959-0086322596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0063">
            <a:off x="10322752" y="5231247"/>
            <a:ext cx="1431049" cy="991827"/>
          </a:xfrm>
          <a:prstGeom prst="rect">
            <a:avLst/>
          </a:prstGeom>
        </p:spPr>
      </p:pic>
      <p:sp>
        <p:nvSpPr>
          <p:cNvPr id="8" name="Rezervirano mjesto sadržaja 7">
            <a:extLst>
              <a:ext uri="{FF2B5EF4-FFF2-40B4-BE49-F238E27FC236}">
                <a16:creationId xmlns:a16="http://schemas.microsoft.com/office/drawing/2014/main" id="{72C37279-E415-42F7-B88C-BB69A1B96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914400"/>
            <a:ext cx="10318044" cy="56896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hr-HR" b="1" dirty="0">
                <a:solidFill>
                  <a:schemeClr val="tx2"/>
                </a:solidFill>
                <a:latin typeface="Calibri" panose="020F0502020204030204" pitchFamily="34" charset="0"/>
              </a:rPr>
              <a:t>Uvodni dio sata </a:t>
            </a:r>
          </a:p>
          <a:p>
            <a:r>
              <a:rPr lang="hr-HR" dirty="0">
                <a:solidFill>
                  <a:schemeClr val="tx2"/>
                </a:solidFill>
                <a:latin typeface="Calibri" panose="020F0502020204030204" pitchFamily="34" charset="0"/>
              </a:rPr>
              <a:t> Aktiviranje predznanja o medijima, vrstama medija, načinima umnažanja knjiga prije pojave tiskarskog stroja</a:t>
            </a:r>
          </a:p>
          <a:p>
            <a:r>
              <a:rPr lang="hr-HR" dirty="0">
                <a:solidFill>
                  <a:schemeClr val="tx2"/>
                </a:solidFill>
                <a:latin typeface="Calibri" panose="020F0502020204030204" pitchFamily="34" charset="0"/>
              </a:rPr>
              <a:t>Princip: pitanje - odgovor, </a:t>
            </a:r>
            <a:r>
              <a:rPr lang="hr-HR" dirty="0" err="1">
                <a:solidFill>
                  <a:schemeClr val="tx2"/>
                </a:solidFill>
                <a:latin typeface="Calibri" panose="020F0502020204030204" pitchFamily="34" charset="0"/>
              </a:rPr>
              <a:t>ppt</a:t>
            </a:r>
            <a:r>
              <a:rPr lang="hr-HR" dirty="0">
                <a:solidFill>
                  <a:schemeClr val="tx2"/>
                </a:solidFill>
                <a:latin typeface="Calibri" panose="020F0502020204030204" pitchFamily="34" charset="0"/>
              </a:rPr>
              <a:t> prezentacija</a:t>
            </a:r>
          </a:p>
          <a:p>
            <a:pPr marL="45720" indent="0">
              <a:buNone/>
            </a:pPr>
            <a:r>
              <a:rPr lang="hr-HR" b="1" dirty="0">
                <a:solidFill>
                  <a:schemeClr val="tx2"/>
                </a:solidFill>
                <a:latin typeface="Calibri" panose="020F0502020204030204" pitchFamily="34" charset="0"/>
              </a:rPr>
              <a:t>Središnji dio sata</a:t>
            </a:r>
          </a:p>
          <a:p>
            <a:r>
              <a:rPr lang="hr-HR" dirty="0">
                <a:solidFill>
                  <a:schemeClr val="tx2"/>
                </a:solidFill>
                <a:latin typeface="Calibri" panose="020F0502020204030204" pitchFamily="34" charset="0"/>
              </a:rPr>
              <a:t>Obrada nastavnog gradiva uz pomoć metode s. u. - </a:t>
            </a:r>
            <a:r>
              <a:rPr lang="hr-HR" b="1" dirty="0">
                <a:solidFill>
                  <a:schemeClr val="tx2"/>
                </a:solidFill>
                <a:latin typeface="Calibri" panose="020F0502020204030204" pitchFamily="34" charset="0"/>
              </a:rPr>
              <a:t>grupne slagalice </a:t>
            </a:r>
          </a:p>
          <a:p>
            <a:pPr marL="45720" indent="0">
              <a:buNone/>
            </a:pPr>
            <a:r>
              <a:rPr lang="hr-HR" dirty="0">
                <a:solidFill>
                  <a:schemeClr val="tx2"/>
                </a:solidFill>
                <a:latin typeface="Calibri" panose="020F0502020204030204" pitchFamily="34" charset="0"/>
              </a:rPr>
              <a:t>	</a:t>
            </a:r>
            <a:r>
              <a:rPr lang="hr-HR" b="1" dirty="0">
                <a:solidFill>
                  <a:schemeClr val="tx2"/>
                </a:solidFill>
                <a:latin typeface="Calibri" panose="020F0502020204030204" pitchFamily="34" charset="0"/>
              </a:rPr>
              <a:t>1. faza </a:t>
            </a:r>
            <a:r>
              <a:rPr lang="hr-HR" dirty="0">
                <a:solidFill>
                  <a:schemeClr val="tx2"/>
                </a:solidFill>
                <a:latin typeface="Calibri" panose="020F0502020204030204" pitchFamily="34" charset="0"/>
              </a:rPr>
              <a:t>– individualni rad (čitanje teksta i odgovaranje na pitanja s nastavnog listića)</a:t>
            </a:r>
          </a:p>
          <a:p>
            <a:pPr marL="45720" indent="0">
              <a:buNone/>
            </a:pPr>
            <a:r>
              <a:rPr lang="hr-HR" dirty="0">
                <a:solidFill>
                  <a:schemeClr val="tx2"/>
                </a:solidFill>
                <a:latin typeface="Calibri" panose="020F0502020204030204" pitchFamily="34" charset="0"/>
              </a:rPr>
              <a:t>	</a:t>
            </a:r>
            <a:r>
              <a:rPr lang="hr-HR" b="1" dirty="0">
                <a:solidFill>
                  <a:schemeClr val="tx2"/>
                </a:solidFill>
                <a:latin typeface="Calibri" panose="020F0502020204030204" pitchFamily="34" charset="0"/>
              </a:rPr>
              <a:t>2. faza </a:t>
            </a:r>
            <a:r>
              <a:rPr lang="hr-HR" dirty="0">
                <a:solidFill>
                  <a:schemeClr val="tx2"/>
                </a:solidFill>
                <a:latin typeface="Calibri" panose="020F0502020204030204" pitchFamily="34" charset="0"/>
              </a:rPr>
              <a:t>– razmjena, uspoređivanje odgovora (ispravci, nadopuna)</a:t>
            </a:r>
          </a:p>
          <a:p>
            <a:pPr marL="45720" indent="0">
              <a:buNone/>
            </a:pPr>
            <a:r>
              <a:rPr lang="hr-HR" dirty="0">
                <a:solidFill>
                  <a:schemeClr val="tx2"/>
                </a:solidFill>
                <a:latin typeface="Calibri" panose="020F0502020204030204" pitchFamily="34" charset="0"/>
              </a:rPr>
              <a:t>	</a:t>
            </a:r>
            <a:r>
              <a:rPr lang="hr-HR" b="1" dirty="0">
                <a:solidFill>
                  <a:schemeClr val="tx2"/>
                </a:solidFill>
                <a:latin typeface="Calibri" panose="020F0502020204030204" pitchFamily="34" charset="0"/>
              </a:rPr>
              <a:t>3. faza </a:t>
            </a:r>
            <a:r>
              <a:rPr lang="hr-HR" dirty="0">
                <a:solidFill>
                  <a:schemeClr val="tx2"/>
                </a:solidFill>
                <a:latin typeface="Calibri" panose="020F0502020204030204" pitchFamily="34" charset="0"/>
              </a:rPr>
              <a:t>– prenošenje (svaki član grupe upoznaje ostale sa svojim područjem rada)</a:t>
            </a:r>
          </a:p>
          <a:p>
            <a:pPr marL="45720" indent="0">
              <a:buNone/>
            </a:pPr>
            <a:r>
              <a:rPr lang="hr-HR" dirty="0">
                <a:solidFill>
                  <a:schemeClr val="tx2"/>
                </a:solidFill>
                <a:latin typeface="Calibri" panose="020F0502020204030204" pitchFamily="34" charset="0"/>
              </a:rPr>
              <a:t>	</a:t>
            </a:r>
            <a:r>
              <a:rPr lang="hr-HR" b="1" dirty="0">
                <a:solidFill>
                  <a:schemeClr val="tx2"/>
                </a:solidFill>
                <a:latin typeface="Calibri" panose="020F0502020204030204" pitchFamily="34" charset="0"/>
              </a:rPr>
              <a:t>4. faza </a:t>
            </a:r>
            <a:r>
              <a:rPr lang="hr-HR" dirty="0">
                <a:solidFill>
                  <a:schemeClr val="tx2"/>
                </a:solidFill>
                <a:latin typeface="Calibri" panose="020F0502020204030204" pitchFamily="34" charset="0"/>
              </a:rPr>
              <a:t>– prezentacija pred razredom (1 član grupe)</a:t>
            </a:r>
          </a:p>
          <a:p>
            <a:pPr marL="45720" indent="0">
              <a:buNone/>
            </a:pPr>
            <a:r>
              <a:rPr lang="hr-HR" b="1" dirty="0">
                <a:solidFill>
                  <a:schemeClr val="tx2"/>
                </a:solidFill>
                <a:latin typeface="Calibri" panose="020F0502020204030204" pitchFamily="34" charset="0"/>
              </a:rPr>
              <a:t>Završni dio sata</a:t>
            </a:r>
          </a:p>
          <a:p>
            <a:r>
              <a:rPr lang="hr-HR" dirty="0">
                <a:solidFill>
                  <a:schemeClr val="tx2"/>
                </a:solidFill>
                <a:latin typeface="Calibri" panose="020F0502020204030204" pitchFamily="34" charset="0"/>
              </a:rPr>
              <a:t>Sinteza (nastavno izlaganje, </a:t>
            </a:r>
            <a:r>
              <a:rPr lang="hr-HR" dirty="0" err="1">
                <a:solidFill>
                  <a:schemeClr val="tx2"/>
                </a:solidFill>
                <a:latin typeface="Calibri" panose="020F0502020204030204" pitchFamily="34" charset="0"/>
              </a:rPr>
              <a:t>ppt</a:t>
            </a:r>
            <a:r>
              <a:rPr lang="hr-HR" dirty="0">
                <a:solidFill>
                  <a:schemeClr val="tx2"/>
                </a:solidFill>
                <a:latin typeface="Calibri" panose="020F0502020204030204" pitchFamily="34" charset="0"/>
              </a:rPr>
              <a:t> prezentacija)</a:t>
            </a:r>
          </a:p>
          <a:p>
            <a:pPr marL="45720" indent="0">
              <a:buNone/>
            </a:pPr>
            <a:r>
              <a:rPr lang="hr-HR" dirty="0">
                <a:solidFill>
                  <a:schemeClr val="tx2"/>
                </a:solidFill>
                <a:latin typeface="Calibri" panose="020F0502020204030204" pitchFamily="34" charset="0"/>
              </a:rPr>
              <a:t>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94882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>
          <a:xfrm>
            <a:off x="1973705" y="200840"/>
            <a:ext cx="8244590" cy="481863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buNone/>
            </a:pPr>
            <a:r>
              <a:rPr lang="hr-HR" dirty="0">
                <a:solidFill>
                  <a:schemeClr val="tx2"/>
                </a:solidFill>
                <a:latin typeface="Book Antiqua"/>
              </a:rPr>
              <a:t>Primjer primjene grupne slagalice u nastavi</a:t>
            </a:r>
            <a:endParaRPr lang="hr-HR" dirty="0">
              <a:solidFill>
                <a:schemeClr val="tx2"/>
              </a:solidFill>
            </a:endParaRPr>
          </a:p>
        </p:txBody>
      </p:sp>
      <p:sp>
        <p:nvSpPr>
          <p:cNvPr id="8" name="Rezervirano mjesto sadržaja 7">
            <a:extLst>
              <a:ext uri="{FF2B5EF4-FFF2-40B4-BE49-F238E27FC236}">
                <a16:creationId xmlns:a16="http://schemas.microsoft.com/office/drawing/2014/main" id="{72C37279-E415-42F7-B88C-BB69A1B96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680" y="899410"/>
            <a:ext cx="10471982" cy="5645323"/>
          </a:xfrm>
        </p:spPr>
        <p:txBody>
          <a:bodyPr>
            <a:normAutofit/>
          </a:bodyPr>
          <a:lstStyle/>
          <a:p>
            <a:pPr marL="4572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hr-HR" sz="2200" b="1" dirty="0">
                <a:solidFill>
                  <a:schemeClr val="tx2"/>
                </a:solidFill>
                <a:latin typeface="Calibri" panose="020F0502020204030204" pitchFamily="34" charset="0"/>
              </a:rPr>
              <a:t>Uvodni dio – </a:t>
            </a:r>
            <a:r>
              <a:rPr lang="hr-HR" sz="2200" dirty="0">
                <a:solidFill>
                  <a:schemeClr val="tx2"/>
                </a:solidFill>
                <a:latin typeface="Calibri" panose="020F0502020204030204" pitchFamily="34" charset="0"/>
              </a:rPr>
              <a:t>aktivacija predznanja o vrstama medija, načinima umnažanja knjiga prije 	pojave tiskarskog stroja…</a:t>
            </a:r>
            <a:endParaRPr lang="hr-HR" sz="2200" b="1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4572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hr-HR" sz="2200" b="1" dirty="0">
                <a:solidFill>
                  <a:schemeClr val="tx2"/>
                </a:solidFill>
                <a:latin typeface="Calibri" panose="020F0502020204030204" pitchFamily="34" charset="0"/>
              </a:rPr>
              <a:t>Središnji dio sata -</a:t>
            </a:r>
            <a:r>
              <a:rPr lang="hr-HR" sz="2200" dirty="0">
                <a:solidFill>
                  <a:schemeClr val="tx2"/>
                </a:solidFill>
                <a:latin typeface="Calibri" panose="020F0502020204030204" pitchFamily="34" charset="0"/>
              </a:rPr>
              <a:t> obrada nastavnog gradiva uz pomoć metode s. u. - </a:t>
            </a:r>
            <a:r>
              <a:rPr lang="hr-HR" sz="2200" b="1" dirty="0">
                <a:solidFill>
                  <a:schemeClr val="tx2"/>
                </a:solidFill>
                <a:latin typeface="Calibri" panose="020F0502020204030204" pitchFamily="34" charset="0"/>
              </a:rPr>
              <a:t>grupne slagalice </a:t>
            </a:r>
          </a:p>
          <a:p>
            <a:pPr marL="502920" indent="-457200">
              <a:lnSpc>
                <a:spcPct val="100000"/>
              </a:lnSpc>
              <a:spcBef>
                <a:spcPts val="600"/>
              </a:spcBef>
              <a:buAutoNum type="arabicPeriod"/>
            </a:pPr>
            <a:r>
              <a:rPr lang="hr-HR" sz="2200" b="1" dirty="0">
                <a:solidFill>
                  <a:schemeClr val="tx2"/>
                </a:solidFill>
                <a:latin typeface="Calibri" panose="020F0502020204030204" pitchFamily="34" charset="0"/>
              </a:rPr>
              <a:t>faza </a:t>
            </a:r>
            <a:r>
              <a:rPr lang="hr-HR" sz="2200" dirty="0">
                <a:solidFill>
                  <a:schemeClr val="tx2"/>
                </a:solidFill>
                <a:latin typeface="Calibri" panose="020F0502020204030204" pitchFamily="34" charset="0"/>
              </a:rPr>
              <a:t>– </a:t>
            </a:r>
            <a:r>
              <a:rPr lang="hr-HR" sz="2200" b="1" dirty="0">
                <a:solidFill>
                  <a:schemeClr val="tx2"/>
                </a:solidFill>
                <a:latin typeface="Calibri" panose="020F0502020204030204" pitchFamily="34" charset="0"/>
              </a:rPr>
              <a:t>individualni rad</a:t>
            </a:r>
            <a:r>
              <a:rPr lang="hr-HR" sz="2200" dirty="0">
                <a:solidFill>
                  <a:schemeClr val="tx2"/>
                </a:solidFill>
                <a:latin typeface="Calibri" panose="020F0502020204030204" pitchFamily="34" charset="0"/>
              </a:rPr>
              <a:t>: čitanje teksta u čitanki i odgovaranje na pitanja</a:t>
            </a:r>
            <a:endParaRPr lang="hr-HR" sz="2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1EE520F-902C-473E-A626-D8B6EE9267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56346" y="3530843"/>
            <a:ext cx="3572933" cy="267970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380636B2-8AF4-43F0-A351-8B3A4188A6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64" b="36790"/>
          <a:stretch/>
        </p:blipFill>
        <p:spPr>
          <a:xfrm>
            <a:off x="710680" y="2559613"/>
            <a:ext cx="7417320" cy="4209973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249162E8-BEBF-4625-86D1-8BE49131CB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076" y="2129771"/>
            <a:ext cx="1772279" cy="132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5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>
          <a:xfrm>
            <a:off x="1341120" y="223284"/>
            <a:ext cx="9509760" cy="691116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buNone/>
            </a:pPr>
            <a:r>
              <a:rPr lang="hr-HR" dirty="0">
                <a:solidFill>
                  <a:schemeClr val="tx2"/>
                </a:solidFill>
                <a:latin typeface="Book Antiqua"/>
              </a:rPr>
              <a:t>Primjer primjene grupne slagalice</a:t>
            </a:r>
            <a:endParaRPr lang="hr-HR" dirty="0">
              <a:solidFill>
                <a:schemeClr val="tx2"/>
              </a:solidFill>
            </a:endParaRPr>
          </a:p>
        </p:txBody>
      </p:sp>
      <p:sp>
        <p:nvSpPr>
          <p:cNvPr id="8" name="Rezervirano mjesto sadržaja 7">
            <a:extLst>
              <a:ext uri="{FF2B5EF4-FFF2-40B4-BE49-F238E27FC236}">
                <a16:creationId xmlns:a16="http://schemas.microsoft.com/office/drawing/2014/main" id="{72C37279-E415-42F7-B88C-BB69A1B96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679" y="1159933"/>
            <a:ext cx="10863369" cy="547886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hr-HR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Središnji dio sata</a:t>
            </a:r>
          </a:p>
          <a:p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Obrada nastavnog gradiva uz pomoć metode s. u. - </a:t>
            </a:r>
            <a:r>
              <a:rPr lang="hr-HR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grupne slagalice </a:t>
            </a:r>
          </a:p>
          <a:p>
            <a:pPr marL="502920" indent="-457200">
              <a:buAutoNum type="arabicPeriod"/>
            </a:pPr>
            <a:r>
              <a:rPr lang="hr-HR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faza</a:t>
            </a: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 – svaki učenik samostalno obrađuje svoj dio teksta</a:t>
            </a:r>
          </a:p>
          <a:p>
            <a:pPr marL="45720" indent="0">
              <a:buNone/>
            </a:pP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               - odgovore zapisuju u bilježnicu</a:t>
            </a:r>
          </a:p>
          <a:p>
            <a:pPr marL="45720" indent="0">
              <a:buNone/>
            </a:pPr>
            <a:endParaRPr lang="hr-HR" sz="24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45720" indent="0">
              <a:buNone/>
            </a:pPr>
            <a:endParaRPr lang="hr-HR" sz="24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45720" indent="0">
              <a:buNone/>
            </a:pPr>
            <a:endParaRPr lang="hr-HR" sz="24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45720" indent="0">
              <a:buNone/>
            </a:pPr>
            <a:endParaRPr lang="hr-HR" sz="24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45720" indent="0">
              <a:buNone/>
            </a:pP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                       Narukvice za članove grupe                                                                                            </a:t>
            </a:r>
          </a:p>
          <a:p>
            <a:pPr marL="45720" indent="0">
              <a:buNone/>
            </a:pP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                                                                                                                 Pitanja za svakog člana</a:t>
            </a:r>
          </a:p>
          <a:p>
            <a:pPr marL="45720" indent="0">
              <a:buNone/>
            </a:pPr>
            <a:endParaRPr lang="hr-HR" sz="2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D9F029FA-9CA0-45C7-91BA-DACF0B70A1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557" y="3562611"/>
            <a:ext cx="2419587" cy="1814690"/>
          </a:xfrm>
          <a:prstGeom prst="rect">
            <a:avLst/>
          </a:prstGeom>
        </p:spPr>
      </p:pic>
      <p:pic>
        <p:nvPicPr>
          <p:cNvPr id="9" name="Slika 3">
            <a:extLst>
              <a:ext uri="{FF2B5EF4-FFF2-40B4-BE49-F238E27FC236}">
                <a16:creationId xmlns:a16="http://schemas.microsoft.com/office/drawing/2014/main" id="{C1EE520F-902C-473E-A626-D8B6EE9267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81817" y="2866964"/>
            <a:ext cx="3572933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81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>
          <a:xfrm>
            <a:off x="1341120" y="194872"/>
            <a:ext cx="9509760" cy="644577"/>
          </a:xfrm>
        </p:spPr>
        <p:txBody>
          <a:bodyPr>
            <a:normAutofit/>
          </a:bodyPr>
          <a:lstStyle/>
          <a:p>
            <a:pPr algn="l" defTabSz="914400">
              <a:lnSpc>
                <a:spcPct val="90000"/>
              </a:lnSpc>
              <a:spcBef>
                <a:spcPct val="0"/>
              </a:spcBef>
              <a:buNone/>
            </a:pPr>
            <a:r>
              <a:rPr lang="hr-HR" sz="3400" b="1" i="0" dirty="0">
                <a:solidFill>
                  <a:schemeClr val="tx2"/>
                </a:solidFill>
                <a:latin typeface="Book Antiqua"/>
              </a:rPr>
              <a:t>Radionica</a:t>
            </a:r>
            <a:endParaRPr lang="hr-HR" dirty="0">
              <a:solidFill>
                <a:schemeClr val="tx2"/>
              </a:solidFill>
            </a:endParaRPr>
          </a:p>
        </p:txBody>
      </p:sp>
      <p:sp>
        <p:nvSpPr>
          <p:cNvPr id="14" name="Rezervirano mjesto sadržaja 13"/>
          <p:cNvSpPr>
            <a:spLocks noGrp="1"/>
          </p:cNvSpPr>
          <p:nvPr>
            <p:ph idx="1"/>
          </p:nvPr>
        </p:nvSpPr>
        <p:spPr>
          <a:xfrm>
            <a:off x="1341120" y="839449"/>
            <a:ext cx="9509760" cy="5391297"/>
          </a:xfrm>
        </p:spPr>
        <p:txBody>
          <a:bodyPr>
            <a:normAutofit lnSpcReduction="10000"/>
          </a:bodyPr>
          <a:lstStyle/>
          <a:p>
            <a:pPr marL="274320" indent="-228600" algn="l" defTabSz="914400">
              <a:spcBef>
                <a:spcPts val="1800"/>
              </a:spcBef>
              <a:buClr>
                <a:srgbClr val="323232">
                  <a:lumMod val="90000"/>
                </a:srgbClr>
              </a:buClr>
              <a:buSzPct val="100000"/>
              <a:buFont typeface="Arial"/>
              <a:buChar char="▪"/>
            </a:pPr>
            <a:r>
              <a:rPr lang="hr-HR" sz="2800" i="0" dirty="0">
                <a:solidFill>
                  <a:schemeClr val="tx2"/>
                </a:solidFill>
                <a:latin typeface="Book Antiqua"/>
              </a:rPr>
              <a:t>5 grupa od 5/6 članova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323232">
                  <a:lumMod val="90000"/>
                </a:srgbClr>
              </a:buClr>
              <a:buFont typeface="Arial"/>
              <a:buChar char="▪"/>
            </a:pPr>
            <a:r>
              <a:rPr lang="hr-HR" sz="2800" u="sng" dirty="0">
                <a:solidFill>
                  <a:schemeClr val="tx2"/>
                </a:solidFill>
                <a:latin typeface="Book Antiqua"/>
              </a:rPr>
              <a:t>materijali za rad</a:t>
            </a:r>
            <a:r>
              <a:rPr lang="hr-HR" sz="2800" dirty="0">
                <a:solidFill>
                  <a:schemeClr val="tx2"/>
                </a:solidFill>
                <a:latin typeface="Book Antiqua"/>
              </a:rPr>
              <a:t>: </a:t>
            </a:r>
            <a:r>
              <a:rPr lang="hr-HR" sz="2800" dirty="0">
                <a:solidFill>
                  <a:schemeClr val="tx2"/>
                </a:solidFill>
              </a:rPr>
              <a:t>oznake pripadnosti grupi, </a:t>
            </a:r>
            <a:r>
              <a:rPr lang="hr-HR" sz="2800" dirty="0">
                <a:solidFill>
                  <a:schemeClr val="tx2"/>
                </a:solidFill>
                <a:latin typeface="Book Antiqua"/>
              </a:rPr>
              <a:t>tekstualni predlošci za učenje i bilješke, kemijska olovka, </a:t>
            </a:r>
            <a:r>
              <a:rPr lang="hr-HR" sz="2800" dirty="0" err="1">
                <a:solidFill>
                  <a:schemeClr val="tx2"/>
                </a:solidFill>
                <a:latin typeface="Book Antiqua"/>
              </a:rPr>
              <a:t>hamer</a:t>
            </a:r>
            <a:r>
              <a:rPr lang="hr-HR" sz="2800" dirty="0">
                <a:solidFill>
                  <a:schemeClr val="tx2"/>
                </a:solidFill>
                <a:latin typeface="Book Antiqua"/>
              </a:rPr>
              <a:t>, flomasteri…</a:t>
            </a:r>
          </a:p>
          <a:p>
            <a:pPr marL="45720" indent="0">
              <a:buClr>
                <a:srgbClr val="323232">
                  <a:lumMod val="90000"/>
                </a:srgbClr>
              </a:buClr>
              <a:buNone/>
            </a:pPr>
            <a:r>
              <a:rPr lang="hr-HR" sz="2800" b="1" u="sng" dirty="0">
                <a:solidFill>
                  <a:schemeClr val="tx2"/>
                </a:solidFill>
                <a:latin typeface="Book Antiqua"/>
              </a:rPr>
              <a:t>4</a:t>
            </a:r>
            <a:r>
              <a:rPr lang="hr-HR" sz="2800" b="1" i="0" u="sng" dirty="0">
                <a:solidFill>
                  <a:schemeClr val="tx2"/>
                </a:solidFill>
                <a:latin typeface="Book Antiqua"/>
              </a:rPr>
              <a:t> faze</a:t>
            </a:r>
            <a:r>
              <a:rPr lang="hr-HR" sz="2800" b="1" u="sng" dirty="0">
                <a:solidFill>
                  <a:schemeClr val="tx2"/>
                </a:solidFill>
                <a:latin typeface="Book Antiqua"/>
              </a:rPr>
              <a:t>:</a:t>
            </a:r>
          </a:p>
          <a:p>
            <a:pPr marL="560070" indent="-514350">
              <a:buClr>
                <a:srgbClr val="323232">
                  <a:lumMod val="90000"/>
                </a:srgbClr>
              </a:buClr>
              <a:buAutoNum type="arabicPeriod"/>
            </a:pPr>
            <a:r>
              <a:rPr lang="hr-HR" sz="2800" dirty="0">
                <a:solidFill>
                  <a:schemeClr val="tx2"/>
                </a:solidFill>
                <a:latin typeface="Book Antiqua"/>
              </a:rPr>
              <a:t>i</a:t>
            </a:r>
            <a:r>
              <a:rPr lang="hr-HR" sz="2800" b="0" i="0" dirty="0">
                <a:solidFill>
                  <a:schemeClr val="tx2"/>
                </a:solidFill>
                <a:latin typeface="Book Antiqua"/>
              </a:rPr>
              <a:t>ndividualni rad (</a:t>
            </a:r>
            <a:r>
              <a:rPr lang="hr-HR" sz="2800" dirty="0">
                <a:solidFill>
                  <a:schemeClr val="tx2"/>
                </a:solidFill>
                <a:latin typeface="Book Antiqua"/>
              </a:rPr>
              <a:t>7</a:t>
            </a:r>
            <a:r>
              <a:rPr lang="hr-HR" sz="2800" b="0" i="0" dirty="0">
                <a:solidFill>
                  <a:schemeClr val="tx2"/>
                </a:solidFill>
                <a:latin typeface="Book Antiqua"/>
              </a:rPr>
              <a:t> min.)</a:t>
            </a:r>
          </a:p>
          <a:p>
            <a:pPr marL="560070" indent="-514350">
              <a:buClr>
                <a:srgbClr val="323232">
                  <a:lumMod val="90000"/>
                </a:srgbClr>
              </a:buClr>
              <a:buAutoNum type="arabicPeriod"/>
            </a:pPr>
            <a:r>
              <a:rPr lang="hr-HR" sz="2800" dirty="0">
                <a:solidFill>
                  <a:schemeClr val="tx2"/>
                </a:solidFill>
                <a:latin typeface="Book Antiqua"/>
              </a:rPr>
              <a:t>r</a:t>
            </a:r>
            <a:r>
              <a:rPr lang="hr-HR" sz="2800" b="0" i="0" dirty="0">
                <a:solidFill>
                  <a:schemeClr val="tx2"/>
                </a:solidFill>
                <a:latin typeface="Book Antiqua"/>
              </a:rPr>
              <a:t>azmjena znanja (3 min.)</a:t>
            </a:r>
          </a:p>
          <a:p>
            <a:pPr marL="560070" indent="-514350">
              <a:buClr>
                <a:srgbClr val="323232">
                  <a:lumMod val="90000"/>
                </a:srgbClr>
              </a:buClr>
              <a:buAutoNum type="arabicPeriod"/>
            </a:pPr>
            <a:r>
              <a:rPr lang="hr-HR" sz="2800" dirty="0">
                <a:solidFill>
                  <a:schemeClr val="tx2"/>
                </a:solidFill>
                <a:latin typeface="Book Antiqua"/>
              </a:rPr>
              <a:t>prenošenje znanja (25 min.)</a:t>
            </a:r>
          </a:p>
          <a:p>
            <a:pPr marL="560070" indent="-514350">
              <a:buClr>
                <a:srgbClr val="323232">
                  <a:lumMod val="90000"/>
                </a:srgbClr>
              </a:buClr>
              <a:buAutoNum type="arabicPeriod"/>
            </a:pPr>
            <a:r>
              <a:rPr lang="hr-HR" sz="2800" dirty="0">
                <a:solidFill>
                  <a:schemeClr val="tx2"/>
                </a:solidFill>
                <a:latin typeface="Book Antiqua"/>
              </a:rPr>
              <a:t>p</a:t>
            </a:r>
            <a:r>
              <a:rPr lang="hr-HR" sz="2800" b="0" i="0" dirty="0">
                <a:solidFill>
                  <a:schemeClr val="tx2"/>
                </a:solidFill>
                <a:latin typeface="Book Antiqua"/>
              </a:rPr>
              <a:t>rezentacija rada (5 min.)</a:t>
            </a:r>
          </a:p>
          <a:p>
            <a:pPr marL="560070" indent="-514350">
              <a:buClr>
                <a:srgbClr val="323232">
                  <a:lumMod val="90000"/>
                </a:srgbClr>
              </a:buClr>
              <a:buAutoNum type="arabicPeriod"/>
            </a:pPr>
            <a:endParaRPr lang="hr-HR" sz="2800" b="0" i="0" dirty="0">
              <a:solidFill>
                <a:schemeClr val="tx2"/>
              </a:solidFill>
              <a:latin typeface="Book Antiqua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CF96717-0063-4304-A959-0086322596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0063">
            <a:off x="10313577" y="5127614"/>
            <a:ext cx="1431049" cy="99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80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>
          <a:xfrm>
            <a:off x="1341120" y="223284"/>
            <a:ext cx="9509760" cy="691116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buNone/>
            </a:pPr>
            <a:r>
              <a:rPr lang="hr-HR" dirty="0">
                <a:solidFill>
                  <a:schemeClr val="tx2"/>
                </a:solidFill>
                <a:latin typeface="Book Antiqua"/>
              </a:rPr>
              <a:t>Primjer primjene grupne slagalice</a:t>
            </a:r>
            <a:endParaRPr lang="hr-HR" dirty="0">
              <a:solidFill>
                <a:schemeClr val="tx2"/>
              </a:solidFill>
            </a:endParaRPr>
          </a:p>
        </p:txBody>
      </p:sp>
      <p:sp>
        <p:nvSpPr>
          <p:cNvPr id="8" name="Rezervirano mjesto sadržaja 7">
            <a:extLst>
              <a:ext uri="{FF2B5EF4-FFF2-40B4-BE49-F238E27FC236}">
                <a16:creationId xmlns:a16="http://schemas.microsoft.com/office/drawing/2014/main" id="{72C37279-E415-42F7-B88C-BB69A1B96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680" y="1159933"/>
            <a:ext cx="10318044" cy="53848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hr-HR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Središnji dio sata</a:t>
            </a:r>
          </a:p>
          <a:p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Obrada nastavnog gradiva uz pomoć metode s. u. - </a:t>
            </a:r>
            <a:r>
              <a:rPr lang="hr-HR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grupne slagalice </a:t>
            </a:r>
          </a:p>
          <a:p>
            <a:pPr marL="45720" indent="0">
              <a:buNone/>
            </a:pPr>
            <a:r>
              <a:rPr lang="hr-HR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2. faza </a:t>
            </a: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– </a:t>
            </a:r>
            <a:r>
              <a:rPr lang="hr-HR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razmjena</a:t>
            </a: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    (usporedba odgovora, dopuna, ispravci)</a:t>
            </a:r>
          </a:p>
          <a:p>
            <a:pPr marL="45720" indent="0">
              <a:buNone/>
            </a:pPr>
            <a:endParaRPr lang="hr-HR" sz="24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45720" indent="0">
              <a:buNone/>
            </a:pPr>
            <a:endParaRPr lang="hr-HR" sz="24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45720" indent="0">
              <a:buNone/>
            </a:pPr>
            <a:endParaRPr lang="hr-HR" sz="24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45720" indent="0">
              <a:buNone/>
            </a:pPr>
            <a:r>
              <a:rPr lang="hr-HR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3. faza </a:t>
            </a: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– </a:t>
            </a:r>
            <a:r>
              <a:rPr lang="hr-HR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prenošenje</a:t>
            </a: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    (svaki član grupe poučava ostale)</a:t>
            </a:r>
          </a:p>
          <a:p>
            <a:pPr marL="45720" indent="0">
              <a:buNone/>
            </a:pPr>
            <a:endParaRPr lang="hr-HR" sz="24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45720" indent="0">
              <a:buNone/>
            </a:pPr>
            <a:endParaRPr lang="hr-HR" sz="2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9F70EF48-A2FE-437B-A6E2-1468626E58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387" y="2888725"/>
            <a:ext cx="1977146" cy="1482859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D8A07007-6AEF-4313-914B-04BB88E5D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373" y="2849898"/>
            <a:ext cx="2045475" cy="1534106"/>
          </a:xfrm>
          <a:prstGeom prst="rect">
            <a:avLst/>
          </a:prstGeom>
        </p:spPr>
      </p:pic>
      <p:pic>
        <p:nvPicPr>
          <p:cNvPr id="10" name="Slika 10">
            <a:extLst>
              <a:ext uri="{FF2B5EF4-FFF2-40B4-BE49-F238E27FC236}">
                <a16:creationId xmlns:a16="http://schemas.microsoft.com/office/drawing/2014/main" id="{E901E617-FDE1-4DF4-9BA8-134FD63C0C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216" y="5012542"/>
            <a:ext cx="2166946" cy="162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83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>
          <a:xfrm>
            <a:off x="1341120" y="223284"/>
            <a:ext cx="9509760" cy="691116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buNone/>
            </a:pPr>
            <a:r>
              <a:rPr lang="hr-HR" dirty="0">
                <a:solidFill>
                  <a:schemeClr val="tx2"/>
                </a:solidFill>
                <a:latin typeface="Book Antiqua"/>
              </a:rPr>
              <a:t>Primjer primjene grupne slagalice</a:t>
            </a:r>
            <a:endParaRPr lang="hr-HR" dirty="0">
              <a:solidFill>
                <a:schemeClr val="tx2"/>
              </a:solidFill>
            </a:endParaRPr>
          </a:p>
        </p:txBody>
      </p:sp>
      <p:sp>
        <p:nvSpPr>
          <p:cNvPr id="8" name="Rezervirano mjesto sadržaja 7">
            <a:extLst>
              <a:ext uri="{FF2B5EF4-FFF2-40B4-BE49-F238E27FC236}">
                <a16:creationId xmlns:a16="http://schemas.microsoft.com/office/drawing/2014/main" id="{72C37279-E415-42F7-B88C-BB69A1B96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489" y="1159933"/>
            <a:ext cx="10622843" cy="53848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hr-HR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Središnji dio sata</a:t>
            </a:r>
          </a:p>
          <a:p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Obrada nastavnog gradiva uz pomoć metode s. u. - </a:t>
            </a:r>
            <a:r>
              <a:rPr lang="hr-HR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grupne slagalice </a:t>
            </a:r>
          </a:p>
          <a:p>
            <a:pPr marL="45720" indent="0">
              <a:buNone/>
            </a:pPr>
            <a:r>
              <a:rPr lang="hr-HR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4. faza </a:t>
            </a: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– </a:t>
            </a:r>
            <a:r>
              <a:rPr lang="hr-HR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prezentacija rezultata  </a:t>
            </a: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(1 od članova glasno pred cijelim razredom) </a:t>
            </a:r>
          </a:p>
          <a:p>
            <a:pPr marL="45720" indent="0">
              <a:buNone/>
            </a:pP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	- paralelno s učeničkim izlaganjem pokazujem fotografije tiskarskog stroja, </a:t>
            </a:r>
          </a:p>
          <a:p>
            <a:pPr marL="45720" indent="0">
              <a:buNone/>
            </a:pP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                prve tiskane knjige…  (</a:t>
            </a:r>
            <a:r>
              <a:rPr lang="hr-HR" sz="2400" dirty="0" err="1">
                <a:solidFill>
                  <a:schemeClr val="tx2"/>
                </a:solidFill>
                <a:latin typeface="Calibri" panose="020F0502020204030204" pitchFamily="34" charset="0"/>
              </a:rPr>
              <a:t>Ppt</a:t>
            </a: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 prezentacija)</a:t>
            </a:r>
          </a:p>
          <a:p>
            <a:pPr marL="45720" indent="0">
              <a:buNone/>
            </a:pP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	- pitanja za razmišljanje </a:t>
            </a:r>
          </a:p>
          <a:p>
            <a:pPr marL="45720" indent="0">
              <a:buNone/>
            </a:pP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		</a:t>
            </a:r>
            <a:r>
              <a:rPr lang="hr-HR" sz="2200" dirty="0">
                <a:solidFill>
                  <a:schemeClr val="tx2"/>
                </a:solidFill>
                <a:latin typeface="Calibri" panose="020F0502020204030204" pitchFamily="34" charset="0"/>
              </a:rPr>
              <a:t>(Zašto se u literaturi spominju različite godine izuma tiskarskog stroja? 	  </a:t>
            </a:r>
          </a:p>
          <a:p>
            <a:pPr marL="45720" indent="0">
              <a:buNone/>
            </a:pPr>
            <a:r>
              <a:rPr lang="hr-HR" sz="2200" dirty="0">
                <a:solidFill>
                  <a:schemeClr val="tx2"/>
                </a:solidFill>
                <a:latin typeface="Calibri" panose="020F0502020204030204" pitchFamily="34" charset="0"/>
              </a:rPr>
              <a:t>              	Zašto je Gutenberg svoj izum čuvao u tajnosti?                                                           </a:t>
            </a:r>
          </a:p>
          <a:p>
            <a:pPr marL="45720" indent="0">
              <a:buNone/>
            </a:pPr>
            <a:r>
              <a:rPr lang="hr-HR" sz="2200" dirty="0">
                <a:solidFill>
                  <a:schemeClr val="tx2"/>
                </a:solidFill>
                <a:latin typeface="Calibri" panose="020F0502020204030204" pitchFamily="34" charset="0"/>
              </a:rPr>
              <a:t>             		Zbog čega je upravo Biblija prva tiskana knjiga? ….)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DB44CAF-7B2C-4526-A54B-D6613FD370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0063">
            <a:off x="10322752" y="5231247"/>
            <a:ext cx="1431049" cy="99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8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>
          <a:xfrm>
            <a:off x="1341120" y="223284"/>
            <a:ext cx="9509760" cy="691116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buNone/>
            </a:pPr>
            <a:r>
              <a:rPr lang="hr-HR" dirty="0">
                <a:solidFill>
                  <a:schemeClr val="tx2"/>
                </a:solidFill>
                <a:latin typeface="Book Antiqua"/>
              </a:rPr>
              <a:t>Primjer primjene grupne slagalice</a:t>
            </a:r>
            <a:endParaRPr lang="hr-HR" dirty="0">
              <a:solidFill>
                <a:schemeClr val="tx2"/>
              </a:solidFill>
            </a:endParaRPr>
          </a:p>
        </p:txBody>
      </p:sp>
      <p:sp>
        <p:nvSpPr>
          <p:cNvPr id="8" name="Rezervirano mjesto sadržaja 7">
            <a:extLst>
              <a:ext uri="{FF2B5EF4-FFF2-40B4-BE49-F238E27FC236}">
                <a16:creationId xmlns:a16="http://schemas.microsoft.com/office/drawing/2014/main" id="{72C37279-E415-42F7-B88C-BB69A1B96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7910" y="1264355"/>
            <a:ext cx="9820813" cy="5280377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hr-HR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Završni dio sata</a:t>
            </a:r>
          </a:p>
          <a:p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Sinteza </a:t>
            </a:r>
          </a:p>
          <a:p>
            <a:pPr marL="45720" indent="0">
              <a:buNone/>
            </a:pP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Što nakon prezentacije grupa?</a:t>
            </a:r>
          </a:p>
          <a:p>
            <a:pPr>
              <a:buFontTx/>
              <a:buChar char="-"/>
            </a:pP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Kontrolni zadatak (radi provjere naučenog)</a:t>
            </a:r>
          </a:p>
          <a:p>
            <a:pPr>
              <a:buFontTx/>
              <a:buChar char="-"/>
            </a:pP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Zadati zadatak za produbljivanje znanja – npr. izraditi grafički prikaz svega </a:t>
            </a:r>
          </a:p>
          <a:p>
            <a:pPr marL="45720" indent="0">
              <a:buNone/>
            </a:pP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	što su čuli (npr. umna mapa…)</a:t>
            </a:r>
          </a:p>
          <a:p>
            <a:pPr marL="45720" indent="0">
              <a:buNone/>
            </a:pPr>
            <a:endParaRPr lang="hr-HR" sz="2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AE66992-988A-48CD-9E53-ADDFB9EE7C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0063">
            <a:off x="10322752" y="5231247"/>
            <a:ext cx="1431049" cy="99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62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894A19-9D2A-426A-9CC0-0CA302053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191911"/>
            <a:ext cx="9509760" cy="699911"/>
          </a:xfrm>
        </p:spPr>
        <p:txBody>
          <a:bodyPr/>
          <a:lstStyle/>
          <a:p>
            <a:r>
              <a:rPr lang="hr-HR" dirty="0">
                <a:solidFill>
                  <a:schemeClr val="tx2"/>
                </a:solidFill>
                <a:latin typeface="Calibri" panose="020F0502020204030204" pitchFamily="34" charset="0"/>
              </a:rPr>
              <a:t>Osobni osvrt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9B50B15-8DAC-4881-BD03-E46FE75E0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1120" y="891823"/>
            <a:ext cx="4572000" cy="936978"/>
          </a:xfrm>
        </p:spPr>
        <p:txBody>
          <a:bodyPr>
            <a:normAutofit/>
          </a:bodyPr>
          <a:lstStyle/>
          <a:p>
            <a:r>
              <a:rPr lang="hr-HR" sz="2800" dirty="0">
                <a:solidFill>
                  <a:schemeClr val="tx2"/>
                </a:solidFill>
                <a:latin typeface="Calibri" panose="020F0502020204030204" pitchFamily="34" charset="0"/>
              </a:rPr>
              <a:t>Prednosti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ABED721-7611-4842-8620-469A714C9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41120" y="2038662"/>
            <a:ext cx="4572000" cy="3990918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Aktivno sudjelovanje svih učenika u procesu učenja i poučavanja</a:t>
            </a:r>
          </a:p>
          <a:p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Uočene pojedinačne sposobnosti učenika </a:t>
            </a:r>
          </a:p>
          <a:p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Vidljive socijalne vještine kojima učenici barataju, kao i one koje nedostaju</a:t>
            </a:r>
          </a:p>
          <a:p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Slika razreda u cjelini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C0CBFD9E-E917-471C-A910-881227894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80" y="828421"/>
            <a:ext cx="4572000" cy="936978"/>
          </a:xfrm>
        </p:spPr>
        <p:txBody>
          <a:bodyPr>
            <a:normAutofit/>
          </a:bodyPr>
          <a:lstStyle/>
          <a:p>
            <a:r>
              <a:rPr lang="hr-HR" sz="2800" dirty="0">
                <a:solidFill>
                  <a:schemeClr val="tx2"/>
                </a:solidFill>
                <a:latin typeface="Calibri" panose="020F0502020204030204" pitchFamily="34" charset="0"/>
              </a:rPr>
              <a:t>Poteškoće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103F89E5-04E8-4618-A41C-FEB6B0760E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80" y="2038662"/>
            <a:ext cx="4572000" cy="3990917"/>
          </a:xfrm>
        </p:spPr>
        <p:txBody>
          <a:bodyPr>
            <a:noAutofit/>
          </a:bodyPr>
          <a:lstStyle/>
          <a:p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Nerazvijena vještina tihog razgovora</a:t>
            </a:r>
          </a:p>
          <a:p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Pad koncentracije prilikom slušanja izlaganja drugih grupa</a:t>
            </a:r>
          </a:p>
          <a:p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 45 min. - premalo vremena za zadatak daljnjeg produbljivanja, strukturiranja znanja (kontrolni)</a:t>
            </a:r>
          </a:p>
          <a:p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45 min. - premalo vremena za osvrt na rad u grupi i razgovor o poteškoćama (evaluaciju)</a:t>
            </a:r>
          </a:p>
        </p:txBody>
      </p:sp>
    </p:spTree>
    <p:extLst>
      <p:ext uri="{BB962C8B-B14F-4D97-AF65-F5344CB8AC3E}">
        <p14:creationId xmlns:p14="http://schemas.microsoft.com/office/powerpoint/2010/main" val="61963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>
          <a:xfrm>
            <a:off x="1341120" y="223284"/>
            <a:ext cx="9509760" cy="691116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buNone/>
            </a:pPr>
            <a:r>
              <a:rPr lang="hr-HR" dirty="0">
                <a:solidFill>
                  <a:schemeClr val="tx2"/>
                </a:solidFill>
                <a:latin typeface="Book Antiqua"/>
              </a:rPr>
              <a:t>Korisni savjeti</a:t>
            </a:r>
            <a:endParaRPr lang="hr-HR" dirty="0">
              <a:solidFill>
                <a:schemeClr val="tx2"/>
              </a:solidFill>
            </a:endParaRPr>
          </a:p>
        </p:txBody>
      </p:sp>
      <p:sp>
        <p:nvSpPr>
          <p:cNvPr id="8" name="Rezervirano mjesto sadržaja 7">
            <a:extLst>
              <a:ext uri="{FF2B5EF4-FFF2-40B4-BE49-F238E27FC236}">
                <a16:creationId xmlns:a16="http://schemas.microsoft.com/office/drawing/2014/main" id="{72C37279-E415-42F7-B88C-BB69A1B96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680" y="1159933"/>
            <a:ext cx="10318044" cy="5384800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Uvesti jasna vremenska ograničenja za pojedinu fazu rada </a:t>
            </a:r>
          </a:p>
          <a:p>
            <a:pPr marL="45720" indent="0">
              <a:buNone/>
            </a:pP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      (potiču na 	usredotočeni rad) </a:t>
            </a:r>
          </a:p>
          <a:p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Formirati grupe s manje članova</a:t>
            </a:r>
          </a:p>
          <a:p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Formirati grupe slučajni odabirom</a:t>
            </a:r>
          </a:p>
          <a:p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Planirati više vremena za izvedbu nastavnog sata (blok-sat ili više)</a:t>
            </a:r>
          </a:p>
          <a:p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Najviše vremena planirati za fazu razmjene i međusobno učeničko poučavanje</a:t>
            </a:r>
          </a:p>
          <a:p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Individualni rad prebaciti u domaću zadaću</a:t>
            </a:r>
          </a:p>
          <a:p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Početi s jednostavnijim metodama suradničkog učenja</a:t>
            </a:r>
          </a:p>
        </p:txBody>
      </p:sp>
    </p:spTree>
    <p:extLst>
      <p:ext uri="{BB962C8B-B14F-4D97-AF65-F5344CB8AC3E}">
        <p14:creationId xmlns:p14="http://schemas.microsoft.com/office/powerpoint/2010/main" val="162979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Slike\WP_20181103_12_09_39_P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8778" y="1755380"/>
            <a:ext cx="5064084" cy="4149032"/>
          </a:xfrm>
          <a:prstGeom prst="rect">
            <a:avLst/>
          </a:prstGeom>
          <a:noFill/>
        </p:spPr>
      </p:pic>
      <p:sp>
        <p:nvSpPr>
          <p:cNvPr id="13" name="Naslov 12"/>
          <p:cNvSpPr>
            <a:spLocks noGrp="1"/>
          </p:cNvSpPr>
          <p:nvPr>
            <p:ph type="title"/>
          </p:nvPr>
        </p:nvSpPr>
        <p:spPr>
          <a:xfrm>
            <a:off x="1341120" y="223284"/>
            <a:ext cx="9509760" cy="691116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buNone/>
            </a:pPr>
            <a:r>
              <a:rPr lang="hr-HR" dirty="0">
                <a:solidFill>
                  <a:schemeClr val="tx2"/>
                </a:solidFill>
                <a:latin typeface="Book Antiqua"/>
              </a:rPr>
              <a:t>Korisni savjeti</a:t>
            </a:r>
            <a:endParaRPr lang="hr-HR" dirty="0">
              <a:solidFill>
                <a:schemeClr val="tx2"/>
              </a:solidFill>
            </a:endParaRPr>
          </a:p>
        </p:txBody>
      </p:sp>
      <p:sp>
        <p:nvSpPr>
          <p:cNvPr id="8" name="Rezervirano mjesto sadržaja 7">
            <a:extLst>
              <a:ext uri="{FF2B5EF4-FFF2-40B4-BE49-F238E27FC236}">
                <a16:creationId xmlns:a16="http://schemas.microsoft.com/office/drawing/2014/main" id="{72C37279-E415-42F7-B88C-BB69A1B96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679" y="1159932"/>
            <a:ext cx="10905587" cy="5449873"/>
          </a:xfrm>
        </p:spPr>
        <p:txBody>
          <a:bodyPr>
            <a:normAutofit/>
          </a:bodyPr>
          <a:lstStyle/>
          <a:p>
            <a:r>
              <a:rPr lang="hr-HR" sz="2600" i="1" dirty="0">
                <a:solidFill>
                  <a:schemeClr val="tx2"/>
                </a:solidFill>
                <a:latin typeface="Calibri" panose="020F0502020204030204" pitchFamily="34" charset="0"/>
              </a:rPr>
              <a:t>Place mat – </a:t>
            </a:r>
            <a:r>
              <a:rPr lang="hr-HR" sz="2600" dirty="0">
                <a:solidFill>
                  <a:schemeClr val="tx2"/>
                </a:solidFill>
                <a:latin typeface="Calibri" panose="020F0502020204030204" pitchFamily="34" charset="0"/>
              </a:rPr>
              <a:t>postupak: odjela papira na osobni prostor i zajednički prostor</a:t>
            </a:r>
          </a:p>
          <a:p>
            <a:pPr marL="45720" indent="0">
              <a:buNone/>
            </a:pPr>
            <a:endParaRPr lang="hr-HR" sz="24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502920" indent="-457200">
              <a:buAutoNum type="arabicPeriod"/>
            </a:pP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faza:</a:t>
            </a:r>
          </a:p>
          <a:p>
            <a:pPr marL="45720" indent="0">
              <a:buNone/>
            </a:pPr>
            <a:r>
              <a:rPr lang="hr-HR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Individualni                                                                                                   </a:t>
            </a: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2. faza:</a:t>
            </a:r>
          </a:p>
          <a:p>
            <a:pPr marL="45720" indent="0">
              <a:buNone/>
            </a:pP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      </a:t>
            </a:r>
            <a:r>
              <a:rPr lang="hr-HR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rad                                                                                                             Razmjena </a:t>
            </a: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u</a:t>
            </a:r>
          </a:p>
          <a:p>
            <a:pPr marL="45720" indent="0">
              <a:buNone/>
            </a:pP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                                                                3. faza                                             smjeru kazaljke</a:t>
            </a:r>
          </a:p>
          <a:p>
            <a:pPr marL="45720" indent="0">
              <a:buNone/>
            </a:pP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                                                                                                                         na satu</a:t>
            </a:r>
          </a:p>
          <a:p>
            <a:pPr marL="45720" indent="0">
              <a:buNone/>
            </a:pP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                                                                                                                                </a:t>
            </a:r>
          </a:p>
          <a:p>
            <a:pPr marL="45720" indent="0">
              <a:buNone/>
            </a:pP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                                                                                                                                 </a:t>
            </a:r>
          </a:p>
          <a:p>
            <a:pPr marL="45720" indent="0">
              <a:buNone/>
            </a:pPr>
            <a:endParaRPr lang="hr-HR" sz="24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45720" indent="0">
              <a:buNone/>
            </a:pPr>
            <a:endParaRPr lang="hr-HR" sz="2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trelica: zakrivljeno ulijevo 2">
            <a:extLst>
              <a:ext uri="{FF2B5EF4-FFF2-40B4-BE49-F238E27FC236}">
                <a16:creationId xmlns:a16="http://schemas.microsoft.com/office/drawing/2014/main" id="{0DEB2822-7CB8-46A8-A10B-DD81EE4EA474}"/>
              </a:ext>
            </a:extLst>
          </p:cNvPr>
          <p:cNvSpPr/>
          <p:nvPr/>
        </p:nvSpPr>
        <p:spPr>
          <a:xfrm>
            <a:off x="9133920" y="1954267"/>
            <a:ext cx="689349" cy="105018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11" name="Strelica: desno 10">
            <a:extLst>
              <a:ext uri="{FF2B5EF4-FFF2-40B4-BE49-F238E27FC236}">
                <a16:creationId xmlns:a16="http://schemas.microsoft.com/office/drawing/2014/main" id="{AA2F027D-9EDC-411C-A642-7C9385F23820}"/>
              </a:ext>
            </a:extLst>
          </p:cNvPr>
          <p:cNvSpPr/>
          <p:nvPr/>
        </p:nvSpPr>
        <p:spPr>
          <a:xfrm>
            <a:off x="1925523" y="3512699"/>
            <a:ext cx="544688" cy="160866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Pravokutnik 1">
            <a:extLst>
              <a:ext uri="{FF2B5EF4-FFF2-40B4-BE49-F238E27FC236}">
                <a16:creationId xmlns:a16="http://schemas.microsoft.com/office/drawing/2014/main" id="{6E86811C-60AB-4518-8157-9374F4A05C14}"/>
              </a:ext>
            </a:extLst>
          </p:cNvPr>
          <p:cNvSpPr/>
          <p:nvPr/>
        </p:nvSpPr>
        <p:spPr>
          <a:xfrm>
            <a:off x="3242302" y="6085369"/>
            <a:ext cx="5283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200" dirty="0" err="1">
                <a:solidFill>
                  <a:schemeClr val="tx2"/>
                </a:solidFill>
              </a:rPr>
              <a:t>Bruning</a:t>
            </a:r>
            <a:r>
              <a:rPr lang="hr-HR" sz="1200" dirty="0">
                <a:solidFill>
                  <a:schemeClr val="tx2"/>
                </a:solidFill>
              </a:rPr>
              <a:t>, L., </a:t>
            </a:r>
            <a:r>
              <a:rPr lang="hr-HR" sz="1200" dirty="0" err="1">
                <a:solidFill>
                  <a:schemeClr val="tx2"/>
                </a:solidFill>
              </a:rPr>
              <a:t>Saum</a:t>
            </a:r>
            <a:r>
              <a:rPr lang="hr-HR" sz="1200" dirty="0">
                <a:solidFill>
                  <a:schemeClr val="tx2"/>
                </a:solidFill>
              </a:rPr>
              <a:t>, T. 2008. </a:t>
            </a:r>
            <a:r>
              <a:rPr lang="hr-HR" sz="1200" i="1" dirty="0">
                <a:solidFill>
                  <a:schemeClr val="tx2"/>
                </a:solidFill>
              </a:rPr>
              <a:t>Suradničkim učenjem do uspješne nastave : Kako aktivirati učenike i potaknuti ih na suradnju. </a:t>
            </a:r>
            <a:r>
              <a:rPr lang="hr-HR" sz="1200" dirty="0">
                <a:solidFill>
                  <a:schemeClr val="tx2"/>
                </a:solidFill>
              </a:rPr>
              <a:t>Naklada Kosinj. Zagreb.  Str. 23.</a:t>
            </a:r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400006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>
          <a:xfrm>
            <a:off x="1341120" y="223284"/>
            <a:ext cx="9509760" cy="691116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buNone/>
            </a:pPr>
            <a:r>
              <a:rPr lang="hr-HR" dirty="0">
                <a:solidFill>
                  <a:schemeClr val="tx2"/>
                </a:solidFill>
                <a:latin typeface="Book Antiqua"/>
              </a:rPr>
              <a:t>Korisni savjeti</a:t>
            </a:r>
            <a:endParaRPr lang="hr-HR" dirty="0">
              <a:solidFill>
                <a:schemeClr val="tx2"/>
              </a:solidFill>
            </a:endParaRPr>
          </a:p>
        </p:txBody>
      </p:sp>
      <p:sp>
        <p:nvSpPr>
          <p:cNvPr id="8" name="Rezervirano mjesto sadržaja 7">
            <a:extLst>
              <a:ext uri="{FF2B5EF4-FFF2-40B4-BE49-F238E27FC236}">
                <a16:creationId xmlns:a16="http://schemas.microsoft.com/office/drawing/2014/main" id="{72C37279-E415-42F7-B88C-BB69A1B96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679" y="1159933"/>
            <a:ext cx="10905587" cy="5384800"/>
          </a:xfrm>
        </p:spPr>
        <p:txBody>
          <a:bodyPr>
            <a:normAutofit lnSpcReduction="10000"/>
          </a:bodyPr>
          <a:lstStyle/>
          <a:p>
            <a:r>
              <a:rPr lang="hr-HR" sz="2600" dirty="0">
                <a:solidFill>
                  <a:schemeClr val="tx2"/>
                </a:solidFill>
                <a:latin typeface="Calibri" panose="020F0502020204030204" pitchFamily="34" charset="0"/>
              </a:rPr>
              <a:t>Koristiti </a:t>
            </a:r>
            <a:r>
              <a:rPr lang="hr-HR" sz="2600" i="1" dirty="0">
                <a:solidFill>
                  <a:schemeClr val="tx2"/>
                </a:solidFill>
                <a:latin typeface="Calibri" panose="020F0502020204030204" pitchFamily="34" charset="0"/>
              </a:rPr>
              <a:t>Place mat – </a:t>
            </a:r>
            <a:r>
              <a:rPr lang="hr-HR" sz="2600" dirty="0">
                <a:solidFill>
                  <a:schemeClr val="tx2"/>
                </a:solidFill>
                <a:latin typeface="Calibri" panose="020F0502020204030204" pitchFamily="34" charset="0"/>
              </a:rPr>
              <a:t>postupak</a:t>
            </a:r>
          </a:p>
          <a:p>
            <a:r>
              <a:rPr lang="hr-HR" sz="2600" dirty="0">
                <a:solidFill>
                  <a:schemeClr val="tx2"/>
                </a:solidFill>
                <a:latin typeface="Calibri" panose="020F0502020204030204" pitchFamily="34" charset="0"/>
              </a:rPr>
              <a:t>Podjela papira na osobni prostor i zajednički prostor</a:t>
            </a:r>
          </a:p>
          <a:p>
            <a:pPr marL="45720" indent="0">
              <a:buNone/>
            </a:pPr>
            <a:endParaRPr lang="hr-HR" sz="24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502920" indent="-457200">
              <a:buAutoNum type="arabicPeriod"/>
            </a:pP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faza:</a:t>
            </a:r>
          </a:p>
          <a:p>
            <a:pPr marL="45720" indent="0">
              <a:buNone/>
            </a:pPr>
            <a:r>
              <a:rPr lang="hr-HR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Individualni</a:t>
            </a:r>
          </a:p>
          <a:p>
            <a:pPr marL="45720" indent="0">
              <a:buNone/>
            </a:pP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      </a:t>
            </a:r>
            <a:r>
              <a:rPr lang="hr-HR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rad</a:t>
            </a: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                                                                                                             2. </a:t>
            </a:r>
            <a:r>
              <a:rPr lang="hr-HR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Razmjena</a:t>
            </a: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 u                                 </a:t>
            </a:r>
          </a:p>
          <a:p>
            <a:pPr marL="45720" indent="0">
              <a:buNone/>
            </a:pP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                                                                                                                            smjeru kazaljke</a:t>
            </a:r>
          </a:p>
          <a:p>
            <a:pPr marL="45720" indent="0">
              <a:buNone/>
            </a:pP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                                                                                                                             na satu</a:t>
            </a:r>
          </a:p>
          <a:p>
            <a:pPr marL="45720" indent="0">
              <a:buNone/>
            </a:pP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                                                                                                                                </a:t>
            </a:r>
          </a:p>
          <a:p>
            <a:pPr marL="45720" indent="0">
              <a:buNone/>
            </a:pP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                                                                                                                                 </a:t>
            </a:r>
          </a:p>
          <a:p>
            <a:pPr marL="45720" indent="0">
              <a:buNone/>
            </a:pPr>
            <a:endParaRPr lang="hr-HR" sz="24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45720" indent="0">
              <a:buNone/>
            </a:pPr>
            <a:endParaRPr lang="hr-HR" sz="2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" name="Dijagram 1">
            <a:extLst>
              <a:ext uri="{FF2B5EF4-FFF2-40B4-BE49-F238E27FC236}">
                <a16:creationId xmlns:a16="http://schemas.microsoft.com/office/drawing/2014/main" id="{C13B2E73-ABC4-4F60-A894-C55B93941E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5707556"/>
              </p:ext>
            </p:extLst>
          </p:nvPr>
        </p:nvGraphicFramePr>
        <p:xfrm>
          <a:off x="2511778" y="2427112"/>
          <a:ext cx="6491111" cy="3917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trelica: zakrivljeno ulijevo 2">
            <a:extLst>
              <a:ext uri="{FF2B5EF4-FFF2-40B4-BE49-F238E27FC236}">
                <a16:creationId xmlns:a16="http://schemas.microsoft.com/office/drawing/2014/main" id="{0DEB2822-7CB8-46A8-A10B-DD81EE4EA474}"/>
              </a:ext>
            </a:extLst>
          </p:cNvPr>
          <p:cNvSpPr/>
          <p:nvPr/>
        </p:nvSpPr>
        <p:spPr>
          <a:xfrm>
            <a:off x="9395177" y="2111022"/>
            <a:ext cx="914400" cy="130951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11" name="Strelica: desno 10">
            <a:extLst>
              <a:ext uri="{FF2B5EF4-FFF2-40B4-BE49-F238E27FC236}">
                <a16:creationId xmlns:a16="http://schemas.microsoft.com/office/drawing/2014/main" id="{AA2F027D-9EDC-411C-A642-7C9385F23820}"/>
              </a:ext>
            </a:extLst>
          </p:cNvPr>
          <p:cNvSpPr/>
          <p:nvPr/>
        </p:nvSpPr>
        <p:spPr>
          <a:xfrm>
            <a:off x="1847146" y="3852333"/>
            <a:ext cx="544688" cy="160866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006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>
          <a:xfrm>
            <a:off x="1341120" y="223284"/>
            <a:ext cx="9509760" cy="691116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buNone/>
            </a:pPr>
            <a:r>
              <a:rPr lang="hr-HR" dirty="0">
                <a:solidFill>
                  <a:schemeClr val="tx2"/>
                </a:solidFill>
                <a:latin typeface="Book Antiqua"/>
              </a:rPr>
              <a:t>Korisni savjeti</a:t>
            </a:r>
            <a:endParaRPr lang="hr-HR" dirty="0">
              <a:solidFill>
                <a:schemeClr val="tx2"/>
              </a:solidFill>
            </a:endParaRPr>
          </a:p>
        </p:txBody>
      </p:sp>
      <p:sp>
        <p:nvSpPr>
          <p:cNvPr id="8" name="Rezervirano mjesto sadržaja 7">
            <a:extLst>
              <a:ext uri="{FF2B5EF4-FFF2-40B4-BE49-F238E27FC236}">
                <a16:creationId xmlns:a16="http://schemas.microsoft.com/office/drawing/2014/main" id="{72C37279-E415-42F7-B88C-BB69A1B96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680" y="1159933"/>
            <a:ext cx="10871720" cy="5384800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Demonstrirati – prikazati model onoga što učenici trebaju raditi</a:t>
            </a:r>
          </a:p>
          <a:p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Naglasiti osobnu odgovornost za rezultate učenja</a:t>
            </a:r>
          </a:p>
          <a:p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Potaknuti pozitivnu uzajamnu ovisnost (partneri ovise jedan o drugome)</a:t>
            </a:r>
          </a:p>
          <a:p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Omogućiti učenicima da prezentiraju svoje rezultate (prezentatora odrediti na kraju) </a:t>
            </a:r>
          </a:p>
          <a:p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Ne miješati se (puno) u fazu razmjene, ispravljati i dopunjavati rezultate tek nakon učeničke prezentacije</a:t>
            </a:r>
          </a:p>
          <a:p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Dati pozitivan osvrt na rezultate</a:t>
            </a:r>
          </a:p>
          <a:p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Potaknuti slušanje izlaganja drugih grupa najavom dodatnog zadatka</a:t>
            </a:r>
          </a:p>
          <a:p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U radu s teškim grupama bazirati nastavu na izmjeni individualnog rada i rada u paru</a:t>
            </a:r>
          </a:p>
          <a:p>
            <a:endParaRPr lang="hr-HR" sz="2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4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>
          <a:xfrm>
            <a:off x="1341120" y="223284"/>
            <a:ext cx="9509760" cy="691116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buNone/>
            </a:pPr>
            <a:r>
              <a:rPr lang="hr-HR" dirty="0">
                <a:solidFill>
                  <a:schemeClr val="tx2"/>
                </a:solidFill>
                <a:latin typeface="Book Antiqua"/>
              </a:rPr>
              <a:t>Korisni savjeti</a:t>
            </a:r>
            <a:endParaRPr lang="hr-HR" dirty="0">
              <a:solidFill>
                <a:schemeClr val="tx2"/>
              </a:solidFill>
            </a:endParaRPr>
          </a:p>
        </p:txBody>
      </p:sp>
      <p:sp>
        <p:nvSpPr>
          <p:cNvPr id="8" name="Rezervirano mjesto sadržaja 7">
            <a:extLst>
              <a:ext uri="{FF2B5EF4-FFF2-40B4-BE49-F238E27FC236}">
                <a16:creationId xmlns:a16="http://schemas.microsoft.com/office/drawing/2014/main" id="{72C37279-E415-42F7-B88C-BB69A1B96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680" y="1159933"/>
            <a:ext cx="10318044" cy="5384800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Prethodno uvježbati potrebne vještine i načine ponašanja važne za s. u.</a:t>
            </a:r>
          </a:p>
          <a:p>
            <a:pPr marL="45720" indent="0">
              <a:buNone/>
            </a:pP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	(tihi razgovor, aktivno slušanje, pridržavanje pravila, zahvaliti, pomoći, 	ispričati se, ne upadati u riječ…)</a:t>
            </a:r>
          </a:p>
          <a:p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Upoznati učenike zašto su im potrebne socijalne vještine </a:t>
            </a:r>
          </a:p>
          <a:p>
            <a:pPr marL="45720" indent="0">
              <a:buNone/>
            </a:pP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	(da bi se bolje osjećali i da bi grupa bila uspješnija u radu)</a:t>
            </a:r>
          </a:p>
          <a:p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Postepeno uvoditi socijalne vještine</a:t>
            </a:r>
          </a:p>
          <a:p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Posvetiti više vremena usvajanju jedne vještine (višetjedni cilj)</a:t>
            </a:r>
          </a:p>
          <a:p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Ustrajno pratiti usvajanje (najbolje s kolegom koji predaje razredu)</a:t>
            </a:r>
          </a:p>
          <a:p>
            <a:pPr marL="45720" indent="0">
              <a:buNone/>
            </a:pPr>
            <a:endParaRPr lang="hr-HR" sz="2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25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>
          <a:xfrm>
            <a:off x="1341120" y="223284"/>
            <a:ext cx="9509760" cy="691116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buNone/>
            </a:pPr>
            <a:r>
              <a:rPr lang="hr-HR" dirty="0">
                <a:solidFill>
                  <a:schemeClr val="tx2"/>
                </a:solidFill>
                <a:latin typeface="Book Antiqua"/>
              </a:rPr>
              <a:t>Korisni savjeti</a:t>
            </a:r>
            <a:endParaRPr lang="hr-HR" dirty="0">
              <a:solidFill>
                <a:schemeClr val="tx2"/>
              </a:solidFill>
            </a:endParaRPr>
          </a:p>
        </p:txBody>
      </p:sp>
      <p:sp>
        <p:nvSpPr>
          <p:cNvPr id="8" name="Rezervirano mjesto sadržaja 7">
            <a:extLst>
              <a:ext uri="{FF2B5EF4-FFF2-40B4-BE49-F238E27FC236}">
                <a16:creationId xmlns:a16="http://schemas.microsoft.com/office/drawing/2014/main" id="{72C37279-E415-42F7-B88C-BB69A1B96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680" y="1159933"/>
            <a:ext cx="10318044" cy="5384800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Potaknuti učenike na promišljanje o vlastitom radu u grupi </a:t>
            </a:r>
          </a:p>
          <a:p>
            <a:pPr marL="45720" indent="0">
              <a:buNone/>
            </a:pP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    i mogućnostima za poboljšanje</a:t>
            </a:r>
          </a:p>
          <a:p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Grupa je uspješna samo kada su svi njezini </a:t>
            </a:r>
          </a:p>
          <a:p>
            <a:pPr marL="45720" indent="0">
              <a:buNone/>
            </a:pP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    članovi uspješni (pozitivna uzajamna ovisnost)</a:t>
            </a:r>
          </a:p>
          <a:p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Privikavati učenike na metodu suradničkog učenja</a:t>
            </a:r>
          </a:p>
          <a:p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Suradničko učenje – ujedno vještina i cilj</a:t>
            </a:r>
          </a:p>
          <a:p>
            <a:pPr marL="45720" indent="0">
              <a:buNone/>
            </a:pPr>
            <a:endParaRPr lang="hr-HR" sz="2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9A7D2DE3-83C1-479F-8CA3-2585EBF6D6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320" y="1704038"/>
            <a:ext cx="4602092" cy="3449923"/>
          </a:xfrm>
          <a:prstGeom prst="rect">
            <a:avLst/>
          </a:prstGeom>
        </p:spPr>
      </p:pic>
      <p:sp>
        <p:nvSpPr>
          <p:cNvPr id="2" name="Pravokutnik 1">
            <a:extLst>
              <a:ext uri="{FF2B5EF4-FFF2-40B4-BE49-F238E27FC236}">
                <a16:creationId xmlns:a16="http://schemas.microsoft.com/office/drawing/2014/main" id="{6E3352BE-21ED-4DDF-84DB-FF2C0E6B9689}"/>
              </a:ext>
            </a:extLst>
          </p:cNvPr>
          <p:cNvSpPr/>
          <p:nvPr/>
        </p:nvSpPr>
        <p:spPr>
          <a:xfrm>
            <a:off x="7292359" y="5153961"/>
            <a:ext cx="47291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Clr>
                <a:srgbClr val="323232">
                  <a:lumMod val="90000"/>
                </a:srgbClr>
              </a:buClr>
              <a:buNone/>
            </a:pPr>
            <a:r>
              <a:rPr lang="hr-HR" sz="1200" dirty="0" err="1">
                <a:solidFill>
                  <a:schemeClr val="tx2"/>
                </a:solidFill>
              </a:rPr>
              <a:t>Bruning</a:t>
            </a:r>
            <a:r>
              <a:rPr lang="hr-HR" sz="1200" dirty="0">
                <a:solidFill>
                  <a:schemeClr val="tx2"/>
                </a:solidFill>
              </a:rPr>
              <a:t>, L., </a:t>
            </a:r>
            <a:r>
              <a:rPr lang="hr-HR" sz="1200" dirty="0" err="1">
                <a:solidFill>
                  <a:schemeClr val="tx2"/>
                </a:solidFill>
              </a:rPr>
              <a:t>Saum</a:t>
            </a:r>
            <a:r>
              <a:rPr lang="hr-HR" sz="1200" dirty="0">
                <a:solidFill>
                  <a:schemeClr val="tx2"/>
                </a:solidFill>
              </a:rPr>
              <a:t>, T. 2008. </a:t>
            </a:r>
            <a:r>
              <a:rPr lang="hr-HR" sz="1200" i="1" dirty="0">
                <a:solidFill>
                  <a:schemeClr val="tx2"/>
                </a:solidFill>
              </a:rPr>
              <a:t>Suradničkim učenjem do uspješne nastave : Kako aktivirati učenike i potaknuti ih na suradnju. </a:t>
            </a:r>
            <a:r>
              <a:rPr lang="hr-HR" sz="1200" dirty="0">
                <a:solidFill>
                  <a:schemeClr val="tx2"/>
                </a:solidFill>
              </a:rPr>
              <a:t>Naklada Kosinj. Zagreb.  Str. 140.</a:t>
            </a:r>
            <a:endParaRPr lang="hr-HR" sz="12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85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>
          <a:xfrm>
            <a:off x="974361" y="194872"/>
            <a:ext cx="9876519" cy="809469"/>
          </a:xfrm>
        </p:spPr>
        <p:txBody>
          <a:bodyPr>
            <a:normAutofit/>
          </a:bodyPr>
          <a:lstStyle/>
          <a:p>
            <a:pPr algn="l" defTabSz="914400">
              <a:lnSpc>
                <a:spcPct val="90000"/>
              </a:lnSpc>
              <a:spcBef>
                <a:spcPct val="0"/>
              </a:spcBef>
              <a:buNone/>
            </a:pPr>
            <a:r>
              <a:rPr lang="hr-HR" dirty="0">
                <a:solidFill>
                  <a:schemeClr val="tx2"/>
                </a:solidFill>
              </a:rPr>
              <a:t>1. FAZA – individualni rad (7 min.)</a:t>
            </a:r>
          </a:p>
        </p:txBody>
      </p:sp>
      <p:sp>
        <p:nvSpPr>
          <p:cNvPr id="14" name="Rezervirano mjesto sadržaja 13"/>
          <p:cNvSpPr>
            <a:spLocks noGrp="1"/>
          </p:cNvSpPr>
          <p:nvPr>
            <p:ph idx="1"/>
          </p:nvPr>
        </p:nvSpPr>
        <p:spPr>
          <a:xfrm>
            <a:off x="974361" y="1528997"/>
            <a:ext cx="10298241" cy="4701749"/>
          </a:xfrm>
        </p:spPr>
        <p:txBody>
          <a:bodyPr>
            <a:normAutofit fontScale="92500" lnSpcReduction="20000"/>
          </a:bodyPr>
          <a:lstStyle/>
          <a:p>
            <a:pPr marL="45720" indent="0">
              <a:buClr>
                <a:srgbClr val="323232">
                  <a:lumMod val="90000"/>
                </a:srgbClr>
              </a:buClr>
              <a:buNone/>
            </a:pPr>
            <a:r>
              <a:rPr lang="hr-HR" sz="2800" dirty="0">
                <a:solidFill>
                  <a:schemeClr val="tx2"/>
                </a:solidFill>
                <a:latin typeface="Book Antiqua"/>
              </a:rPr>
              <a:t>	</a:t>
            </a:r>
            <a:r>
              <a:rPr lang="hr-HR" sz="2800" b="0" i="0" dirty="0">
                <a:solidFill>
                  <a:schemeClr val="tx2"/>
                </a:solidFill>
                <a:latin typeface="Book Antiqua"/>
              </a:rPr>
              <a:t>- čitanje teksta (5 min.)</a:t>
            </a:r>
          </a:p>
          <a:p>
            <a:pPr marL="45720" indent="0">
              <a:buClr>
                <a:srgbClr val="323232">
                  <a:lumMod val="90000"/>
                </a:srgbClr>
              </a:buClr>
              <a:buNone/>
            </a:pPr>
            <a:r>
              <a:rPr lang="hr-HR" sz="2800" dirty="0">
                <a:solidFill>
                  <a:schemeClr val="tx2"/>
                </a:solidFill>
                <a:latin typeface="Book Antiqua"/>
              </a:rPr>
              <a:t>	- </a:t>
            </a:r>
            <a:r>
              <a:rPr lang="hr-HR" sz="2800" b="0" i="0" dirty="0">
                <a:solidFill>
                  <a:schemeClr val="tx2"/>
                </a:solidFill>
                <a:latin typeface="Book Antiqua"/>
              </a:rPr>
              <a:t>bilješke – sažetak, ključni pojmovi (2 min.)</a:t>
            </a:r>
          </a:p>
          <a:p>
            <a:pPr marL="45720" indent="0">
              <a:buClr>
                <a:srgbClr val="323232">
                  <a:lumMod val="90000"/>
                </a:srgbClr>
              </a:buClr>
              <a:buNone/>
            </a:pPr>
            <a:r>
              <a:rPr lang="hr-HR" sz="2800" b="0" i="0" dirty="0">
                <a:solidFill>
                  <a:schemeClr val="tx2"/>
                </a:solidFill>
                <a:latin typeface="Book Antiqua"/>
              </a:rPr>
              <a:t>	- formirana je grupa, ali svaki član radi na svom zadatku</a:t>
            </a:r>
          </a:p>
          <a:p>
            <a:pPr marL="45720" indent="0">
              <a:buClr>
                <a:srgbClr val="323232">
                  <a:lumMod val="90000"/>
                </a:srgbClr>
              </a:buClr>
              <a:buNone/>
            </a:pPr>
            <a:endParaRPr lang="hr-HR" sz="2800" b="0" i="0" dirty="0">
              <a:solidFill>
                <a:schemeClr val="tx2"/>
              </a:solidFill>
              <a:latin typeface="Book Antiqua"/>
            </a:endParaRPr>
          </a:p>
          <a:p>
            <a:pPr marL="45720" indent="0">
              <a:buClr>
                <a:srgbClr val="323232">
                  <a:lumMod val="90000"/>
                </a:srgbClr>
              </a:buClr>
              <a:buNone/>
            </a:pPr>
            <a:r>
              <a:rPr lang="hr-HR" sz="3400" b="1" dirty="0">
                <a:solidFill>
                  <a:schemeClr val="tx2"/>
                </a:solidFill>
                <a:latin typeface="Book Antiqua"/>
              </a:rPr>
              <a:t>2. FAZA – razmjena znanja (3 min.)</a:t>
            </a:r>
          </a:p>
          <a:p>
            <a:pPr marL="45720" indent="0">
              <a:buClr>
                <a:srgbClr val="323232">
                  <a:lumMod val="90000"/>
                </a:srgbClr>
              </a:buClr>
              <a:buNone/>
            </a:pPr>
            <a:r>
              <a:rPr lang="hr-HR" sz="3400" b="1" i="0" dirty="0">
                <a:solidFill>
                  <a:schemeClr val="tx2"/>
                </a:solidFill>
                <a:latin typeface="Book Antiqua"/>
              </a:rPr>
              <a:t>	</a:t>
            </a:r>
            <a:r>
              <a:rPr lang="hr-HR" sz="2800" dirty="0">
                <a:solidFill>
                  <a:schemeClr val="tx2"/>
                </a:solidFill>
                <a:latin typeface="Book Antiqua"/>
              </a:rPr>
              <a:t>- formiranje novih grupa radi usporedbe rezultata rada</a:t>
            </a:r>
            <a:endParaRPr lang="hr-HR" sz="2800" b="1" i="0" dirty="0">
              <a:solidFill>
                <a:schemeClr val="tx2"/>
              </a:solidFill>
              <a:latin typeface="Book Antiqua"/>
            </a:endParaRPr>
          </a:p>
          <a:p>
            <a:pPr marL="45720" indent="0">
              <a:buClr>
                <a:srgbClr val="323232">
                  <a:lumMod val="90000"/>
                </a:srgbClr>
              </a:buClr>
              <a:buNone/>
            </a:pPr>
            <a:r>
              <a:rPr lang="hr-HR" sz="2800" dirty="0">
                <a:solidFill>
                  <a:schemeClr val="tx2"/>
                </a:solidFill>
                <a:latin typeface="Book Antiqua"/>
              </a:rPr>
              <a:t>	- razmjena znanja - usporedba bilježaka s ostalim </a:t>
            </a:r>
          </a:p>
          <a:p>
            <a:pPr marL="45720" indent="0">
              <a:buClr>
                <a:srgbClr val="323232">
                  <a:lumMod val="90000"/>
                </a:srgbClr>
              </a:buClr>
              <a:buNone/>
            </a:pPr>
            <a:r>
              <a:rPr lang="hr-HR" sz="2800" dirty="0">
                <a:solidFill>
                  <a:schemeClr val="tx2"/>
                </a:solidFill>
                <a:latin typeface="Book Antiqua"/>
              </a:rPr>
              <a:t>                                            članovima grupe (3 min.)</a:t>
            </a:r>
          </a:p>
          <a:p>
            <a:pPr marL="45720" indent="0">
              <a:buClr>
                <a:srgbClr val="323232">
                  <a:lumMod val="90000"/>
                </a:srgbClr>
              </a:buClr>
              <a:buNone/>
            </a:pPr>
            <a:r>
              <a:rPr lang="hr-HR" sz="2800" b="0" i="0" dirty="0">
                <a:solidFill>
                  <a:schemeClr val="tx2"/>
                </a:solidFill>
                <a:latin typeface="Book Antiqua"/>
              </a:rPr>
              <a:t>	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CF96717-0063-4304-A959-0086322596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0063">
            <a:off x="10313577" y="5127614"/>
            <a:ext cx="1431049" cy="99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29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>
          <a:xfrm>
            <a:off x="1341120" y="223284"/>
            <a:ext cx="9509760" cy="691116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buNone/>
            </a:pPr>
            <a:r>
              <a:rPr lang="hr-HR" dirty="0">
                <a:solidFill>
                  <a:schemeClr val="tx2"/>
                </a:solidFill>
                <a:latin typeface="Book Antiqua"/>
              </a:rPr>
              <a:t>Literatura</a:t>
            </a:r>
            <a:endParaRPr lang="hr-HR" dirty="0">
              <a:solidFill>
                <a:schemeClr val="tx2"/>
              </a:solidFill>
            </a:endParaRPr>
          </a:p>
        </p:txBody>
      </p:sp>
      <p:sp>
        <p:nvSpPr>
          <p:cNvPr id="8" name="Rezervirano mjesto sadržaja 7">
            <a:extLst>
              <a:ext uri="{FF2B5EF4-FFF2-40B4-BE49-F238E27FC236}">
                <a16:creationId xmlns:a16="http://schemas.microsoft.com/office/drawing/2014/main" id="{72C37279-E415-42F7-B88C-BB69A1B96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680" y="1422399"/>
            <a:ext cx="10318044" cy="5122333"/>
          </a:xfrm>
        </p:spPr>
        <p:txBody>
          <a:bodyPr>
            <a:normAutofit/>
          </a:bodyPr>
          <a:lstStyle/>
          <a:p>
            <a:r>
              <a:rPr lang="hr-HR" sz="2400" dirty="0" err="1">
                <a:solidFill>
                  <a:schemeClr val="tx2"/>
                </a:solidFill>
                <a:latin typeface="Calibri" panose="020F0502020204030204" pitchFamily="34" charset="0"/>
              </a:rPr>
              <a:t>Brüning</a:t>
            </a: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, </a:t>
            </a:r>
            <a:r>
              <a:rPr lang="hr-HR" sz="2400" dirty="0" err="1">
                <a:solidFill>
                  <a:schemeClr val="tx2"/>
                </a:solidFill>
                <a:latin typeface="Calibri" panose="020F0502020204030204" pitchFamily="34" charset="0"/>
              </a:rPr>
              <a:t>Ludger</a:t>
            </a: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; </a:t>
            </a:r>
            <a:r>
              <a:rPr lang="hr-HR" sz="2400" dirty="0" err="1">
                <a:solidFill>
                  <a:schemeClr val="tx2"/>
                </a:solidFill>
                <a:latin typeface="Calibri" panose="020F0502020204030204" pitchFamily="34" charset="0"/>
              </a:rPr>
              <a:t>Saum</a:t>
            </a: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, </a:t>
            </a:r>
            <a:r>
              <a:rPr lang="hr-HR" sz="2400" dirty="0" err="1">
                <a:solidFill>
                  <a:schemeClr val="tx2"/>
                </a:solidFill>
                <a:latin typeface="Calibri" panose="020F0502020204030204" pitchFamily="34" charset="0"/>
              </a:rPr>
              <a:t>Tobias</a:t>
            </a: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. 2008. </a:t>
            </a:r>
            <a:r>
              <a:rPr lang="hr-HR" sz="2400" i="1" dirty="0">
                <a:solidFill>
                  <a:schemeClr val="tx2"/>
                </a:solidFill>
                <a:latin typeface="Calibri" panose="020F0502020204030204" pitchFamily="34" charset="0"/>
              </a:rPr>
              <a:t>Suradničkim učenjem do uspješne nastave : kako aktivirati učenike i potaknuti ih na suradnju</a:t>
            </a: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. Naklada Kosinj. Zagreb.</a:t>
            </a:r>
          </a:p>
          <a:p>
            <a:r>
              <a:rPr lang="hr-HR" sz="2400" i="1" dirty="0">
                <a:solidFill>
                  <a:schemeClr val="tx2"/>
                </a:solidFill>
                <a:latin typeface="Calibri" panose="020F0502020204030204" pitchFamily="34" charset="0"/>
              </a:rPr>
              <a:t>Uspješno učenje i poučavanje : psihologijski pristupi</a:t>
            </a: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. 2001. </a:t>
            </a:r>
            <a:r>
              <a:rPr lang="hr-HR" sz="2400" dirty="0" err="1">
                <a:solidFill>
                  <a:schemeClr val="tx2"/>
                </a:solidFill>
                <a:latin typeface="Calibri" panose="020F0502020204030204" pitchFamily="34" charset="0"/>
              </a:rPr>
              <a:t>Ur</a:t>
            </a: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. </a:t>
            </a:r>
            <a:r>
              <a:rPr lang="hr-HR" sz="2400" dirty="0" err="1">
                <a:solidFill>
                  <a:schemeClr val="tx2"/>
                </a:solidFill>
                <a:latin typeface="Calibri" panose="020F0502020204030204" pitchFamily="34" charset="0"/>
              </a:rPr>
              <a:t>Desforges</a:t>
            </a: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, Charles. </a:t>
            </a:r>
            <a:r>
              <a:rPr lang="hr-HR" sz="2400" dirty="0" err="1">
                <a:solidFill>
                  <a:schemeClr val="tx2"/>
                </a:solidFill>
                <a:latin typeface="Calibri" panose="020F0502020204030204" pitchFamily="34" charset="0"/>
              </a:rPr>
              <a:t>Educa</a:t>
            </a: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. Zagreb.</a:t>
            </a:r>
          </a:p>
          <a:p>
            <a:r>
              <a:rPr lang="hr-HR" sz="2400" dirty="0" err="1">
                <a:solidFill>
                  <a:schemeClr val="tx2"/>
                </a:solidFill>
                <a:latin typeface="Calibri" panose="020F0502020204030204" pitchFamily="34" charset="0"/>
              </a:rPr>
              <a:t>Klippert</a:t>
            </a: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, Heinz. 2001. </a:t>
            </a:r>
            <a:r>
              <a:rPr lang="hr-HR" sz="2400" i="1" dirty="0">
                <a:solidFill>
                  <a:schemeClr val="tx2"/>
                </a:solidFill>
                <a:latin typeface="Calibri" panose="020F0502020204030204" pitchFamily="34" charset="0"/>
              </a:rPr>
              <a:t>Kako uspješno učiti u timu : zbirka praktičnih primjera. </a:t>
            </a:r>
            <a:r>
              <a:rPr lang="hr-HR" sz="2400" dirty="0" err="1">
                <a:solidFill>
                  <a:schemeClr val="tx2"/>
                </a:solidFill>
                <a:latin typeface="Calibri" panose="020F0502020204030204" pitchFamily="34" charset="0"/>
              </a:rPr>
              <a:t>Educa</a:t>
            </a: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. Zagreb.</a:t>
            </a:r>
          </a:p>
          <a:p>
            <a:endParaRPr lang="hr-HR" sz="2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97AC8F6-A41B-447A-9818-70E44571EC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227" y="3797674"/>
            <a:ext cx="1907822" cy="2701234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AD5295A9-568F-484C-B47E-502F19075A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798346"/>
            <a:ext cx="1920240" cy="2688336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3531A82E-C836-4AF1-BC62-40D6521924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191" y="3797674"/>
            <a:ext cx="1836209" cy="268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6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429A1E00-01D2-4C0D-A9C7-69F73569A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162756"/>
            <a:ext cx="9601200" cy="1828800"/>
          </a:xfrm>
        </p:spPr>
        <p:txBody>
          <a:bodyPr>
            <a:normAutofit/>
          </a:bodyPr>
          <a:lstStyle/>
          <a:p>
            <a:r>
              <a:rPr lang="hr-HR" sz="4400" dirty="0">
                <a:latin typeface="Monotype Corsiva" panose="03010101010201010101" pitchFamily="66" charset="0"/>
              </a:rPr>
              <a:t>Puno uspjeha u oplemenjivanju nastave </a:t>
            </a:r>
            <a:br>
              <a:rPr lang="hr-HR" sz="4400" dirty="0">
                <a:latin typeface="Monotype Corsiva" panose="03010101010201010101" pitchFamily="66" charset="0"/>
              </a:rPr>
            </a:br>
            <a:r>
              <a:rPr lang="hr-HR" sz="4400" dirty="0">
                <a:latin typeface="Monotype Corsiva" panose="03010101010201010101" pitchFamily="66" charset="0"/>
              </a:rPr>
              <a:t>metodama suradničkog učenja.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E1892A06-2C81-4A57-A6F9-5174AB4433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sz="3200" dirty="0">
                <a:solidFill>
                  <a:schemeClr val="tx2"/>
                </a:solidFill>
                <a:latin typeface="Calibri" panose="020F0502020204030204" pitchFamily="34" charset="0"/>
              </a:rPr>
              <a:t>Hvala na pozornosti i suradnji.</a:t>
            </a:r>
          </a:p>
        </p:txBody>
      </p:sp>
    </p:spTree>
    <p:extLst>
      <p:ext uri="{BB962C8B-B14F-4D97-AF65-F5344CB8AC3E}">
        <p14:creationId xmlns:p14="http://schemas.microsoft.com/office/powerpoint/2010/main" val="290117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>
          <a:xfrm>
            <a:off x="239843" y="194872"/>
            <a:ext cx="11752287" cy="809469"/>
          </a:xfrm>
        </p:spPr>
        <p:txBody>
          <a:bodyPr>
            <a:normAutofit/>
          </a:bodyPr>
          <a:lstStyle/>
          <a:p>
            <a:pPr algn="l" defTabSz="914400">
              <a:lnSpc>
                <a:spcPct val="90000"/>
              </a:lnSpc>
              <a:spcBef>
                <a:spcPct val="0"/>
              </a:spcBef>
              <a:buNone/>
            </a:pPr>
            <a:r>
              <a:rPr lang="hr-HR" sz="3200" dirty="0">
                <a:solidFill>
                  <a:schemeClr val="tx2"/>
                </a:solidFill>
                <a:latin typeface="Book Antiqua"/>
              </a:rPr>
              <a:t>3</a:t>
            </a:r>
            <a:r>
              <a:rPr lang="hr-HR" sz="3200" b="1" i="0" dirty="0">
                <a:solidFill>
                  <a:schemeClr val="tx2"/>
                </a:solidFill>
                <a:latin typeface="Book Antiqua"/>
              </a:rPr>
              <a:t>. FAZA – prenošenje znanja i zajedničke bilješke (25 min.)</a:t>
            </a:r>
            <a:endParaRPr lang="hr-HR" sz="3200" dirty="0">
              <a:solidFill>
                <a:schemeClr val="tx2"/>
              </a:solidFill>
            </a:endParaRPr>
          </a:p>
        </p:txBody>
      </p:sp>
      <p:sp>
        <p:nvSpPr>
          <p:cNvPr id="14" name="Rezervirano mjesto sadržaja 13"/>
          <p:cNvSpPr>
            <a:spLocks noGrp="1"/>
          </p:cNvSpPr>
          <p:nvPr>
            <p:ph idx="1"/>
          </p:nvPr>
        </p:nvSpPr>
        <p:spPr>
          <a:xfrm>
            <a:off x="779489" y="1424066"/>
            <a:ext cx="10071391" cy="4806680"/>
          </a:xfrm>
        </p:spPr>
        <p:txBody>
          <a:bodyPr>
            <a:normAutofit/>
          </a:bodyPr>
          <a:lstStyle/>
          <a:p>
            <a:pPr>
              <a:buClr>
                <a:srgbClr val="323232">
                  <a:lumMod val="90000"/>
                </a:srgbClr>
              </a:buClr>
              <a:buFontTx/>
              <a:buChar char="-"/>
            </a:pPr>
            <a:r>
              <a:rPr lang="hr-HR" sz="2800" dirty="0">
                <a:solidFill>
                  <a:schemeClr val="tx2"/>
                </a:solidFill>
                <a:latin typeface="Book Antiqua"/>
              </a:rPr>
              <a:t>p</a:t>
            </a:r>
            <a:r>
              <a:rPr lang="hr-HR" sz="2800">
                <a:solidFill>
                  <a:schemeClr val="tx2"/>
                </a:solidFill>
                <a:latin typeface="Book Antiqua"/>
              </a:rPr>
              <a:t>ovratak </a:t>
            </a:r>
            <a:r>
              <a:rPr lang="hr-HR" sz="2800" dirty="0">
                <a:solidFill>
                  <a:schemeClr val="tx2"/>
                </a:solidFill>
                <a:latin typeface="Book Antiqua"/>
              </a:rPr>
              <a:t>u prvotno oformljenu grupu</a:t>
            </a:r>
          </a:p>
          <a:p>
            <a:pPr marL="45720" indent="0">
              <a:buClr>
                <a:srgbClr val="323232">
                  <a:lumMod val="90000"/>
                </a:srgbClr>
              </a:buClr>
              <a:buNone/>
            </a:pPr>
            <a:endParaRPr lang="hr-HR" sz="1400" dirty="0">
              <a:solidFill>
                <a:schemeClr val="tx2"/>
              </a:solidFill>
              <a:latin typeface="Book Antiqua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323232">
                  <a:lumMod val="90000"/>
                </a:srgbClr>
              </a:buClr>
              <a:buFontTx/>
              <a:buChar char="-"/>
            </a:pPr>
            <a:r>
              <a:rPr lang="hr-HR" sz="2800" dirty="0">
                <a:solidFill>
                  <a:schemeClr val="tx2"/>
                </a:solidFill>
                <a:latin typeface="Book Antiqua"/>
              </a:rPr>
              <a:t>prenošenje</a:t>
            </a:r>
            <a:r>
              <a:rPr lang="hr-HR" sz="2800" b="0" i="0" dirty="0">
                <a:solidFill>
                  <a:schemeClr val="tx2"/>
                </a:solidFill>
                <a:latin typeface="Book Antiqua"/>
              </a:rPr>
              <a:t> znanja – jedan prezentira (prema redoslijedu			                  redoslijedu 1, 2, 3, 4, 5), ostali slušaju </a:t>
            </a:r>
          </a:p>
          <a:p>
            <a:pPr marL="45720" indent="0">
              <a:lnSpc>
                <a:spcPct val="150000"/>
              </a:lnSpc>
              <a:spcBef>
                <a:spcPts val="0"/>
              </a:spcBef>
              <a:buClr>
                <a:srgbClr val="323232">
                  <a:lumMod val="90000"/>
                </a:srgbClr>
              </a:buClr>
              <a:buNone/>
            </a:pPr>
            <a:endParaRPr lang="hr-HR" sz="1400" b="0" i="0" dirty="0">
              <a:solidFill>
                <a:schemeClr val="tx2"/>
              </a:solidFill>
              <a:latin typeface="Book Antiqua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323232">
                  <a:lumMod val="90000"/>
                </a:srgbClr>
              </a:buClr>
              <a:buFontTx/>
              <a:buChar char="-"/>
            </a:pPr>
            <a:r>
              <a:rPr lang="hr-HR" sz="2800" dirty="0">
                <a:solidFill>
                  <a:schemeClr val="tx2"/>
                </a:solidFill>
                <a:latin typeface="Book Antiqua"/>
              </a:rPr>
              <a:t>zajedničke bilješke – sažetak cjelokupnog gradiva; 	</a:t>
            </a:r>
          </a:p>
          <a:p>
            <a:pPr marL="45720" indent="0">
              <a:lnSpc>
                <a:spcPct val="150000"/>
              </a:lnSpc>
              <a:spcBef>
                <a:spcPts val="0"/>
              </a:spcBef>
              <a:buClr>
                <a:srgbClr val="323232">
                  <a:lumMod val="90000"/>
                </a:srgbClr>
              </a:buClr>
              <a:buNone/>
            </a:pPr>
            <a:r>
              <a:rPr lang="hr-HR" sz="2800" dirty="0">
                <a:solidFill>
                  <a:schemeClr val="tx2"/>
                </a:solidFill>
                <a:latin typeface="Book Antiqua"/>
              </a:rPr>
              <a:t>	npr. mentalna mapa krovnog naslova </a:t>
            </a:r>
            <a:r>
              <a:rPr lang="hr-HR" sz="2800" i="1" dirty="0">
                <a:solidFill>
                  <a:schemeClr val="tx2"/>
                </a:solidFill>
                <a:latin typeface="Book Antiqua"/>
              </a:rPr>
              <a:t>Suradničko učenje 	</a:t>
            </a:r>
            <a:r>
              <a:rPr lang="hr-HR" sz="2800" dirty="0">
                <a:solidFill>
                  <a:schemeClr val="tx2"/>
                </a:solidFill>
                <a:latin typeface="Book Antiqua"/>
              </a:rPr>
              <a:t>(ili dr.)</a:t>
            </a:r>
            <a:endParaRPr lang="hr-HR" sz="2800" b="0" i="0" dirty="0">
              <a:solidFill>
                <a:schemeClr val="tx2"/>
              </a:solidFill>
              <a:latin typeface="Book Antiqua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CF96717-0063-4304-A959-0086322596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0063">
            <a:off x="10313577" y="5127614"/>
            <a:ext cx="1431049" cy="99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43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>
          <a:xfrm>
            <a:off x="764498" y="194872"/>
            <a:ext cx="10086382" cy="809469"/>
          </a:xfrm>
        </p:spPr>
        <p:txBody>
          <a:bodyPr>
            <a:normAutofit/>
          </a:bodyPr>
          <a:lstStyle/>
          <a:p>
            <a:pPr algn="l" defTabSz="914400">
              <a:lnSpc>
                <a:spcPct val="90000"/>
              </a:lnSpc>
              <a:spcBef>
                <a:spcPct val="0"/>
              </a:spcBef>
              <a:buNone/>
            </a:pPr>
            <a:r>
              <a:rPr lang="hr-HR" dirty="0">
                <a:solidFill>
                  <a:schemeClr val="tx2"/>
                </a:solidFill>
                <a:latin typeface="Book Antiqua"/>
              </a:rPr>
              <a:t>4</a:t>
            </a:r>
            <a:r>
              <a:rPr lang="hr-HR" sz="3400" b="1" i="0" dirty="0">
                <a:solidFill>
                  <a:schemeClr val="tx2"/>
                </a:solidFill>
                <a:latin typeface="Book Antiqua"/>
              </a:rPr>
              <a:t>. FAZA – prezentacija zajedničkog rada (3 min.)</a:t>
            </a:r>
            <a:endParaRPr lang="hr-HR" dirty="0">
              <a:solidFill>
                <a:schemeClr val="tx2"/>
              </a:solidFill>
            </a:endParaRPr>
          </a:p>
        </p:txBody>
      </p:sp>
      <p:sp>
        <p:nvSpPr>
          <p:cNvPr id="14" name="Rezervirano mjesto sadržaja 13"/>
          <p:cNvSpPr>
            <a:spLocks noGrp="1"/>
          </p:cNvSpPr>
          <p:nvPr>
            <p:ph idx="1"/>
          </p:nvPr>
        </p:nvSpPr>
        <p:spPr>
          <a:xfrm>
            <a:off x="1341120" y="1274164"/>
            <a:ext cx="9509760" cy="4956582"/>
          </a:xfrm>
        </p:spPr>
        <p:txBody>
          <a:bodyPr>
            <a:normAutofit/>
          </a:bodyPr>
          <a:lstStyle/>
          <a:p>
            <a:pPr marL="45720" indent="0">
              <a:buClr>
                <a:srgbClr val="323232">
                  <a:lumMod val="90000"/>
                </a:srgbClr>
              </a:buClr>
              <a:buNone/>
            </a:pPr>
            <a:endParaRPr lang="hr-HR" sz="2800" b="0" i="0" dirty="0">
              <a:solidFill>
                <a:schemeClr val="tx2"/>
              </a:solidFill>
              <a:latin typeface="Book Antiqua"/>
            </a:endParaRPr>
          </a:p>
          <a:p>
            <a:pPr marL="45720" indent="0">
              <a:buClr>
                <a:srgbClr val="323232">
                  <a:lumMod val="90000"/>
                </a:srgbClr>
              </a:buClr>
              <a:buNone/>
            </a:pPr>
            <a:r>
              <a:rPr lang="hr-HR" sz="2800" dirty="0">
                <a:solidFill>
                  <a:schemeClr val="tx2"/>
                </a:solidFill>
                <a:latin typeface="Book Antiqua"/>
              </a:rPr>
              <a:t>- jedan ili više predstavnika grupe</a:t>
            </a:r>
            <a:endParaRPr lang="hr-HR" sz="2800" b="0" i="0" dirty="0">
              <a:solidFill>
                <a:schemeClr val="tx2"/>
              </a:solidFill>
              <a:latin typeface="Book Antiqua"/>
            </a:endParaRPr>
          </a:p>
          <a:p>
            <a:pPr marL="45720" indent="0">
              <a:buClr>
                <a:srgbClr val="323232">
                  <a:lumMod val="90000"/>
                </a:srgbClr>
              </a:buClr>
              <a:buNone/>
            </a:pPr>
            <a:endParaRPr lang="hr-HR" sz="2800" b="0" i="0" dirty="0">
              <a:solidFill>
                <a:schemeClr val="tx2"/>
              </a:solidFill>
              <a:latin typeface="Book Antiqua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CF96717-0063-4304-A959-0086322596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0063">
            <a:off x="10313577" y="5127614"/>
            <a:ext cx="1431049" cy="99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71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>
          <a:xfrm>
            <a:off x="344774" y="467360"/>
            <a:ext cx="11167672" cy="1233424"/>
          </a:xfrm>
        </p:spPr>
        <p:txBody>
          <a:bodyPr>
            <a:normAutofit fontScale="90000"/>
          </a:bodyPr>
          <a:lstStyle/>
          <a:p>
            <a:pPr algn="ctr" defTabSz="914400">
              <a:lnSpc>
                <a:spcPct val="150000"/>
              </a:lnSpc>
              <a:spcBef>
                <a:spcPct val="0"/>
              </a:spcBef>
              <a:buNone/>
            </a:pPr>
            <a:r>
              <a:rPr lang="hr-HR" sz="4000" b="1" i="0" dirty="0">
                <a:solidFill>
                  <a:schemeClr val="tx2"/>
                </a:solidFill>
                <a:latin typeface="Book Antiqua"/>
              </a:rPr>
              <a:t>GRUPNA SLAGALICA  </a:t>
            </a:r>
            <a:br>
              <a:rPr lang="hr-HR" sz="3400" b="1" i="0" dirty="0">
                <a:solidFill>
                  <a:schemeClr val="tx2"/>
                </a:solidFill>
                <a:latin typeface="Book Antiqua"/>
              </a:rPr>
            </a:br>
            <a:r>
              <a:rPr lang="hr-HR" sz="3400" b="1" i="0" dirty="0">
                <a:solidFill>
                  <a:schemeClr val="tx2"/>
                </a:solidFill>
                <a:latin typeface="Book Antiqua"/>
              </a:rPr>
              <a:t>„KRALJEVSKA METODA” SURADNIČKOG UČENJA</a:t>
            </a:r>
            <a:endParaRPr lang="hr-HR" dirty="0">
              <a:solidFill>
                <a:schemeClr val="tx2"/>
              </a:solidFill>
            </a:endParaRPr>
          </a:p>
        </p:txBody>
      </p:sp>
      <p:sp>
        <p:nvSpPr>
          <p:cNvPr id="14" name="Rezervirano mjesto sadržaja 13"/>
          <p:cNvSpPr>
            <a:spLocks noGrp="1"/>
          </p:cNvSpPr>
          <p:nvPr>
            <p:ph idx="1"/>
          </p:nvPr>
        </p:nvSpPr>
        <p:spPr>
          <a:xfrm>
            <a:off x="3102964" y="1901952"/>
            <a:ext cx="5936104" cy="4633759"/>
          </a:xfrm>
        </p:spPr>
        <p:txBody>
          <a:bodyPr>
            <a:normAutofit/>
          </a:bodyPr>
          <a:lstStyle/>
          <a:p>
            <a:pPr marL="45720" indent="0">
              <a:buClr>
                <a:srgbClr val="323232">
                  <a:lumMod val="90000"/>
                </a:srgbClr>
              </a:buClr>
              <a:buNone/>
            </a:pPr>
            <a:r>
              <a:rPr lang="hr-HR" sz="2800" b="0" i="0" dirty="0">
                <a:solidFill>
                  <a:schemeClr val="tx2"/>
                </a:solidFill>
                <a:latin typeface="Book Antiqua"/>
              </a:rPr>
              <a:t> </a:t>
            </a:r>
            <a:endParaRPr lang="hr-HR" sz="1000" b="0" i="0" dirty="0">
              <a:solidFill>
                <a:schemeClr val="tx2"/>
              </a:solidFill>
              <a:latin typeface="Book Antiqua"/>
            </a:endParaRPr>
          </a:p>
          <a:p>
            <a:pPr marL="45720" indent="0">
              <a:buClr>
                <a:srgbClr val="323232">
                  <a:lumMod val="90000"/>
                </a:srgbClr>
              </a:buClr>
              <a:buNone/>
            </a:pPr>
            <a:endParaRPr lang="hr-HR" sz="1000" dirty="0">
              <a:solidFill>
                <a:schemeClr val="tx2"/>
              </a:solidFill>
              <a:latin typeface="Book Antiqua"/>
            </a:endParaRPr>
          </a:p>
          <a:p>
            <a:pPr marL="45720" indent="0">
              <a:buClr>
                <a:srgbClr val="323232">
                  <a:lumMod val="90000"/>
                </a:srgbClr>
              </a:buClr>
              <a:buNone/>
            </a:pPr>
            <a:endParaRPr lang="hr-HR" sz="1000" b="0" i="0" dirty="0">
              <a:solidFill>
                <a:schemeClr val="tx2"/>
              </a:solidFill>
              <a:latin typeface="Book Antiqua"/>
            </a:endParaRPr>
          </a:p>
          <a:p>
            <a:pPr marL="45720" indent="0">
              <a:buClr>
                <a:srgbClr val="323232">
                  <a:lumMod val="90000"/>
                </a:srgbClr>
              </a:buClr>
              <a:buNone/>
            </a:pPr>
            <a:endParaRPr lang="hr-HR" sz="1000" dirty="0">
              <a:solidFill>
                <a:schemeClr val="tx2"/>
              </a:solidFill>
              <a:latin typeface="Book Antiqua"/>
            </a:endParaRPr>
          </a:p>
          <a:p>
            <a:pPr marL="45720" indent="0">
              <a:buClr>
                <a:srgbClr val="323232">
                  <a:lumMod val="90000"/>
                </a:srgbClr>
              </a:buClr>
              <a:buNone/>
            </a:pPr>
            <a:endParaRPr lang="hr-HR" sz="1000" b="0" i="0" dirty="0">
              <a:solidFill>
                <a:schemeClr val="tx2"/>
              </a:solidFill>
              <a:latin typeface="Book Antiqua"/>
            </a:endParaRPr>
          </a:p>
          <a:p>
            <a:pPr marL="45720" indent="0">
              <a:buClr>
                <a:srgbClr val="323232">
                  <a:lumMod val="90000"/>
                </a:srgbClr>
              </a:buClr>
              <a:buNone/>
            </a:pPr>
            <a:endParaRPr lang="hr-HR" sz="1000" dirty="0">
              <a:solidFill>
                <a:schemeClr val="tx2"/>
              </a:solidFill>
              <a:latin typeface="Book Antiqua"/>
            </a:endParaRPr>
          </a:p>
          <a:p>
            <a:pPr marL="45720" indent="0">
              <a:buClr>
                <a:srgbClr val="323232">
                  <a:lumMod val="90000"/>
                </a:srgbClr>
              </a:buClr>
              <a:buNone/>
            </a:pPr>
            <a:endParaRPr lang="hr-HR" sz="1000" b="0" i="0" dirty="0">
              <a:solidFill>
                <a:schemeClr val="tx2"/>
              </a:solidFill>
              <a:latin typeface="Book Antiqua"/>
            </a:endParaRPr>
          </a:p>
          <a:p>
            <a:pPr marL="45720" indent="0">
              <a:buClr>
                <a:srgbClr val="323232">
                  <a:lumMod val="90000"/>
                </a:srgbClr>
              </a:buClr>
              <a:buNone/>
            </a:pPr>
            <a:endParaRPr lang="hr-HR" sz="1000" dirty="0">
              <a:solidFill>
                <a:schemeClr val="tx2"/>
              </a:solidFill>
              <a:latin typeface="Book Antiqua"/>
            </a:endParaRPr>
          </a:p>
          <a:p>
            <a:pPr marL="45720" indent="0">
              <a:buClr>
                <a:srgbClr val="323232">
                  <a:lumMod val="90000"/>
                </a:srgbClr>
              </a:buClr>
              <a:buNone/>
            </a:pPr>
            <a:endParaRPr lang="hr-HR" sz="1000" b="0" i="0" dirty="0">
              <a:solidFill>
                <a:schemeClr val="tx2"/>
              </a:solidFill>
              <a:latin typeface="Book Antiqua"/>
            </a:endParaRPr>
          </a:p>
          <a:p>
            <a:pPr marL="45720" indent="0">
              <a:buClr>
                <a:srgbClr val="323232">
                  <a:lumMod val="90000"/>
                </a:srgbClr>
              </a:buClr>
              <a:buNone/>
            </a:pPr>
            <a:endParaRPr lang="hr-HR" sz="1000" dirty="0">
              <a:solidFill>
                <a:schemeClr val="tx2"/>
              </a:solidFill>
              <a:latin typeface="Book Antiqua"/>
            </a:endParaRPr>
          </a:p>
          <a:p>
            <a:pPr marL="45720" indent="0">
              <a:buClr>
                <a:srgbClr val="323232">
                  <a:lumMod val="90000"/>
                </a:srgbClr>
              </a:buClr>
              <a:buNone/>
            </a:pPr>
            <a:r>
              <a:rPr lang="hr-HR" sz="1200" b="0" i="0" dirty="0">
                <a:solidFill>
                  <a:schemeClr val="tx2"/>
                </a:solidFill>
                <a:latin typeface="Book Antiqua"/>
              </a:rPr>
              <a:t> </a:t>
            </a:r>
            <a:r>
              <a:rPr lang="hr-HR" sz="1200" b="0" i="0" dirty="0" err="1">
                <a:solidFill>
                  <a:schemeClr val="tx2"/>
                </a:solidFill>
                <a:latin typeface="Book Antiqua"/>
              </a:rPr>
              <a:t>Bruning</a:t>
            </a:r>
            <a:r>
              <a:rPr lang="hr-HR" sz="1200" b="0" i="0" dirty="0">
                <a:solidFill>
                  <a:schemeClr val="tx2"/>
                </a:solidFill>
                <a:latin typeface="Book Antiqua"/>
              </a:rPr>
              <a:t>, L., </a:t>
            </a:r>
            <a:r>
              <a:rPr lang="hr-HR" sz="1200" b="0" i="0" dirty="0" err="1">
                <a:solidFill>
                  <a:schemeClr val="tx2"/>
                </a:solidFill>
                <a:latin typeface="Book Antiqua"/>
              </a:rPr>
              <a:t>Saum</a:t>
            </a:r>
            <a:r>
              <a:rPr lang="hr-HR" sz="1200" b="0" i="0" dirty="0">
                <a:solidFill>
                  <a:schemeClr val="tx2"/>
                </a:solidFill>
                <a:latin typeface="Book Antiqua"/>
              </a:rPr>
              <a:t>, T. 2008. </a:t>
            </a:r>
            <a:r>
              <a:rPr lang="hr-HR" sz="1200" b="0" i="1" dirty="0">
                <a:solidFill>
                  <a:schemeClr val="tx2"/>
                </a:solidFill>
                <a:latin typeface="Book Antiqua"/>
              </a:rPr>
              <a:t>Suradničkim učenjem do uspješne nastave : Kako aktivirati   učenike i potaknuti ih na suradnju. </a:t>
            </a:r>
            <a:r>
              <a:rPr lang="hr-HR" sz="1200" dirty="0">
                <a:solidFill>
                  <a:schemeClr val="tx2"/>
                </a:solidFill>
                <a:latin typeface="Book Antiqua"/>
              </a:rPr>
              <a:t>Naklada Kosinj. Zagreb. Str. 111.</a:t>
            </a:r>
            <a:endParaRPr lang="hr-HR" sz="1200" b="0" i="1" dirty="0">
              <a:solidFill>
                <a:schemeClr val="tx2"/>
              </a:solidFill>
              <a:latin typeface="Book Antiqua"/>
            </a:endParaRPr>
          </a:p>
          <a:p>
            <a:pPr marL="560070" indent="-514350">
              <a:buClr>
                <a:srgbClr val="323232">
                  <a:lumMod val="90000"/>
                </a:srgbClr>
              </a:buClr>
              <a:buAutoNum type="arabicPeriod"/>
            </a:pPr>
            <a:endParaRPr lang="hr-HR" sz="2800" b="0" i="0" dirty="0">
              <a:solidFill>
                <a:schemeClr val="tx2"/>
              </a:solidFill>
              <a:latin typeface="Book Antiqua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CF96717-0063-4304-A959-0086322596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0063">
            <a:off x="10313577" y="5127614"/>
            <a:ext cx="1431049" cy="991827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518964F6-D97E-4BA1-97AB-C3A0A61055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333" y="1901952"/>
            <a:ext cx="5311650" cy="391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69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>
          <a:xfrm>
            <a:off x="1341120" y="223284"/>
            <a:ext cx="9509760" cy="691116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buNone/>
            </a:pPr>
            <a:r>
              <a:rPr lang="hr-HR" sz="3400" b="1" i="0" dirty="0">
                <a:solidFill>
                  <a:schemeClr val="tx2"/>
                </a:solidFill>
                <a:latin typeface="Book Antiqua"/>
              </a:rPr>
              <a:t>Osnovno načelo suradničkog učenja</a:t>
            </a:r>
            <a:endParaRPr lang="hr-HR" dirty="0">
              <a:solidFill>
                <a:schemeClr val="tx2"/>
              </a:solidFill>
            </a:endParaRPr>
          </a:p>
        </p:txBody>
      </p:sp>
      <p:sp>
        <p:nvSpPr>
          <p:cNvPr id="14" name="Rezervirano mjesto sadržaja 13"/>
          <p:cNvSpPr>
            <a:spLocks noGrp="1"/>
          </p:cNvSpPr>
          <p:nvPr>
            <p:ph idx="1"/>
          </p:nvPr>
        </p:nvSpPr>
        <p:spPr>
          <a:xfrm>
            <a:off x="1341120" y="1329070"/>
            <a:ext cx="9509760" cy="4700509"/>
          </a:xfrm>
        </p:spPr>
        <p:txBody>
          <a:bodyPr>
            <a:normAutofit/>
          </a:bodyPr>
          <a:lstStyle/>
          <a:p>
            <a:pPr marL="45720" indent="0" algn="ctr">
              <a:buClr>
                <a:srgbClr val="323232">
                  <a:lumMod val="90000"/>
                </a:srgbClr>
              </a:buClr>
              <a:buNone/>
            </a:pPr>
            <a:r>
              <a:rPr lang="hr-HR" sz="2800" b="1" i="0" dirty="0">
                <a:solidFill>
                  <a:schemeClr val="tx2"/>
                </a:solidFill>
                <a:latin typeface="Book Antiqua"/>
              </a:rPr>
              <a:t>Razmisliti → </a:t>
            </a:r>
            <a:r>
              <a:rPr lang="hr-HR" sz="2800" b="1" dirty="0">
                <a:solidFill>
                  <a:schemeClr val="tx2"/>
                </a:solidFill>
              </a:rPr>
              <a:t>razmijeniti → prezentirati</a:t>
            </a:r>
          </a:p>
          <a:p>
            <a:pPr marL="45720" indent="0" algn="ctr">
              <a:buClr>
                <a:srgbClr val="323232">
                  <a:lumMod val="90000"/>
                </a:srgbClr>
              </a:buClr>
              <a:buNone/>
            </a:pPr>
            <a:r>
              <a:rPr lang="hr-HR" sz="2400" dirty="0">
                <a:solidFill>
                  <a:schemeClr val="tx2"/>
                </a:solidFill>
                <a:latin typeface="Calibri" panose="020F0502020204030204" pitchFamily="34" charset="0"/>
              </a:rPr>
              <a:t>→ </a:t>
            </a:r>
            <a:r>
              <a:rPr lang="hr-HR" sz="2400" dirty="0">
                <a:solidFill>
                  <a:schemeClr val="tx2"/>
                </a:solidFill>
              </a:rPr>
              <a:t>jezgra suradničkog učenja</a:t>
            </a:r>
          </a:p>
          <a:p>
            <a:pPr marL="45720" indent="0">
              <a:buClr>
                <a:srgbClr val="323232">
                  <a:lumMod val="90000"/>
                </a:srgbClr>
              </a:buClr>
              <a:buNone/>
            </a:pPr>
            <a:endParaRPr lang="hr-HR" sz="2400" dirty="0">
              <a:solidFill>
                <a:schemeClr val="tx2"/>
              </a:solidFill>
            </a:endParaRPr>
          </a:p>
          <a:p>
            <a:pPr marL="45720" indent="0">
              <a:buClr>
                <a:srgbClr val="323232">
                  <a:lumMod val="90000"/>
                </a:srgbClr>
              </a:buClr>
              <a:buNone/>
            </a:pPr>
            <a:r>
              <a:rPr lang="hr-HR" sz="2400" dirty="0">
                <a:solidFill>
                  <a:schemeClr val="tx2"/>
                </a:solidFill>
              </a:rPr>
              <a:t>Klasičan individualni rad  =  ključni element suradničkog učenja</a:t>
            </a:r>
          </a:p>
          <a:p>
            <a:pPr marL="45720" indent="0">
              <a:buClr>
                <a:srgbClr val="323232">
                  <a:lumMod val="90000"/>
                </a:srgbClr>
              </a:buClr>
              <a:buNone/>
            </a:pPr>
            <a:endParaRPr lang="hr-HR" sz="2400" dirty="0">
              <a:solidFill>
                <a:schemeClr val="tx2"/>
              </a:solidFill>
            </a:endParaRPr>
          </a:p>
          <a:p>
            <a:pPr marL="45720" indent="0">
              <a:buClr>
                <a:srgbClr val="323232">
                  <a:lumMod val="90000"/>
                </a:srgbClr>
              </a:buClr>
              <a:buNone/>
            </a:pPr>
            <a:r>
              <a:rPr lang="hr-HR" sz="2400" u="sng" dirty="0">
                <a:solidFill>
                  <a:schemeClr val="tx2"/>
                </a:solidFill>
              </a:rPr>
              <a:t>Pravilo:</a:t>
            </a:r>
            <a:r>
              <a:rPr lang="hr-HR" sz="2400" dirty="0">
                <a:solidFill>
                  <a:schemeClr val="tx2"/>
                </a:solidFill>
              </a:rPr>
              <a:t>  Nema suradnje bez prethodnog individualnog rada.</a:t>
            </a:r>
          </a:p>
          <a:p>
            <a:pPr marL="45720" indent="0" algn="ctr">
              <a:buClr>
                <a:srgbClr val="323232">
                  <a:lumMod val="90000"/>
                </a:srgbClr>
              </a:buClr>
              <a:buNone/>
            </a:pPr>
            <a:endParaRPr lang="hr-HR" sz="2400" b="1" i="0" dirty="0">
              <a:solidFill>
                <a:schemeClr val="tx2"/>
              </a:solidFill>
              <a:latin typeface="Book Antiqua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CF96717-0063-4304-A959-0086322596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0063">
            <a:off x="10313577" y="5127614"/>
            <a:ext cx="1431049" cy="99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2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>
          <a:xfrm>
            <a:off x="1341120" y="223284"/>
            <a:ext cx="9509760" cy="691116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buNone/>
            </a:pPr>
            <a:r>
              <a:rPr lang="hr-HR" sz="3400" b="1" i="0" dirty="0">
                <a:solidFill>
                  <a:schemeClr val="tx2"/>
                </a:solidFill>
                <a:latin typeface="Book Antiqua"/>
              </a:rPr>
              <a:t>Osnovno načelo suradničkog učenja</a:t>
            </a:r>
            <a:endParaRPr lang="hr-HR" dirty="0">
              <a:solidFill>
                <a:schemeClr val="tx2"/>
              </a:solidFill>
            </a:endParaRPr>
          </a:p>
        </p:txBody>
      </p:sp>
      <p:sp>
        <p:nvSpPr>
          <p:cNvPr id="14" name="Rezervirano mjesto sadržaja 13"/>
          <p:cNvSpPr>
            <a:spLocks noGrp="1"/>
          </p:cNvSpPr>
          <p:nvPr>
            <p:ph idx="1"/>
          </p:nvPr>
        </p:nvSpPr>
        <p:spPr>
          <a:xfrm>
            <a:off x="1341120" y="1329070"/>
            <a:ext cx="9509760" cy="4700509"/>
          </a:xfrm>
        </p:spPr>
        <p:txBody>
          <a:bodyPr>
            <a:normAutofit/>
          </a:bodyPr>
          <a:lstStyle/>
          <a:p>
            <a:pPr marL="45720" indent="0">
              <a:buClr>
                <a:srgbClr val="323232">
                  <a:lumMod val="90000"/>
                </a:srgbClr>
              </a:buClr>
              <a:buNone/>
            </a:pPr>
            <a:endParaRPr lang="hr-HR" sz="2400" dirty="0">
              <a:solidFill>
                <a:schemeClr val="tx2"/>
              </a:solidFill>
            </a:endParaRPr>
          </a:p>
          <a:p>
            <a:pPr marL="45720" indent="0">
              <a:buClr>
                <a:srgbClr val="323232">
                  <a:lumMod val="90000"/>
                </a:srgbClr>
              </a:buClr>
              <a:buNone/>
            </a:pPr>
            <a:endParaRPr lang="hr-HR" sz="2400" dirty="0">
              <a:solidFill>
                <a:schemeClr val="tx2"/>
              </a:solidFill>
            </a:endParaRPr>
          </a:p>
          <a:p>
            <a:pPr marL="45720" indent="0" algn="ctr">
              <a:buClr>
                <a:srgbClr val="323232">
                  <a:lumMod val="90000"/>
                </a:srgbClr>
              </a:buClr>
              <a:buNone/>
            </a:pPr>
            <a:endParaRPr lang="hr-HR" sz="2400" b="1" i="0" dirty="0">
              <a:solidFill>
                <a:schemeClr val="tx2"/>
              </a:solidFill>
              <a:latin typeface="Book Antiqua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CF96717-0063-4304-A959-0086322596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0063">
            <a:off x="10313577" y="5127614"/>
            <a:ext cx="1431049" cy="991827"/>
          </a:xfrm>
          <a:prstGeom prst="rect">
            <a:avLst/>
          </a:prstGeom>
        </p:spPr>
      </p:pic>
      <p:grpSp>
        <p:nvGrpSpPr>
          <p:cNvPr id="5" name="Grupa 4">
            <a:extLst>
              <a:ext uri="{FF2B5EF4-FFF2-40B4-BE49-F238E27FC236}">
                <a16:creationId xmlns:a16="http://schemas.microsoft.com/office/drawing/2014/main" id="{B57648CD-68B4-4C2C-A595-73D23379F3EB}"/>
              </a:ext>
            </a:extLst>
          </p:cNvPr>
          <p:cNvGrpSpPr/>
          <p:nvPr/>
        </p:nvGrpSpPr>
        <p:grpSpPr>
          <a:xfrm>
            <a:off x="2546789" y="1595684"/>
            <a:ext cx="2521524" cy="1825008"/>
            <a:chOff x="2979252" y="661518"/>
            <a:chExt cx="2521524" cy="1825008"/>
          </a:xfrm>
        </p:grpSpPr>
        <p:sp>
          <p:nvSpPr>
            <p:cNvPr id="6" name="Elipsa 5">
              <a:extLst>
                <a:ext uri="{FF2B5EF4-FFF2-40B4-BE49-F238E27FC236}">
                  <a16:creationId xmlns:a16="http://schemas.microsoft.com/office/drawing/2014/main" id="{C5B50CFF-B991-40B9-A5C3-3EB18088B1DA}"/>
                </a:ext>
              </a:extLst>
            </p:cNvPr>
            <p:cNvSpPr/>
            <p:nvPr/>
          </p:nvSpPr>
          <p:spPr>
            <a:xfrm>
              <a:off x="2979252" y="661518"/>
              <a:ext cx="2521524" cy="182500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7" name="Elipsa 4">
              <a:extLst>
                <a:ext uri="{FF2B5EF4-FFF2-40B4-BE49-F238E27FC236}">
                  <a16:creationId xmlns:a16="http://schemas.microsoft.com/office/drawing/2014/main" id="{1D610F23-D6E9-4F88-A23D-0C78BD3F8EB1}"/>
                </a:ext>
              </a:extLst>
            </p:cNvPr>
            <p:cNvSpPr txBox="1"/>
            <p:nvPr/>
          </p:nvSpPr>
          <p:spPr>
            <a:xfrm>
              <a:off x="3315456" y="1202977"/>
              <a:ext cx="1849118" cy="7786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2100" b="1" kern="1200" dirty="0"/>
                <a:t>1. </a:t>
              </a:r>
            </a:p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2100" kern="1200" dirty="0"/>
                <a:t>RAZMISLITI</a:t>
              </a:r>
            </a:p>
          </p:txBody>
        </p:sp>
      </p:grpSp>
      <p:grpSp>
        <p:nvGrpSpPr>
          <p:cNvPr id="8" name="Group 12">
            <a:extLst>
              <a:ext uri="{FF2B5EF4-FFF2-40B4-BE49-F238E27FC236}">
                <a16:creationId xmlns:a16="http://schemas.microsoft.com/office/drawing/2014/main" id="{4634C559-E6D9-47A0-AE2D-847D22E52496}"/>
              </a:ext>
            </a:extLst>
          </p:cNvPr>
          <p:cNvGrpSpPr>
            <a:grpSpLocks/>
          </p:cNvGrpSpPr>
          <p:nvPr/>
        </p:nvGrpSpPr>
        <p:grpSpPr bwMode="auto">
          <a:xfrm>
            <a:off x="4598708" y="1261486"/>
            <a:ext cx="1905000" cy="1143000"/>
            <a:chOff x="5715000" y="1752600"/>
            <a:chExt cx="1905000" cy="1143000"/>
          </a:xfrm>
        </p:grpSpPr>
        <p:sp>
          <p:nvSpPr>
            <p:cNvPr id="9" name="Oval 4">
              <a:extLst>
                <a:ext uri="{FF2B5EF4-FFF2-40B4-BE49-F238E27FC236}">
                  <a16:creationId xmlns:a16="http://schemas.microsoft.com/office/drawing/2014/main" id="{7EFCBC46-0826-4737-AD1B-7A024D240FFE}"/>
                </a:ext>
              </a:extLst>
            </p:cNvPr>
            <p:cNvSpPr/>
            <p:nvPr/>
          </p:nvSpPr>
          <p:spPr>
            <a:xfrm>
              <a:off x="5715000" y="1752600"/>
              <a:ext cx="1905000" cy="1143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dirty="0"/>
                <a:t>samostalno</a:t>
              </a:r>
            </a:p>
          </p:txBody>
        </p:sp>
        <p:sp>
          <p:nvSpPr>
            <p:cNvPr id="10" name="TextBox 5">
              <a:extLst>
                <a:ext uri="{FF2B5EF4-FFF2-40B4-BE49-F238E27FC236}">
                  <a16:creationId xmlns:a16="http://schemas.microsoft.com/office/drawing/2014/main" id="{CF0D1BC1-D119-4C67-AA7A-0E50C405E5F2}"/>
                </a:ext>
              </a:extLst>
            </p:cNvPr>
            <p:cNvSpPr txBox="1"/>
            <p:nvPr/>
          </p:nvSpPr>
          <p:spPr>
            <a:xfrm>
              <a:off x="6019800" y="2133600"/>
              <a:ext cx="1260475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dirty="0">
                  <a:latin typeface="+mj-lt"/>
                  <a:cs typeface="+mn-cs"/>
                </a:rPr>
                <a:t>samostalno</a:t>
              </a:r>
            </a:p>
          </p:txBody>
        </p:sp>
      </p:grpSp>
      <p:grpSp>
        <p:nvGrpSpPr>
          <p:cNvPr id="11" name="Grupa 10">
            <a:extLst>
              <a:ext uri="{FF2B5EF4-FFF2-40B4-BE49-F238E27FC236}">
                <a16:creationId xmlns:a16="http://schemas.microsoft.com/office/drawing/2014/main" id="{50B77F76-D581-498E-85DD-0BF75A4EFF3C}"/>
              </a:ext>
            </a:extLst>
          </p:cNvPr>
          <p:cNvGrpSpPr/>
          <p:nvPr/>
        </p:nvGrpSpPr>
        <p:grpSpPr>
          <a:xfrm>
            <a:off x="5865948" y="2861145"/>
            <a:ext cx="2575758" cy="1903061"/>
            <a:chOff x="4997011" y="3383036"/>
            <a:chExt cx="2575758" cy="1903061"/>
          </a:xfrm>
        </p:grpSpPr>
        <p:sp>
          <p:nvSpPr>
            <p:cNvPr id="12" name="Elipsa 11">
              <a:extLst>
                <a:ext uri="{FF2B5EF4-FFF2-40B4-BE49-F238E27FC236}">
                  <a16:creationId xmlns:a16="http://schemas.microsoft.com/office/drawing/2014/main" id="{2B413B69-59CD-410C-B302-6614D0882AE7}"/>
                </a:ext>
              </a:extLst>
            </p:cNvPr>
            <p:cNvSpPr/>
            <p:nvPr/>
          </p:nvSpPr>
          <p:spPr>
            <a:xfrm>
              <a:off x="4997011" y="3383036"/>
              <a:ext cx="2575758" cy="190306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5" name="Elipsa 4">
              <a:extLst>
                <a:ext uri="{FF2B5EF4-FFF2-40B4-BE49-F238E27FC236}">
                  <a16:creationId xmlns:a16="http://schemas.microsoft.com/office/drawing/2014/main" id="{ECCE410F-B040-4345-BD51-A76F2603C6D6}"/>
                </a:ext>
              </a:extLst>
            </p:cNvPr>
            <p:cNvSpPr txBox="1"/>
            <p:nvPr/>
          </p:nvSpPr>
          <p:spPr>
            <a:xfrm>
              <a:off x="5399290" y="3615815"/>
              <a:ext cx="1779145" cy="10466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2000" b="1" kern="1200" dirty="0"/>
                <a:t>2.</a:t>
              </a:r>
              <a:r>
                <a:rPr lang="hr-HR" sz="2000" kern="1200" dirty="0"/>
                <a:t> RAZMIJENITI</a:t>
              </a:r>
            </a:p>
          </p:txBody>
        </p:sp>
      </p:grpSp>
      <p:sp>
        <p:nvSpPr>
          <p:cNvPr id="16" name="Down Arrow 10">
            <a:extLst>
              <a:ext uri="{FF2B5EF4-FFF2-40B4-BE49-F238E27FC236}">
                <a16:creationId xmlns:a16="http://schemas.microsoft.com/office/drawing/2014/main" id="{82DFE630-4508-4247-8C97-960D76EA0B82}"/>
              </a:ext>
            </a:extLst>
          </p:cNvPr>
          <p:cNvSpPr/>
          <p:nvPr/>
        </p:nvSpPr>
        <p:spPr>
          <a:xfrm rot="18824182">
            <a:off x="5112137" y="2815344"/>
            <a:ext cx="369888" cy="434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grpSp>
        <p:nvGrpSpPr>
          <p:cNvPr id="18" name="Group 13">
            <a:extLst>
              <a:ext uri="{FF2B5EF4-FFF2-40B4-BE49-F238E27FC236}">
                <a16:creationId xmlns:a16="http://schemas.microsoft.com/office/drawing/2014/main" id="{E20A842D-9741-495D-AA2A-915ABA881148}"/>
              </a:ext>
            </a:extLst>
          </p:cNvPr>
          <p:cNvGrpSpPr>
            <a:grpSpLocks/>
          </p:cNvGrpSpPr>
          <p:nvPr/>
        </p:nvGrpSpPr>
        <p:grpSpPr bwMode="auto">
          <a:xfrm>
            <a:off x="8248581" y="2592917"/>
            <a:ext cx="2016716" cy="1447800"/>
            <a:chOff x="7127284" y="3812763"/>
            <a:chExt cx="2016716" cy="1447800"/>
          </a:xfrm>
        </p:grpSpPr>
        <p:sp>
          <p:nvSpPr>
            <p:cNvPr id="19" name="Oval 6">
              <a:extLst>
                <a:ext uri="{FF2B5EF4-FFF2-40B4-BE49-F238E27FC236}">
                  <a16:creationId xmlns:a16="http://schemas.microsoft.com/office/drawing/2014/main" id="{EE351EB6-A7A9-4AB3-9C5C-89D1C20C2765}"/>
                </a:ext>
              </a:extLst>
            </p:cNvPr>
            <p:cNvSpPr/>
            <p:nvPr/>
          </p:nvSpPr>
          <p:spPr>
            <a:xfrm rot="21423580">
              <a:off x="7127284" y="3812763"/>
              <a:ext cx="1752600" cy="14478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dirty="0"/>
                <a:t>(u paru ili maloj grupi</a:t>
              </a:r>
            </a:p>
          </p:txBody>
        </p:sp>
        <p:sp>
          <p:nvSpPr>
            <p:cNvPr id="20" name="TextBox 7">
              <a:extLst>
                <a:ext uri="{FF2B5EF4-FFF2-40B4-BE49-F238E27FC236}">
                  <a16:creationId xmlns:a16="http://schemas.microsoft.com/office/drawing/2014/main" id="{1C8933AA-8DE6-442C-A042-DCBDC6D6FC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93024" y="4038600"/>
              <a:ext cx="195097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hr-HR" dirty="0">
                  <a:latin typeface="Constantia" pitchFamily="18" charset="0"/>
                </a:rPr>
                <a:t>       u paru</a:t>
              </a:r>
            </a:p>
            <a:p>
              <a:r>
                <a:rPr lang="hr-HR" dirty="0">
                  <a:latin typeface="Constantia" pitchFamily="18" charset="0"/>
                </a:rPr>
                <a:t>ili manjoj grupi</a:t>
              </a:r>
            </a:p>
          </p:txBody>
        </p:sp>
      </p:grpSp>
      <p:grpSp>
        <p:nvGrpSpPr>
          <p:cNvPr id="21" name="Grupa 20">
            <a:extLst>
              <a:ext uri="{FF2B5EF4-FFF2-40B4-BE49-F238E27FC236}">
                <a16:creationId xmlns:a16="http://schemas.microsoft.com/office/drawing/2014/main" id="{A15591D5-7046-486D-90A3-F2E15885BF97}"/>
              </a:ext>
            </a:extLst>
          </p:cNvPr>
          <p:cNvGrpSpPr/>
          <p:nvPr/>
        </p:nvGrpSpPr>
        <p:grpSpPr>
          <a:xfrm>
            <a:off x="2546789" y="4051447"/>
            <a:ext cx="2628943" cy="1929721"/>
            <a:chOff x="1219208" y="3047999"/>
            <a:chExt cx="2628943" cy="1929721"/>
          </a:xfrm>
        </p:grpSpPr>
        <p:sp>
          <p:nvSpPr>
            <p:cNvPr id="22" name="Elipsa 21">
              <a:extLst>
                <a:ext uri="{FF2B5EF4-FFF2-40B4-BE49-F238E27FC236}">
                  <a16:creationId xmlns:a16="http://schemas.microsoft.com/office/drawing/2014/main" id="{A8C24E9E-5C9A-40BC-9091-EFD33E049C9F}"/>
                </a:ext>
              </a:extLst>
            </p:cNvPr>
            <p:cNvSpPr/>
            <p:nvPr/>
          </p:nvSpPr>
          <p:spPr>
            <a:xfrm>
              <a:off x="1219208" y="3047999"/>
              <a:ext cx="2628943" cy="192972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3" name="Elipsa 4">
              <a:extLst>
                <a:ext uri="{FF2B5EF4-FFF2-40B4-BE49-F238E27FC236}">
                  <a16:creationId xmlns:a16="http://schemas.microsoft.com/office/drawing/2014/main" id="{2D2F0B66-4C2E-460E-9224-22073D5E304A}"/>
                </a:ext>
              </a:extLst>
            </p:cNvPr>
            <p:cNvSpPr txBox="1"/>
            <p:nvPr/>
          </p:nvSpPr>
          <p:spPr>
            <a:xfrm>
              <a:off x="1466767" y="3579185"/>
              <a:ext cx="2105810" cy="8164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2100" b="1" kern="1200" dirty="0"/>
                <a:t>3. </a:t>
              </a:r>
              <a:r>
                <a:rPr lang="hr-HR" sz="2100" kern="1200" dirty="0"/>
                <a:t>PREZENTIRATI</a:t>
              </a:r>
            </a:p>
          </p:txBody>
        </p:sp>
      </p:grpSp>
      <p:grpSp>
        <p:nvGrpSpPr>
          <p:cNvPr id="24" name="Group 14">
            <a:extLst>
              <a:ext uri="{FF2B5EF4-FFF2-40B4-BE49-F238E27FC236}">
                <a16:creationId xmlns:a16="http://schemas.microsoft.com/office/drawing/2014/main" id="{9AF825FB-1D6C-49E5-A82D-C7293B824F4C}"/>
              </a:ext>
            </a:extLst>
          </p:cNvPr>
          <p:cNvGrpSpPr>
            <a:grpSpLocks/>
          </p:cNvGrpSpPr>
          <p:nvPr/>
        </p:nvGrpSpPr>
        <p:grpSpPr bwMode="auto">
          <a:xfrm>
            <a:off x="951334" y="3679324"/>
            <a:ext cx="1981200" cy="1447800"/>
            <a:chOff x="152400" y="3505200"/>
            <a:chExt cx="1981200" cy="1447800"/>
          </a:xfrm>
        </p:grpSpPr>
        <p:sp>
          <p:nvSpPr>
            <p:cNvPr id="25" name="Oval 8">
              <a:extLst>
                <a:ext uri="{FF2B5EF4-FFF2-40B4-BE49-F238E27FC236}">
                  <a16:creationId xmlns:a16="http://schemas.microsoft.com/office/drawing/2014/main" id="{75B209CF-C94A-48C2-8730-57B9D08254F4}"/>
                </a:ext>
              </a:extLst>
            </p:cNvPr>
            <p:cNvSpPr/>
            <p:nvPr/>
          </p:nvSpPr>
          <p:spPr>
            <a:xfrm>
              <a:off x="152400" y="3505200"/>
              <a:ext cx="1981200" cy="14478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 dirty="0"/>
            </a:p>
          </p:txBody>
        </p:sp>
        <p:sp>
          <p:nvSpPr>
            <p:cNvPr id="26" name="TextBox 9">
              <a:extLst>
                <a:ext uri="{FF2B5EF4-FFF2-40B4-BE49-F238E27FC236}">
                  <a16:creationId xmlns:a16="http://schemas.microsoft.com/office/drawing/2014/main" id="{F2EC0827-AD4A-479F-8666-718315FEFDE9}"/>
                </a:ext>
              </a:extLst>
            </p:cNvPr>
            <p:cNvSpPr txBox="1"/>
            <p:nvPr/>
          </p:nvSpPr>
          <p:spPr>
            <a:xfrm>
              <a:off x="380999" y="3810000"/>
              <a:ext cx="1612393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dirty="0">
                  <a:latin typeface="+mj-lt"/>
                  <a:cs typeface="+mn-cs"/>
                </a:rPr>
                <a:t>   najčešće frontalno pa     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dirty="0">
                  <a:latin typeface="+mj-lt"/>
                </a:rPr>
                <a:t>  </a:t>
              </a:r>
              <a:r>
                <a:rPr lang="hr-HR" dirty="0">
                  <a:latin typeface="+mj-lt"/>
                  <a:cs typeface="+mn-cs"/>
                </a:rPr>
                <a:t>diskusija</a:t>
              </a:r>
            </a:p>
          </p:txBody>
        </p:sp>
      </p:grpSp>
      <p:sp>
        <p:nvSpPr>
          <p:cNvPr id="27" name="Down Arrow 10">
            <a:extLst>
              <a:ext uri="{FF2B5EF4-FFF2-40B4-BE49-F238E27FC236}">
                <a16:creationId xmlns:a16="http://schemas.microsoft.com/office/drawing/2014/main" id="{A58A7336-365F-4A4D-B271-C3FED6DD81B0}"/>
              </a:ext>
            </a:extLst>
          </p:cNvPr>
          <p:cNvSpPr/>
          <p:nvPr/>
        </p:nvSpPr>
        <p:spPr>
          <a:xfrm rot="3713535">
            <a:off x="5114096" y="3971054"/>
            <a:ext cx="369888" cy="434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231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7" grpId="0" animBg="1"/>
    </p:bldLst>
  </p:timing>
</p:sld>
</file>

<file path=ppt/theme/theme1.xml><?xml version="1.0" encoding="utf-8"?>
<a:theme xmlns:a="http://schemas.openxmlformats.org/drawingml/2006/main" name="Banded Design Yellow 16x9">
  <a:themeElements>
    <a:clrScheme name="Banded_Design_Yellow">
      <a:dk1>
        <a:srgbClr val="323232"/>
      </a:dk1>
      <a:lt1>
        <a:sysClr val="window" lastClr="FFFFFF"/>
      </a:lt1>
      <a:dk2>
        <a:srgbClr val="000000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nded_Design_Yellow">
      <a:dk1>
        <a:srgbClr val="595959"/>
      </a:dk1>
      <a:lt1>
        <a:sysClr val="window" lastClr="FFFFFF"/>
      </a:lt1>
      <a:dk2>
        <a:srgbClr val="323232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Yellow">
      <a:dk1>
        <a:srgbClr val="595959"/>
      </a:dk1>
      <a:lt1>
        <a:sysClr val="window" lastClr="FFFFFF"/>
      </a:lt1>
      <a:dk2>
        <a:srgbClr val="323232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66677B1-365E-411F-9971-C788BC2975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Prezentacija s dizajnom sa žutim trakama (široki zaslon)</Template>
  <TotalTime>0</TotalTime>
  <Words>2375</Words>
  <Application>Microsoft Office PowerPoint</Application>
  <PresentationFormat>Široki zaslon</PresentationFormat>
  <Paragraphs>465</Paragraphs>
  <Slides>41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41</vt:i4>
      </vt:variant>
    </vt:vector>
  </HeadingPairs>
  <TitlesOfParts>
    <vt:vector size="48" baseType="lpstr">
      <vt:lpstr>Arial</vt:lpstr>
      <vt:lpstr>Book Antiqua</vt:lpstr>
      <vt:lpstr>Calibri</vt:lpstr>
      <vt:lpstr>Constantia</vt:lpstr>
      <vt:lpstr>Monotype Corsiva</vt:lpstr>
      <vt:lpstr>Wingdings</vt:lpstr>
      <vt:lpstr>Banded Design Yellow 16x9</vt:lpstr>
      <vt:lpstr>Suradničko učenje  u školskoj knjižnici</vt:lpstr>
      <vt:lpstr>Raspored</vt:lpstr>
      <vt:lpstr>Radionica</vt:lpstr>
      <vt:lpstr>1. FAZA – individualni rad (7 min.)</vt:lpstr>
      <vt:lpstr>3. FAZA – prenošenje znanja i zajedničke bilješke (25 min.)</vt:lpstr>
      <vt:lpstr>4. FAZA – prezentacija zajedničkog rada (3 min.)</vt:lpstr>
      <vt:lpstr>GRUPNA SLAGALICA   „KRALJEVSKA METODA” SURADNIČKOG UČENJA</vt:lpstr>
      <vt:lpstr>Osnovno načelo suradničkog učenja</vt:lpstr>
      <vt:lpstr>Osnovno načelo suradničkog učenja</vt:lpstr>
      <vt:lpstr>Koraci suradničkog učenja</vt:lpstr>
      <vt:lpstr>Djelotvorni učinci metode suradničkog učenja</vt:lpstr>
      <vt:lpstr>Poteškoće u primjeni metode suradničkog učenja</vt:lpstr>
      <vt:lpstr>Oblici suradničkog učenja</vt:lpstr>
      <vt:lpstr>Oblici suradničkog učenja</vt:lpstr>
      <vt:lpstr>Oblici suradničkog učenja</vt:lpstr>
      <vt:lpstr>Oblici partnerske suradnje</vt:lpstr>
      <vt:lpstr>Oblici partnerske suradnje</vt:lpstr>
      <vt:lpstr>Oblici partnerske suradnje</vt:lpstr>
      <vt:lpstr>Oblici rada u grupi                 Predložak za GRUPNU ANALIZU           </vt:lpstr>
      <vt:lpstr>Oblici rada u grupi</vt:lpstr>
      <vt:lpstr>Primjer radnog lista za grupnu analizu</vt:lpstr>
      <vt:lpstr>Oblici rada u grupi</vt:lpstr>
      <vt:lpstr>Oblici rada u grupi</vt:lpstr>
      <vt:lpstr>Oblici rada u grupi</vt:lpstr>
      <vt:lpstr>Oblici rada u grupi</vt:lpstr>
      <vt:lpstr>Primjer primjene grupne slagalice</vt:lpstr>
      <vt:lpstr>Primjer primjene grupne slagalice</vt:lpstr>
      <vt:lpstr>Primjer primjene grupne slagalice u nastavi</vt:lpstr>
      <vt:lpstr>Primjer primjene grupne slagalice</vt:lpstr>
      <vt:lpstr>Primjer primjene grupne slagalice</vt:lpstr>
      <vt:lpstr>Primjer primjene grupne slagalice</vt:lpstr>
      <vt:lpstr>Primjer primjene grupne slagalice</vt:lpstr>
      <vt:lpstr>Osobni osvrt</vt:lpstr>
      <vt:lpstr>Korisni savjeti</vt:lpstr>
      <vt:lpstr>Korisni savjeti</vt:lpstr>
      <vt:lpstr>Korisni savjeti</vt:lpstr>
      <vt:lpstr>Korisni savjeti</vt:lpstr>
      <vt:lpstr>Korisni savjeti</vt:lpstr>
      <vt:lpstr>Korisni savjeti</vt:lpstr>
      <vt:lpstr>Literatura</vt:lpstr>
      <vt:lpstr>Puno uspjeha u oplemenjivanju nastave  metodama suradničkog učenja.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2017-10-09T09:20:20Z</dcterms:created>
  <dcterms:modified xsi:type="dcterms:W3CDTF">2018-11-06T09:47:12Z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TC029009979991</vt:lpwstr>
  </property>
</Properties>
</file>