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258" r:id="rId4"/>
    <p:sldId id="259" r:id="rId5"/>
    <p:sldId id="262" r:id="rId6"/>
    <p:sldId id="263" r:id="rId7"/>
    <p:sldId id="261" r:id="rId8"/>
    <p:sldId id="268" r:id="rId9"/>
    <p:sldId id="267" r:id="rId10"/>
    <p:sldId id="273" r:id="rId11"/>
    <p:sldId id="274" r:id="rId12"/>
    <p:sldId id="275" r:id="rId13"/>
    <p:sldId id="347" r:id="rId14"/>
    <p:sldId id="348" r:id="rId15"/>
    <p:sldId id="303" r:id="rId16"/>
    <p:sldId id="264" r:id="rId17"/>
    <p:sldId id="301" r:id="rId18"/>
    <p:sldId id="306" r:id="rId19"/>
    <p:sldId id="302" r:id="rId20"/>
    <p:sldId id="280" r:id="rId21"/>
    <p:sldId id="304" r:id="rId22"/>
    <p:sldId id="305" r:id="rId23"/>
    <p:sldId id="277" r:id="rId24"/>
    <p:sldId id="299" r:id="rId25"/>
    <p:sldId id="284" r:id="rId26"/>
    <p:sldId id="283" r:id="rId27"/>
    <p:sldId id="324" r:id="rId28"/>
    <p:sldId id="361" r:id="rId29"/>
    <p:sldId id="364" r:id="rId30"/>
    <p:sldId id="365" r:id="rId31"/>
    <p:sldId id="325" r:id="rId32"/>
    <p:sldId id="326" r:id="rId33"/>
    <p:sldId id="344" r:id="rId34"/>
    <p:sldId id="345" r:id="rId35"/>
    <p:sldId id="346" r:id="rId36"/>
    <p:sldId id="297" r:id="rId37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Zvanja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56-4876-9513-BF9A46C51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56-4876-9513-BF9A46C516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56-4876-9513-BF9A46C516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56-4876-9513-BF9A46C516C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Stručni suradnici knjižničari</c:v>
                </c:pt>
                <c:pt idx="1">
                  <c:v>Stručni suradnici knjižničari mentori</c:v>
                </c:pt>
                <c:pt idx="2">
                  <c:v>Stručni suradnici knjižničari savjetnci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0.86199999999999999</c:v>
                </c:pt>
                <c:pt idx="1">
                  <c:v>6.8900000000000003E-2</c:v>
                </c:pt>
                <c:pt idx="2">
                  <c:v>0.10639999999999999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56-4876-9513-BF9A46C516C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2089730971128629"/>
          <c:y val="0.21322367125984254"/>
          <c:w val="0.23951935695538057"/>
          <c:h val="0.707474409448818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Zvanja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B7-4726-8C53-BC7629F625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B7-4726-8C53-BC7629F625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B7-4726-8C53-BC7629F6250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Stručni suradnici knjižničari</c:v>
                </c:pt>
                <c:pt idx="1">
                  <c:v>Mentori</c:v>
                </c:pt>
                <c:pt idx="2">
                  <c:v>Savjetnici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0.87160000000000004</c:v>
                </c:pt>
                <c:pt idx="1">
                  <c:v>7.9000000000000001E-2</c:v>
                </c:pt>
                <c:pt idx="2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6-4190-8732-C758D2BDED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64025841788884297"/>
          <c:y val="0.26440059055118109"/>
          <c:w val="0.34724162255973717"/>
          <c:h val="0.514948818897637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Mentori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C6-45F8-A48B-207F8DD228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C6-45F8-A48B-207F8DD228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C6-45F8-A48B-207F8DD2287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C6-45F8-A48B-207F8DD228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Bjelovarsko-bilogorska</c:v>
                </c:pt>
                <c:pt idx="1">
                  <c:v>Brodsko-posavska</c:v>
                </c:pt>
                <c:pt idx="2">
                  <c:v>Grad Zagreb (OŠ I. grupa)</c:v>
                </c:pt>
                <c:pt idx="3">
                  <c:v>Grad Zagreb (OŠ II. grupa)</c:v>
                </c:pt>
                <c:pt idx="4">
                  <c:v>Grad Zagreb (SŠ)</c:v>
                </c:pt>
                <c:pt idx="5">
                  <c:v>Istarska</c:v>
                </c:pt>
                <c:pt idx="6">
                  <c:v>Karlovačka</c:v>
                </c:pt>
                <c:pt idx="7">
                  <c:v>Koprivničko-križevačka</c:v>
                </c:pt>
                <c:pt idx="8">
                  <c:v>Krapinsko-zagorska (SŠ)</c:v>
                </c:pt>
                <c:pt idx="9">
                  <c:v>Krapinsko-zagorska (OŠ)</c:v>
                </c:pt>
                <c:pt idx="10">
                  <c:v>Ličko-senjska</c:v>
                </c:pt>
                <c:pt idx="11">
                  <c:v>Međimurska</c:v>
                </c:pt>
                <c:pt idx="12">
                  <c:v>Osječko-baranjska (OŠ)</c:v>
                </c:pt>
                <c:pt idx="13">
                  <c:v>Osječko-baranjska (SŠ)</c:v>
                </c:pt>
                <c:pt idx="14">
                  <c:v>Požeško-slavonska</c:v>
                </c:pt>
                <c:pt idx="15">
                  <c:v>Primorsko-goranska  (OŠ)</c:v>
                </c:pt>
                <c:pt idx="16">
                  <c:v>Primorsko-goranska  (SŠ)</c:v>
                </c:pt>
                <c:pt idx="17">
                  <c:v>Sisačko-moslavačka</c:v>
                </c:pt>
                <c:pt idx="18">
                  <c:v>Varaždinska</c:v>
                </c:pt>
                <c:pt idx="19">
                  <c:v>Virovitičko-podravska</c:v>
                </c:pt>
                <c:pt idx="20">
                  <c:v>Vukovarsko-srijemska</c:v>
                </c:pt>
                <c:pt idx="21">
                  <c:v>Zagrebačka  (OŠ)</c:v>
                </c:pt>
                <c:pt idx="22">
                  <c:v>Zagrebačka  (SŠ)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7</c:v>
                </c:pt>
                <c:pt idx="13">
                  <c:v>4</c:v>
                </c:pt>
                <c:pt idx="14">
                  <c:v>5</c:v>
                </c:pt>
                <c:pt idx="15">
                  <c:v>1</c:v>
                </c:pt>
                <c:pt idx="16">
                  <c:v>6</c:v>
                </c:pt>
                <c:pt idx="17">
                  <c:v>4</c:v>
                </c:pt>
                <c:pt idx="18">
                  <c:v>3</c:v>
                </c:pt>
                <c:pt idx="19">
                  <c:v>4</c:v>
                </c:pt>
                <c:pt idx="20">
                  <c:v>11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C6-45F8-A48B-207F8DD228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Savjetnici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Bjelovarsko-bilogorska</c:v>
                </c:pt>
                <c:pt idx="1">
                  <c:v>Brodsko-posavska</c:v>
                </c:pt>
                <c:pt idx="2">
                  <c:v>Grad Zagreb (OŠ I. grupa)</c:v>
                </c:pt>
                <c:pt idx="3">
                  <c:v>Grad Zagreb (OŠ II. grupa)</c:v>
                </c:pt>
                <c:pt idx="4">
                  <c:v>Grad Zagreb (SŠ)</c:v>
                </c:pt>
                <c:pt idx="5">
                  <c:v>Istarska</c:v>
                </c:pt>
                <c:pt idx="6">
                  <c:v>Karlovačka</c:v>
                </c:pt>
                <c:pt idx="7">
                  <c:v>Koprivničko-križevačka</c:v>
                </c:pt>
                <c:pt idx="8">
                  <c:v>Krapinsko-zagorska (SŠ)</c:v>
                </c:pt>
                <c:pt idx="9">
                  <c:v>Krapinsko-zagorska (OŠ)</c:v>
                </c:pt>
                <c:pt idx="10">
                  <c:v>Ličko-senjska</c:v>
                </c:pt>
                <c:pt idx="11">
                  <c:v>Međimurska</c:v>
                </c:pt>
                <c:pt idx="12">
                  <c:v>Osječko-baranjska (OŠ)</c:v>
                </c:pt>
                <c:pt idx="13">
                  <c:v>Osječko-baranjska (SŠ)</c:v>
                </c:pt>
                <c:pt idx="14">
                  <c:v>Požeško-slavonska</c:v>
                </c:pt>
                <c:pt idx="15">
                  <c:v>Primorsko-goranska  (OŠ)</c:v>
                </c:pt>
                <c:pt idx="16">
                  <c:v>Primorsko-goranska  (SŠ)</c:v>
                </c:pt>
                <c:pt idx="17">
                  <c:v>Sisačko-moslavačka</c:v>
                </c:pt>
                <c:pt idx="18">
                  <c:v>Varaždinska</c:v>
                </c:pt>
                <c:pt idx="19">
                  <c:v>Virovitičko-podravska</c:v>
                </c:pt>
                <c:pt idx="20">
                  <c:v>Vukovarsko-srijemska</c:v>
                </c:pt>
                <c:pt idx="21">
                  <c:v>Zagrebačka  (OŠ)</c:v>
                </c:pt>
                <c:pt idx="22">
                  <c:v>Zagrebačka  (SŠ)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9">
                  <c:v>4</c:v>
                </c:pt>
                <c:pt idx="10">
                  <c:v>0</c:v>
                </c:pt>
                <c:pt idx="11">
                  <c:v>4</c:v>
                </c:pt>
                <c:pt idx="12">
                  <c:v>7</c:v>
                </c:pt>
                <c:pt idx="13">
                  <c:v>5</c:v>
                </c:pt>
                <c:pt idx="14">
                  <c:v>0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C-4FA5-84B3-0CEB69F01A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59051039"/>
        <c:axId val="1359068095"/>
      </c:barChart>
      <c:catAx>
        <c:axId val="13590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068095"/>
        <c:crosses val="autoZero"/>
        <c:auto val="1"/>
        <c:lblAlgn val="ctr"/>
        <c:lblOffset val="100"/>
        <c:noMultiLvlLbl val="0"/>
      </c:catAx>
      <c:valAx>
        <c:axId val="13590680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905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Mentori i savjetnici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C6-45F8-A48B-207F8DD228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C6-45F8-A48B-207F8DD228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C6-45F8-A48B-207F8DD2287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C6-45F8-A48B-207F8DD228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Bjelovarsko-bilogorska</c:v>
                </c:pt>
                <c:pt idx="1">
                  <c:v>Brodsko-posavska</c:v>
                </c:pt>
                <c:pt idx="2">
                  <c:v>Grad Zagreb (OŠ I. grupa)</c:v>
                </c:pt>
                <c:pt idx="3">
                  <c:v>Grad Zagreb (OŠ II. grupa)</c:v>
                </c:pt>
                <c:pt idx="4">
                  <c:v>Grad Zagreb (SŠ)</c:v>
                </c:pt>
                <c:pt idx="5">
                  <c:v>Istarska</c:v>
                </c:pt>
                <c:pt idx="6">
                  <c:v>Karlovačka</c:v>
                </c:pt>
                <c:pt idx="7">
                  <c:v>Koprivničko-križevačka</c:v>
                </c:pt>
                <c:pt idx="8">
                  <c:v>Krapinsko-zagorska  (SŠ)</c:v>
                </c:pt>
                <c:pt idx="9">
                  <c:v>Krapinsko-zagorska (OŠ)</c:v>
                </c:pt>
                <c:pt idx="10">
                  <c:v>Ličko-senjska</c:v>
                </c:pt>
                <c:pt idx="11">
                  <c:v>Međimurska</c:v>
                </c:pt>
                <c:pt idx="12">
                  <c:v>Osječko-baranjska (OŠ)</c:v>
                </c:pt>
                <c:pt idx="13">
                  <c:v>Osječko-baranjska (SŠ)</c:v>
                </c:pt>
                <c:pt idx="14">
                  <c:v>Požeško-slavonska</c:v>
                </c:pt>
                <c:pt idx="15">
                  <c:v>Primorsko-goranska  (OŠ)</c:v>
                </c:pt>
                <c:pt idx="16">
                  <c:v>Primorsko-goranska  (SŠ)</c:v>
                </c:pt>
                <c:pt idx="17">
                  <c:v>Sisačko-moslavačka</c:v>
                </c:pt>
                <c:pt idx="18">
                  <c:v>Varaždinska</c:v>
                </c:pt>
                <c:pt idx="19">
                  <c:v>Virovitičko-podravska</c:v>
                </c:pt>
                <c:pt idx="20">
                  <c:v>Vukovarsko-srijemska</c:v>
                </c:pt>
                <c:pt idx="21">
                  <c:v>Zagrebačka (OŠ)</c:v>
                </c:pt>
                <c:pt idx="22">
                  <c:v>Zagrebačka  (SŠ)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0</c:v>
                </c:pt>
                <c:pt idx="9">
                  <c:v>9</c:v>
                </c:pt>
                <c:pt idx="10">
                  <c:v>1</c:v>
                </c:pt>
                <c:pt idx="11">
                  <c:v>6</c:v>
                </c:pt>
                <c:pt idx="12">
                  <c:v>14</c:v>
                </c:pt>
                <c:pt idx="13">
                  <c:v>9</c:v>
                </c:pt>
                <c:pt idx="14">
                  <c:v>5</c:v>
                </c:pt>
                <c:pt idx="15">
                  <c:v>5</c:v>
                </c:pt>
                <c:pt idx="16">
                  <c:v>9</c:v>
                </c:pt>
                <c:pt idx="17">
                  <c:v>6</c:v>
                </c:pt>
                <c:pt idx="18">
                  <c:v>5</c:v>
                </c:pt>
                <c:pt idx="19">
                  <c:v>6</c:v>
                </c:pt>
                <c:pt idx="20">
                  <c:v>12</c:v>
                </c:pt>
                <c:pt idx="21">
                  <c:v>3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C6-45F8-A48B-207F8DD228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59051039"/>
        <c:axId val="1359068095"/>
      </c:barChart>
      <c:catAx>
        <c:axId val="13590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068095"/>
        <c:crosses val="autoZero"/>
        <c:auto val="1"/>
        <c:lblAlgn val="ctr"/>
        <c:lblOffset val="100"/>
        <c:noMultiLvlLbl val="0"/>
      </c:catAx>
      <c:valAx>
        <c:axId val="1359068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051039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/>
              <a:t>Mentori i savjetnici u postotcima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726082194695076"/>
          <c:y val="9.5395119496526529E-2"/>
          <c:w val="0.8655401838433362"/>
          <c:h val="0.61539518484874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Zvanja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C6-45F8-A48B-207F8DD228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C6-45F8-A48B-207F8DD228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C6-45F8-A48B-207F8DD2287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C6-45F8-A48B-207F8DD2287C}"/>
              </c:ext>
            </c:extLst>
          </c:dPt>
          <c:dLbls>
            <c:dLbl>
              <c:idx val="1"/>
              <c:layout>
                <c:manualLayout>
                  <c:x val="1.5635449281557261E-3"/>
                  <c:y val="6.55886274074122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C6-45F8-A48B-207F8DD2287C}"/>
                </c:ext>
              </c:extLst>
            </c:dLbl>
            <c:dLbl>
              <c:idx val="14"/>
              <c:layout>
                <c:manualLayout>
                  <c:x val="-1.5635449281557261E-3"/>
                  <c:y val="2.4089970395446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62-43CC-B9DC-6A471985AC50}"/>
                </c:ext>
              </c:extLst>
            </c:dLbl>
            <c:dLbl>
              <c:idx val="21"/>
              <c:layout>
                <c:manualLayout>
                  <c:x val="5.9283802649822597E-3"/>
                  <c:y val="5.7927409413444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2D-4BF5-BF7F-803B0D790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Bjelovarsko-bilogorska</c:v>
                </c:pt>
                <c:pt idx="1">
                  <c:v>Brodsko-posavska</c:v>
                </c:pt>
                <c:pt idx="2">
                  <c:v>Grad Zagreb (OŠ I. grupa)</c:v>
                </c:pt>
                <c:pt idx="3">
                  <c:v>Grad Zagreb (II. grupa)</c:v>
                </c:pt>
                <c:pt idx="4">
                  <c:v>Grad Zagreb (SŠ)</c:v>
                </c:pt>
                <c:pt idx="5">
                  <c:v>Istarska</c:v>
                </c:pt>
                <c:pt idx="6">
                  <c:v>Karlovačka</c:v>
                </c:pt>
                <c:pt idx="7">
                  <c:v>Koprivničko-križevačka</c:v>
                </c:pt>
                <c:pt idx="8">
                  <c:v>Krapinsko-zagorska  (SŠ)</c:v>
                </c:pt>
                <c:pt idx="9">
                  <c:v>Krapinsko-zagorska (OŠ)</c:v>
                </c:pt>
                <c:pt idx="10">
                  <c:v>Ličko-senjska</c:v>
                </c:pt>
                <c:pt idx="11">
                  <c:v>Međimurska</c:v>
                </c:pt>
                <c:pt idx="12">
                  <c:v>Osječko-baranjska (OŠ)</c:v>
                </c:pt>
                <c:pt idx="13">
                  <c:v>Osječko-baranjska (SŠ)</c:v>
                </c:pt>
                <c:pt idx="14">
                  <c:v>Požeško-slavonska</c:v>
                </c:pt>
                <c:pt idx="15">
                  <c:v>Primorsko-goranska  (OŠ)</c:v>
                </c:pt>
                <c:pt idx="16">
                  <c:v>Primorsko-goranska  (SŠ)</c:v>
                </c:pt>
                <c:pt idx="17">
                  <c:v>Sisačko-moslavačka</c:v>
                </c:pt>
                <c:pt idx="18">
                  <c:v>Varaždinska</c:v>
                </c:pt>
                <c:pt idx="19">
                  <c:v>Virovitičko-podravska</c:v>
                </c:pt>
                <c:pt idx="20">
                  <c:v>Vukovarsko-srijemska</c:v>
                </c:pt>
                <c:pt idx="21">
                  <c:v>Zagrebačka (OŠ)</c:v>
                </c:pt>
                <c:pt idx="22">
                  <c:v>Zagrebačka  (SŠ)</c:v>
                </c:pt>
              </c:strCache>
            </c:strRef>
          </c:cat>
          <c:val>
            <c:numRef>
              <c:f>Sheet1!$B$2:$B$24</c:f>
              <c:numCache>
                <c:formatCode>0.00%</c:formatCode>
                <c:ptCount val="23"/>
                <c:pt idx="0">
                  <c:v>0.1537</c:v>
                </c:pt>
                <c:pt idx="1">
                  <c:v>0.1135</c:v>
                </c:pt>
                <c:pt idx="2">
                  <c:v>0.13</c:v>
                </c:pt>
                <c:pt idx="3" formatCode="0%">
                  <c:v>0.1268</c:v>
                </c:pt>
                <c:pt idx="4">
                  <c:v>0.108</c:v>
                </c:pt>
                <c:pt idx="5">
                  <c:v>0.11600000000000001</c:v>
                </c:pt>
                <c:pt idx="6">
                  <c:v>0.14699999999999999</c:v>
                </c:pt>
                <c:pt idx="7">
                  <c:v>0.17</c:v>
                </c:pt>
                <c:pt idx="8" formatCode="0%">
                  <c:v>0</c:v>
                </c:pt>
                <c:pt idx="9">
                  <c:v>0.31030000000000002</c:v>
                </c:pt>
                <c:pt idx="10">
                  <c:v>5.2600000000000001E-2</c:v>
                </c:pt>
                <c:pt idx="11">
                  <c:v>0.20480000000000001</c:v>
                </c:pt>
                <c:pt idx="12">
                  <c:v>0.23319999999999999</c:v>
                </c:pt>
                <c:pt idx="13">
                  <c:v>0.3</c:v>
                </c:pt>
                <c:pt idx="14">
                  <c:v>0.18509999999999999</c:v>
                </c:pt>
                <c:pt idx="15">
                  <c:v>8.0500000000000002E-2</c:v>
                </c:pt>
                <c:pt idx="16">
                  <c:v>0.2727</c:v>
                </c:pt>
                <c:pt idx="17">
                  <c:v>0.10630000000000001</c:v>
                </c:pt>
                <c:pt idx="18">
                  <c:v>9.6000000000000002E-2</c:v>
                </c:pt>
                <c:pt idx="19">
                  <c:v>0.23069999999999999</c:v>
                </c:pt>
                <c:pt idx="20">
                  <c:v>0.1966</c:v>
                </c:pt>
                <c:pt idx="21">
                  <c:v>1.61E-2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C6-45F8-A48B-207F8DD228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59051039"/>
        <c:axId val="1359068095"/>
      </c:barChart>
      <c:catAx>
        <c:axId val="13590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068095"/>
        <c:crosses val="autoZero"/>
        <c:auto val="1"/>
        <c:lblAlgn val="ctr"/>
        <c:lblOffset val="100"/>
        <c:noMultiLvlLbl val="0"/>
      </c:catAx>
      <c:valAx>
        <c:axId val="1359068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051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F6DDF35-AFDE-4E51-8314-DFCDC13D0ACC}" type="datetime1">
              <a:rPr lang="hr-HR" smtClean="0"/>
              <a:t>30.10.2018.</a:t>
            </a:fld>
            <a:endParaRPr lang="hr-H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/>
              <a:t>Agencija za odgoj i obrazovanje</a:t>
            </a:r>
            <a:endParaRPr lang="hr-H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AFE5A1-10BA-411E-B05E-B2AEC42F0D0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8F101A-3370-41F0-92CB-8CD4045D102D}" type="datetime1">
              <a:rPr lang="hr-HR" smtClean="0"/>
              <a:t>30.10.2018.</a:t>
            </a:fld>
            <a:endParaRPr lang="hr-H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/>
              <a:t>Agencija za odgoj i obrazovanje</a:t>
            </a:r>
            <a:endParaRPr lang="hr-HR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E69B40-DF0D-4114-B2BC-C90A8DC13AD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Kriteriji vrednovanja baziraju se na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69B40-DF0D-4114-B2BC-C90A8DC13AD7}" type="slidenum">
              <a:rPr lang="hr-HR" altLang="sr-Latn-RS" smtClean="0"/>
              <a:pPr>
                <a:defRPr/>
              </a:pPr>
              <a:t>7</a:t>
            </a:fld>
            <a:endParaRPr lang="hr-HR" alt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8EF88BD-9800-48CA-87B9-4F959A2032DB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Agencija za odgoj i obrazovanje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61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E5CC-71E4-43F2-ACB3-1EA1707BAC6F}" type="datetime1">
              <a:rPr lang="hr-HR" smtClean="0"/>
              <a:t>30.10.2018.</a:t>
            </a:fld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0E9D-6B6C-4FDE-911D-F544F2CAE6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587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C615-38EA-4127-A883-5D9E75F90BC3}" type="datetime1">
              <a:rPr lang="hr-HR" smtClean="0"/>
              <a:t>30.10.2018.</a:t>
            </a:fld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7FA3-C73C-4F48-84D3-41EDA667704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2773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D29BD-D3E5-4517-9DF0-2C1E0257B715}" type="datetime1">
              <a:rPr lang="hr-HR" smtClean="0"/>
              <a:t>30.10.2018.</a:t>
            </a:fld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14A9-92D7-47E5-B6D3-DF5B697BF9F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184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32820F35-F664-46B7-BE4D-F28B1A68A3E5}" type="datetime1">
              <a:rPr lang="hr-HR" smtClean="0"/>
              <a:pPr>
                <a:defRPr/>
              </a:pPr>
              <a:t>30.10.2018.</a:t>
            </a:fld>
            <a:endParaRPr lang="hr-H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hr-HR" dirty="0" smtClean="0"/>
              <a:t>Agencija za odgoj i obrazovanje</a:t>
            </a:r>
            <a:endParaRPr lang="hr-H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4099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47FE-75BB-44D1-B826-96ABF508B40D}" type="datetime1">
              <a:rPr lang="hr-HR" smtClean="0"/>
              <a:t>30.10.2018.</a:t>
            </a:fld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36626-DA8E-426D-BDEA-E3D28B04D36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838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E51C-5620-47EC-A375-5258C1729556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8A06-556B-4A30-A7DD-A14DD342CD5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740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0735-8AD6-41CD-B184-4C40AC4C5DB0}" type="datetime1">
              <a:rPr lang="hr-HR" smtClean="0"/>
              <a:t>30.10.2018.</a:t>
            </a:fld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1AAD-D93E-4B8A-9F67-E88F6710BC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655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A526-8B09-4228-8D5C-942651669510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D3C2-0645-4257-8EE7-C4B930EDDA1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0414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999E-F64E-475E-914E-87925BD16109}" type="datetime1">
              <a:rPr lang="hr-HR" smtClean="0"/>
              <a:t>30.10.2018.</a:t>
            </a:fld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2516-5AC9-45FE-B040-C3CC3AEFA06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880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9B39-067B-481F-A592-AED1B1C9FAED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A3F4-EA7B-4E8C-AD32-8D588364137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3260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43303-8856-471F-AF0D-E4AE5B855EE7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DF3-3B02-4FA1-A55C-70ED8156DCE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834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dirty="0" smtClean="0"/>
              <a:t>Kliknite da biste uredili stilove teksta matrice</a:t>
            </a:r>
          </a:p>
          <a:p>
            <a:pPr lvl="1"/>
            <a:r>
              <a:rPr lang="hr-HR" altLang="sr-Latn-RS" dirty="0" smtClean="0"/>
              <a:t>Druga razina</a:t>
            </a:r>
          </a:p>
          <a:p>
            <a:pPr lvl="2"/>
            <a:r>
              <a:rPr lang="hr-HR" altLang="sr-Latn-RS" dirty="0" smtClean="0"/>
              <a:t>Treća razina</a:t>
            </a:r>
          </a:p>
          <a:p>
            <a:pPr lvl="3"/>
            <a:r>
              <a:rPr lang="hr-HR" altLang="sr-Latn-RS" dirty="0" smtClean="0"/>
              <a:t>Četvrta razina</a:t>
            </a:r>
          </a:p>
          <a:p>
            <a:pPr lvl="4"/>
            <a:r>
              <a:rPr lang="hr-HR" altLang="sr-Latn-RS" dirty="0" smtClean="0"/>
              <a:t>Peta razina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1" y="1566865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D31D12F5-9121-4F65-8856-C982910B5729}" type="datetime1">
              <a:rPr lang="hr-HR" smtClean="0"/>
              <a:t>30.10.2018.</a:t>
            </a:fld>
            <a:endParaRPr lang="hr-H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r-HR" dirty="0" smtClean="0"/>
              <a:t>AZOO</a:t>
            </a:r>
            <a:endParaRPr lang="hr-HR" dirty="0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C8EA88C-B4B5-432A-BC37-6120310293C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iskanica_NA-1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iskanica_NA-2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arodne-novine.nn.hr/clanci/sluzbeni/2014_03_34_613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cities.org/drugaosn/knjiznica/Naputak_Ljilje_Vokic.htm" TargetMode="External"/><Relationship Id="rId2" Type="http://schemas.openxmlformats.org/officeDocument/2006/relationships/hyperlink" Target="Naputak%20o%20obvezama%20knji&#382;ni&#269;ara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rodne-novine.nn.hr/clanci/sluzbeni/2014_03_34_613.html" TargetMode="External"/><Relationship Id="rId2" Type="http://schemas.openxmlformats.org/officeDocument/2006/relationships/hyperlink" Target="PLANIRANO%20VRIJEME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Tiskanica_NA-3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2105-2705%20-%20Dnevnik%20rada.pdf" TargetMode="External"/><Relationship Id="rId3" Type="http://schemas.openxmlformats.org/officeDocument/2006/relationships/hyperlink" Target="https://toggl.com/" TargetMode="External"/><Relationship Id="rId7" Type="http://schemas.openxmlformats.org/officeDocument/2006/relationships/hyperlink" Target="1718-09%20-%20Dnevnik%20rada%20-%20Statistika.pdf" TargetMode="External"/><Relationship Id="rId2" Type="http://schemas.openxmlformats.org/officeDocument/2006/relationships/hyperlink" Target="Dnevnik%20rada_predlo&#382;ak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718-09%20-%20Dnevnik%20rada%20-%20Detaljni%20ispis.pdf" TargetMode="External"/><Relationship Id="rId5" Type="http://schemas.openxmlformats.org/officeDocument/2006/relationships/hyperlink" Target="https://narodne-novine.nn.hr/clanci/sluzbeni/2017_05_47_1108.html" TargetMode="External"/><Relationship Id="rId4" Type="http://schemas.openxmlformats.org/officeDocument/2006/relationships/hyperlink" Target="http://www.propisi.hr/print.php?id=836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ablice%20skupova%20u%20KK&#381;.xlsx" TargetMode="External"/><Relationship Id="rId2" Type="http://schemas.openxmlformats.org/officeDocument/2006/relationships/hyperlink" Target="Tiskanica_NA-4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priprema%202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arodne-novine.nn.hr/clanci/sluzbeni/1995_11_89_1418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Zakon%20o%20knji&#382;nicama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01000" cy="2152129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Napredovanje stručnih suradnika knjižničara u viša zvanja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11349-F42C-4EF9-852D-D05C97E1BB0F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AZOO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2636912"/>
            <a:ext cx="80010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hr-H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Tiskanice</a:t>
            </a:r>
            <a:endParaRPr lang="hr-H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41498-9708-4680-9163-B7B8A85B0BC6}" type="datetime1">
              <a:rPr lang="hr-HR" smtClean="0"/>
              <a:t>30.10.2018.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9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669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28" y="548680"/>
            <a:ext cx="8445568" cy="5552529"/>
          </a:xfrm>
        </p:spPr>
        <p:txBody>
          <a:bodyPr/>
          <a:lstStyle/>
          <a:p>
            <a:pPr marL="0" indent="0" algn="ctr">
              <a:buNone/>
            </a:pPr>
            <a:r>
              <a:rPr lang="hr-H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Tiskanica NA-1</a:t>
            </a:r>
            <a:endParaRPr lang="hr-HR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Prilozi: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preslika </a:t>
            </a: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diplome i radne knjižice, </a:t>
            </a:r>
            <a:endParaRPr lang="hr-HR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radni </a:t>
            </a:r>
            <a: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životopis</a:t>
            </a: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</a:t>
            </a: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preslika </a:t>
            </a: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prethodne odluke o </a:t>
            </a: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napredovanju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Odgoda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Zamrzavanje statusa</a:t>
            </a:r>
          </a:p>
          <a:p>
            <a:pPr marL="0" indent="0" algn="just">
              <a:buNone/>
            </a:pPr>
            <a:endParaRPr lang="hr-H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42DC5-6FC6-44C7-80F2-8064F0834359}" type="datetime1">
              <a:rPr lang="hr-HR" smtClean="0"/>
              <a:t>30.10.2018.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10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809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" y="692696"/>
            <a:ext cx="80010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hr-H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Tiskanica NA-2</a:t>
            </a:r>
            <a:endParaRPr lang="hr-HR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Prilog: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Suglasnost učiteljskog/nastavničkog vijeća </a:t>
            </a:r>
            <a:r>
              <a:rPr lang="hr-H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svaku ocjenu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ravnatelja 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Knjižničar koji radi na dvije škole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F62A-0B9B-4FB0-891F-53D11BCDE8B0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8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20F35-F664-46B7-BE4D-F28B1A68A3E5}" type="datetime1">
              <a:rPr lang="hr-HR" smtClean="0"/>
              <a:pPr>
                <a:defRPr/>
              </a:pPr>
              <a:t>30.10.2018.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Agencija za odgoj i obrazovanje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13</a:t>
            </a:fld>
            <a:endParaRPr lang="hr-HR" altLang="sr-Latn-R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" y="2652142"/>
            <a:ext cx="8950326" cy="2073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" y="4658303"/>
            <a:ext cx="9024397" cy="2199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" y="116632"/>
            <a:ext cx="8991819" cy="25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C999E-F64E-475E-914E-87925BD16109}" type="datetime1">
              <a:rPr lang="hr-HR" smtClean="0"/>
              <a:t>30.10.2018.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D2516-5AC9-45FE-B040-C3CC3AEFA067}" type="slidenum">
              <a:rPr lang="hr-HR" altLang="sr-Latn-RS" smtClean="0"/>
              <a:pPr>
                <a:defRPr/>
              </a:pPr>
              <a:t>14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16632"/>
            <a:ext cx="9000000" cy="2609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630885"/>
            <a:ext cx="9000000" cy="1734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4404685"/>
            <a:ext cx="9000000" cy="23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8759"/>
            <a:ext cx="8784975" cy="1216025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 Pravilnika o tjednim obvezama …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680592"/>
            <a:ext cx="8784975" cy="4700736"/>
          </a:xfrm>
        </p:spPr>
        <p:txBody>
          <a:bodyPr/>
          <a:lstStyle/>
          <a:p>
            <a:pPr marL="0" indent="0" algn="just">
              <a:buNone/>
            </a:pP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Članak 33.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narodne-novine.nn.hr/clanci/sluzbeni/2014_03_34_613.html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hr-HR" sz="1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Stručni </a:t>
            </a: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suradnik knjižničar planira i programira rad, priprema se i obavlja poslove u </a:t>
            </a:r>
            <a:r>
              <a:rPr lang="hr-HR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neposrednome pedagoškom radu, stručno-knjižnične i informacijsko-referalne </a:t>
            </a: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poslove te poslove vezane uz </a:t>
            </a:r>
            <a:r>
              <a:rPr lang="hr-HR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kulturnu i javnu djelatnost škole</a:t>
            </a: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stručno se usavršava, surađuje s matičnim službama, knjižnicama, knjižarima i nakladnicima te obavlja druge poslove vezane uz rad školske knjižnice.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15</a:t>
            </a:fld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7E7F7-F6D6-4C92-BF76-52E5B734CF77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5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8759"/>
            <a:ext cx="8784975" cy="1216025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 normativ rada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 action="ppaction://hlinkfile"/>
              </a:rPr>
              <a:t>Naputak o obvezama</a:t>
            </a:r>
            <a:r>
              <a:rPr lang="hr-HR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programu i normativu rada stručnog suradnika knjižničara u osnovnoj i srednjoj školi </a:t>
            </a:r>
            <a:r>
              <a:rPr lang="hr-HR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(17. 12. 1996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.) </a:t>
            </a: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http://</a:t>
            </a:r>
            <a:r>
              <a:rPr lang="hr-HR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www.oocities.org/drugaosn/knjiznica/Naputak_Ljilje_Vokic.htm</a:t>
            </a:r>
            <a:r>
              <a:rPr lang="hr-HR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hr-HR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 </a:t>
            </a:r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sati tjedno (6 sati dnevno) neposrednog odgojno-obrazovnog i stručnog knjižnično-informacijskog rada u knjižnici i 10 sati tjedno (2 sata dnevno) za kulturnu i javnu djelatnost i stručno usavršavanje         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16</a:t>
            </a:fld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EA043-CEA8-437D-9D3D-2992CF93D652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2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8759"/>
            <a:ext cx="8784975" cy="1216025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Planirano vrijeme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80592"/>
            <a:ext cx="8325742" cy="4700736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o tjednim radnim obvezama učitelja i stručnih suradnika u osnovnoj školi (NN 34/2014)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narodne-novine.nn.hr/clanci/sluzbeni/2014_03_34_613.html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odgojno-obrazovni rad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sati tjedno</a:t>
            </a:r>
          </a:p>
          <a:p>
            <a:r>
              <a:rPr lang="hr-H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kulturna i javna djelatnost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sati tjedno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12,5%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stručno-knjižničarski rad i informacijska djelatnost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 tjedno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stručno usavršavanje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tjedno</a:t>
            </a:r>
          </a:p>
          <a:p>
            <a:r>
              <a:rPr lang="hr-H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ostali poslovi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E5DCB-5819-4F1A-AA04-0ACDCF9DAB93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" y="691200"/>
            <a:ext cx="8001000" cy="5186072"/>
          </a:xfrm>
        </p:spPr>
        <p:txBody>
          <a:bodyPr/>
          <a:lstStyle/>
          <a:p>
            <a:pPr marL="0" indent="0" algn="ctr">
              <a:buNone/>
            </a:pPr>
            <a:r>
              <a:rPr lang="hr-H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Tiskanica NA-3</a:t>
            </a:r>
            <a:endParaRPr lang="hr-HR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Prilozi: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Potvrde kronološki poredane 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Prate popis na tiskanici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Potvrde s pečatom institucije i potpisom odgovorne osobe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E230D-B7C6-4AC2-8581-60EA0322043A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18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240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Dnevnik rada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Toggl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5256584"/>
          </a:xfrm>
        </p:spPr>
        <p:txBody>
          <a:bodyPr/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Zakon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o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odgoju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obrazovanju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osnovnoj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srednjoj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školi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87/08, 86/09, 92/10, 105/10, 90/11, 5/12, 16/12, 86/12, 94/13, 136/14 - RUSRH, 152/14 i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7/17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Članak 139.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www.propisi.hr/print.php?id=8361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pedagoškoj dokumentaciji i evidenciji te javnim ispravama u školskim ustanovama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47/2017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narodne-novine.nn.hr/clanci/sluzbeni/2017_05_47_1108.html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Toogl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 – detaljni ispis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 action="ppaction://hlinkfile"/>
            </a:endParaRPr>
          </a:p>
          <a:p>
            <a:pPr lvl="0"/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Toogl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 – statistika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Toogl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 – dnevnik rada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C74AD-5860-4A27-BAD3-4C1FDFB39D72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8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2132856"/>
            <a:ext cx="8001000" cy="3886944"/>
          </a:xfrm>
        </p:spPr>
        <p:txBody>
          <a:bodyPr/>
          <a:lstStyle/>
          <a:p>
            <a:pPr marL="0" indent="0" algn="ctr">
              <a:buNone/>
            </a:pPr>
            <a:r>
              <a:rPr lang="hr-HR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KVALITETA   I   IZVRSNOST</a:t>
            </a:r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 NE   PROSJEČNOST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1A0CF-C97A-4BC3-8189-4AA333DCA537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AZOO</a:t>
            </a:r>
            <a:endParaRPr lang="hr-H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2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9452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268759"/>
            <a:ext cx="7872794" cy="1216025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projekte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00807"/>
            <a:ext cx="8001000" cy="4544417"/>
          </a:xfrm>
        </p:spPr>
        <p:txBody>
          <a:bodyPr/>
          <a:lstStyle/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Prijedlog projekta (konkretiziran za školu sudionika)</a:t>
            </a:r>
          </a:p>
          <a:p>
            <a:pPr lvl="0"/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Vremenik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troškovnik</a:t>
            </a:r>
          </a:p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aktivnosti  (trajanje, nadnevak i mjesto održavanja), ovjereno potpisom ravnatelja i pečatom školom</a:t>
            </a:r>
          </a:p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sudionika – učenika, učitelja/nastavnika (najmanje 15 učenika), s potpisima, ovjereno potpisom ravnatelja i pečatom školom</a:t>
            </a:r>
          </a:p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vanjskih suradnika s potpisima, ovjereno potpisom ravnatelja i pečatom institucije</a:t>
            </a:r>
          </a:p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rezultata i proizvoda projekta (ovjereno potpisom ravnatelja i pečatom školom)</a:t>
            </a:r>
          </a:p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evaluacijskog upitnika</a:t>
            </a:r>
          </a:p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Diseminacija </a:t>
            </a:r>
          </a:p>
          <a:p>
            <a:pPr lvl="0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Završno izvješće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20</a:t>
            </a:fld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0EF20-C6AA-47D6-ACCA-3E28D202B3B5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3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24000"/>
            <a:ext cx="8712968" cy="5105400"/>
          </a:xfrm>
        </p:spPr>
        <p:txBody>
          <a:bodyPr/>
          <a:lstStyle/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Godišnji plani i program rada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tekuću / prošlu školsku godinu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Izvedbeni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(mjesečni) plan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program rada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tekuću /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prošlu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školsku godinu</a:t>
            </a:r>
          </a:p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Izvješće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radu školske knjižnice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prošlu šk. godinu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Godišnji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kulturnih aktivnosti školske knjižnice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tekuću / prošlu školsku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Realizacija kulturnih aktivnosti knjižnice za prošlu školsku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21</a:t>
            </a:fld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85936-D6F3-40A7-B701-F1977981D689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8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51992"/>
            <a:ext cx="8568952" cy="5105400"/>
          </a:xfrm>
        </p:spPr>
        <p:txBody>
          <a:bodyPr/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knjižnično-informacijskog odgoja i obrazovanja učenika</a:t>
            </a:r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Izvješće o zadnjoj provedenoj reviziji i otpisu</a:t>
            </a:r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o radu školske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knjižnice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 o tjednom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zaduženju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stranica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knjižnice (Facebook)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Dnevnik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22</a:t>
            </a:fld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9B332-61D1-4964-BA2D-3DE761FD5AAC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" y="691200"/>
            <a:ext cx="8001000" cy="5402096"/>
          </a:xfrm>
        </p:spPr>
        <p:txBody>
          <a:bodyPr/>
          <a:lstStyle/>
          <a:p>
            <a:pPr marL="0" indent="0" algn="ctr">
              <a:buNone/>
            </a:pPr>
            <a:r>
              <a:rPr lang="hr-H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Tiskanica NA-4</a:t>
            </a:r>
            <a:endParaRPr lang="hr-HR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Prilozi:</a:t>
            </a:r>
          </a:p>
          <a:p>
            <a:pPr>
              <a:buFontTx/>
              <a:buChar char="-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Potvrde kronološki poredane </a:t>
            </a:r>
            <a:endParaRPr lang="hr-H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Prate popis na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tiskanici</a:t>
            </a:r>
          </a:p>
          <a:p>
            <a:pPr>
              <a:buFontTx/>
              <a:buChar char="-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Tablica skupova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(postotak nazočnosti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pročitanih bibliografskih jedinica (prema pravilima navođenja bibl. jedinica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2FFAA-CA75-42B8-9935-D2ECC5C562EB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23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8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76" y="60032"/>
            <a:ext cx="4213448" cy="673793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C6426-300E-4D71-B2B8-CEDC04146DA9}" type="datetime1">
              <a:rPr lang="hr-HR" smtClean="0"/>
              <a:t>30.10.2018.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24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9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Nastavni sat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51992"/>
            <a:ext cx="8424936" cy="4673352"/>
          </a:xfrm>
        </p:spPr>
        <p:txBody>
          <a:bodyPr/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Nastavna priprema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Izvođenje nastave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Metodička kreativnost</a:t>
            </a:r>
          </a:p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Primjenjivanje suvremenih oblika i metoda u poučavanju</a:t>
            </a:r>
          </a:p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Ostvarenost ishoda poučavanja</a:t>
            </a:r>
          </a:p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Učenici - razred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25</a:t>
            </a:fld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D3A66-87B2-4C4F-AA09-4D3B6AF57E9C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8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4704"/>
            <a:ext cx="80010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hr-H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Obveze mentora i savjetnika</a:t>
            </a:r>
            <a:endParaRPr lang="hr-H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8E9A7-ED84-4282-9EF8-DFAE3F6CC061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7519-0F7B-4CD0-A7DE-5AD19704ACA2}" type="slidenum">
              <a:rPr lang="hr-HR" altLang="sr-Latn-RS" smtClean="0"/>
              <a:pPr>
                <a:defRPr/>
              </a:pPr>
              <a:t>26</a:t>
            </a:fld>
            <a:endParaRPr lang="hr-HR" altLang="sr-Latn-R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19064" y="1861454"/>
            <a:ext cx="8029400" cy="46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j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j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j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Održavanje predavanja, radionica</a:t>
            </a:r>
          </a:p>
          <a:p>
            <a:r>
              <a:rPr lang="hr-HR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Suorganizacija stručnih skupova</a:t>
            </a:r>
          </a:p>
          <a:p>
            <a:r>
              <a:rPr lang="hr-HR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Mentorstvo pripravnicima</a:t>
            </a:r>
          </a:p>
          <a:p>
            <a:r>
              <a:rPr lang="hr-HR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Stručna pomoć kolegama</a:t>
            </a:r>
          </a:p>
          <a:p>
            <a:r>
              <a:rPr lang="hr-HR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od 5 godina</a:t>
            </a:r>
          </a:p>
          <a:p>
            <a:r>
              <a:rPr lang="hr-HR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Obnova ili napredovanje se NE podrazumijeva </a:t>
            </a:r>
          </a:p>
        </p:txBody>
      </p:sp>
    </p:spTree>
    <p:extLst>
      <p:ext uri="{BB962C8B-B14F-4D97-AF65-F5344CB8AC3E}">
        <p14:creationId xmlns:p14="http://schemas.microsoft.com/office/powerpoint/2010/main" val="33418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4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Mentori i savjetnici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C0F2C-A2A7-47E3-A3CE-A7B8A8BB0DE7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20E9D-6B6C-4FDE-911D-F544F2CAE682}" type="slidenum">
              <a:rPr lang="hr-HR" altLang="sr-Latn-RS" smtClean="0"/>
              <a:pPr>
                <a:defRPr/>
              </a:pPr>
              <a:t>27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403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5516" y="2130425"/>
            <a:ext cx="871296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Georgia" panose="02040502050405020303" pitchFamily="18" charset="0"/>
              </a:rPr>
              <a:t>Koprivničko-križevačka </a:t>
            </a:r>
            <a:r>
              <a:rPr lang="hr-HR" dirty="0">
                <a:latin typeface="Georgia" panose="02040502050405020303" pitchFamily="18" charset="0"/>
              </a:rPr>
              <a:t>županija</a:t>
            </a:r>
            <a:br>
              <a:rPr lang="hr-HR" dirty="0">
                <a:latin typeface="Georgia" panose="02040502050405020303" pitchFamily="18" charset="0"/>
              </a:rPr>
            </a:br>
            <a:r>
              <a:rPr lang="hr-HR" dirty="0">
                <a:latin typeface="Georgia" panose="02040502050405020303" pitchFamily="18" charset="0"/>
              </a:rPr>
              <a:t>ŽSV knjižničara osnovnih i srednjih škola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9522" y="3886200"/>
            <a:ext cx="8604956" cy="1752600"/>
          </a:xfrm>
        </p:spPr>
        <p:txBody>
          <a:bodyPr>
            <a:normAutofit/>
          </a:bodyPr>
          <a:lstStyle/>
          <a:p>
            <a:endParaRPr lang="hr-HR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hr-HR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Voditeljica ŽSV-a</a:t>
            </a:r>
          </a:p>
          <a:p>
            <a:r>
              <a:rPr lang="hr-HR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Adrijana Hatadi, stručni suradnik savjetnik</a:t>
            </a:r>
            <a:endParaRPr lang="hr-HR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34107"/>
              </p:ext>
            </p:extLst>
          </p:nvPr>
        </p:nvGraphicFramePr>
        <p:xfrm>
          <a:off x="1619672" y="3375478"/>
          <a:ext cx="5904656" cy="2645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808">
                  <a:extLst>
                    <a:ext uri="{9D8B030D-6E8A-4147-A177-3AD203B41FA5}">
                      <a16:colId xmlns:a16="http://schemas.microsoft.com/office/drawing/2014/main" val="1339337312"/>
                    </a:ext>
                  </a:extLst>
                </a:gridCol>
                <a:gridCol w="3798704">
                  <a:extLst>
                    <a:ext uri="{9D8B030D-6E8A-4147-A177-3AD203B41FA5}">
                      <a16:colId xmlns:a16="http://schemas.microsoft.com/office/drawing/2014/main" val="378087639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6490036"/>
                    </a:ext>
                  </a:extLst>
                </a:gridCol>
              </a:tblGrid>
              <a:tr h="5215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Stručni suradnici mentori i savjetnici 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24814"/>
                  </a:ext>
                </a:extLst>
              </a:tr>
              <a:tr h="354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Georgia" panose="02040502050405020303" pitchFamily="18" charset="0"/>
                        </a:rPr>
                        <a:t>r.br</a:t>
                      </a:r>
                      <a:endParaRPr lang="hr-HR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Ime i prezime 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Zvanje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16876"/>
                  </a:ext>
                </a:extLst>
              </a:tr>
              <a:tr h="3540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Adrijana Hatadi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Georgia" panose="02040502050405020303" pitchFamily="18" charset="0"/>
                        </a:rPr>
                        <a:t>savjetnik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3842718"/>
                  </a:ext>
                </a:extLst>
              </a:tr>
              <a:tr h="3540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Georgia" panose="02040502050405020303" pitchFamily="18" charset="0"/>
                        </a:rPr>
                        <a:t>Luca Matić</a:t>
                      </a:r>
                      <a:endParaRPr lang="hr-HR" sz="16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savjetnik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4977488"/>
                  </a:ext>
                </a:extLst>
              </a:tr>
              <a:tr h="3540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Stjepana Kadić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mentor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0246886"/>
                  </a:ext>
                </a:extLst>
              </a:tr>
              <a:tr h="3540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Stojanka  </a:t>
                      </a:r>
                      <a:r>
                        <a:rPr lang="hr-HR" sz="1600" b="1" kern="1200" dirty="0" err="1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Lesički</a:t>
                      </a:r>
                      <a:endParaRPr lang="hr-HR" sz="1600" b="1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Georgia" panose="02040502050405020303" pitchFamily="18" charset="0"/>
                        </a:rPr>
                        <a:t>mentor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8835322"/>
                  </a:ext>
                </a:extLst>
              </a:tr>
              <a:tr h="3540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Lidija </a:t>
                      </a:r>
                      <a:r>
                        <a:rPr lang="hr-HR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Levačić</a:t>
                      </a:r>
                      <a:r>
                        <a:rPr lang="hr-HR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Mesarov</a:t>
                      </a:r>
                      <a:endParaRPr lang="hr-HR" sz="1600" b="1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</a:t>
                      </a:r>
                      <a:endParaRPr lang="hr-H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68302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56" y="180000"/>
            <a:ext cx="8507288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Georgia" panose="02040502050405020303" pitchFamily="18" charset="0"/>
              </a:rPr>
              <a:t>Koprivničko-križevačka županija</a:t>
            </a:r>
            <a:endParaRPr lang="hr-HR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760" y="1772816"/>
            <a:ext cx="4577256" cy="1440160"/>
          </a:xfrm>
        </p:spPr>
        <p:txBody>
          <a:bodyPr/>
          <a:lstStyle/>
          <a:p>
            <a:r>
              <a:rPr lang="hr-HR" dirty="0" smtClean="0">
                <a:latin typeface="Georgia" panose="02040502050405020303" pitchFamily="18" charset="0"/>
              </a:rPr>
              <a:t>Broj članova ŽSV-a: 29</a:t>
            </a:r>
          </a:p>
          <a:p>
            <a:r>
              <a:rPr lang="hr-HR" dirty="0" smtClean="0">
                <a:latin typeface="Georgia" panose="02040502050405020303" pitchFamily="18" charset="0"/>
              </a:rPr>
              <a:t>Knjižničara: </a:t>
            </a:r>
            <a:r>
              <a:rPr lang="hr-HR" dirty="0" smtClean="0">
                <a:latin typeface="Georgia" panose="02040502050405020303" pitchFamily="18" charset="0"/>
              </a:rPr>
              <a:t>24   </a:t>
            </a:r>
            <a:r>
              <a:rPr lang="hr-HR" dirty="0" smtClean="0">
                <a:solidFill>
                  <a:srgbClr val="FF0000"/>
                </a:solidFill>
                <a:latin typeface="Georgia" panose="02040502050405020303" pitchFamily="18" charset="0"/>
              </a:rPr>
              <a:t>82,75%</a:t>
            </a:r>
            <a:endParaRPr lang="hr-HR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61384" y="1737391"/>
            <a:ext cx="4182616" cy="1440161"/>
          </a:xfrm>
        </p:spPr>
        <p:txBody>
          <a:bodyPr/>
          <a:lstStyle/>
          <a:p>
            <a:r>
              <a:rPr lang="hr-HR" dirty="0">
                <a:latin typeface="Georgia" panose="02040502050405020303" pitchFamily="18" charset="0"/>
              </a:rPr>
              <a:t>Savjetnika: </a:t>
            </a:r>
            <a:r>
              <a:rPr lang="hr-HR" dirty="0" smtClean="0">
                <a:latin typeface="Georgia" panose="02040502050405020303" pitchFamily="18" charset="0"/>
              </a:rPr>
              <a:t>2    </a:t>
            </a:r>
            <a:r>
              <a:rPr lang="hr-HR" dirty="0" smtClean="0">
                <a:solidFill>
                  <a:srgbClr val="FF0000"/>
                </a:solidFill>
                <a:latin typeface="Georgia" panose="02040502050405020303" pitchFamily="18" charset="0"/>
              </a:rPr>
              <a:t>6,89 </a:t>
            </a:r>
            <a:r>
              <a:rPr lang="hr-HR" dirty="0">
                <a:solidFill>
                  <a:srgbClr val="FF0000"/>
                </a:solidFill>
                <a:latin typeface="Georgia" panose="02040502050405020303" pitchFamily="18" charset="0"/>
              </a:rPr>
              <a:t>%</a:t>
            </a:r>
          </a:p>
          <a:p>
            <a:r>
              <a:rPr lang="hr-HR" dirty="0" smtClean="0">
                <a:latin typeface="Georgia" panose="02040502050405020303" pitchFamily="18" charset="0"/>
              </a:rPr>
              <a:t>Mentora</a:t>
            </a:r>
            <a:r>
              <a:rPr lang="hr-HR" dirty="0">
                <a:latin typeface="Georgia" panose="02040502050405020303" pitchFamily="18" charset="0"/>
              </a:rPr>
              <a:t>: </a:t>
            </a:r>
            <a:r>
              <a:rPr lang="hr-HR" dirty="0" smtClean="0">
                <a:latin typeface="Georgia" panose="02040502050405020303" pitchFamily="18" charset="0"/>
              </a:rPr>
              <a:t>3    </a:t>
            </a:r>
            <a:r>
              <a:rPr lang="hr-HR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10,34%</a:t>
            </a:r>
            <a:endParaRPr lang="hr-HR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2132856"/>
            <a:ext cx="8001000" cy="3886944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</a:t>
            </a:r>
          </a:p>
          <a:p>
            <a:pPr marL="0" indent="0" algn="ctr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NAPREDOVANJU UČITELJA I NASTAVNIKA U </a:t>
            </a:r>
          </a:p>
          <a:p>
            <a:pPr marL="0" indent="0" algn="ctr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OSNOVNOM I SREDNJEM ŠKOLSTVU</a:t>
            </a:r>
          </a:p>
          <a:p>
            <a:pPr marL="0" indent="0" algn="ctr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89/95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148/99, 20/05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algn="ctr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narodne-novine.nn.hr/clanci/sluzbeni/1995_11_89_1418.html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1A0CF-C97A-4BC3-8189-4AA333DCA537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AZOO</a:t>
            </a:r>
            <a:endParaRPr lang="hr-H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2</a:t>
            </a: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Georgia" panose="02040502050405020303" pitchFamily="18" charset="0"/>
              </a:rPr>
              <a:t>Koprivničko-križevačka </a:t>
            </a:r>
            <a:r>
              <a:rPr lang="hr-HR" dirty="0">
                <a:latin typeface="Georgia" panose="02040502050405020303" pitchFamily="18" charset="0"/>
              </a:rPr>
              <a:t>županija</a:t>
            </a:r>
            <a:endParaRPr lang="hr-HR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09177157"/>
              </p:ext>
            </p:extLst>
          </p:nvPr>
        </p:nvGraphicFramePr>
        <p:xfrm>
          <a:off x="1527175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8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Mentori i savjetnici u 17 županija, </a:t>
            </a:r>
            <a:br>
              <a:rPr lang="hr-HR" dirty="0" smtClean="0"/>
            </a:br>
            <a:r>
              <a:rPr lang="hr-HR" dirty="0" smtClean="0"/>
              <a:t>u 21 županijskom stručnom vijeću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0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16217811"/>
              </p:ext>
            </p:extLst>
          </p:nvPr>
        </p:nvGraphicFramePr>
        <p:xfrm>
          <a:off x="971600" y="1772816"/>
          <a:ext cx="74168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98" y="304801"/>
            <a:ext cx="8317805" cy="1216025"/>
          </a:xfrm>
        </p:spPr>
        <p:txBody>
          <a:bodyPr/>
          <a:lstStyle/>
          <a:p>
            <a:r>
              <a:rPr lang="hr-HR" dirty="0" smtClean="0"/>
              <a:t>Postotak mentora i savjetnika u Hrvatskoj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85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6652217"/>
              </p:ext>
            </p:extLst>
          </p:nvPr>
        </p:nvGraphicFramePr>
        <p:xfrm>
          <a:off x="386896" y="1520826"/>
          <a:ext cx="8376557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Mentori i savjetnici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85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53768255"/>
              </p:ext>
            </p:extLst>
          </p:nvPr>
        </p:nvGraphicFramePr>
        <p:xfrm>
          <a:off x="179512" y="1628800"/>
          <a:ext cx="8784976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4801"/>
            <a:ext cx="8180139" cy="1216025"/>
          </a:xfrm>
        </p:spPr>
        <p:txBody>
          <a:bodyPr/>
          <a:lstStyle/>
          <a:p>
            <a:r>
              <a:rPr lang="hr-HR" dirty="0" smtClean="0"/>
              <a:t>Broj mentora i savjetnika po županijama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1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87447811"/>
              </p:ext>
            </p:extLst>
          </p:nvPr>
        </p:nvGraphicFramePr>
        <p:xfrm>
          <a:off x="287525" y="1520826"/>
          <a:ext cx="8568951" cy="507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68759"/>
            <a:ext cx="8001000" cy="1216025"/>
          </a:xfrm>
        </p:spPr>
        <p:txBody>
          <a:bodyPr/>
          <a:lstStyle/>
          <a:p>
            <a:r>
              <a:rPr lang="hr-HR" dirty="0" smtClean="0"/>
              <a:t>Mentori i savjetnici u postotcima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7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Hvala na pozornosti</a:t>
            </a:r>
            <a:endParaRPr lang="hr-HR" sz="4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C2FBE-4555-4D50-86EB-FD4A78E1B956}" type="datetime1">
              <a:rPr lang="hr-HR" smtClean="0"/>
              <a:t>30.10.2018.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20E9D-6B6C-4FDE-911D-F544F2CAE682}" type="slidenum">
              <a:rPr lang="hr-HR" altLang="sr-Latn-RS" smtClean="0"/>
              <a:pPr>
                <a:defRPr/>
              </a:pPr>
              <a:t>36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643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00808"/>
            <a:ext cx="8001000" cy="4492625"/>
          </a:xfrm>
        </p:spPr>
        <p:txBody>
          <a:bodyPr/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stručna sprema propisana zakonom (stručni ispiti)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Zakon o knjižnicama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 105/1997)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pedagoška-psihološka naobrazba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udovoljava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kriterijima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ocjenjivanja</a:t>
            </a:r>
          </a:p>
          <a:p>
            <a:endParaRPr lang="hr-H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C9496-A14A-4EE6-8BF5-687B7B5F1C39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3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0601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Uvjeti za zvanje mentora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godina radnog iskustva u odgojno-obrazovnoj struci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radu s učenicima ocijenjen kao vrlo uspješan ili izvrstan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Najmanje 7 bodova iz izvannastavnog stručnog rada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Redovito se stručno usavršava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66FC3-AF4A-488E-ACEC-C612ECAD7E1B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4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068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Uvjeti za zvanje savjetnika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godina radnog iskustva u odgojno-obrazovnoj struci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radu s učenicima ocijenjen kao izvrstan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Najmanje 15 bodova iz izvannastavnog stručnog rada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Redovito se stručno usavršava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5D983-19FB-485A-8A68-5D6F5EF78FD2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5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994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Kriteriji vrednovanja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00808"/>
            <a:ext cx="8469758" cy="4680520"/>
          </a:xfrm>
        </p:spPr>
        <p:txBody>
          <a:bodyPr/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Stručnost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Ljudske, pedagoške i metodičke odlike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 u nastavnom radu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Izvannastavne aktivnosti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Izvannastavni stručni rad</a:t>
            </a:r>
          </a:p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Doprinos unapređivanju procesa poučavanja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Doprinos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razvoju cjelokupne odgojno-obrazovne djelatnosti škole i hrvatskog školstva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264B2-3CBC-4A81-AD99-DDB166A9477C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601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vrednovanja uspješnosti u radu s učenicima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su: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267200"/>
          </a:xfrm>
        </p:spPr>
        <p:txBody>
          <a:bodyPr>
            <a:no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Metodička kreativnost u poučavanju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jenjivanje 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suvremenih oblika i metoda rada u poučavanju i korištenje suvremenih izvora znanja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Postignuti rezultati u odgojnom radu s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učenicima 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Promicanje ljudskih prava i briga za zdrav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okoliš 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Suradnja s učiteljima odnosno nastavnicima, roditeljima te predstavnicima društvenog okružja škole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D4C7F-8D7D-4A65-88B0-435C09FE539F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7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275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za vrednovanje stručnosti i kvalitete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2204864"/>
            <a:ext cx="8001000" cy="3814936"/>
          </a:xfrm>
        </p:spPr>
        <p:txBody>
          <a:bodyPr/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uspješnost u radu s učenicima </a:t>
            </a:r>
          </a:p>
          <a:p>
            <a:r>
              <a:rPr lang="hr-H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izvannastavni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stručni rad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stručno usavršavanje </a:t>
            </a:r>
            <a:endParaRPr lang="hr-H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049FB-D211-47E5-AA5B-943B46006154}" type="datetime1">
              <a:rPr lang="hr-HR" smtClean="0"/>
              <a:t>30.10.2018.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AZOO</a:t>
            </a: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8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2867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905</Words>
  <Application>Microsoft Office PowerPoint</Application>
  <PresentationFormat>On-screen Show (4:3)</PresentationFormat>
  <Paragraphs>252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Verdana</vt:lpstr>
      <vt:lpstr>Wingdings</vt:lpstr>
      <vt:lpstr>Profile</vt:lpstr>
      <vt:lpstr>Napredovanje stručnih suradnika knjižničara u viša zvanja</vt:lpstr>
      <vt:lpstr>PowerPoint Presentation</vt:lpstr>
      <vt:lpstr>PowerPoint Presentation</vt:lpstr>
      <vt:lpstr>Uvjeti</vt:lpstr>
      <vt:lpstr>Uvjeti za zvanje mentora</vt:lpstr>
      <vt:lpstr>Uvjeti za zvanje savjetnika</vt:lpstr>
      <vt:lpstr>Kriteriji vrednovanja</vt:lpstr>
      <vt:lpstr>Elementi vrednovanja uspješnosti u radu s učenicima su: </vt:lpstr>
      <vt:lpstr>Elementi za vrednovanje stručnosti i kvalitete rada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 Pravilnika o tjednim obvezama …</vt:lpstr>
      <vt:lpstr>Program i normativ rada</vt:lpstr>
      <vt:lpstr>Planirano vrijeme</vt:lpstr>
      <vt:lpstr>PowerPoint Presentation</vt:lpstr>
      <vt:lpstr>Dnevnik rada            Toggl</vt:lpstr>
      <vt:lpstr>Dokumentacija za projekte</vt:lpstr>
      <vt:lpstr>Dokumentacija</vt:lpstr>
      <vt:lpstr>Dokumentacija</vt:lpstr>
      <vt:lpstr>PowerPoint Presentation</vt:lpstr>
      <vt:lpstr>PowerPoint Presentation</vt:lpstr>
      <vt:lpstr>Nastavni sat</vt:lpstr>
      <vt:lpstr>PowerPoint Presentation</vt:lpstr>
      <vt:lpstr>Mentori i savjetnici</vt:lpstr>
      <vt:lpstr>Koprivničko-križevačka županija ŽSV knjižničara osnovnih i srednjih škola</vt:lpstr>
      <vt:lpstr>Koprivničko-križevačka županija</vt:lpstr>
      <vt:lpstr>Koprivničko-križevačka županija</vt:lpstr>
      <vt:lpstr>Mentori i savjetnici u 17 županija,  u 21 županijskom stručnom vijeću</vt:lpstr>
      <vt:lpstr>Postotak mentora i savjetnika u Hrvatskoj</vt:lpstr>
      <vt:lpstr>Mentori i savjetnici</vt:lpstr>
      <vt:lpstr>Broj mentora i savjetnika po županijama</vt:lpstr>
      <vt:lpstr>Mentori i savjetnici u postotcima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M.WIENNA</dc:creator>
  <cp:lastModifiedBy>Adela Granic</cp:lastModifiedBy>
  <cp:revision>247</cp:revision>
  <dcterms:created xsi:type="dcterms:W3CDTF">2008-06-04T09:23:34Z</dcterms:created>
  <dcterms:modified xsi:type="dcterms:W3CDTF">2018-10-30T12:34:51Z</dcterms:modified>
</cp:coreProperties>
</file>