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70" r:id="rId11"/>
    <p:sldId id="269" r:id="rId12"/>
    <p:sldId id="265" r:id="rId13"/>
    <p:sldId id="266" r:id="rId14"/>
    <p:sldId id="267" r:id="rId15"/>
    <p:sldId id="271" r:id="rId16"/>
    <p:sldId id="272" r:id="rId17"/>
    <p:sldId id="273" r:id="rId18"/>
    <p:sldId id="274" r:id="rId19"/>
    <p:sldId id="276" r:id="rId20"/>
    <p:sldId id="278" r:id="rId21"/>
    <p:sldId id="279" r:id="rId22"/>
    <p:sldId id="282" r:id="rId23"/>
    <p:sldId id="280" r:id="rId24"/>
    <p:sldId id="283" r:id="rId25"/>
    <p:sldId id="284" r:id="rId26"/>
    <p:sldId id="288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5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943600" y="1103585"/>
            <a:ext cx="5943599" cy="4493173"/>
          </a:xfrm>
        </p:spPr>
        <p:txBody>
          <a:bodyPr>
            <a:noAutofit/>
          </a:bodyPr>
          <a:lstStyle/>
          <a:p>
            <a:pPr algn="ctr"/>
            <a:r>
              <a:rPr lang="hr-HR" sz="8000" dirty="0" smtClean="0"/>
              <a:t>Od stažiranja- </a:t>
            </a:r>
            <a:br>
              <a:rPr lang="hr-HR" sz="8000" dirty="0" smtClean="0"/>
            </a:br>
            <a:r>
              <a:rPr lang="hr-HR" sz="8000" dirty="0" smtClean="0"/>
              <a:t>do položenog </a:t>
            </a:r>
            <a:br>
              <a:rPr lang="hr-HR" sz="8000" dirty="0" smtClean="0"/>
            </a:br>
            <a:r>
              <a:rPr lang="hr-HR" sz="8000" dirty="0" smtClean="0"/>
              <a:t>stručnog  ispita</a:t>
            </a:r>
            <a:br>
              <a:rPr lang="hr-HR" sz="8000" dirty="0" smtClean="0"/>
            </a:br>
            <a:r>
              <a:rPr lang="hr-HR" sz="8000" dirty="0"/>
              <a:t/>
            </a:r>
            <a:br>
              <a:rPr lang="hr-HR" sz="8000" dirty="0"/>
            </a:br>
            <a:endParaRPr lang="hr-HR" sz="8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81504" y="5817476"/>
            <a:ext cx="9572296" cy="1040523"/>
          </a:xfrm>
        </p:spPr>
        <p:txBody>
          <a:bodyPr>
            <a:normAutofit lnSpcReduction="10000"/>
          </a:bodyPr>
          <a:lstStyle/>
          <a:p>
            <a:pPr algn="ctr"/>
            <a:endParaRPr lang="hr-HR" dirty="0" smtClean="0"/>
          </a:p>
          <a:p>
            <a:pPr algn="ctr"/>
            <a:r>
              <a:rPr lang="hr-HR" dirty="0" smtClean="0"/>
              <a:t>Zagreb, 3. listopada 2018.</a:t>
            </a:r>
          </a:p>
          <a:p>
            <a:pPr algn="ctr"/>
            <a:endParaRPr lang="hr-HR" dirty="0" smtClean="0"/>
          </a:p>
        </p:txBody>
      </p:sp>
      <p:sp>
        <p:nvSpPr>
          <p:cNvPr id="5" name="AutoShape 2" descr="Slikovni rezultat za worry face"/>
          <p:cNvSpPr>
            <a:spLocks noChangeAspect="1" noChangeArrowheads="1"/>
          </p:cNvSpPr>
          <p:nvPr/>
        </p:nvSpPr>
        <p:spPr bwMode="auto">
          <a:xfrm>
            <a:off x="187107" y="-4729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030" name="Picture 6" descr="Slikovni rezultat za worry f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06" y="882868"/>
            <a:ext cx="5120618" cy="3878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62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Tijek stažiranja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hr-HR" altLang="sr-Latn-RS" sz="36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tijekom stažiranja pripravnik obvezan </a:t>
            </a:r>
            <a:r>
              <a:rPr lang="hr-HR" altLang="sr-Latn-RS" sz="3600" dirty="0" err="1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nazočiti</a:t>
            </a:r>
            <a:r>
              <a:rPr lang="hr-HR" altLang="sr-Latn-RS" sz="36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 radu mentora najmanje 60 sati  (volonter najmanje 2 dana mjesečno tijekom nastavne godine, </a:t>
            </a:r>
            <a:r>
              <a:rPr lang="hr-HR" altLang="sr-Latn-RS" sz="3600" dirty="0" err="1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odn</a:t>
            </a:r>
            <a:r>
              <a:rPr lang="hr-HR" altLang="sr-Latn-RS" sz="3600" dirty="0">
                <a:solidFill>
                  <a:schemeClr val="tx1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. 140 sati)</a:t>
            </a:r>
            <a:endParaRPr lang="en-GB" altLang="sr-Latn-RS" sz="3600" dirty="0">
              <a:solidFill>
                <a:schemeClr val="tx1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pPr marL="609600" indent="-609600"/>
            <a:r>
              <a:rPr lang="hr-HR" altLang="sr-Latn-RS" sz="3600" dirty="0">
                <a:latin typeface="Corbel" panose="020B0503020204020204" pitchFamily="34" charset="0"/>
                <a:cs typeface="Times New Roman" panose="02020603050405020304" pitchFamily="18" charset="0"/>
              </a:rPr>
              <a:t>Povjerenstvo za stažiranje </a:t>
            </a:r>
            <a:r>
              <a:rPr lang="hr-HR" altLang="sr-Latn-RS" sz="3600" dirty="0" smtClean="0">
                <a:latin typeface="Corbel" panose="020B0503020204020204" pitchFamily="34" charset="0"/>
                <a:cs typeface="Times New Roman" panose="02020603050405020304" pitchFamily="18" charset="0"/>
              </a:rPr>
              <a:t>bit </a:t>
            </a:r>
            <a:r>
              <a:rPr lang="hr-HR" altLang="sr-Latn-RS" sz="3600" dirty="0">
                <a:latin typeface="Corbel" panose="020B0503020204020204" pitchFamily="34" charset="0"/>
                <a:cs typeface="Times New Roman" panose="02020603050405020304" pitchFamily="18" charset="0"/>
              </a:rPr>
              <a:t>će nazočno radu pripravnika najmanje dva puta po 2 sata tijekom stažiranja (redovna nastava ili ostali oblici odg.-obraz. rada)</a:t>
            </a:r>
            <a:r>
              <a:rPr lang="en-GB" altLang="sr-Latn-RS" sz="3600" dirty="0">
                <a:latin typeface="Corbel" panose="020B0503020204020204" pitchFamily="34" charset="0"/>
                <a:cs typeface="Times New Roman" panose="02020603050405020304" pitchFamily="18" charset="0"/>
              </a:rPr>
              <a:t> </a:t>
            </a:r>
            <a:endParaRPr lang="hr-HR" altLang="sr-Latn-RS" sz="3600" dirty="0"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endParaRPr lang="hr-HR" sz="3600" b="1" dirty="0"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03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12875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hr-HR" sz="9600" dirty="0" smtClean="0"/>
              <a:t> </a:t>
            </a:r>
            <a:r>
              <a:rPr lang="hr-HR" sz="4000" dirty="0" smtClean="0"/>
              <a:t>Osobe </a:t>
            </a:r>
            <a:r>
              <a:rPr lang="hr-HR" sz="4000" dirty="0"/>
              <a:t>koje se stručno osposobljavaju za rad bez zasnivanja radnoga odnosa:</a:t>
            </a:r>
            <a:br>
              <a:rPr lang="hr-HR" sz="4000" dirty="0"/>
            </a:b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2222500"/>
            <a:ext cx="10233800" cy="3551767"/>
          </a:xfrm>
        </p:spPr>
        <p:txBody>
          <a:bodyPr>
            <a:normAutofit fontScale="25000" lnSpcReduction="20000"/>
          </a:bodyPr>
          <a:lstStyle/>
          <a:p>
            <a:r>
              <a:rPr lang="hr-HR" sz="14400" dirty="0" smtClean="0"/>
              <a:t>prema </a:t>
            </a:r>
            <a:r>
              <a:rPr lang="hr-HR" sz="14400" dirty="0"/>
              <a:t>Uputama za provedbu Zakona o poticanju </a:t>
            </a:r>
            <a:r>
              <a:rPr lang="hr-HR" sz="14400" dirty="0" smtClean="0"/>
              <a:t>   zapošljavanja</a:t>
            </a:r>
            <a:r>
              <a:rPr lang="hr-HR" sz="14400" dirty="0" smtClean="0"/>
              <a:t>* </a:t>
            </a:r>
            <a:r>
              <a:rPr lang="hr-HR" sz="14400" dirty="0"/>
              <a:t>poslodavac snosi troškove stažiranja i polaganja stručnog ispita </a:t>
            </a:r>
          </a:p>
          <a:p>
            <a:pPr marL="0" indent="0">
              <a:buNone/>
            </a:pPr>
            <a:r>
              <a:rPr lang="hr-HR" sz="14400" dirty="0" smtClean="0"/>
              <a:t> </a:t>
            </a:r>
          </a:p>
          <a:p>
            <a:pPr marL="0" indent="0">
              <a:buNone/>
            </a:pPr>
            <a:r>
              <a:rPr lang="hr-HR" sz="9600" dirty="0" smtClean="0"/>
              <a:t>      </a:t>
            </a:r>
            <a:endParaRPr lang="hr-HR" sz="9600" dirty="0"/>
          </a:p>
          <a:p>
            <a:pPr marL="0" indent="0">
              <a:buNone/>
            </a:pPr>
            <a:endParaRPr lang="hr-HR" sz="9600" dirty="0"/>
          </a:p>
          <a:p>
            <a:r>
              <a:rPr lang="hr-HR" sz="9600" dirty="0"/>
              <a:t>       </a:t>
            </a:r>
            <a:r>
              <a:rPr lang="hr-HR" sz="9600" dirty="0" smtClean="0"/>
              <a:t>* </a:t>
            </a:r>
            <a:r>
              <a:rPr lang="hr-HR" sz="9600" dirty="0"/>
              <a:t>koje je donijelo Ministarstvo rada i mirovinskog sustava </a:t>
            </a:r>
          </a:p>
        </p:txBody>
      </p:sp>
    </p:spTree>
    <p:extLst>
      <p:ext uri="{BB962C8B-B14F-4D97-AF65-F5344CB8AC3E}">
        <p14:creationId xmlns:p14="http://schemas.microsoft.com/office/powerpoint/2010/main" val="93911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/>
              <a:t>Prijava stručnog ispita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690688"/>
            <a:ext cx="10233800" cy="4997979"/>
          </a:xfrm>
        </p:spPr>
        <p:txBody>
          <a:bodyPr>
            <a:normAutofit/>
          </a:bodyPr>
          <a:lstStyle/>
          <a:p>
            <a:r>
              <a:rPr lang="hr-HR" dirty="0"/>
              <a:t>ispitni rokovi za učitelje i stručne suradnike u osnovnim školama:  </a:t>
            </a:r>
          </a:p>
          <a:p>
            <a:pPr marL="0" indent="0">
              <a:buNone/>
            </a:pPr>
            <a:r>
              <a:rPr lang="hr-HR" dirty="0"/>
              <a:t>                         15. siječnja – 1. ožujka </a:t>
            </a:r>
          </a:p>
          <a:p>
            <a:pPr marL="0" indent="0">
              <a:buNone/>
            </a:pPr>
            <a:r>
              <a:rPr lang="hr-HR" dirty="0"/>
              <a:t>                         15. travnja – 1. lipnja </a:t>
            </a:r>
          </a:p>
          <a:p>
            <a:pPr marL="0" indent="0">
              <a:buNone/>
            </a:pPr>
            <a:r>
              <a:rPr lang="hr-HR" dirty="0"/>
              <a:t>                           1. listopada – 15. studenoga </a:t>
            </a:r>
          </a:p>
          <a:p>
            <a:pPr marL="0" indent="0">
              <a:buNone/>
            </a:pPr>
            <a:r>
              <a:rPr lang="hr-HR" dirty="0"/>
              <a:t>U srednjim školama:</a:t>
            </a:r>
          </a:p>
          <a:p>
            <a:pPr marL="0" indent="0">
              <a:buNone/>
            </a:pPr>
            <a:r>
              <a:rPr lang="pl-PL" dirty="0"/>
              <a:t>                          10. veljače -10. travnja </a:t>
            </a:r>
          </a:p>
          <a:p>
            <a:pPr marL="0" indent="0">
              <a:buNone/>
            </a:pPr>
            <a:r>
              <a:rPr lang="pl-PL" dirty="0"/>
              <a:t>                          10. listopada - 10. prosinca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Škola </a:t>
            </a:r>
            <a:r>
              <a:rPr lang="hr-HR" dirty="0"/>
              <a:t>prijavljuje pripravnika za stručni ispit najkasnije 30 dana prije početka ispitnog roka </a:t>
            </a:r>
          </a:p>
          <a:p>
            <a:pPr marL="0" indent="0">
              <a:buNone/>
            </a:pP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395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Prijava  stručnog ispita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r-HR" sz="3600" dirty="0"/>
              <a:t>ispit se prijavljuje sljedećom dokumentacijom: </a:t>
            </a:r>
          </a:p>
          <a:p>
            <a:pPr marL="0" indent="0">
              <a:buNone/>
            </a:pPr>
            <a:r>
              <a:rPr lang="hr-HR" sz="3600" dirty="0"/>
              <a:t>  </a:t>
            </a:r>
            <a:r>
              <a:rPr lang="hr-HR" sz="3600" dirty="0" smtClean="0"/>
              <a:t>-prijavnica  </a:t>
            </a:r>
            <a:r>
              <a:rPr lang="hr-HR" sz="3600" dirty="0"/>
              <a:t>(Tiskanica SI-3). 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 smtClean="0"/>
              <a:t>  -izvješće </a:t>
            </a:r>
            <a:r>
              <a:rPr lang="hr-HR" sz="3600" dirty="0"/>
              <a:t>povjerenstva za stažiranje  ( Tiskanica -SI-2) 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 smtClean="0"/>
              <a:t>   -preslika </a:t>
            </a:r>
            <a:r>
              <a:rPr lang="hr-HR" sz="3600" dirty="0"/>
              <a:t>diplome  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 smtClean="0"/>
              <a:t>  -dokaz </a:t>
            </a:r>
            <a:r>
              <a:rPr lang="hr-HR" sz="3600" dirty="0"/>
              <a:t>o pedagoškim kompetencijama (ako je potrebno) </a:t>
            </a:r>
            <a:endParaRPr lang="hr-HR" sz="3600" dirty="0" smtClean="0"/>
          </a:p>
          <a:p>
            <a:pPr marL="0" indent="0">
              <a:buNone/>
            </a:pPr>
            <a:r>
              <a:rPr lang="hr-HR" sz="3600" dirty="0" smtClean="0"/>
              <a:t>   -evidencija </a:t>
            </a:r>
            <a:r>
              <a:rPr lang="hr-HR" sz="3600" dirty="0"/>
              <a:t>o ostvarenom programu pripravničkog </a:t>
            </a:r>
            <a:r>
              <a:rPr lang="hr-HR" sz="3600" dirty="0" smtClean="0"/>
              <a:t>   </a:t>
            </a:r>
          </a:p>
          <a:p>
            <a:pPr marL="0" indent="0">
              <a:buNone/>
            </a:pPr>
            <a:r>
              <a:rPr lang="hr-HR" sz="3600" dirty="0"/>
              <a:t> </a:t>
            </a:r>
            <a:r>
              <a:rPr lang="hr-HR" sz="3600" dirty="0" smtClean="0"/>
              <a:t>    staža  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359269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Ispitno povjerenstvo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536700"/>
            <a:ext cx="10233800" cy="4640263"/>
          </a:xfrm>
        </p:spPr>
        <p:txBody>
          <a:bodyPr>
            <a:noAutofit/>
          </a:bodyPr>
          <a:lstStyle/>
          <a:p>
            <a:r>
              <a:rPr lang="hr-HR" dirty="0" smtClean="0"/>
              <a:t>Adela Granić, viša savjetnica za školske knjižnice u  AZOO </a:t>
            </a:r>
          </a:p>
          <a:p>
            <a:r>
              <a:rPr lang="hr-HR" dirty="0" smtClean="0"/>
              <a:t>Štefanija </a:t>
            </a:r>
            <a:r>
              <a:rPr lang="hr-HR" dirty="0" err="1" smtClean="0"/>
              <a:t>Turković</a:t>
            </a:r>
            <a:r>
              <a:rPr lang="hr-HR" dirty="0" smtClean="0"/>
              <a:t>, prof.,</a:t>
            </a:r>
            <a:r>
              <a:rPr lang="hr-HR" altLang="sr-Latn-RS" dirty="0">
                <a:cs typeface="Arial" panose="020B0604020202020204" pitchFamily="34" charset="0"/>
              </a:rPr>
              <a:t> OŠ Bartola </a:t>
            </a:r>
            <a:r>
              <a:rPr lang="hr-HR" altLang="sr-Latn-RS" dirty="0" smtClean="0">
                <a:cs typeface="Arial" panose="020B0604020202020204" pitchFamily="34" charset="0"/>
              </a:rPr>
              <a:t>Kašića</a:t>
            </a:r>
          </a:p>
          <a:p>
            <a:r>
              <a:rPr lang="hr-HR" dirty="0">
                <a:cs typeface="Arial" panose="020B0604020202020204" pitchFamily="34" charset="0"/>
              </a:rPr>
              <a:t>m</a:t>
            </a:r>
            <a:r>
              <a:rPr lang="hr-HR" dirty="0" smtClean="0">
                <a:cs typeface="Arial" panose="020B0604020202020204" pitchFamily="34" charset="0"/>
              </a:rPr>
              <a:t>r.sc. Jasna </a:t>
            </a:r>
            <a:r>
              <a:rPr lang="hr-HR" dirty="0" err="1" smtClean="0">
                <a:cs typeface="Arial" panose="020B0604020202020204" pitchFamily="34" charset="0"/>
              </a:rPr>
              <a:t>Košćak</a:t>
            </a:r>
            <a:r>
              <a:rPr lang="hr-HR" dirty="0" smtClean="0">
                <a:cs typeface="Arial" panose="020B0604020202020204" pitchFamily="34" charset="0"/>
              </a:rPr>
              <a:t>, XVI. gimnazija</a:t>
            </a:r>
            <a:endParaRPr lang="hr-HR" dirty="0" smtClean="0"/>
          </a:p>
          <a:p>
            <a:r>
              <a:rPr lang="hr-HR" dirty="0" smtClean="0"/>
              <a:t>Mr.sc. Mihaela </a:t>
            </a:r>
            <a:r>
              <a:rPr lang="hr-HR" dirty="0" err="1" smtClean="0"/>
              <a:t>Banek</a:t>
            </a:r>
            <a:r>
              <a:rPr lang="hr-HR" dirty="0" smtClean="0"/>
              <a:t> Zorica, Filozofski fakultet u Zagrebu</a:t>
            </a:r>
          </a:p>
          <a:p>
            <a:r>
              <a:rPr lang="hr-HR" dirty="0" smtClean="0"/>
              <a:t>Evica </a:t>
            </a:r>
            <a:r>
              <a:rPr lang="hr-HR" dirty="0" err="1" smtClean="0"/>
              <a:t>Tihomirović</a:t>
            </a:r>
            <a:r>
              <a:rPr lang="hr-HR" dirty="0" smtClean="0"/>
              <a:t>, </a:t>
            </a:r>
            <a:r>
              <a:rPr lang="hr-HR" altLang="sr-Latn-RS" dirty="0">
                <a:cs typeface="Arial" panose="020B0604020202020204" pitchFamily="34" charset="0"/>
              </a:rPr>
              <a:t>prof.</a:t>
            </a:r>
            <a:r>
              <a:rPr lang="hr-HR" altLang="sr-Latn-RS" dirty="0"/>
              <a:t> i dipl. </a:t>
            </a:r>
            <a:r>
              <a:rPr lang="hr-HR" altLang="sr-Latn-RS" dirty="0" err="1"/>
              <a:t>knjiž</a:t>
            </a:r>
            <a:r>
              <a:rPr lang="hr-HR" altLang="sr-Latn-RS" dirty="0" smtClean="0"/>
              <a:t>.</a:t>
            </a:r>
            <a:r>
              <a:rPr lang="hr-HR" altLang="sr-Latn-RS" dirty="0" smtClean="0">
                <a:cs typeface="Arial" panose="020B0604020202020204" pitchFamily="34" charset="0"/>
              </a:rPr>
              <a:t>, OŠ Bartola Kašića</a:t>
            </a:r>
            <a:endParaRPr lang="hr-HR" dirty="0" smtClean="0"/>
          </a:p>
          <a:p>
            <a:r>
              <a:rPr lang="hr-HR" altLang="sr-Latn-RS" dirty="0" smtClean="0"/>
              <a:t>Jadranka Tukša</a:t>
            </a:r>
            <a:r>
              <a:rPr lang="hr-HR" altLang="sr-Latn-RS" dirty="0" smtClean="0">
                <a:cs typeface="Arial" panose="020B0604020202020204" pitchFamily="34" charset="0"/>
              </a:rPr>
              <a:t>, </a:t>
            </a:r>
            <a:r>
              <a:rPr lang="hr-HR" altLang="sr-Latn-RS" dirty="0">
                <a:cs typeface="Arial" panose="020B0604020202020204" pitchFamily="34" charset="0"/>
              </a:rPr>
              <a:t>prof.</a:t>
            </a:r>
            <a:r>
              <a:rPr lang="hr-HR" altLang="sr-Latn-RS" dirty="0"/>
              <a:t> i dipl. </a:t>
            </a:r>
            <a:r>
              <a:rPr lang="hr-HR" altLang="sr-Latn-RS" dirty="0" err="1" smtClean="0"/>
              <a:t>knjiž</a:t>
            </a:r>
            <a:r>
              <a:rPr lang="hr-HR" altLang="sr-Latn-RS" dirty="0" smtClean="0">
                <a:cs typeface="Arial" panose="020B0604020202020204" pitchFamily="34" charset="0"/>
              </a:rPr>
              <a:t>., </a:t>
            </a:r>
            <a:r>
              <a:rPr lang="hr-HR" altLang="sr-Latn-RS" dirty="0" smtClean="0"/>
              <a:t>XVI. gimnazija</a:t>
            </a:r>
          </a:p>
          <a:p>
            <a:r>
              <a:rPr lang="hr-HR" dirty="0" smtClean="0"/>
              <a:t>Dijana Kopčić, dipl. ing. ravnateljica OŠ Bartola Kašića</a:t>
            </a:r>
          </a:p>
          <a:p>
            <a:r>
              <a:rPr lang="hr-HR" dirty="0" smtClean="0"/>
              <a:t>Nina </a:t>
            </a:r>
            <a:r>
              <a:rPr lang="hr-HR" dirty="0" err="1" smtClean="0"/>
              <a:t>Karković</a:t>
            </a:r>
            <a:r>
              <a:rPr lang="hr-HR" dirty="0" smtClean="0"/>
              <a:t>, prof. ravnateljica XVI. gimnazije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5410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altLang="sr-Latn-RS" dirty="0" smtClean="0">
                <a:solidFill>
                  <a:schemeClr val="tx1"/>
                </a:solidFill>
                <a:cs typeface="Arial" panose="020B0604020202020204" pitchFamily="34" charset="0"/>
              </a:rPr>
              <a:t>Organizacija </a:t>
            </a:r>
            <a:r>
              <a:rPr lang="hr-HR" altLang="sr-Latn-RS" dirty="0">
                <a:solidFill>
                  <a:schemeClr val="tx1"/>
                </a:solidFill>
                <a:cs typeface="Arial" panose="020B0604020202020204" pitchFamily="34" charset="0"/>
              </a:rPr>
              <a:t>polaganja stručnog ispita </a:t>
            </a:r>
            <a:r>
              <a:rPr lang="en-GB" altLang="sr-Latn-RS" dirty="0">
                <a:solidFill>
                  <a:schemeClr val="tx1"/>
                </a:solidFill>
              </a:rPr>
              <a:t/>
            </a:r>
            <a:br>
              <a:rPr lang="en-GB" altLang="sr-Latn-RS" dirty="0">
                <a:solidFill>
                  <a:schemeClr val="tx1"/>
                </a:solidFill>
              </a:rPr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hr-HR" altLang="sr-Latn-RS" sz="3600" dirty="0" smtClean="0">
                <a:solidFill>
                  <a:schemeClr val="tx1"/>
                </a:solidFill>
                <a:cs typeface="Arial" panose="020B0604020202020204" pitchFamily="34" charset="0"/>
              </a:rPr>
              <a:t>pismeni </a:t>
            </a:r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dio ispita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dogovor o temi i priprema praktičnog rada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praktični dio ispita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usmeni dio: sadržajna analiza pis</a:t>
            </a:r>
            <a:r>
              <a:rPr lang="hr-HR" altLang="sr-Latn-RS" sz="3600" dirty="0">
                <a:solidFill>
                  <a:schemeClr val="tx1"/>
                </a:solidFill>
              </a:rPr>
              <a:t>a</a:t>
            </a:r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nog</a:t>
            </a:r>
            <a:r>
              <a:rPr lang="hr-HR" altLang="sr-Latn-RS" sz="3600" dirty="0">
                <a:solidFill>
                  <a:schemeClr val="tx1"/>
                </a:solidFill>
              </a:rPr>
              <a:t>a rad</a:t>
            </a:r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a, ocjena pismenosti, analiza praktičnog dijela ispita, pitanja iz </a:t>
            </a:r>
            <a:r>
              <a:rPr lang="hr-HR" altLang="sr-Latn-RS" sz="3600" dirty="0">
                <a:solidFill>
                  <a:schemeClr val="tx1"/>
                </a:solidFill>
              </a:rPr>
              <a:t>metodike š</a:t>
            </a:r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kolskog knjižničarstva, pitanja iz područja zakona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endParaRPr lang="hr-H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9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Pisani rad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vrijeme pisanja: do 180 minuta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zadaća: problematizirati teoretske spoznaje kroz praksu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r>
              <a:rPr lang="hr-HR" altLang="sr-Latn-RS" sz="3600" dirty="0" smtClean="0">
                <a:solidFill>
                  <a:schemeClr val="tx1"/>
                </a:solidFill>
              </a:rPr>
              <a:t>    </a:t>
            </a:r>
            <a:r>
              <a:rPr lang="hr-HR" altLang="sr-Latn-RS" sz="3600" dirty="0" smtClean="0">
                <a:solidFill>
                  <a:schemeClr val="tx1"/>
                </a:solidFill>
                <a:cs typeface="Arial" panose="020B0604020202020204" pitchFamily="34" charset="0"/>
              </a:rPr>
              <a:t>od </a:t>
            </a:r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tri ponuđene teme pripravnik odabire jednu</a:t>
            </a:r>
            <a:endParaRPr lang="en-GB" altLang="sr-Latn-RS" sz="3600" dirty="0">
              <a:solidFill>
                <a:schemeClr val="tx1"/>
              </a:solidFill>
            </a:endParaRPr>
          </a:p>
          <a:p>
            <a:r>
              <a:rPr lang="hr-HR" altLang="sr-Latn-RS" sz="3600" dirty="0" smtClean="0">
                <a:solidFill>
                  <a:schemeClr val="tx1"/>
                </a:solidFill>
                <a:cs typeface="Arial" panose="020B0604020202020204" pitchFamily="34" charset="0"/>
              </a:rPr>
              <a:t>    dopuštena </a:t>
            </a:r>
            <a:r>
              <a:rPr lang="hr-HR" altLang="sr-Latn-RS" sz="3600" dirty="0">
                <a:solidFill>
                  <a:schemeClr val="tx1"/>
                </a:solidFill>
                <a:cs typeface="Arial" panose="020B0604020202020204" pitchFamily="34" charset="0"/>
              </a:rPr>
              <a:t>je uporaba hrvatskog pravopisa</a:t>
            </a:r>
          </a:p>
          <a:p>
            <a:pPr marL="0" indent="0">
              <a:buNone/>
            </a:pPr>
            <a:endParaRPr lang="hr-H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4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Moguće teme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846108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Uvođenje učenika u samostalan istraživački rad u školskoj knjižnici</a:t>
            </a:r>
            <a:endParaRPr lang="en-GB" altLang="sr-Latn-RS" sz="3000" b="1" dirty="0"/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Školski knjižničar - suradnik u odgoju i obrazovanju</a:t>
            </a:r>
            <a:endParaRPr lang="en-GB" altLang="sr-Latn-RS" sz="3000" b="1" dirty="0"/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Planiranje i programiranje rada školskoga knjižničara</a:t>
            </a:r>
            <a:endParaRPr lang="en-GB" altLang="sr-Latn-RS" sz="3000" b="1" dirty="0"/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Projekti školskoga </a:t>
            </a:r>
            <a:r>
              <a:rPr lang="hr-HR" altLang="sr-Latn-RS" sz="3000" b="1" dirty="0" smtClean="0">
                <a:cs typeface="Arial" panose="020B0604020202020204" pitchFamily="34" charset="0"/>
              </a:rPr>
              <a:t>knjižničara</a:t>
            </a:r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Djelatnost i zadaće školske knjižnice</a:t>
            </a:r>
            <a:endParaRPr lang="en-GB" altLang="sr-Latn-RS" sz="3000" b="1" dirty="0"/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Mogućnosti školske knjižnice u razvijanju čitateljskih interesa i navika</a:t>
            </a:r>
            <a:endParaRPr lang="en-GB" altLang="sr-Latn-RS" sz="3000" b="1" dirty="0"/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Komunikacijska uloga školske knjižnice</a:t>
            </a:r>
            <a:endParaRPr lang="en-GB" altLang="sr-Latn-RS" sz="3000" b="1" dirty="0"/>
          </a:p>
          <a:p>
            <a:pPr marL="609600" indent="-609600"/>
            <a:r>
              <a:rPr lang="hr-HR" altLang="sr-Latn-RS" sz="3000" b="1" dirty="0">
                <a:cs typeface="Arial" panose="020B0604020202020204" pitchFamily="34" charset="0"/>
              </a:rPr>
              <a:t>Promidžbene aktivnosti školske knjižnice</a:t>
            </a:r>
            <a:endParaRPr lang="en-GB" altLang="sr-Latn-RS" sz="3000" b="1" dirty="0">
              <a:cs typeface="Arial" panose="020B0604020202020204" pitchFamily="34" charset="0"/>
            </a:endParaRPr>
          </a:p>
          <a:p>
            <a:pPr marL="609600" indent="-609600"/>
            <a:endParaRPr lang="hr-HR" altLang="sr-Latn-RS" dirty="0"/>
          </a:p>
          <a:p>
            <a:pPr marL="609600" indent="-609600"/>
            <a:endParaRPr lang="en-GB" altLang="sr-Latn-RS" dirty="0">
              <a:cs typeface="Arial" panose="020B060402020202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0395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9675"/>
          </a:xfrm>
        </p:spPr>
        <p:txBody>
          <a:bodyPr>
            <a:normAutofit/>
          </a:bodyPr>
          <a:lstStyle/>
          <a:p>
            <a:pPr algn="ctr"/>
            <a:r>
              <a:rPr lang="hr-HR" sz="4900" dirty="0" smtClean="0"/>
              <a:t>Nastavni sat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4"/>
            <a:ext cx="10233800" cy="4727575"/>
          </a:xfrm>
        </p:spPr>
        <p:txBody>
          <a:bodyPr>
            <a:normAutofit fontScale="92500" lnSpcReduction="10000"/>
          </a:bodyPr>
          <a:lstStyle/>
          <a:p>
            <a:pPr marL="609600" indent="-609600"/>
            <a:r>
              <a:rPr lang="hr-HR" altLang="sr-Latn-RS" sz="3200" dirty="0">
                <a:solidFill>
                  <a:schemeClr val="tx1"/>
                </a:solidFill>
                <a:cs typeface="Arial" panose="020B0604020202020204" pitchFamily="34" charset="0"/>
              </a:rPr>
              <a:t>mogućnost pristupa bez obzira na ishod pismenog dijela ispita</a:t>
            </a:r>
            <a:endParaRPr lang="en-GB" altLang="sr-Latn-RS" sz="32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200" dirty="0">
                <a:solidFill>
                  <a:schemeClr val="tx1"/>
                </a:solidFill>
                <a:cs typeface="Arial" panose="020B0604020202020204" pitchFamily="34" charset="0"/>
              </a:rPr>
              <a:t>određivanje teme u dogovoru s mentoricom iz ispitnog povjerenstva</a:t>
            </a:r>
            <a:endParaRPr lang="en-GB" altLang="sr-Latn-RS" sz="32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200" dirty="0">
                <a:solidFill>
                  <a:schemeClr val="tx1"/>
                </a:solidFill>
                <a:cs typeface="Arial" panose="020B0604020202020204" pitchFamily="34" charset="0"/>
              </a:rPr>
              <a:t>pripremanje za rad je samostalno</a:t>
            </a:r>
            <a:endParaRPr lang="en-GB" altLang="sr-Latn-RS" sz="32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200" dirty="0">
                <a:solidFill>
                  <a:schemeClr val="tx1"/>
                </a:solidFill>
                <a:cs typeface="Arial" panose="020B0604020202020204" pitchFamily="34" charset="0"/>
              </a:rPr>
              <a:t>izvedba praktičnog rada (zadaće ostvariti za jedan školski sat)</a:t>
            </a:r>
            <a:endParaRPr lang="en-GB" altLang="sr-Latn-RS" sz="32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200" dirty="0">
                <a:solidFill>
                  <a:schemeClr val="tx1"/>
                </a:solidFill>
              </a:rPr>
              <a:t>nazoč</a:t>
            </a:r>
            <a:r>
              <a:rPr lang="hr-HR" altLang="sr-Latn-RS" sz="3200" dirty="0">
                <a:solidFill>
                  <a:schemeClr val="tx1"/>
                </a:solidFill>
                <a:cs typeface="Arial" panose="020B0604020202020204" pitchFamily="34" charset="0"/>
              </a:rPr>
              <a:t>ni članovi ispitnog povjerenstva</a:t>
            </a:r>
            <a:endParaRPr lang="en-GB" altLang="sr-Latn-RS" sz="32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200" dirty="0">
                <a:solidFill>
                  <a:schemeClr val="tx1"/>
                </a:solidFill>
                <a:cs typeface="Arial" panose="020B0604020202020204" pitchFamily="34" charset="0"/>
              </a:rPr>
              <a:t>raščlamba rada s metodičkog gledišta</a:t>
            </a:r>
            <a:endParaRPr lang="en-GB" altLang="sr-Latn-RS" sz="3200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sz="3200" dirty="0">
                <a:cs typeface="Arial" panose="020B0604020202020204" pitchFamily="34" charset="0"/>
              </a:rPr>
              <a:t>vr</a:t>
            </a:r>
            <a:r>
              <a:rPr lang="hr-HR" altLang="sr-Latn-RS" sz="3200" dirty="0"/>
              <a:t>j</a:t>
            </a:r>
            <a:r>
              <a:rPr lang="hr-HR" altLang="sr-Latn-RS" sz="3200" dirty="0">
                <a:cs typeface="Arial" panose="020B0604020202020204" pitchFamily="34" charset="0"/>
              </a:rPr>
              <a:t>ednovanje praktičnog rada</a:t>
            </a:r>
            <a:r>
              <a:rPr lang="en-GB" altLang="sr-Latn-RS" sz="3200" dirty="0"/>
              <a:t> </a:t>
            </a:r>
            <a:endParaRPr lang="hr-HR" altLang="sr-Latn-RS" sz="32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2326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Usmeni ispit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456267"/>
            <a:ext cx="10233800" cy="4720696"/>
          </a:xfrm>
        </p:spPr>
        <p:txBody>
          <a:bodyPr>
            <a:noAutofit/>
          </a:bodyPr>
          <a:lstStyle/>
          <a:p>
            <a:pPr marL="609600" indent="-609600"/>
            <a:r>
              <a:rPr lang="hr-HR" altLang="sr-Latn-RS" dirty="0">
                <a:solidFill>
                  <a:schemeClr val="tx1"/>
                </a:solidFill>
                <a:cs typeface="Arial" panose="020B0604020202020204" pitchFamily="34" charset="0"/>
              </a:rPr>
              <a:t>vrijeme polaganja: do 45 minuta</a:t>
            </a:r>
            <a:endParaRPr lang="en-GB" altLang="sr-Latn-RS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dirty="0">
                <a:solidFill>
                  <a:schemeClr val="tx1"/>
                </a:solidFill>
                <a:cs typeface="Arial" panose="020B0604020202020204" pitchFamily="34" charset="0"/>
              </a:rPr>
              <a:t>usmeni ispit polažu pripravnici koji su položili pisani dio ispita i uspješno ostvarili praktični rad</a:t>
            </a:r>
            <a:endParaRPr lang="en-GB" altLang="sr-Latn-RS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dirty="0">
                <a:solidFill>
                  <a:schemeClr val="tx1"/>
                </a:solidFill>
                <a:cs typeface="Arial" panose="020B0604020202020204" pitchFamily="34" charset="0"/>
              </a:rPr>
              <a:t>polaže se pred svim članovima ispitnog povjerenstva</a:t>
            </a:r>
            <a:endParaRPr lang="en-GB" altLang="sr-Latn-RS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dirty="0">
                <a:solidFill>
                  <a:schemeClr val="tx1"/>
                </a:solidFill>
                <a:cs typeface="Arial" panose="020B0604020202020204" pitchFamily="34" charset="0"/>
              </a:rPr>
              <a:t>ispit vodi predsjednik ispitnog povjerenstva</a:t>
            </a:r>
            <a:endParaRPr lang="en-GB" altLang="sr-Latn-RS" dirty="0">
              <a:solidFill>
                <a:schemeClr val="tx1"/>
              </a:solidFill>
            </a:endParaRPr>
          </a:p>
          <a:p>
            <a:pPr marL="609600" indent="-609600"/>
            <a:r>
              <a:rPr lang="hr-HR" altLang="sr-Latn-RS" dirty="0">
                <a:solidFill>
                  <a:schemeClr val="tx1"/>
                </a:solidFill>
                <a:cs typeface="Arial" panose="020B0604020202020204" pitchFamily="34" charset="0"/>
              </a:rPr>
              <a:t>prvi dio: ispituje se znanje iz metodike struke (povezano s održanim praktičnim </a:t>
            </a:r>
            <a:r>
              <a:rPr lang="hr-HR" altLang="sr-Latn-RS" dirty="0" smtClean="0">
                <a:solidFill>
                  <a:schemeClr val="tx1"/>
                </a:solidFill>
                <a:cs typeface="Arial" panose="020B0604020202020204" pitchFamily="34" charset="0"/>
              </a:rPr>
              <a:t>radom i svakodnevnim radom u školskoj knjižnici)</a:t>
            </a:r>
          </a:p>
          <a:p>
            <a:r>
              <a:rPr lang="hr-HR" dirty="0" smtClean="0">
                <a:solidFill>
                  <a:schemeClr val="tx1"/>
                </a:solidFill>
                <a:cs typeface="Arial" panose="020B0604020202020204" pitchFamily="34" charset="0"/>
              </a:rPr>
              <a:t>     drugi dio: ispituje se Ustav RH, Zakon o školstvu, Zakon o   </a:t>
            </a:r>
          </a:p>
          <a:p>
            <a:pPr marL="0" indent="0">
              <a:buNone/>
            </a:pPr>
            <a:r>
              <a:rPr lang="hr-HR" dirty="0" smtClean="0">
                <a:solidFill>
                  <a:schemeClr val="tx1"/>
                </a:solidFill>
                <a:cs typeface="Arial" panose="020B0604020202020204" pitchFamily="34" charset="0"/>
              </a:rPr>
              <a:t>        radu, Državni pedagoški standard te pravilnici proistekli iz  </a:t>
            </a:r>
          </a:p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r-HR" dirty="0" smtClean="0">
                <a:solidFill>
                  <a:schemeClr val="tx1"/>
                </a:solidFill>
                <a:cs typeface="Arial" panose="020B0604020202020204" pitchFamily="34" charset="0"/>
              </a:rPr>
              <a:t>       navedenih zakona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7683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200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OSOBITOSTI PRIPRAVNIČKOG STAŽA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659842"/>
          </a:xfrm>
        </p:spPr>
        <p:txBody>
          <a:bodyPr>
            <a:noAutofit/>
          </a:bodyPr>
          <a:lstStyle/>
          <a:p>
            <a:r>
              <a:rPr lang="hr-HR" sz="3600" dirty="0"/>
              <a:t> </a:t>
            </a:r>
            <a:r>
              <a:rPr lang="hr-HR" sz="3600" b="1" dirty="0"/>
              <a:t>susret pripravnika s odgojno-obrazovnom ustanovom i nastavnim procesom u novoj ulozi u novim </a:t>
            </a:r>
            <a:r>
              <a:rPr lang="hr-HR" sz="3600" b="1" dirty="0" smtClean="0"/>
              <a:t>odnosima</a:t>
            </a:r>
          </a:p>
          <a:p>
            <a:pPr marL="0" indent="0">
              <a:buNone/>
            </a:pPr>
            <a:r>
              <a:rPr lang="hr-HR" sz="3600" b="1" dirty="0" smtClean="0"/>
              <a:t>   (</a:t>
            </a:r>
            <a:r>
              <a:rPr lang="hr-HR" sz="3600" b="1" dirty="0"/>
              <a:t>prije toga uloga učenika, </a:t>
            </a:r>
            <a:r>
              <a:rPr lang="hr-HR" sz="3600" b="1" dirty="0" smtClean="0"/>
              <a:t>studenta…) </a:t>
            </a:r>
            <a:endParaRPr lang="hr-HR" sz="3600" b="1" dirty="0"/>
          </a:p>
          <a:p>
            <a:r>
              <a:rPr lang="hr-HR" sz="3600" b="1" dirty="0" smtClean="0"/>
              <a:t> susret </a:t>
            </a:r>
            <a:r>
              <a:rPr lang="hr-HR" sz="3600" b="1" dirty="0"/>
              <a:t>s učenicima i kolegama </a:t>
            </a:r>
          </a:p>
          <a:p>
            <a:r>
              <a:rPr lang="hr-HR" sz="3600" b="1" dirty="0"/>
              <a:t>  uvođenje u profesiju prvenstveno pedagoški čin </a:t>
            </a:r>
          </a:p>
          <a:p>
            <a:pPr marL="0" indent="0">
              <a:buNone/>
            </a:pPr>
            <a:endParaRPr lang="hr-HR" sz="3600" b="1" dirty="0"/>
          </a:p>
        </p:txBody>
      </p:sp>
    </p:spTree>
    <p:extLst>
      <p:ext uri="{BB962C8B-B14F-4D97-AF65-F5344CB8AC3E}">
        <p14:creationId xmlns:p14="http://schemas.microsoft.com/office/powerpoint/2010/main" val="393368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HKD je objavio prijevod novih smjernica </a:t>
            </a:r>
            <a:r>
              <a:rPr lang="hr-HR" b="1" dirty="0"/>
              <a:t>Smjernice za školske knjižnice</a:t>
            </a:r>
            <a:endParaRPr lang="hr-HR" dirty="0"/>
          </a:p>
          <a:p>
            <a:r>
              <a:rPr lang="hr-HR" dirty="0" err="1"/>
              <a:t>Eng</a:t>
            </a:r>
            <a:r>
              <a:rPr lang="hr-HR" dirty="0"/>
              <a:t>. Verzija IFLA </a:t>
            </a:r>
            <a:r>
              <a:rPr lang="hr-HR" dirty="0" err="1"/>
              <a:t>school</a:t>
            </a:r>
            <a:r>
              <a:rPr lang="hr-HR" dirty="0"/>
              <a:t> </a:t>
            </a:r>
            <a:r>
              <a:rPr lang="hr-HR" dirty="0" err="1"/>
              <a:t>library</a:t>
            </a:r>
            <a:r>
              <a:rPr lang="hr-HR" dirty="0"/>
              <a:t> </a:t>
            </a:r>
            <a:r>
              <a:rPr lang="hr-HR" dirty="0" err="1"/>
              <a:t>guidelines</a:t>
            </a:r>
            <a:r>
              <a:rPr lang="hr-HR" dirty="0"/>
              <a:t> http://www.ifla.org/publications/node/9512</a:t>
            </a:r>
          </a:p>
          <a:p>
            <a:r>
              <a:rPr lang="hr-HR" dirty="0" smtClean="0"/>
              <a:t>Kovačević</a:t>
            </a:r>
            <a:r>
              <a:rPr lang="hr-HR" dirty="0"/>
              <a:t>, Dinka. </a:t>
            </a:r>
            <a:r>
              <a:rPr lang="hr-HR" dirty="0" err="1"/>
              <a:t>Lovrinčević</a:t>
            </a:r>
            <a:r>
              <a:rPr lang="hr-HR" dirty="0"/>
              <a:t>, Jasmina. Školski knjižničar. </a:t>
            </a:r>
            <a:r>
              <a:rPr lang="pl-PL" dirty="0"/>
              <a:t>Zagreb : Zavod za informacijske studije, 2012</a:t>
            </a:r>
            <a:endParaRPr lang="hr-HR" dirty="0"/>
          </a:p>
          <a:p>
            <a:r>
              <a:rPr lang="hr-HR" dirty="0"/>
              <a:t>Nacionalni okvirni kurikulum</a:t>
            </a:r>
          </a:p>
        </p:txBody>
      </p:sp>
    </p:spTree>
    <p:extLst>
      <p:ext uri="{BB962C8B-B14F-4D97-AF65-F5344CB8AC3E}">
        <p14:creationId xmlns:p14="http://schemas.microsoft.com/office/powerpoint/2010/main" val="60137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su ishodi učenja 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617200" cy="4829175"/>
          </a:xfrm>
        </p:spPr>
        <p:txBody>
          <a:bodyPr>
            <a:normAutofit/>
          </a:bodyPr>
          <a:lstStyle/>
          <a:p>
            <a:r>
              <a:rPr lang="hr-HR" altLang="sr-Latn-RS" dirty="0"/>
              <a:t>odgovor na sljedeće pitanje:</a:t>
            </a:r>
          </a:p>
          <a:p>
            <a:pPr lvl="1"/>
            <a:r>
              <a:rPr lang="hr-HR" altLang="sr-Latn-RS" dirty="0"/>
              <a:t>kada učenik iziđe iz razreda, što će znati, razumjeti ili moći učiniti</a:t>
            </a:r>
          </a:p>
          <a:p>
            <a:r>
              <a:rPr lang="hr-HR" altLang="sr-Latn-RS" dirty="0" smtClean="0"/>
              <a:t>pomiče </a:t>
            </a:r>
            <a:r>
              <a:rPr lang="hr-HR" altLang="sr-Latn-RS" dirty="0"/>
              <a:t>težište s nastavnika na učenika</a:t>
            </a:r>
          </a:p>
          <a:p>
            <a:pPr lvl="1"/>
            <a:r>
              <a:rPr lang="hr-HR" altLang="sr-Latn-RS" dirty="0"/>
              <a:t>što </a:t>
            </a:r>
            <a:r>
              <a:rPr lang="hr-HR" altLang="sr-Latn-RS" dirty="0" smtClean="0"/>
              <a:t>učenik </a:t>
            </a:r>
            <a:r>
              <a:rPr lang="hr-HR" altLang="sr-Latn-RS" dirty="0"/>
              <a:t>radi, ne što nastavnik radi</a:t>
            </a:r>
          </a:p>
          <a:p>
            <a:r>
              <a:rPr lang="hr-HR" altLang="sr-Latn-RS" dirty="0"/>
              <a:t>dobro artikulirani ishodi učenja su specifični, </a:t>
            </a:r>
            <a:r>
              <a:rPr lang="hr-HR" altLang="sr-Latn-RS" dirty="0" smtClean="0"/>
              <a:t>dostižni, mjerljivi, vremenski određeni, okrenuti prema rezultatima</a:t>
            </a:r>
          </a:p>
          <a:p>
            <a:r>
              <a:rPr lang="hr-HR" dirty="0" smtClean="0"/>
              <a:t>Kompetencije </a:t>
            </a:r>
            <a:r>
              <a:rPr lang="hr-HR" dirty="0"/>
              <a:t>– dinamička kombinacija znanja, razumijevanja, vještina i sposobnosti </a:t>
            </a:r>
          </a:p>
          <a:p>
            <a:endParaRPr lang="hr-HR" altLang="sr-Latn-RS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8023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ABCD metoda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 (</a:t>
            </a:r>
            <a:r>
              <a:rPr lang="hr-HR" dirty="0" err="1"/>
              <a:t>audience</a:t>
            </a:r>
            <a:r>
              <a:rPr lang="hr-HR" dirty="0"/>
              <a:t>) – publika</a:t>
            </a:r>
          </a:p>
          <a:p>
            <a:r>
              <a:rPr lang="hr-HR" dirty="0"/>
              <a:t>B (</a:t>
            </a:r>
            <a:r>
              <a:rPr lang="hr-HR" dirty="0" err="1"/>
              <a:t>behaviour</a:t>
            </a:r>
            <a:r>
              <a:rPr lang="hr-HR" dirty="0"/>
              <a:t>) – ponašanje (što od učenika očekujemo da napravi)</a:t>
            </a:r>
          </a:p>
          <a:p>
            <a:r>
              <a:rPr lang="hr-HR" dirty="0"/>
              <a:t>C (</a:t>
            </a:r>
            <a:r>
              <a:rPr lang="hr-HR" dirty="0" err="1"/>
              <a:t>conditions</a:t>
            </a:r>
            <a:r>
              <a:rPr lang="hr-HR" dirty="0"/>
              <a:t>) – uvjeti ili okolnosti pod kojima će se učenje obaviti</a:t>
            </a:r>
          </a:p>
          <a:p>
            <a:r>
              <a:rPr lang="hr-HR" dirty="0"/>
              <a:t>D (</a:t>
            </a:r>
            <a:r>
              <a:rPr lang="hr-HR" dirty="0" err="1"/>
              <a:t>degree</a:t>
            </a:r>
            <a:r>
              <a:rPr lang="hr-HR" dirty="0"/>
              <a:t>) – stupanj </a:t>
            </a:r>
          </a:p>
          <a:p>
            <a:pPr marL="0" indent="0">
              <a:buNone/>
            </a:pPr>
            <a:r>
              <a:rPr lang="hr-HR" dirty="0" smtClean="0"/>
              <a:t>NPR:</a:t>
            </a:r>
            <a:endParaRPr lang="hr-HR" dirty="0"/>
          </a:p>
          <a:p>
            <a:r>
              <a:rPr lang="hr-HR" dirty="0"/>
              <a:t>Učenici (publika) šestog razreda (stupanj) će kroz grupni rad (uvjet) razlikovati dobivenu znanstvenu, popularnu i promidžbenu publikaciju  (ponašanje)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063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10515600" cy="1004888"/>
          </a:xfrm>
        </p:spPr>
        <p:txBody>
          <a:bodyPr>
            <a:normAutofit fontScale="90000"/>
          </a:bodyPr>
          <a:lstStyle/>
          <a:p>
            <a:pPr algn="ctr"/>
            <a:r>
              <a:rPr lang="hr-HR" altLang="sr-Latn-RS" dirty="0" smtClean="0"/>
              <a:t/>
            </a:r>
            <a:br>
              <a:rPr lang="hr-HR" altLang="sr-Latn-RS" dirty="0" smtClean="0"/>
            </a:br>
            <a:r>
              <a:rPr lang="hr-HR" altLang="sr-Latn-RS" dirty="0" smtClean="0"/>
              <a:t>Ishodi nastavniku omogućuju da vrjednuje svoj i učenikov rad. </a:t>
            </a:r>
            <a:br>
              <a:rPr lang="hr-HR" altLang="sr-Latn-RS" dirty="0" smtClean="0"/>
            </a:br>
            <a:r>
              <a:rPr lang="hr-HR" altLang="sr-Latn-RS" dirty="0" smtClean="0"/>
              <a:t/>
            </a:r>
            <a:br>
              <a:rPr lang="hr-HR" altLang="sr-Latn-RS" dirty="0" smtClean="0"/>
            </a:br>
            <a:r>
              <a:rPr lang="hr-HR" altLang="sr-Latn-RS" dirty="0" smtClean="0"/>
              <a:t>On će: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06500" y="3213100"/>
            <a:ext cx="10147300" cy="2963862"/>
          </a:xfrm>
        </p:spPr>
        <p:txBody>
          <a:bodyPr/>
          <a:lstStyle/>
          <a:p>
            <a:r>
              <a:rPr lang="hr-HR" altLang="sr-Latn-RS" dirty="0"/>
              <a:t>znati kako teče nastavni proces</a:t>
            </a:r>
          </a:p>
          <a:p>
            <a:r>
              <a:rPr lang="hr-HR" altLang="sr-Latn-RS" dirty="0"/>
              <a:t>znati zašto to radi (postupa na određeni način)</a:t>
            </a:r>
          </a:p>
          <a:p>
            <a:r>
              <a:rPr lang="hr-HR" altLang="sr-Latn-RS" dirty="0" smtClean="0"/>
              <a:t>znati </a:t>
            </a:r>
            <a:r>
              <a:rPr lang="hr-HR" altLang="sr-Latn-RS" dirty="0"/>
              <a:t>što će učenici na kraju </a:t>
            </a:r>
            <a:r>
              <a:rPr lang="hr-HR" altLang="sr-Latn-RS" dirty="0" smtClean="0"/>
              <a:t>znati tj. umjeti</a:t>
            </a:r>
          </a:p>
          <a:p>
            <a:r>
              <a:rPr lang="hr-HR" dirty="0" smtClean="0"/>
              <a:t>odrediti </a:t>
            </a:r>
            <a:r>
              <a:rPr lang="hr-HR" dirty="0"/>
              <a:t>minimalne kriterije </a:t>
            </a:r>
            <a:r>
              <a:rPr lang="hr-HR" dirty="0" smtClean="0"/>
              <a:t>prolaznosti</a:t>
            </a:r>
            <a:endParaRPr lang="hr-HR" altLang="sr-Latn-RS" dirty="0"/>
          </a:p>
          <a:p>
            <a:r>
              <a:rPr lang="hr-HR" altLang="sr-Latn-RS" dirty="0"/>
              <a:t>objasniti </a:t>
            </a:r>
            <a:r>
              <a:rPr lang="hr-HR" altLang="sr-Latn-RS" dirty="0" smtClean="0"/>
              <a:t>drugim nastavnicima i roditeljima što </a:t>
            </a:r>
            <a:r>
              <a:rPr lang="hr-HR" altLang="sr-Latn-RS" dirty="0"/>
              <a:t>zapravo činite</a:t>
            </a:r>
            <a:endParaRPr lang="en-GB" altLang="sr-Latn-RS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7034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Kompetencije </a:t>
            </a:r>
            <a:r>
              <a:rPr lang="hr-HR" dirty="0"/>
              <a:t>k</a:t>
            </a:r>
            <a:r>
              <a:rPr lang="hr-HR" dirty="0" smtClean="0"/>
              <a:t>oje učenik stječe na </a:t>
            </a:r>
            <a:r>
              <a:rPr lang="hr-HR" dirty="0"/>
              <a:t>kraju svog obrazovanja?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2209800"/>
            <a:ext cx="10233800" cy="42926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Komunikacija </a:t>
            </a:r>
            <a:r>
              <a:rPr lang="hr-HR" dirty="0"/>
              <a:t>na materinskomu jeziku 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komunikacija na stranim </a:t>
            </a:r>
            <a:r>
              <a:rPr lang="hr-HR" dirty="0" smtClean="0"/>
              <a:t>jezicima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matematička kompetencija i osnovne kompetencije u prirodoslovlju i tehnologiji 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digitalna kompetencija 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učiti kako učiti 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socijalna i građanska kompetencija 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inicijativnost</a:t>
            </a:r>
            <a:r>
              <a:rPr lang="hr-HR" dirty="0" smtClean="0"/>
              <a:t> </a:t>
            </a:r>
            <a:r>
              <a:rPr lang="hr-HR" dirty="0"/>
              <a:t>i poduzetnost 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kulturna </a:t>
            </a:r>
            <a:r>
              <a:rPr lang="hr-HR" dirty="0"/>
              <a:t>svijest i izražavanje </a:t>
            </a:r>
          </a:p>
        </p:txBody>
      </p:sp>
    </p:spTree>
    <p:extLst>
      <p:ext uri="{BB962C8B-B14F-4D97-AF65-F5344CB8AC3E}">
        <p14:creationId xmlns:p14="http://schemas.microsoft.com/office/powerpoint/2010/main" val="78501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Kompetencije knjižničara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3200" b="1" dirty="0" err="1" smtClean="0"/>
              <a:t>Inicijativnost</a:t>
            </a:r>
            <a:r>
              <a:rPr lang="hr-HR" sz="3200" b="1" dirty="0" smtClean="0"/>
              <a:t> </a:t>
            </a:r>
            <a:r>
              <a:rPr lang="hr-HR" sz="3200" b="1" dirty="0"/>
              <a:t>i poduzetnost 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Odnosi </a:t>
            </a:r>
            <a:r>
              <a:rPr lang="hr-HR" dirty="0"/>
              <a:t>se na sposobnost pojedinca da ideje pretvori u djelovanje, a uključuje stvaralaštvo, inovativnost i spremnost na preuzimanje rizika te sposobnost planiranja i vođenja projekata radi ostvarivanja ciljeva.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Čini </a:t>
            </a:r>
            <a:r>
              <a:rPr lang="hr-HR" dirty="0"/>
              <a:t>osnovu za stjecanje specifičnih znanja i vještina potrebnih za pokretanje društvenih i tržišnih djelatnosti. </a:t>
            </a:r>
          </a:p>
        </p:txBody>
      </p:sp>
    </p:spTree>
    <p:extLst>
      <p:ext uri="{BB962C8B-B14F-4D97-AF65-F5344CB8AC3E}">
        <p14:creationId xmlns:p14="http://schemas.microsoft.com/office/powerpoint/2010/main" val="298011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dirty="0"/>
              <a:t>t</a:t>
            </a:r>
            <a:r>
              <a:rPr lang="hr-HR" dirty="0" smtClean="0"/>
              <a:t>o nije sve!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hr-HR" sz="9600" dirty="0" smtClean="0"/>
              <a:t>Ali…</a:t>
            </a:r>
            <a:endParaRPr lang="hr-HR" sz="9600" dirty="0"/>
          </a:p>
        </p:txBody>
      </p:sp>
    </p:spTree>
    <p:extLst>
      <p:ext uri="{BB962C8B-B14F-4D97-AF65-F5344CB8AC3E}">
        <p14:creationId xmlns:p14="http://schemas.microsoft.com/office/powerpoint/2010/main" val="385768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9100" y="18150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r-HR" dirty="0"/>
              <a:t>OSOBITOSTI PRIPRAVNIČKOG STAŽA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507067"/>
            <a:ext cx="10233800" cy="4669896"/>
          </a:xfrm>
        </p:spPr>
        <p:txBody>
          <a:bodyPr>
            <a:noAutofit/>
          </a:bodyPr>
          <a:lstStyle/>
          <a:p>
            <a:r>
              <a:rPr lang="hr-HR" sz="3600" dirty="0"/>
              <a:t> </a:t>
            </a:r>
            <a:r>
              <a:rPr lang="hr-HR" sz="3600" b="1" dirty="0"/>
              <a:t>motivacija kao bitan čimbenik stažiranja (učitelj je motiviran za obavljanje svoga posla u skladu sa slikom o sebi </a:t>
            </a:r>
            <a:r>
              <a:rPr lang="hr-HR" sz="3600" b="1" dirty="0" smtClean="0"/>
              <a:t>)</a:t>
            </a:r>
            <a:endParaRPr lang="hr-HR" sz="3600" b="1" dirty="0"/>
          </a:p>
          <a:p>
            <a:r>
              <a:rPr lang="hr-HR" sz="3600" b="1" dirty="0"/>
              <a:t> pozitivni osjećaji, osjećaj prihvaćanja  </a:t>
            </a:r>
          </a:p>
          <a:p>
            <a:r>
              <a:rPr lang="hr-HR" sz="3600" b="1" dirty="0"/>
              <a:t> stjecanje povjerenja u samoga sebe </a:t>
            </a:r>
          </a:p>
          <a:p>
            <a:r>
              <a:rPr lang="hr-HR" sz="3600" b="1" dirty="0"/>
              <a:t> stjecanje povjerenja kolega i ravnatelja škole </a:t>
            </a:r>
          </a:p>
          <a:p>
            <a:r>
              <a:rPr lang="hr-HR" sz="3600" b="1" dirty="0" smtClean="0"/>
              <a:t> odgovornost </a:t>
            </a:r>
            <a:endParaRPr lang="hr-HR" sz="3600" b="1" dirty="0"/>
          </a:p>
        </p:txBody>
      </p:sp>
    </p:spTree>
    <p:extLst>
      <p:ext uri="{BB962C8B-B14F-4D97-AF65-F5344CB8AC3E}">
        <p14:creationId xmlns:p14="http://schemas.microsoft.com/office/powerpoint/2010/main" val="392636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OSOBITOSTI PRIPRAVNIČKOG STAŽA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 stažiranje kao sastavnica učenja odnosno etapa u cjeloživotnom obrazovanju i usavršavanju </a:t>
            </a:r>
            <a:endParaRPr lang="hr-HR" sz="3600" b="1" dirty="0" smtClean="0"/>
          </a:p>
          <a:p>
            <a:pPr marL="0" indent="0">
              <a:buNone/>
            </a:pPr>
            <a:endParaRPr lang="hr-HR" sz="3600" b="1" dirty="0"/>
          </a:p>
          <a:p>
            <a:r>
              <a:rPr lang="hr-HR" sz="3600" b="1" dirty="0"/>
              <a:t>  početno obrazovanje (diploma) samo pretpostavka općih, stručnih i profesionalnih znanja </a:t>
            </a:r>
          </a:p>
        </p:txBody>
      </p:sp>
    </p:spTree>
    <p:extLst>
      <p:ext uri="{BB962C8B-B14F-4D97-AF65-F5344CB8AC3E}">
        <p14:creationId xmlns:p14="http://schemas.microsoft.com/office/powerpoint/2010/main" val="32919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PRIPRAVNIČKI STAŽ I POLAGANJE STRUČNOGA ISPITA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7953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sz="4000" dirty="0" smtClean="0"/>
              <a:t>ZAKON</a:t>
            </a:r>
            <a:r>
              <a:rPr lang="hr-HR" sz="4000" dirty="0"/>
              <a:t>* DEFINIRA </a:t>
            </a:r>
            <a:r>
              <a:rPr lang="hr-HR" sz="4000" dirty="0" smtClean="0"/>
              <a:t>:</a:t>
            </a:r>
          </a:p>
          <a:p>
            <a:pPr marL="0" indent="0">
              <a:buNone/>
            </a:pPr>
            <a:endParaRPr lang="hr-HR" sz="4000" dirty="0"/>
          </a:p>
          <a:p>
            <a:r>
              <a:rPr lang="hr-HR" sz="4000" dirty="0" smtClean="0"/>
              <a:t>tko </a:t>
            </a:r>
            <a:r>
              <a:rPr lang="hr-HR" sz="4000" dirty="0"/>
              <a:t>je pripravnik odnosno osoba koja treba stažirati i </a:t>
            </a:r>
            <a:r>
              <a:rPr lang="hr-HR" sz="4000" dirty="0" smtClean="0"/>
              <a:t>  </a:t>
            </a:r>
          </a:p>
          <a:p>
            <a:pPr marL="0" indent="0">
              <a:buNone/>
            </a:pPr>
            <a:r>
              <a:rPr lang="hr-HR" sz="4000" dirty="0"/>
              <a:t> </a:t>
            </a:r>
            <a:r>
              <a:rPr lang="hr-HR" sz="4000" dirty="0" smtClean="0"/>
              <a:t>  polagati </a:t>
            </a:r>
            <a:r>
              <a:rPr lang="hr-HR" sz="4000" dirty="0"/>
              <a:t>stručni ispit (</a:t>
            </a:r>
            <a:r>
              <a:rPr lang="hr-HR" sz="4000" dirty="0" smtClean="0"/>
              <a:t>učitelj, stručni suradnik </a:t>
            </a:r>
            <a:r>
              <a:rPr lang="hr-HR" sz="4000" dirty="0"/>
              <a:t>i </a:t>
            </a:r>
            <a:r>
              <a:rPr lang="hr-HR" sz="4000" dirty="0" smtClean="0"/>
              <a:t>nastavnik bez    </a:t>
            </a:r>
          </a:p>
          <a:p>
            <a:pPr marL="0" indent="0">
              <a:buNone/>
            </a:pPr>
            <a:r>
              <a:rPr lang="hr-HR" sz="4000" dirty="0"/>
              <a:t> </a:t>
            </a:r>
            <a:r>
              <a:rPr lang="hr-HR" sz="4000" dirty="0" smtClean="0"/>
              <a:t>  radnog iskustva)</a:t>
            </a:r>
            <a:endParaRPr lang="hr-HR" sz="4000" dirty="0"/>
          </a:p>
          <a:p>
            <a:r>
              <a:rPr lang="hr-HR" sz="4000" dirty="0" smtClean="0"/>
              <a:t> </a:t>
            </a:r>
            <a:r>
              <a:rPr lang="hr-HR" sz="4000" dirty="0"/>
              <a:t>koliko traje pripravnički staž </a:t>
            </a:r>
          </a:p>
          <a:p>
            <a:r>
              <a:rPr lang="hr-HR" sz="4000" dirty="0"/>
              <a:t> </a:t>
            </a:r>
            <a:r>
              <a:rPr lang="hr-HR" sz="4000" dirty="0" smtClean="0"/>
              <a:t>u </a:t>
            </a:r>
            <a:r>
              <a:rPr lang="hr-HR" sz="4000" dirty="0"/>
              <a:t>kojem je roku pripravnik odnosno osoba dužna </a:t>
            </a:r>
            <a:r>
              <a:rPr lang="hr-HR" sz="4000" dirty="0" smtClean="0"/>
              <a:t>  </a:t>
            </a:r>
          </a:p>
          <a:p>
            <a:pPr marL="0" indent="0">
              <a:buNone/>
            </a:pPr>
            <a:r>
              <a:rPr lang="hr-HR" sz="4000" dirty="0" smtClean="0"/>
              <a:t>     položiti </a:t>
            </a:r>
            <a:r>
              <a:rPr lang="hr-HR" sz="4000" dirty="0"/>
              <a:t>stručni ispit </a:t>
            </a:r>
            <a:r>
              <a:rPr lang="hr-HR" sz="4000" dirty="0" smtClean="0"/>
              <a:t> (godina dana od prestanka trajanja   </a:t>
            </a:r>
          </a:p>
          <a:p>
            <a:pPr marL="0" indent="0">
              <a:buNone/>
            </a:pPr>
            <a:r>
              <a:rPr lang="hr-HR" sz="4000" dirty="0"/>
              <a:t> </a:t>
            </a:r>
            <a:r>
              <a:rPr lang="hr-HR" sz="4000" dirty="0" smtClean="0"/>
              <a:t>    pripravničkog staža)</a:t>
            </a:r>
            <a:endParaRPr lang="hr-HR" sz="4000" dirty="0"/>
          </a:p>
          <a:p>
            <a:pPr marL="0" indent="0">
              <a:buNone/>
            </a:pPr>
            <a:r>
              <a:rPr lang="hr-HR" sz="4000" dirty="0"/>
              <a:t> </a:t>
            </a:r>
          </a:p>
          <a:p>
            <a:pPr marL="0" indent="0">
              <a:buNone/>
            </a:pPr>
            <a:r>
              <a:rPr lang="hr-HR" dirty="0"/>
              <a:t>     </a:t>
            </a:r>
            <a:r>
              <a:rPr lang="hr-HR" dirty="0" smtClean="0"/>
              <a:t>                                         * </a:t>
            </a:r>
            <a:r>
              <a:rPr lang="hr-HR" dirty="0"/>
              <a:t>Zakon o odgoju i obrazovanju u osnovnoj i srednjoj školi </a:t>
            </a:r>
          </a:p>
        </p:txBody>
      </p:sp>
    </p:spTree>
    <p:extLst>
      <p:ext uri="{BB962C8B-B14F-4D97-AF65-F5344CB8AC3E}">
        <p14:creationId xmlns:p14="http://schemas.microsoft.com/office/powerpoint/2010/main" val="301567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PRIPRAVNIČKI STAŽ I POLAGANJE STRUČNOGA ISPITA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71064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sz="4100" dirty="0"/>
              <a:t>PRAVILNIK* DEFINIRA </a:t>
            </a:r>
            <a:endParaRPr lang="hr-HR" sz="4100" dirty="0" smtClean="0"/>
          </a:p>
          <a:p>
            <a:pPr marL="0" indent="0">
              <a:buNone/>
            </a:pPr>
            <a:endParaRPr lang="hr-HR" sz="4100" dirty="0"/>
          </a:p>
          <a:p>
            <a:r>
              <a:rPr lang="hr-HR" sz="4100" dirty="0"/>
              <a:t>  povjerenstvo za stažiranje </a:t>
            </a:r>
          </a:p>
          <a:p>
            <a:r>
              <a:rPr lang="hr-HR" sz="4100" dirty="0"/>
              <a:t>  obveze povjerenstva za stažiranje </a:t>
            </a:r>
          </a:p>
          <a:p>
            <a:r>
              <a:rPr lang="hr-HR" sz="4100" dirty="0"/>
              <a:t>  polaganje stručnog ispita osoba sa završenim </a:t>
            </a:r>
            <a:r>
              <a:rPr lang="hr-HR" sz="4100" dirty="0" smtClean="0"/>
              <a:t>     </a:t>
            </a:r>
          </a:p>
          <a:p>
            <a:pPr marL="0" indent="0">
              <a:buNone/>
            </a:pPr>
            <a:r>
              <a:rPr lang="hr-HR" sz="4100" dirty="0"/>
              <a:t> </a:t>
            </a:r>
            <a:r>
              <a:rPr lang="hr-HR" sz="4100" dirty="0" smtClean="0"/>
              <a:t>    </a:t>
            </a:r>
            <a:r>
              <a:rPr lang="hr-HR" sz="4100" dirty="0" err="1" smtClean="0"/>
              <a:t>dvopredmetnim</a:t>
            </a:r>
            <a:r>
              <a:rPr lang="hr-HR" sz="4100" dirty="0" smtClean="0"/>
              <a:t> </a:t>
            </a:r>
            <a:r>
              <a:rPr lang="hr-HR" sz="4100" dirty="0"/>
              <a:t>studijem </a:t>
            </a:r>
          </a:p>
          <a:p>
            <a:r>
              <a:rPr lang="hr-HR" sz="4100" dirty="0"/>
              <a:t>  način prijave stažiranja i polaganja stručnog ispita </a:t>
            </a:r>
          </a:p>
          <a:p>
            <a:pPr marL="0" indent="0">
              <a:buNone/>
            </a:pPr>
            <a:r>
              <a:rPr lang="hr-HR" sz="4100" dirty="0"/>
              <a:t>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     * Pravilnik o polaganju stručnog ispita učitelja i stručnih suradnika u osnovnom školstvu i nastavnika u srednjem školstvu </a:t>
            </a:r>
          </a:p>
        </p:txBody>
      </p:sp>
    </p:spTree>
    <p:extLst>
      <p:ext uri="{BB962C8B-B14F-4D97-AF65-F5344CB8AC3E}">
        <p14:creationId xmlns:p14="http://schemas.microsoft.com/office/powerpoint/2010/main" val="340242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MOGUĆI PROBLEMI 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5599" y="1405467"/>
            <a:ext cx="11362267" cy="5130800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osobe </a:t>
            </a:r>
            <a:r>
              <a:rPr lang="hr-HR" sz="3200" b="1" dirty="0"/>
              <a:t>koje nemaju dokaz o potrebnom pedagoško-psihološko-didaktičko-metodičkom obrazovanju (pedagoškim kompetencijama) </a:t>
            </a:r>
            <a:endParaRPr lang="hr-HR" sz="3200" b="1" dirty="0" smtClean="0"/>
          </a:p>
          <a:p>
            <a:r>
              <a:rPr lang="hr-HR" sz="3200" b="1" dirty="0"/>
              <a:t> osobe koje su završile studij izvan teritorija Republike Hrvatske:  </a:t>
            </a:r>
          </a:p>
          <a:p>
            <a:pPr marL="0" indent="0">
              <a:buNone/>
            </a:pPr>
            <a:r>
              <a:rPr lang="hr-HR" dirty="0" smtClean="0"/>
              <a:t>       Rješenje </a:t>
            </a:r>
            <a:r>
              <a:rPr lang="hr-HR" dirty="0"/>
              <a:t>Ministarstva </a:t>
            </a:r>
            <a:r>
              <a:rPr lang="hr-HR" dirty="0" smtClean="0"/>
              <a:t>znanosti i </a:t>
            </a:r>
            <a:r>
              <a:rPr lang="hr-HR" dirty="0"/>
              <a:t>obrazovanja </a:t>
            </a:r>
            <a:r>
              <a:rPr lang="hr-HR" dirty="0" smtClean="0"/>
              <a:t>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(za pristup reguliranoj profesiji potrebno rješenje nadležnog tijela sukladno Zakonu o reguliranim profesijama i priznavanju inozemnih stručnih kvalifikacija) </a:t>
            </a:r>
          </a:p>
        </p:txBody>
      </p:sp>
    </p:spTree>
    <p:extLst>
      <p:ext uri="{BB962C8B-B14F-4D97-AF65-F5344CB8AC3E}">
        <p14:creationId xmlns:p14="http://schemas.microsoft.com/office/powerpoint/2010/main" val="227790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900" dirty="0" smtClean="0"/>
              <a:t>Mogući problemi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dirty="0"/>
              <a:t> osobe koje su položile stručni ispit izvan teritorija Republike Hrvatske:  </a:t>
            </a:r>
          </a:p>
          <a:p>
            <a:pPr marL="0" indent="0">
              <a:buNone/>
            </a:pPr>
            <a:r>
              <a:rPr lang="hr-HR" dirty="0" smtClean="0"/>
              <a:t>                   - </a:t>
            </a:r>
            <a:r>
              <a:rPr lang="hr-HR" dirty="0"/>
              <a:t>dokaz o položenom stručnom ispitu </a:t>
            </a:r>
          </a:p>
          <a:p>
            <a:pPr marL="0" indent="0">
              <a:buNone/>
            </a:pPr>
            <a:r>
              <a:rPr lang="hr-HR" dirty="0" smtClean="0"/>
              <a:t>                   - </a:t>
            </a:r>
            <a:r>
              <a:rPr lang="hr-HR" dirty="0"/>
              <a:t>program polaganja položenog stručnoga ispita </a:t>
            </a:r>
          </a:p>
          <a:p>
            <a:r>
              <a:rPr lang="hr-HR" dirty="0"/>
              <a:t> osobe koje izvode nastavu na jeziku i pismu nacionalne manjine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- </a:t>
            </a:r>
            <a:r>
              <a:rPr lang="hr-HR" dirty="0"/>
              <a:t>osobe se pri prijavi trebaju odlučiti za jezik i pismo na </a:t>
            </a:r>
            <a:r>
              <a:rPr lang="hr-HR" dirty="0" smtClean="0"/>
              <a:t>    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kojemu </a:t>
            </a:r>
            <a:r>
              <a:rPr lang="hr-HR" dirty="0"/>
              <a:t>žele polagati stručni ispit </a:t>
            </a:r>
            <a:endParaRPr lang="hr-HR" dirty="0" smtClean="0"/>
          </a:p>
          <a:p>
            <a:r>
              <a:rPr lang="hr-HR" dirty="0" smtClean="0"/>
              <a:t>ponovno </a:t>
            </a:r>
            <a:r>
              <a:rPr lang="hr-HR" dirty="0"/>
              <a:t>polaganje stručnoga ispita ili njegovog dijela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                   -potrebno </a:t>
            </a:r>
            <a:r>
              <a:rPr lang="hr-HR" dirty="0"/>
              <a:t>poslati na vrijeme prijavnicu i dokaz o uplaćenim 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troškovima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499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9675"/>
          </a:xfrm>
        </p:spPr>
        <p:txBody>
          <a:bodyPr>
            <a:normAutofit/>
          </a:bodyPr>
          <a:lstStyle/>
          <a:p>
            <a:pPr algn="ctr"/>
            <a:r>
              <a:rPr lang="hr-HR" sz="4900" dirty="0" smtClean="0"/>
              <a:t>Stažiranje pripravnika</a:t>
            </a:r>
            <a:endParaRPr lang="hr-HR" sz="49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0000" y="1574800"/>
            <a:ext cx="10233800" cy="46360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dirty="0"/>
              <a:t>Pripravnički staž počinje danom zasnivanja radnog odnosa pripravnika odnosno danom sklapanja ugovora o volontiranju. </a:t>
            </a:r>
          </a:p>
          <a:p>
            <a:pPr marL="0" indent="0">
              <a:buNone/>
            </a:pPr>
            <a:endParaRPr lang="hr-HR" sz="1200" dirty="0" smtClean="0"/>
          </a:p>
          <a:p>
            <a:pPr marL="0" indent="0">
              <a:buNone/>
            </a:pPr>
            <a:r>
              <a:rPr lang="hr-HR" dirty="0" smtClean="0"/>
              <a:t>Škola </a:t>
            </a:r>
            <a:r>
              <a:rPr lang="hr-HR" dirty="0"/>
              <a:t>je dužna</a:t>
            </a:r>
            <a:r>
              <a:rPr lang="hr-HR" dirty="0" smtClean="0"/>
              <a:t>:</a:t>
            </a:r>
          </a:p>
          <a:p>
            <a:pPr marL="0" indent="0">
              <a:buNone/>
            </a:pPr>
            <a:endParaRPr lang="hr-HR" sz="1200" dirty="0" smtClean="0"/>
          </a:p>
          <a:p>
            <a:pPr marL="0" indent="0">
              <a:buNone/>
            </a:pPr>
            <a:r>
              <a:rPr lang="hr-HR" dirty="0" smtClean="0"/>
              <a:t> </a:t>
            </a:r>
            <a:r>
              <a:rPr lang="hr-HR" dirty="0"/>
              <a:t>– imenovati povjerenstvo </a:t>
            </a:r>
            <a:r>
              <a:rPr lang="hr-HR" dirty="0" smtClean="0"/>
              <a:t>za stažiranje</a:t>
            </a:r>
          </a:p>
          <a:p>
            <a:pPr marL="0" indent="0">
              <a:buNone/>
            </a:pPr>
            <a:r>
              <a:rPr lang="hr-HR" dirty="0" smtClean="0"/>
              <a:t>– </a:t>
            </a:r>
            <a:r>
              <a:rPr lang="hr-HR" dirty="0"/>
              <a:t>prijaviti stažiranje </a:t>
            </a:r>
            <a:r>
              <a:rPr lang="hr-HR" dirty="0" smtClean="0"/>
              <a:t>najkasnije </a:t>
            </a:r>
            <a:r>
              <a:rPr lang="hr-HR" dirty="0"/>
              <a:t>30 dana od početka rada </a:t>
            </a:r>
            <a:r>
              <a:rPr lang="hr-HR" dirty="0" smtClean="0"/>
              <a:t>pripravnika</a:t>
            </a:r>
          </a:p>
          <a:p>
            <a:pPr marL="0" indent="0">
              <a:buNone/>
            </a:pPr>
            <a:r>
              <a:rPr lang="hr-HR" dirty="0" smtClean="0"/>
              <a:t>-izraditi </a:t>
            </a:r>
            <a:r>
              <a:rPr lang="hr-HR" dirty="0"/>
              <a:t>program pripravničkog staža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– </a:t>
            </a:r>
            <a:r>
              <a:rPr lang="hr-HR" dirty="0"/>
              <a:t>pružati stalnu stručno-pedagošku, metodičku i drugu potrebnu pomoć pripravniku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– </a:t>
            </a:r>
            <a:r>
              <a:rPr lang="hr-HR" dirty="0"/>
              <a:t>pratiti i vrednovati napredovanje pripravnika u ostvarivanju programa stažiranja. 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4702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bina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379</TotalTime>
  <Words>1319</Words>
  <Application>Microsoft Office PowerPoint</Application>
  <PresentationFormat>Široki zaslon</PresentationFormat>
  <Paragraphs>181</Paragraphs>
  <Slides>26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26</vt:i4>
      </vt:variant>
    </vt:vector>
  </HeadingPairs>
  <TitlesOfParts>
    <vt:vector size="30" baseType="lpstr">
      <vt:lpstr>Arial</vt:lpstr>
      <vt:lpstr>Corbel</vt:lpstr>
      <vt:lpstr>Times New Roman</vt:lpstr>
      <vt:lpstr>Dubina</vt:lpstr>
      <vt:lpstr>Od stažiranja-  do položenog  stručnog  ispita  </vt:lpstr>
      <vt:lpstr>OSOBITOSTI PRIPRAVNIČKOG STAŽA </vt:lpstr>
      <vt:lpstr>OSOBITOSTI PRIPRAVNIČKOG STAŽA </vt:lpstr>
      <vt:lpstr>OSOBITOSTI PRIPRAVNIČKOG STAŽA </vt:lpstr>
      <vt:lpstr>PRIPRAVNIČKI STAŽ I POLAGANJE STRUČNOGA ISPITA </vt:lpstr>
      <vt:lpstr>PRIPRAVNIČKI STAŽ I POLAGANJE STRUČNOGA ISPITA </vt:lpstr>
      <vt:lpstr>MOGUĆI PROBLEMI  </vt:lpstr>
      <vt:lpstr>Mogući problemi</vt:lpstr>
      <vt:lpstr>Stažiranje pripravnika</vt:lpstr>
      <vt:lpstr>Tijek stažiranja</vt:lpstr>
      <vt:lpstr> Osobe koje se stručno osposobljavaju za rad bez zasnivanja radnoga odnosa: </vt:lpstr>
      <vt:lpstr>Prijava stručnog ispita</vt:lpstr>
      <vt:lpstr>Prijava  stručnog ispita</vt:lpstr>
      <vt:lpstr>Ispitno povjerenstvo</vt:lpstr>
      <vt:lpstr>Organizacija polaganja stručnog ispita  </vt:lpstr>
      <vt:lpstr>Pisani rad</vt:lpstr>
      <vt:lpstr>Moguće teme</vt:lpstr>
      <vt:lpstr>Nastavni sat</vt:lpstr>
      <vt:lpstr>Usmeni ispit</vt:lpstr>
      <vt:lpstr>Literatura</vt:lpstr>
      <vt:lpstr>Što su ishodi učenja ?</vt:lpstr>
      <vt:lpstr>ABCD metoda</vt:lpstr>
      <vt:lpstr> Ishodi nastavniku omogućuju da vrjednuje svoj i učenikov rad.   On će: </vt:lpstr>
      <vt:lpstr> Kompetencije koje učenik stječe na kraju svog obrazovanja? </vt:lpstr>
      <vt:lpstr>Kompetencije knjižničara</vt:lpstr>
      <vt:lpstr>to nije sve!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Stažiranje i stručni ispit  za stručne suradnike knjižničare  osnovnih i srednjih škola</dc:title>
  <dc:creator>Tukša</dc:creator>
  <cp:lastModifiedBy>Tukša</cp:lastModifiedBy>
  <cp:revision>43</cp:revision>
  <cp:lastPrinted>2017-11-28T15:18:53Z</cp:lastPrinted>
  <dcterms:created xsi:type="dcterms:W3CDTF">2017-01-12T10:52:24Z</dcterms:created>
  <dcterms:modified xsi:type="dcterms:W3CDTF">2018-10-02T11:48:18Z</dcterms:modified>
</cp:coreProperties>
</file>