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90" r:id="rId4"/>
    <p:sldId id="258" r:id="rId5"/>
    <p:sldId id="259" r:id="rId6"/>
    <p:sldId id="28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84" r:id="rId16"/>
    <p:sldId id="285" r:id="rId17"/>
    <p:sldId id="286" r:id="rId18"/>
    <p:sldId id="287" r:id="rId19"/>
    <p:sldId id="278" r:id="rId20"/>
    <p:sldId id="269" r:id="rId21"/>
    <p:sldId id="292" r:id="rId22"/>
    <p:sldId id="283" r:id="rId23"/>
    <p:sldId id="294" r:id="rId24"/>
    <p:sldId id="295" r:id="rId25"/>
    <p:sldId id="276" r:id="rId26"/>
    <p:sldId id="279" r:id="rId27"/>
    <p:sldId id="282" r:id="rId28"/>
    <p:sldId id="275" r:id="rId29"/>
    <p:sldId id="296" r:id="rId30"/>
    <p:sldId id="281" r:id="rId31"/>
    <p:sldId id="293" r:id="rId32"/>
  </p:sldIdLst>
  <p:sldSz cx="9144000" cy="6858000" type="screen4x3"/>
  <p:notesSz cx="6708775" cy="983615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6600"/>
    <a:srgbClr val="FFFF66"/>
    <a:srgbClr val="66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106" d="100"/>
          <a:sy n="106" d="100"/>
        </p:scale>
        <p:origin x="169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67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0475" y="0"/>
            <a:ext cx="29067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2438"/>
            <a:ext cx="29067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0475" y="9342438"/>
            <a:ext cx="29067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FC8FBE-AC23-4223-9F34-7EE540625A2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6270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67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00475" y="0"/>
            <a:ext cx="29067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348771A-03DF-4F81-82BA-4C66EF99E61B}" type="datetimeFigureOut">
              <a:rPr lang="hr-HR"/>
              <a:pPr>
                <a:defRPr/>
              </a:pPr>
              <a:t>5.2.2016.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8188"/>
            <a:ext cx="4914900" cy="3687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1513" y="4672013"/>
            <a:ext cx="5365750" cy="4425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42438"/>
            <a:ext cx="29067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00475" y="9342438"/>
            <a:ext cx="2906713" cy="492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9B07BA-147A-474A-B040-6C8DC04308A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56826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s dijagonalno zaobljenim kutom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5" name="Rezervirano mjesto datuma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zervirano mjesto broja slajda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15D9C00C-B3C3-4205-9335-C1152D7E6C2A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7" name="Rezervirano mjesto podnožja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1642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podnožj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zervirano mjesto datum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DD743-72EF-4552-B126-E1ED8B6CD41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3909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podnožj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zervirano mjesto datum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6667A-7A74-4B51-A1E3-2880952CEC7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0136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E93E9-6F39-4837-BF56-8CE36A942BF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928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zervirano mjesto broja slajda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CE648FD5-C23F-4359-A33B-A02C05E96FBE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7" name="Rezervirano mjesto podnožja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11347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8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8C7FD4EB-FEAA-4A0C-A54D-A06B855C57E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08300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Pravokutnik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9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10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11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11340DAB-60D5-4708-8319-B741693D0FA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8669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D2F85-0DBE-4FBE-9799-10DD2E3F72F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7972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podnožj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" name="Rezervirano mjesto datuma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zervirano mjesto broja slajd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74C73-7773-4F91-A5B0-9E36B450E66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87369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datuma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zervirano mjesto broja slajda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86FD91C3-128F-4520-A5C5-20CE5C188750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8" name="Rezervirano mjesto podnožja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79257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dirty="0"/>
          </a:p>
        </p:txBody>
      </p:sp>
      <p:sp>
        <p:nvSpPr>
          <p:cNvPr id="5" name="Rezervirano mjesto datuma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zervirano mjesto broja slajda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242A73A6-6432-401B-A529-9B6676C2CFE1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7" name="Rezervirano mjesto podnožja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1714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s dijagonalno zaobljenim kuto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hr-HR" altLang="sr-Latn-R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9D4C7"/>
                </a:solidFill>
              </a:defRPr>
            </a:lvl1pPr>
          </a:lstStyle>
          <a:p>
            <a:fld id="{8B2ED084-E4D6-4F1F-97D7-FA85CC7C99A8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033" name="Rezervirano mjesto teksta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24" r:id="rId7"/>
    <p:sldLayoutId id="2147483833" r:id="rId8"/>
    <p:sldLayoutId id="2147483834" r:id="rId9"/>
    <p:sldLayoutId id="2147483825" r:id="rId10"/>
    <p:sldLayoutId id="2147483826" r:id="rId11"/>
  </p:sldLayoutIdLst>
  <p:txStyles>
    <p:titleStyle>
      <a:lvl1pPr marL="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6DAB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6DABB"/>
          </a:solidFill>
          <a:latin typeface="Rockwell" pitchFamily="18" charset="0"/>
        </a:defRPr>
      </a:lvl2pPr>
      <a:lvl3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6DABB"/>
          </a:solidFill>
          <a:latin typeface="Rockwell" pitchFamily="18" charset="0"/>
        </a:defRPr>
      </a:lvl3pPr>
      <a:lvl4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6DABB"/>
          </a:solidFill>
          <a:latin typeface="Rockwell" pitchFamily="18" charset="0"/>
        </a:defRPr>
      </a:lvl4pPr>
      <a:lvl5pPr marL="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6DABB"/>
          </a:solidFill>
          <a:latin typeface="Rockwell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6DABB"/>
          </a:solidFill>
          <a:latin typeface="Rockwell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6DABB"/>
          </a:solidFill>
          <a:latin typeface="Rockwell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6DABB"/>
          </a:solidFill>
          <a:latin typeface="Rockwell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6DAB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100000"/>
        <a:buFont typeface="Wingdings 2" panose="05020102010507070707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100000"/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1B587C"/>
        </a:buClr>
        <a:buSzPct val="100000"/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ved=0CAcQjRxqFQoTCOXI9eDt58gCFUrdLAodlvsFhw&amp;url=http://www.zagrebinfo.hr/trebaju-nasu-pomoc-cak-sest-tisuca-knjiga-izgubile-skolske-knjiznice-u-poplavljenim-podrucjima/&amp;psig=AFQjCNH0YX7nCTqxlSWGGkkkGloZkr6NZQ&amp;ust=144621387553342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google.hr/url?sa=i&amp;rct=j&amp;q=&amp;esrc=s&amp;source=images&amp;cd=&amp;cad=rja&amp;uact=8&amp;ved=0CAcQjRxqFQoTCNXOkaPu6cgCFUV-GgodKXUCbA&amp;url=http://gkr.hr/Magazin/Knjiznicaranje/Stranica-33-Mokre-knjige-suhi-snovi&amp;bvm=bv.106379543,d.d2s&amp;psig=AFQjCNH7hEr77FjBKjzr-CT-mlPY24IVKw&amp;ust=1446283025454890" TargetMode="Externa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k.hr/maticna-sluzba-za-skolske-knjiznic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altLang="sr-Latn-RS" sz="4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REVIZIJA I OTPIS KNJIŽNIČNOG FONDA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886200"/>
            <a:ext cx="7272337" cy="2638425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hr-HR" altLang="sr-Latn-RS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hr-HR" altLang="sr-Latn-RS" sz="20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hr-HR" altLang="sr-Latn-R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Liana</a:t>
            </a:r>
            <a:r>
              <a:rPr lang="hr-HR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Diković</a:t>
            </a:r>
            <a:endParaRPr lang="hr-HR" altLang="sr-Latn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hr-HR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Voditeljica ŽMS za školske knjižnice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hr-HR" alt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hr-HR" alt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hr-HR" altLang="sr-Latn-R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Županijsko stručno vijeće knjižničara osnovnih i srednjih škola Istarske županije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hr-HR" altLang="sr-Latn-R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hr-HR" alt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OŠ Marije i Line, Umag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hr-HR" alt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r-HR" altLang="sr-Latn-RS" sz="1600" smtClean="0">
                <a:latin typeface="Arial" panose="020B0604020202020204" pitchFamily="34" charset="0"/>
                <a:cs typeface="Arial" panose="020B0604020202020204" pitchFamily="34" charset="0"/>
              </a:rPr>
              <a:t>studenog </a:t>
            </a:r>
            <a:r>
              <a:rPr lang="hr-HR" altLang="sr-Latn-R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721350"/>
          </a:xfrm>
        </p:spPr>
        <p:txBody>
          <a:bodyPr/>
          <a:lstStyle/>
          <a:p>
            <a:pPr eaLnBrk="1" hangingPunct="1"/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Ukoliko knjižnica nema mjesni katalog  revizija se provodi </a:t>
            </a:r>
            <a:r>
              <a:rPr lang="hr-HR" altLang="sr-Latn-RS" u="sng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izravnim uspoređivanjem svezaka na polici i podataka u inventarnoj knjizi</a:t>
            </a:r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. U tom slučaju na reviziji rade tri osobe.</a:t>
            </a:r>
          </a:p>
          <a:p>
            <a:pPr eaLnBrk="1" hangingPunct="1"/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Negativna strana ove metode je da se zbog čestih revizija knjige inventara oštećuju.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95425"/>
            <a:ext cx="8229600" cy="5605463"/>
          </a:xfrm>
        </p:spPr>
        <p:txBody>
          <a:bodyPr/>
          <a:lstStyle/>
          <a:p>
            <a:pPr eaLnBrk="1" hangingPunct="1"/>
            <a:r>
              <a:rPr lang="hr-HR" altLang="sr-Latn-RS" sz="2400" smtClean="0">
                <a:latin typeface="Arial" panose="020B0604020202020204" pitchFamily="34" charset="0"/>
                <a:cs typeface="Arial" panose="020B0604020202020204" pitchFamily="34" charset="0"/>
              </a:rPr>
              <a:t>Knjižnice s manjim fondom (do 3.000 svezaka </a:t>
            </a:r>
            <a:r>
              <a:rPr lang="hr-HR" altLang="sr-Latn-RS" sz="240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ako su inv. brojevi u jednom nizu</a:t>
            </a:r>
            <a:r>
              <a:rPr lang="hr-HR" altLang="sr-Latn-RS" sz="2400" smtClean="0">
                <a:latin typeface="Arial" panose="020B0604020202020204" pitchFamily="34" charset="0"/>
                <a:cs typeface="Arial" panose="020B0604020202020204" pitchFamily="34" charset="0"/>
              </a:rPr>
              <a:t>) mogu pojednostaviti postupak revizije tako da </a:t>
            </a:r>
            <a:r>
              <a:rPr lang="hr-HR" altLang="sr-Latn-RS" sz="2400" u="sng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velikim kartonima</a:t>
            </a:r>
            <a:r>
              <a:rPr lang="hr-HR" altLang="sr-Latn-RS" sz="2400" smtClean="0">
                <a:latin typeface="Arial" panose="020B0604020202020204" pitchFamily="34" charset="0"/>
                <a:cs typeface="Arial" panose="020B0604020202020204" pitchFamily="34" charset="0"/>
              </a:rPr>
              <a:t> (A3 ili veći) </a:t>
            </a:r>
            <a:r>
              <a:rPr lang="hr-HR" altLang="sr-Latn-RS" sz="2400" u="sng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ispišu inventarne brojeve</a:t>
            </a:r>
            <a:r>
              <a:rPr lang="hr-HR" altLang="sr-Latn-RS" sz="2400" smtClean="0">
                <a:latin typeface="Arial" panose="020B0604020202020204" pitchFamily="34" charset="0"/>
                <a:cs typeface="Arial" panose="020B0604020202020204" pitchFamily="34" charset="0"/>
              </a:rPr>
              <a:t> od 1 nadalje.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hr-HR" altLang="sr-Latn-RS" sz="2400" smtClean="0">
                <a:latin typeface="Arial" panose="020B0604020202020204" pitchFamily="34" charset="0"/>
                <a:cs typeface="Arial" panose="020B0604020202020204" pitchFamily="34" charset="0"/>
              </a:rPr>
              <a:t>   Broj svakog sveska pronađenog na polici precrta se, stoga, brojevi koji ostanu neprecrtani potraže se u zaduženjima. Oni koji i nakon toga ostanu neprecrtani, pripadaju kategoriji uništenih (izgubljenih) knjiga. </a:t>
            </a:r>
          </a:p>
          <a:p>
            <a:pPr eaLnBrk="1" hangingPunct="1"/>
            <a:endParaRPr lang="hr-HR" altLang="sr-Latn-R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r-HR" altLang="sr-Latn-RS" sz="2400" smtClean="0">
                <a:latin typeface="Arial" panose="020B0604020202020204" pitchFamily="34" charset="0"/>
                <a:cs typeface="Arial" panose="020B0604020202020204" pitchFamily="34" charset="0"/>
              </a:rPr>
              <a:t>Revizija putem računala (kroz </a:t>
            </a:r>
            <a:r>
              <a:rPr lang="hr-HR" altLang="sr-Latn-RS" sz="2400" i="1" smtClean="0">
                <a:latin typeface="Arial" panose="020B0604020202020204" pitchFamily="34" charset="0"/>
                <a:cs typeface="Arial" panose="020B0604020202020204" pitchFamily="34" charset="0"/>
              </a:rPr>
              <a:t>modul revizija i otpis </a:t>
            </a:r>
            <a:r>
              <a:rPr lang="hr-HR" altLang="sr-Latn-RS" sz="2400" smtClean="0">
                <a:latin typeface="Arial" panose="020B0604020202020204" pitchFamily="34" charset="0"/>
                <a:cs typeface="Arial" panose="020B0604020202020204" pitchFamily="34" charset="0"/>
              </a:rPr>
              <a:t>određenog</a:t>
            </a:r>
            <a:r>
              <a:rPr lang="hr-HR" altLang="sr-Latn-RS" sz="2400" i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400" smtClean="0">
                <a:latin typeface="Arial" panose="020B0604020202020204" pitchFamily="34" charset="0"/>
                <a:cs typeface="Arial" panose="020B0604020202020204" pitchFamily="34" charset="0"/>
              </a:rPr>
              <a:t>informacijskog knjižničnog sustava, ali samo</a:t>
            </a:r>
            <a:r>
              <a:rPr lang="hr-HR" altLang="sr-Latn-RS" sz="2400" i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400" smtClean="0">
                <a:latin typeface="Arial" panose="020B0604020202020204" pitchFamily="34" charset="0"/>
                <a:cs typeface="Arial" panose="020B0604020202020204" pitchFamily="34" charset="0"/>
              </a:rPr>
              <a:t>ako je cijeli fond evidentiran u bazi).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hr-HR" altLang="sr-Latn-RS" sz="24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6515"/>
            <a:ext cx="8229600" cy="630237"/>
          </a:xfrm>
        </p:spPr>
        <p:txBody>
          <a:bodyPr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altLang="sr-Latn-RS" sz="4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Rezultati revizije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84325"/>
            <a:ext cx="8229600" cy="57324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Osnovni cilj revizije je utvrđivanje stanja knjižničnog fonda u kvantitativnom i kvalitativnom smislu.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Tijekom revizije moramo :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hr-HR" altLang="sr-Latn-RS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Izdvojiti oštećene knjige</a:t>
            </a:r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 koje se mogu popraviti ili preuvezati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hr-HR" altLang="sr-Latn-RS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Izdvojiti knjige kojima je potrebna ponovna tehnička</a:t>
            </a:r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obrada</a:t>
            </a:r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 (naljepnice, datumnici, džepići….)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hr-HR" altLang="sr-Latn-RS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Odvojiti knjige za otpis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hr-HR" altLang="sr-Latn-RS" smtClean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3088"/>
            <a:ext cx="8229600" cy="1873250"/>
          </a:xfrm>
        </p:spPr>
        <p:txBody>
          <a:bodyPr/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Po obavljenom poslu </a:t>
            </a:r>
          </a:p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hr-HR" altLang="sr-Latn-RS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Povjerenstvo za</a:t>
            </a:r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reviziju</a:t>
            </a:r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 sastavlja zapisnik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847725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altLang="sr-Latn-RS" sz="4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Otpis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84325"/>
            <a:ext cx="8686800" cy="5589588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Nakon završene revizije slijedi otpis knjiga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hr-HR" alt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hr-HR" altLang="sr-Latn-RS" sz="2400" u="sng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Knjižnice su dužne i bez prethodno provedene revizije po potrebi odvajati za otpis dotrajalu i zastarjelu knjižničnu građu. </a:t>
            </a: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altLang="sr-Latn-R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čl.6.)</a:t>
            </a:r>
            <a:endParaRPr lang="hr-HR" altLang="sr-Latn-RS" sz="1800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altLang="sr-Latn-RS" sz="2400" u="sng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Kategorije knjiga</a:t>
            </a:r>
            <a:r>
              <a:rPr lang="hr-HR" altLang="sr-Latn-RS" sz="24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koje je potrebno izlučivati i otpisivati su: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hr-HR" alt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hr-HR" altLang="sr-Latn-RS" sz="28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hr-HR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8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uništena građa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altLang="sr-Latn-RS" sz="28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8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2. dotrajala građa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altLang="sr-Latn-RS" sz="28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3. zastarjela građa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altLang="sr-Latn-RS" sz="2400" dirty="0" smtClean="0"/>
              <a:t>   </a:t>
            </a:r>
          </a:p>
          <a:p>
            <a:pPr marL="640080" lvl="1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hr-HR" altLang="sr-Latn-RS" sz="2400" dirty="0" smtClean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altLang="sr-Latn-RS" sz="2400" dirty="0" smtClean="0"/>
              <a:t>  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altLang="sr-Latn-RS" sz="2400" dirty="0" smtClean="0"/>
              <a:t>   </a:t>
            </a:r>
            <a:endParaRPr lang="hr-HR" altLang="sr-Latn-RS" sz="2400" dirty="0" smtClean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hr-HR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Fizičko mjerilo </a:t>
            </a:r>
            <a:r>
              <a:rPr lang="en-US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hr-HR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Sadržajno mjerilo </a:t>
            </a:r>
            <a:endParaRPr lang="en-US" altLang="sr-Latn-RS" sz="2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hr-HR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mjerilo upotrebljivosti </a:t>
            </a:r>
            <a:r>
              <a:rPr lang="en-US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sr-Latn-RS" sz="220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pPr eaLnBrk="1" hangingPunct="1"/>
            <a:endParaRPr lang="hr-HR" altLang="sr-Latn-RS" sz="26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hr-HR" altLang="sr-Latn-RS" sz="2600" smtClean="0"/>
          </a:p>
        </p:txBody>
      </p:sp>
      <p:sp>
        <p:nvSpPr>
          <p:cNvPr id="24579" name="TekstniOkvir 1"/>
          <p:cNvSpPr txBox="1">
            <a:spLocks noChangeArrowheads="1"/>
          </p:cNvSpPr>
          <p:nvPr/>
        </p:nvSpPr>
        <p:spPr bwMode="auto">
          <a:xfrm>
            <a:off x="1403350" y="765175"/>
            <a:ext cx="7018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hr-HR" altLang="sr-Latn-RS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Mjerila za izlučivanje knjižnične građe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7543800" cy="725488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altLang="sr-Latn-RS" sz="4000" dirty="0" err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Fizičko</a:t>
            </a:r>
            <a:r>
              <a:rPr lang="en-US" altLang="sr-Latn-RS" sz="4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4000" dirty="0" err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mjerilo</a:t>
            </a:r>
            <a:endParaRPr lang="hr-HR" altLang="sr-Latn-RS" dirty="0" smtClean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oštećena, spaljena, </a:t>
            </a:r>
            <a:r>
              <a:rPr lang="hr-HR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mokra, </a:t>
            </a:r>
            <a:r>
              <a:rPr lang="en-US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pljesniva, izgrižena, zgužvana, </a:t>
            </a:r>
            <a:r>
              <a:rPr lang="hr-HR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pošarana, </a:t>
            </a:r>
            <a:r>
              <a:rPr lang="en-US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izgrebana građa</a:t>
            </a:r>
            <a:r>
              <a:rPr lang="hr-HR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 lang="en-US" altLang="sr-Latn-RS" sz="2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loš tisak 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loš uvez</a:t>
            </a:r>
            <a:endParaRPr lang="en-US" altLang="sr-Latn-RS" sz="2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suvišan broj primjeraka 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epotpuna</a:t>
            </a:r>
            <a:r>
              <a:rPr lang="hr-HR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građa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jezik - neak</a:t>
            </a:r>
            <a:r>
              <a:rPr lang="hr-HR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ualan, manje poznat</a:t>
            </a:r>
            <a:endParaRPr lang="hr-HR" altLang="sr-Latn-RS" sz="2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2800" smtClean="0">
                <a:latin typeface="Arial" panose="020B0604020202020204" pitchFamily="34" charset="0"/>
                <a:cs typeface="Arial" panose="020B0604020202020204" pitchFamily="34" charset="0"/>
              </a:rPr>
              <a:t>neknjižna građa (oštećene zvučne kasete, filmske vrpce, diskete, videokasete, CD ROM-ovi)</a:t>
            </a:r>
          </a:p>
          <a:p>
            <a:pPr eaLnBrk="1" hangingPunct="1">
              <a:lnSpc>
                <a:spcPct val="80000"/>
              </a:lnSpc>
            </a:pPr>
            <a:endParaRPr lang="en-US" altLang="sr-Latn-RS" sz="2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hr-HR" altLang="sr-Latn-RS" sz="28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altLang="sr-Latn-RS" sz="36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Sadržajno mjerilo</a:t>
            </a:r>
            <a:endParaRPr lang="hr-HR" altLang="sr-Latn-RS" dirty="0" smtClean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z="2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zastarjeli udžbenici  </a:t>
            </a:r>
          </a:p>
          <a:p>
            <a:pPr eaLnBrk="1" hangingPunct="1"/>
            <a:r>
              <a:rPr lang="en-US" altLang="sr-Latn-RS" sz="2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zastarjele znanstvene</a:t>
            </a:r>
            <a:r>
              <a:rPr lang="hr-HR" altLang="sr-Latn-RS" sz="2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povijesne, geografske</a:t>
            </a:r>
            <a:r>
              <a:rPr lang="en-US" altLang="sr-Latn-RS" sz="2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informacije</a:t>
            </a:r>
            <a:r>
              <a:rPr lang="hr-HR" altLang="sr-Latn-RS" sz="2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sl.)</a:t>
            </a:r>
            <a:endParaRPr lang="en-US" altLang="sr-Latn-RS" sz="24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sr-Latn-RS" sz="2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zastarjela referalna građa (</a:t>
            </a:r>
            <a:r>
              <a:rPr lang="hr-HR" altLang="sr-Latn-RS" sz="2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neodgovarajućim i netočnim </a:t>
            </a:r>
            <a:r>
              <a:rPr lang="en-US" altLang="sr-Latn-RS" sz="2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informacij</a:t>
            </a:r>
            <a:r>
              <a:rPr lang="hr-HR" altLang="sr-Latn-RS" sz="2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ama, posebno u školskim knjižnicama</a:t>
            </a:r>
            <a:r>
              <a:rPr lang="en-US" altLang="sr-Latn-RS" sz="2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r-HR" altLang="sr-Latn-RS" sz="24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r-HR" altLang="sr-Latn-RS" sz="2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starija izdanja</a:t>
            </a:r>
          </a:p>
          <a:p>
            <a:pPr eaLnBrk="1" hangingPunct="1"/>
            <a:r>
              <a:rPr lang="hr-HR" altLang="sr-Latn-RS" sz="2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loše prevedena djela ili zastarjela jezika</a:t>
            </a:r>
            <a:endParaRPr lang="en-US" altLang="sr-Latn-RS" sz="24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sr-Latn-RS" sz="2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almanasi i godišnji izvještaji</a:t>
            </a:r>
            <a:endParaRPr lang="hr-HR" altLang="sr-Latn-RS" sz="240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hr-HR" altLang="sr-Latn-RS" sz="2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slikovnice s nekvalitetnim ilustracijama</a:t>
            </a:r>
          </a:p>
          <a:p>
            <a:pPr eaLnBrk="1" hangingPunct="1"/>
            <a:endParaRPr lang="hr-HR" altLang="sr-Latn-RS" sz="260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692696"/>
            <a:ext cx="7543800" cy="719609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altLang="sr-Latn-RS" sz="3600" dirty="0" err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Mjerilo</a:t>
            </a:r>
            <a:r>
              <a:rPr lang="en-US" altLang="sr-Latn-RS" sz="36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3600" dirty="0" err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upotrebljivosti</a:t>
            </a:r>
            <a:endParaRPr lang="hr-HR" altLang="sr-Latn-RS" sz="3600" dirty="0" smtClean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8229600" cy="4411662"/>
          </a:xfrm>
        </p:spPr>
        <p:txBody>
          <a:bodyPr/>
          <a:lstStyle/>
          <a:p>
            <a:pPr eaLnBrk="1" hangingPunct="1"/>
            <a:r>
              <a:rPr lang="en-US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frekvencija posudbe</a:t>
            </a:r>
          </a:p>
          <a:p>
            <a:pPr eaLnBrk="1" hangingPunct="1"/>
            <a:r>
              <a:rPr lang="hr-HR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nemogućnost </a:t>
            </a:r>
            <a:r>
              <a:rPr lang="en-US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upotreb</a:t>
            </a:r>
            <a:r>
              <a:rPr lang="hr-HR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određenih </a:t>
            </a:r>
            <a:r>
              <a:rPr lang="en-US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nosi</a:t>
            </a:r>
            <a:r>
              <a:rPr lang="hr-HR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telja</a:t>
            </a:r>
            <a:r>
              <a:rPr lang="en-US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zapisa (neknjižn</a:t>
            </a:r>
            <a:r>
              <a:rPr lang="hr-HR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građ</a:t>
            </a:r>
            <a:r>
              <a:rPr lang="hr-HR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r-HR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zbog zastarjelih uređaja koji omogućuju njihovu reprodukciju</a:t>
            </a:r>
          </a:p>
          <a:p>
            <a:pPr eaLnBrk="1" hangingPunct="1"/>
            <a:endParaRPr lang="hr-HR" altLang="sr-Latn-RS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092200"/>
            <a:ext cx="8229600" cy="57213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sr-Latn-RS" sz="240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Članak 7.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2400" i="1" smtClean="0"/>
          </a:p>
          <a:p>
            <a:pPr eaLnBrk="1" hangingPunct="1">
              <a:lnSpc>
                <a:spcPct val="80000"/>
              </a:lnSpc>
            </a:pPr>
            <a:r>
              <a:rPr lang="en-US" altLang="sr-Latn-RS" sz="2400" i="1" smtClean="0">
                <a:latin typeface="Arial" panose="020B0604020202020204" pitchFamily="34" charset="0"/>
                <a:cs typeface="Arial" panose="020B0604020202020204" pitchFamily="34" charset="0"/>
              </a:rPr>
              <a:t>Količina otpisane knjižne građe trebala bi se, u odnosu na cjelokupni fond knjižnice, kretati u granicama sljedećih postotaka: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r-Latn-RS" sz="2400" i="1" smtClean="0">
                <a:latin typeface="Arial" panose="020B0604020202020204" pitchFamily="34" charset="0"/>
                <a:cs typeface="Arial" panose="020B0604020202020204" pitchFamily="34" charset="0"/>
              </a:rPr>
              <a:t>do 2% godišnje za </a:t>
            </a:r>
            <a:r>
              <a:rPr lang="en-US" altLang="sr-Latn-RS" sz="2400" i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uništenu građu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r-Latn-RS" sz="2400" i="1" smtClean="0">
                <a:latin typeface="Arial" panose="020B0604020202020204" pitchFamily="34" charset="0"/>
                <a:cs typeface="Arial" panose="020B0604020202020204" pitchFamily="34" charset="0"/>
              </a:rPr>
              <a:t>do 1% godišnje za </a:t>
            </a:r>
            <a:r>
              <a:rPr lang="en-US" altLang="sr-Latn-RS" sz="2400" i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dotrajalu građu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r-Latn-RS" sz="2400" i="1" smtClean="0">
                <a:latin typeface="Arial" panose="020B0604020202020204" pitchFamily="34" charset="0"/>
                <a:cs typeface="Arial" panose="020B0604020202020204" pitchFamily="34" charset="0"/>
              </a:rPr>
              <a:t>do 2% godišnje za </a:t>
            </a:r>
            <a:r>
              <a:rPr lang="en-US" altLang="sr-Latn-RS" sz="2400" i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zastarjelu građu</a:t>
            </a:r>
            <a:r>
              <a:rPr lang="en-US" altLang="sr-Latn-RS" sz="2400" i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r-Latn-RS" sz="2400" i="1" smtClean="0">
                <a:latin typeface="Arial" panose="020B0604020202020204" pitchFamily="34" charset="0"/>
                <a:cs typeface="Arial" panose="020B0604020202020204" pitchFamily="34" charset="0"/>
              </a:rPr>
              <a:t>Otpis neknjižne građe trebao bise kretati u granicama slje­dećih postotaka: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r-Latn-RS" sz="2400" i="1" smtClean="0">
                <a:latin typeface="Arial" panose="020B0604020202020204" pitchFamily="34" charset="0"/>
                <a:cs typeface="Arial" panose="020B0604020202020204" pitchFamily="34" charset="0"/>
              </a:rPr>
              <a:t>do 30% godišnje za igračke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r-Latn-RS" sz="2400" i="1" smtClean="0">
                <a:latin typeface="Arial" panose="020B0604020202020204" pitchFamily="34" charset="0"/>
                <a:cs typeface="Arial" panose="020B0604020202020204" pitchFamily="34" charset="0"/>
              </a:rPr>
              <a:t>do 10% godišnje za kompakt-diskove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r-Latn-RS" sz="2400" i="1" smtClean="0">
                <a:latin typeface="Arial" panose="020B0604020202020204" pitchFamily="34" charset="0"/>
                <a:cs typeface="Arial" panose="020B0604020202020204" pitchFamily="34" charset="0"/>
              </a:rPr>
              <a:t>10-20% godišnje za audio-vizualnu građu.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r-Latn-RS" sz="2400" i="1" smtClean="0">
                <a:latin typeface="Arial" panose="020B0604020202020204" pitchFamily="34" charset="0"/>
                <a:cs typeface="Arial" panose="020B0604020202020204" pitchFamily="34" charset="0"/>
              </a:rPr>
              <a:t>Postotak otpisa može biti i veći u slučajevima iz članka 3. stavka 1. ovoga Pravilnika.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sr-Latn-RS" sz="2400" i="1" smtClean="0">
                <a:latin typeface="Arial" panose="020B0604020202020204" pitchFamily="34" charset="0"/>
                <a:cs typeface="Arial" panose="020B0604020202020204" pitchFamily="34" charset="0"/>
              </a:rPr>
              <a:t>Sva otpisana knjižnična građa </a:t>
            </a:r>
            <a:r>
              <a:rPr lang="en-US" altLang="sr-Latn-RS" sz="2400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evidentira se u knjizi inventara i u katalozima</a:t>
            </a:r>
            <a:r>
              <a:rPr lang="en-US" altLang="sr-Latn-RS" sz="2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altLang="sr-Latn-RS" sz="24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88913"/>
            <a:ext cx="8999538" cy="59372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hr-HR" altLang="sr-Latn-RS" sz="2400" b="1" dirty="0" smtClean="0">
              <a:solidFill>
                <a:srgbClr val="FF66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hr-HR" altLang="sr-Latn-RS" sz="2400" b="1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PROVOĐENJE REVIZIJE I OTPISA ZAKONSKA JE OBVEZA ZA SVE VRSTE KNJIŽNICA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hr-HR" altLang="sr-Latn-RS" sz="2800" b="1" dirty="0" smtClean="0">
              <a:solidFill>
                <a:srgbClr val="FF66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hr-HR" altLang="sr-Latn-RS" sz="2800" dirty="0" smtClean="0">
                <a:latin typeface="Arial" charset="0"/>
                <a:cs typeface="Arial" charset="0"/>
              </a:rPr>
              <a:t>REVIZIJA (</a:t>
            </a:r>
            <a:r>
              <a:rPr lang="hr-HR" altLang="sr-Latn-RS" sz="2400" dirty="0" err="1" smtClean="0">
                <a:latin typeface="Arial" charset="0"/>
                <a:cs typeface="Arial" charset="0"/>
              </a:rPr>
              <a:t>revisio</a:t>
            </a:r>
            <a:r>
              <a:rPr lang="hr-HR" altLang="sr-Latn-RS" sz="2400" dirty="0" smtClean="0">
                <a:latin typeface="Arial" charset="0"/>
                <a:cs typeface="Arial" charset="0"/>
              </a:rPr>
              <a:t>, </a:t>
            </a:r>
            <a:r>
              <a:rPr lang="hr-HR" altLang="sr-Latn-RS" sz="2400" i="1" dirty="0" err="1" smtClean="0">
                <a:latin typeface="Arial" charset="0"/>
                <a:cs typeface="Arial" charset="0"/>
              </a:rPr>
              <a:t>onis</a:t>
            </a:r>
            <a:r>
              <a:rPr lang="hr-HR" altLang="sr-Latn-RS" sz="2400" i="1" dirty="0" smtClean="0">
                <a:latin typeface="Arial" charset="0"/>
                <a:cs typeface="Arial" charset="0"/>
              </a:rPr>
              <a:t> lat.</a:t>
            </a:r>
            <a:r>
              <a:rPr lang="hr-HR" altLang="sr-Latn-RS" sz="2400" dirty="0" smtClean="0">
                <a:latin typeface="Arial" charset="0"/>
                <a:cs typeface="Arial" charset="0"/>
              </a:rPr>
              <a:t> - pregledavanje, provjeravanje, ponovno gledanje) = sustavan pregled knjižničnog fonda radi utvrđivanja njegova stvarnog stanja i usporedbe stvarnih jedinica s odgovarajućim zapisima u  inventarnim knjigama i katalozima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endParaRPr lang="hr-HR" altLang="sr-Latn-RS" sz="2400" dirty="0" smtClean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hr-HR" altLang="sr-Latn-RS" sz="2800" dirty="0" smtClean="0">
                <a:latin typeface="Arial" charset="0"/>
                <a:cs typeface="Arial" charset="0"/>
              </a:rPr>
              <a:t>Revizija se provodi u skladu sa: 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hr-HR" altLang="sr-Latn-RS" sz="2800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hr-HR" altLang="sr-Latn-RS" sz="28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  </a:t>
            </a:r>
            <a:r>
              <a:rPr lang="hr-HR" altLang="sr-Latn-RS" sz="24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Zakonom o knjižnicama</a:t>
            </a:r>
            <a:r>
              <a:rPr lang="hr-HR" altLang="sr-Latn-RS" sz="2400" dirty="0" smtClean="0">
                <a:latin typeface="Arial" charset="0"/>
                <a:cs typeface="Arial" charset="0"/>
              </a:rPr>
              <a:t> (NN 105/1997.),  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hr-HR" altLang="sr-Latn-RS" sz="2800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hr-HR" altLang="sr-Latn-RS" sz="28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  </a:t>
            </a:r>
            <a:r>
              <a:rPr lang="hr-HR" altLang="sr-Latn-RS" sz="24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Pravilnikom o reviziji i otpisu knjižnične građe </a:t>
            </a:r>
            <a:r>
              <a:rPr lang="hr-HR" altLang="sr-Latn-RS" sz="2400" dirty="0" smtClean="0">
                <a:latin typeface="Arial" charset="0"/>
                <a:cs typeface="Arial" charset="0"/>
              </a:rPr>
              <a:t>(NN 21/2002.)</a:t>
            </a:r>
            <a:r>
              <a:rPr lang="hr-HR" altLang="sr-Latn-RS" sz="2800" dirty="0" smtClean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hr-HR" altLang="sr-Latn-RS" sz="2800" dirty="0">
                <a:solidFill>
                  <a:srgbClr val="FF6600"/>
                </a:solidFill>
                <a:latin typeface="Arial" charset="0"/>
                <a:cs typeface="Arial" charset="0"/>
              </a:rPr>
              <a:t> </a:t>
            </a:r>
            <a:r>
              <a:rPr lang="hr-HR" altLang="sr-Latn-RS" sz="28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  </a:t>
            </a:r>
            <a:r>
              <a:rPr lang="hr-HR" altLang="sr-Latn-RS" sz="2400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Pravilnikom o radu knjižnice</a:t>
            </a:r>
            <a:endParaRPr lang="hr-HR" altLang="sr-Latn-RS" sz="2800" dirty="0" smtClean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1288"/>
            <a:ext cx="8507413" cy="61214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Članovi </a:t>
            </a:r>
            <a:r>
              <a:rPr lang="hr-HR" altLang="sr-Latn-RS" sz="24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Povjerenstva za otpis</a:t>
            </a: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moraju za svaku od ovih kategorija izraditi  </a:t>
            </a:r>
            <a:r>
              <a:rPr lang="hr-HR" altLang="sr-Latn-RS" sz="2400" u="sng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poseban popis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hr-HR" altLang="sr-Latn-RS" sz="1000" u="sng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Popis otpisanih knjiga mora sadržavati sve podatke o publikaciji: </a:t>
            </a:r>
          </a:p>
          <a:p>
            <a:pPr marL="615950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Redni broj </a:t>
            </a:r>
          </a:p>
          <a:p>
            <a:pPr marL="615950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ime autora  </a:t>
            </a:r>
          </a:p>
          <a:p>
            <a:pPr marL="615950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naslov djela  </a:t>
            </a:r>
          </a:p>
          <a:p>
            <a:pPr marL="615950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mjesto izdanja </a:t>
            </a:r>
          </a:p>
          <a:p>
            <a:pPr marL="615950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godinu izdanja </a:t>
            </a:r>
          </a:p>
          <a:p>
            <a:pPr marL="615950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vrijednost </a:t>
            </a:r>
          </a:p>
          <a:p>
            <a:pPr marL="615950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inventarni broj </a:t>
            </a:r>
          </a:p>
          <a:p>
            <a:pPr marL="615950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signaturu  </a:t>
            </a:r>
          </a:p>
          <a:p>
            <a:pPr marL="615950" indent="-3429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r-HR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napomenu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hr-HR" altLang="sr-Latn-R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ravokutnik 1"/>
          <p:cNvSpPr>
            <a:spLocks noChangeArrowheads="1"/>
          </p:cNvSpPr>
          <p:nvPr/>
        </p:nvSpPr>
        <p:spPr bwMode="auto">
          <a:xfrm>
            <a:off x="755650" y="692150"/>
            <a:ext cx="73453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hr-HR" altLang="sr-Latn-RS" sz="2800">
                <a:latin typeface="Arial" panose="020B0604020202020204" pitchFamily="34" charset="0"/>
                <a:cs typeface="Arial" panose="020B0604020202020204" pitchFamily="34" charset="0"/>
              </a:rPr>
              <a:t>Otpisom knjižnog fonda zadire se u </a:t>
            </a:r>
            <a:r>
              <a:rPr lang="hr-HR" altLang="sr-Latn-RS" sz="28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financijsko područje. </a:t>
            </a:r>
            <a:r>
              <a:rPr lang="hr-HR" altLang="sr-Latn-RS" sz="2800">
                <a:latin typeface="Arial" panose="020B0604020202020204" pitchFamily="34" charset="0"/>
                <a:cs typeface="Arial" panose="020B0604020202020204" pitchFamily="34" charset="0"/>
              </a:rPr>
              <a:t>Važno je da taj dio posla bude obavljen u skladu s financijsko-računovodstvenim poslovanjem.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hr-HR" altLang="sr-Latn-R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hr-HR" altLang="sr-Latn-RS" sz="2800">
                <a:latin typeface="Arial" panose="020B0604020202020204" pitchFamily="34" charset="0"/>
                <a:cs typeface="Arial" panose="020B0604020202020204" pitchFamily="34" charset="0"/>
              </a:rPr>
              <a:t>Pri popisivanju otpisanih knjiga obvezno je unošenje cijene knjige (u pravilu prepisujemo cijenu iz knjige inventara koju smo bilježili kod inventarizacije građe).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hr-HR" altLang="sr-Latn-R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altLang="sr-Latn-RS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841375"/>
            <a:ext cx="3889375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kstniOkvir 1"/>
          <p:cNvSpPr txBox="1">
            <a:spLocks noChangeArrowheads="1"/>
          </p:cNvSpPr>
          <p:nvPr/>
        </p:nvSpPr>
        <p:spPr bwMode="auto">
          <a:xfrm>
            <a:off x="2700338" y="333375"/>
            <a:ext cx="3600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hr-HR" altLang="sr-Latn-RS" sz="2400">
                <a:solidFill>
                  <a:srgbClr val="FFCC00"/>
                </a:solidFill>
                <a:latin typeface="Arial" panose="020B0604020202020204" pitchFamily="34" charset="0"/>
              </a:rPr>
              <a:t>Uništena građa</a:t>
            </a:r>
          </a:p>
        </p:txBody>
      </p:sp>
      <p:pic>
        <p:nvPicPr>
          <p:cNvPr id="34823" name="Picture 7" descr="http://www.zagrebinfo.hr/wp-content/uploads/2014/09/knjiga-naslov-586x35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866775"/>
            <a:ext cx="42291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>
            <a:spLocks noChangeArrowheads="1"/>
          </p:cNvSpPr>
          <p:nvPr/>
        </p:nvSpPr>
        <p:spPr bwMode="auto">
          <a:xfrm>
            <a:off x="1435100" y="3429000"/>
            <a:ext cx="112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hr-HR" altLang="sr-Latn-RS" sz="1800">
                <a:latin typeface="Arial" panose="020B0604020202020204" pitchFamily="34" charset="0"/>
              </a:rPr>
              <a:t>U požaru</a:t>
            </a:r>
          </a:p>
        </p:txBody>
      </p:sp>
      <p:sp>
        <p:nvSpPr>
          <p:cNvPr id="4" name="TekstniOkvir 3"/>
          <p:cNvSpPr txBox="1">
            <a:spLocks noChangeArrowheads="1"/>
          </p:cNvSpPr>
          <p:nvPr/>
        </p:nvSpPr>
        <p:spPr bwMode="auto">
          <a:xfrm>
            <a:off x="5908675" y="3429000"/>
            <a:ext cx="1543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hr-HR" altLang="sr-Latn-RS" sz="1800">
                <a:latin typeface="Arial" panose="020B0604020202020204" pitchFamily="34" charset="0"/>
              </a:rPr>
              <a:t>U poplavama</a:t>
            </a:r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844925"/>
            <a:ext cx="3816350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niOkvir 4"/>
          <p:cNvSpPr txBox="1">
            <a:spLocks noChangeArrowheads="1"/>
          </p:cNvSpPr>
          <p:nvPr/>
        </p:nvSpPr>
        <p:spPr bwMode="auto">
          <a:xfrm>
            <a:off x="4716463" y="4508500"/>
            <a:ext cx="25765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hr-HR" altLang="sr-Latn-RS" sz="1800">
                <a:latin typeface="Arial" panose="020B0604020202020204" pitchFamily="34" charset="0"/>
              </a:rPr>
              <a:t>ukradene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hr-HR" altLang="sr-Latn-RS" sz="1800">
                <a:latin typeface="Arial" panose="020B0604020202020204" pitchFamily="34" charset="0"/>
              </a:rPr>
              <a:t>nevraćene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hr-HR" altLang="sr-Latn-RS" sz="1800">
                <a:latin typeface="Arial" panose="020B0604020202020204" pitchFamily="34" charset="0"/>
              </a:rPr>
              <a:t>nestale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hr-HR" altLang="sr-Latn-RS" sz="1800">
                <a:latin typeface="Arial" panose="020B0604020202020204" pitchFamily="34" charset="0"/>
              </a:rPr>
              <a:t>zastarjela zaduženja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r>
              <a:rPr lang="hr-HR" altLang="sr-Latn-RS" sz="1800">
                <a:latin typeface="Arial" panose="020B0604020202020204" pitchFamily="34" charset="0"/>
              </a:rPr>
              <a:t>…….</a:t>
            </a:r>
          </a:p>
          <a:p>
            <a:pPr eaLnBrk="1" hangingPunct="1">
              <a:buClrTx/>
              <a:buSzTx/>
              <a:buFont typeface="Arial" panose="020B0604020202020204" pitchFamily="34" charset="0"/>
              <a:buChar char="•"/>
            </a:pPr>
            <a:endParaRPr lang="hr-HR" altLang="sr-Latn-R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kstniOkvir 1"/>
          <p:cNvSpPr txBox="1">
            <a:spLocks noChangeArrowheads="1"/>
          </p:cNvSpPr>
          <p:nvPr/>
        </p:nvSpPr>
        <p:spPr bwMode="auto">
          <a:xfrm>
            <a:off x="2987675" y="333375"/>
            <a:ext cx="33131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hr-HR" altLang="sr-Latn-RS" sz="2600">
                <a:solidFill>
                  <a:srgbClr val="FFCC00"/>
                </a:solidFill>
                <a:latin typeface="Arial" panose="020B0604020202020204" pitchFamily="34" charset="0"/>
              </a:rPr>
              <a:t>Dotrajala građa</a:t>
            </a:r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8688" y="836613"/>
            <a:ext cx="4770437" cy="636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8688" y="866775"/>
            <a:ext cx="4795837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6588" y="779463"/>
            <a:ext cx="5475287" cy="729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http://gkr.hr/var/plain_site/storage/images/magazin/knjiznicaranje/stranica-33-mokre-knjige-suhi-snovi/68409-1-cro-HR/Stranica-33-Mokre-knjige-suhi-snovi_article_full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0" y="836613"/>
            <a:ext cx="7129463" cy="59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638" y="804863"/>
            <a:ext cx="7215187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779463"/>
            <a:ext cx="7459663" cy="591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kstniOkvir 1"/>
          <p:cNvSpPr txBox="1">
            <a:spLocks noChangeArrowheads="1"/>
          </p:cNvSpPr>
          <p:nvPr/>
        </p:nvSpPr>
        <p:spPr bwMode="auto">
          <a:xfrm>
            <a:off x="3203575" y="333375"/>
            <a:ext cx="2786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hr-HR" altLang="sr-Latn-RS" sz="2800">
                <a:solidFill>
                  <a:srgbClr val="FFCC00"/>
                </a:solidFill>
                <a:latin typeface="Arial" panose="020B0604020202020204" pitchFamily="34" charset="0"/>
              </a:rPr>
              <a:t>Zastarjela građa</a:t>
            </a:r>
          </a:p>
        </p:txBody>
      </p:sp>
      <p:pic>
        <p:nvPicPr>
          <p:cNvPr id="3379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857250"/>
            <a:ext cx="4319587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950" y="857250"/>
            <a:ext cx="458787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879475"/>
            <a:ext cx="4586287" cy="577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altLang="sr-Latn-RS" sz="2800" dirty="0" smtClean="0">
              <a:solidFill>
                <a:srgbClr val="FFCC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sr-Latn-RS" sz="2800" dirty="0" err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Članak</a:t>
            </a:r>
            <a:r>
              <a:rPr lang="en-US" altLang="sr-Latn-RS" sz="28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hr-HR" altLang="sr-Latn-RS" sz="2800" i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Sva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otpisana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knjižnična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građa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obilježava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sr-Latn-RS" sz="2800" dirty="0" err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posebnim</a:t>
            </a:r>
            <a:r>
              <a:rPr lang="en-US" altLang="sr-Latn-RS" sz="28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pečatom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Pečat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podijeljen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 tri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polja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jedno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gornje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dva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donja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gornjem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polju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upisan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naziv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knjižnice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a u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lijevom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donjem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polju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riječ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OTPISANO.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Donje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desno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polje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prazno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upisivanja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datuma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provedbe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revizije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broja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odluke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reviziji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otpisu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Dimenzije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pečata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5 x 2,5 cm.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Pečat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stavlja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oznaku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inventarnog</a:t>
            </a:r>
            <a:r>
              <a:rPr lang="en-US" altLang="sr-Latn-R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broja</a:t>
            </a:r>
            <a:r>
              <a:rPr lang="en-US" altLang="sr-Latn-R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altLang="sr-Latn-R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525588"/>
            <a:ext cx="4176712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4176713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kstniOkvir 1"/>
          <p:cNvSpPr txBox="1">
            <a:spLocks noChangeArrowheads="1"/>
          </p:cNvSpPr>
          <p:nvPr/>
        </p:nvSpPr>
        <p:spPr bwMode="auto">
          <a:xfrm>
            <a:off x="539750" y="825500"/>
            <a:ext cx="8135938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hr-HR" altLang="sr-Latn-RS" sz="2400">
                <a:solidFill>
                  <a:srgbClr val="FFCC00"/>
                </a:solidFill>
                <a:latin typeface="Arial" panose="020B0604020202020204" pitchFamily="34" charset="0"/>
              </a:rPr>
              <a:t>Članak 5.</a:t>
            </a:r>
          </a:p>
          <a:p>
            <a:pPr eaLnBrk="1" hangingPunct="1">
              <a:buClrTx/>
              <a:buSzTx/>
              <a:buFontTx/>
              <a:buNone/>
            </a:pPr>
            <a:endParaRPr lang="hr-HR" altLang="sr-Latn-RS" sz="1800"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hr-HR" altLang="sr-Latn-RS" sz="2600">
                <a:latin typeface="Arial" panose="020B0604020202020204" pitchFamily="34" charset="0"/>
              </a:rPr>
              <a:t>Povjerenstvo po obavljenoj reviziji predaje ravnatelju samostalne knjižnice, odnosno  voditelju knjižnice u sastavnu, zapisnik o reviziji, prijedlog o otpisu s popisom građe za otpis i s prijedlogom o načinu postupanja s otpisanom građom. Nakon što ga ravnatelj, odnosno voditelj prihvati, taj se </a:t>
            </a:r>
            <a:r>
              <a:rPr lang="hr-HR" altLang="sr-Latn-RS" sz="2600">
                <a:solidFill>
                  <a:srgbClr val="FFCC00"/>
                </a:solidFill>
                <a:latin typeface="Arial" panose="020B0604020202020204" pitchFamily="34" charset="0"/>
              </a:rPr>
              <a:t>zapisnik s popratnim prilozima i prijedlozima dostavlja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hr-HR" altLang="sr-Latn-RS" sz="2600">
                <a:solidFill>
                  <a:srgbClr val="FFCC00"/>
                </a:solidFill>
                <a:latin typeface="Arial" panose="020B0604020202020204" pitchFamily="34" charset="0"/>
              </a:rPr>
              <a:t>nadležnoj matičnoj knjižnici.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altLang="sr-Latn-RS" sz="2400" dirty="0" smtClean="0">
              <a:solidFill>
                <a:srgbClr val="FFCC00"/>
              </a:solidFill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altLang="sr-Latn-RS" sz="2400" dirty="0">
              <a:solidFill>
                <a:srgbClr val="FFCC00"/>
              </a:solidFill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sr-Latn-RS" sz="2400" dirty="0" err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Članak</a:t>
            </a:r>
            <a:r>
              <a:rPr lang="en-US" altLang="sr-Latn-RS" sz="24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</a:t>
            </a:r>
            <a:endParaRPr lang="hr-HR" altLang="sr-Latn-RS" sz="2400" dirty="0" smtClean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hr-HR" altLang="sr-Latn-RS" sz="2400" dirty="0" smtClean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sr-Latn-RS" sz="2400" dirty="0" smtClean="0">
              <a:solidFill>
                <a:srgbClr val="FFCC0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Popisi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otpisane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knjižnične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građe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uništena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dotrajala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zastarjela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dostavljaju</a:t>
            </a:r>
            <a:r>
              <a:rPr lang="en-US" altLang="sr-Latn-RS" sz="24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sr-Latn-RS" sz="2400" dirty="0" err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sr-Latn-RS" sz="24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uvid</a:t>
            </a:r>
            <a:r>
              <a:rPr lang="en-US" altLang="sr-Latn-RS" sz="24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nadležno</a:t>
            </a:r>
            <a:r>
              <a:rPr lang="hr-HR" altLang="sr-Latn-RS" sz="24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sr-Latn-RS" sz="24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matičnoj</a:t>
            </a:r>
            <a:r>
              <a:rPr lang="en-US" altLang="sr-Latn-RS" sz="24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knjižnici</a:t>
            </a:r>
            <a:r>
              <a:rPr lang="en-US" altLang="sr-Latn-RS" sz="24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altLang="sr-Latn-RS" sz="2400" dirty="0" err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potom</a:t>
            </a:r>
            <a:r>
              <a:rPr lang="en-US" altLang="sr-Latn-RS" sz="24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Nacionalnoj</a:t>
            </a:r>
            <a:r>
              <a:rPr lang="en-US" altLang="sr-Latn-RS" sz="24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sr-Latn-RS" sz="24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sveučilišnoj</a:t>
            </a:r>
            <a:r>
              <a:rPr lang="en-US" altLang="sr-Latn-RS" sz="24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knjižnici</a:t>
            </a:r>
            <a:r>
              <a:rPr lang="hr-HR" altLang="sr-Latn-RS" sz="24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altLang="sr-Latn-RS" sz="900" dirty="0" smtClean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temelju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zaprimljenih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popisa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otpisane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građe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prvenstveno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matične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knjižnice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zatim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Nacionalna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sveučilišna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knjižnica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mogu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roku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mjesec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dana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uputiti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knjižnici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zahtjev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dostavi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otpisana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građa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slučaju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nezainteresiranosti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ponuđenu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otpisanu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građu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navedene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knjižnice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dužne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 tome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pisano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obavijestiti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knjižnicu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ponudila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građu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alt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altLang="sr-Latn-R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Građa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koju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postoje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pisani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zahtjevi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matične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niti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Nacionalne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sveučilišne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knjižnice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pokloniti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zamijeniti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prodati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alt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altLang="sr-Latn-R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Preostala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otpisana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knjižnična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građa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šalje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preradu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papira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odlaže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posebno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označene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spremnike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r-Latn-R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papir</a:t>
            </a:r>
            <a:r>
              <a:rPr lang="en-US" altLang="sr-Latn-R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altLang="sr-Latn-R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500" y="0"/>
            <a:ext cx="4762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-9525"/>
            <a:ext cx="457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44450"/>
            <a:ext cx="1944688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0675" y="4149725"/>
            <a:ext cx="29876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Revizijom utvrđujemo što nedostaje od inventarizirane građe</a:t>
            </a:r>
          </a:p>
          <a:p>
            <a:pPr eaLnBrk="1" hangingPunct="1"/>
            <a:r>
              <a:rPr lang="hr-HR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Pronalazimo građu koja je oštećena i  neupotrebljiva </a:t>
            </a:r>
          </a:p>
          <a:p>
            <a:pPr eaLnBrk="1" hangingPunct="1"/>
            <a:r>
              <a:rPr lang="hr-HR" altLang="sr-Latn-RS" sz="28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Utvrđujemo materijalnu vrijednost knjižničnog fonda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Users\LIANA\Desktop\ScanImage2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463" y="620713"/>
            <a:ext cx="7680325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 descr="C:\Users\LIANA\Desktop\ScanImage2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275" y="4221163"/>
            <a:ext cx="772953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vni poveznik 2"/>
          <p:cNvCxnSpPr/>
          <p:nvPr/>
        </p:nvCxnSpPr>
        <p:spPr>
          <a:xfrm>
            <a:off x="1835150" y="981075"/>
            <a:ext cx="619283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ni poveznik 4"/>
          <p:cNvCxnSpPr/>
          <p:nvPr/>
        </p:nvCxnSpPr>
        <p:spPr>
          <a:xfrm>
            <a:off x="1835150" y="1196975"/>
            <a:ext cx="417671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/>
          <p:cNvCxnSpPr/>
          <p:nvPr/>
        </p:nvCxnSpPr>
        <p:spPr>
          <a:xfrm>
            <a:off x="1692275" y="5661025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/>
          <p:cNvSpPr txBox="1">
            <a:spLocks noChangeArrowheads="1"/>
          </p:cNvSpPr>
          <p:nvPr/>
        </p:nvSpPr>
        <p:spPr bwMode="auto">
          <a:xfrm>
            <a:off x="4500563" y="4521200"/>
            <a:ext cx="215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hr-HR" altLang="sr-Latn-RS" sz="1800">
                <a:latin typeface="Arial" panose="020B0604020202020204" pitchFamily="34" charset="0"/>
              </a:rPr>
              <a:t>=</a:t>
            </a:r>
            <a:r>
              <a:rPr lang="hr-HR" altLang="sr-Latn-RS" sz="1800">
                <a:solidFill>
                  <a:srgbClr val="FF0000"/>
                </a:solidFill>
                <a:latin typeface="Arial" panose="020B0604020202020204" pitchFamily="34" charset="0"/>
              </a:rPr>
              <a:t>= zastarjela građa</a:t>
            </a:r>
          </a:p>
          <a:p>
            <a:pPr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hr-HR" altLang="sr-Latn-RS" sz="1800">
                <a:solidFill>
                  <a:srgbClr val="FF0000"/>
                </a:solidFill>
                <a:latin typeface="Arial" panose="020B0604020202020204" pitchFamily="34" charset="0"/>
              </a:rPr>
              <a:t>  = uništena građa</a:t>
            </a:r>
            <a:endParaRPr lang="hr-HR" altLang="sr-Latn-RS" sz="1800">
              <a:latin typeface="Arial" panose="020B0604020202020204" pitchFamily="34" charset="0"/>
            </a:endParaRPr>
          </a:p>
        </p:txBody>
      </p:sp>
      <p:sp>
        <p:nvSpPr>
          <p:cNvPr id="11" name="TekstniOkvir 10"/>
          <p:cNvSpPr txBox="1">
            <a:spLocks noChangeArrowheads="1"/>
          </p:cNvSpPr>
          <p:nvPr/>
        </p:nvSpPr>
        <p:spPr bwMode="auto">
          <a:xfrm>
            <a:off x="4500563" y="5291138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lr>
                <a:schemeClr val="accent1"/>
              </a:buClr>
              <a:buSzPct val="70000"/>
              <a:buFont typeface="Wingdings 2" panose="05020102010507070707" pitchFamily="18" charset="2"/>
              <a:buChar char=""/>
              <a:defRPr sz="32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 eaLnBrk="0" hangingPunct="0">
              <a:spcBef>
                <a:spcPts val="400"/>
              </a:spcBef>
              <a:buClr>
                <a:schemeClr val="accent2"/>
              </a:buClr>
              <a:buSzPct val="90000"/>
              <a:buChar char="•"/>
              <a:defRPr sz="2600"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23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B587C"/>
              </a:buClr>
              <a:buSzPct val="100000"/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hr-HR" altLang="sr-Latn-RS" sz="1800" b="1">
                <a:latin typeface="Arial" panose="020B0604020202020204" pitchFamily="34" charset="0"/>
              </a:rPr>
              <a:t>?</a:t>
            </a:r>
            <a:r>
              <a:rPr lang="hr-HR" altLang="sr-Latn-RS" sz="1800" b="1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  <a:endParaRPr lang="hr-HR" altLang="sr-Latn-RS" sz="1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altLang="sr-Latn-RS" sz="36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Izvori i upute za provođenje </a:t>
            </a:r>
            <a:br>
              <a:rPr lang="hr-HR" altLang="sr-Latn-RS" sz="36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altLang="sr-Latn-RS" sz="36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revizije i otpisa</a:t>
            </a:r>
            <a:r>
              <a:rPr lang="hr-HR" altLang="sr-Latn-RS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Pravilnik o reviziji i otpisu </a:t>
            </a:r>
            <a:r>
              <a:rPr lang="hr-HR" altLang="sr-Latn-R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(NN 21/2002)</a:t>
            </a:r>
          </a:p>
          <a:p>
            <a:pPr marL="0" indent="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hr-HR" altLang="sr-Latn-R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Čelić</a:t>
            </a:r>
            <a:r>
              <a:rPr lang="hr-HR" altLang="sr-Latn-R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altLang="sr-Latn-R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Tica</a:t>
            </a:r>
            <a:r>
              <a:rPr lang="hr-HR" altLang="sr-Latn-R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V., </a:t>
            </a:r>
            <a:r>
              <a:rPr lang="hr-HR" altLang="sr-Latn-RS" sz="2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Premilovac</a:t>
            </a:r>
            <a:r>
              <a:rPr lang="hr-HR" altLang="sr-Latn-RS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 </a:t>
            </a:r>
            <a:r>
              <a:rPr lang="hr-HR" altLang="sr-Latn-R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altLang="sr-Latn-RS" sz="1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word.doc</a:t>
            </a:r>
            <a:r>
              <a:rPr lang="hr-HR" altLang="sr-Latn-R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PPT)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altLang="sr-Latn-RS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hr-HR" altLang="sr-Latn-R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http://www.nsk.hr/</a:t>
            </a:r>
            <a:r>
              <a:rPr lang="hr-HR" altLang="sr-Latn-R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maticna</a:t>
            </a:r>
            <a:r>
              <a:rPr lang="hr-HR" altLang="sr-Latn-R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-</a:t>
            </a:r>
            <a:r>
              <a:rPr lang="hr-HR" altLang="sr-Latn-R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sluzba</a:t>
            </a:r>
            <a:r>
              <a:rPr lang="hr-HR" altLang="sr-Latn-R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-za-</a:t>
            </a:r>
            <a:r>
              <a:rPr lang="hr-HR" altLang="sr-Latn-R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skolske</a:t>
            </a:r>
            <a:r>
              <a:rPr lang="hr-HR" altLang="sr-Latn-R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-</a:t>
            </a:r>
            <a:r>
              <a:rPr lang="hr-HR" altLang="sr-Latn-RS" sz="20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knjiznice</a:t>
            </a:r>
            <a:r>
              <a:rPr lang="hr-HR" altLang="sr-Latn-R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hr-HR" altLang="sr-Latn-R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altLang="sr-Latn-RS" sz="2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altLang="sr-Latn-R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r-HR" altLang="sr-Latn-RS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altLang="sr-Latn-RS" sz="4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Rokovi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8577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sr-Latn-RS" sz="2000" smtClean="0">
                <a:latin typeface="Arial" panose="020B0604020202020204" pitchFamily="34" charset="0"/>
                <a:cs typeface="Arial" panose="020B0604020202020204" pitchFamily="34" charset="0"/>
              </a:rPr>
              <a:t>Članak 2.</a:t>
            </a:r>
            <a:endParaRPr lang="hr-HR" altLang="sr-Latn-RS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sr-Latn-RS" sz="2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sr-Latn-RS" sz="2000" smtClean="0">
                <a:latin typeface="Arial" panose="020B0604020202020204" pitchFamily="34" charset="0"/>
                <a:cs typeface="Arial" panose="020B0604020202020204" pitchFamily="34" charset="0"/>
              </a:rPr>
              <a:t>Knjižnice su obvezne provoditi redovite revizije svojih fondova knjižnične građe periodično, ovisno o obimu knjižnične građe i to: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00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00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sr-Latn-RS" sz="200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Broj jedinica </a:t>
            </a:r>
            <a:r>
              <a:rPr lang="hr-HR" altLang="sr-Latn-RS" sz="200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altLang="sr-Latn-RS" sz="200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Period obveznog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00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sr-Latn-RS" sz="200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knjižnične građe</a:t>
            </a:r>
            <a:r>
              <a:rPr lang="en-US" altLang="sr-Latn-RS" sz="200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r-HR" altLang="sr-Latn-RS" sz="200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en-US" altLang="sr-Latn-RS" sz="200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provođenja revizije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00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sr-Latn-RS" sz="2000" smtClean="0">
                <a:latin typeface="Arial" panose="020B0604020202020204" pitchFamily="34" charset="0"/>
                <a:cs typeface="Arial" panose="020B0604020202020204" pitchFamily="34" charset="0"/>
              </a:rPr>
              <a:t>do 10 000 jedinica			svake 4 godine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00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sr-Latn-RS" sz="2000" smtClean="0">
                <a:latin typeface="Arial" panose="020B0604020202020204" pitchFamily="34" charset="0"/>
                <a:cs typeface="Arial" panose="020B0604020202020204" pitchFamily="34" charset="0"/>
              </a:rPr>
              <a:t>do 50 000 jedinica			svakih 6 godina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00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sr-Latn-RS" sz="2000" smtClean="0">
                <a:latin typeface="Arial" panose="020B0604020202020204" pitchFamily="34" charset="0"/>
                <a:cs typeface="Arial" panose="020B0604020202020204" pitchFamily="34" charset="0"/>
              </a:rPr>
              <a:t>do 100 000 jedinica			svakih 8 godina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00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sr-Latn-RS" sz="2000" smtClean="0">
                <a:latin typeface="Arial" panose="020B0604020202020204" pitchFamily="34" charset="0"/>
                <a:cs typeface="Arial" panose="020B0604020202020204" pitchFamily="34" charset="0"/>
              </a:rPr>
              <a:t>do 250 000 jedinica			svakih 10 godina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00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sr-Latn-RS" sz="2000" smtClean="0">
                <a:latin typeface="Arial" panose="020B0604020202020204" pitchFamily="34" charset="0"/>
                <a:cs typeface="Arial" panose="020B0604020202020204" pitchFamily="34" charset="0"/>
              </a:rPr>
              <a:t>do 500 000 jedinica			svakih 12 godina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00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hr-HR" altLang="sr-Latn-RS" sz="200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sr-Latn-RS" sz="2000" smtClean="0">
                <a:latin typeface="Arial" panose="020B0604020202020204" pitchFamily="34" charset="0"/>
                <a:cs typeface="Arial" panose="020B0604020202020204" pitchFamily="34" charset="0"/>
              </a:rPr>
              <a:t>Knjižnice s više od 500.000 jedinica knjižnične građe, reviziju provode kontinuirano, tako da se cjelokupni fond obuhvati revizijom tijekom 20 godina.</a:t>
            </a:r>
            <a:endParaRPr lang="hr-HR" altLang="sr-Latn-RS" sz="2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altLang="sr-Latn-RS" sz="4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Vrste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40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Redovna revizija</a:t>
            </a:r>
            <a:r>
              <a:rPr lang="hr-HR" altLang="sr-Latn-RS" sz="2400" smtClean="0">
                <a:latin typeface="Arial" panose="020B0604020202020204" pitchFamily="34" charset="0"/>
                <a:cs typeface="Arial" panose="020B0604020202020204" pitchFamily="34" charset="0"/>
              </a:rPr>
              <a:t> provodi se u pravilnim razmacima koji su određeni Pravilnikom o reviziji i otpisu knjižnične građe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Izvanredna revizija</a:t>
            </a:r>
            <a:r>
              <a:rPr lang="hr-HR" altLang="sr-Latn-RS" sz="2400" smtClean="0">
                <a:latin typeface="Arial" panose="020B0604020202020204" pitchFamily="34" charset="0"/>
                <a:cs typeface="Arial" panose="020B0604020202020204" pitchFamily="34" charset="0"/>
              </a:rPr>
              <a:t> ne može se predvidjeti; ona slijedi kao posljedica izvanrednih okolnosti: prilikom primopredaje knjiga, elementarnih nepogoda, požara, ratne opasnosti, krađe i sl.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Djelomičnom revizijom</a:t>
            </a:r>
            <a:r>
              <a:rPr lang="hr-HR" altLang="sr-Latn-RS" sz="2400" smtClean="0">
                <a:latin typeface="Arial" panose="020B0604020202020204" pitchFamily="34" charset="0"/>
                <a:cs typeface="Arial" panose="020B0604020202020204" pitchFamily="34" charset="0"/>
              </a:rPr>
              <a:t> provjerava se stanje dijela knjižnog fonda (zbog nemogućnosti zatvaranja knjižnice, kao i nedovoljnog broja djelatnika)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Revizijom smještaja</a:t>
            </a:r>
            <a:r>
              <a:rPr lang="hr-HR" altLang="sr-Latn-RS" sz="2400" smtClean="0">
                <a:latin typeface="Arial" panose="020B0604020202020204" pitchFamily="34" charset="0"/>
                <a:cs typeface="Arial" panose="020B0604020202020204" pitchFamily="34" charset="0"/>
              </a:rPr>
              <a:t> provjeravaju se knjige na policama.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altLang="sr-Latn-RS" sz="4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Provedba revizije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133600"/>
            <a:ext cx="8229600" cy="4411663"/>
          </a:xfrm>
        </p:spPr>
        <p:txBody>
          <a:bodyPr/>
          <a:lstStyle/>
          <a:p>
            <a:pPr eaLnBrk="1" hangingPunct="1"/>
            <a:r>
              <a:rPr lang="hr-HR" altLang="sr-Latn-RS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prilikom preseljenja u novi prostor</a:t>
            </a:r>
          </a:p>
          <a:p>
            <a:pPr eaLnBrk="1" hangingPunct="1"/>
            <a:r>
              <a:rPr lang="hr-HR" altLang="sr-Latn-RS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prelaskom na strojnu obradu građe</a:t>
            </a:r>
          </a:p>
          <a:p>
            <a:pPr eaLnBrk="1" hangingPunct="1"/>
            <a:r>
              <a:rPr lang="hr-HR" altLang="sr-Latn-RS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dolaskom  novog djelatnika</a:t>
            </a:r>
          </a:p>
          <a:p>
            <a:pPr eaLnBrk="1" hangingPunct="1"/>
            <a:r>
              <a:rPr lang="hr-HR" altLang="sr-Latn-RS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izvanrednim situacijama</a:t>
            </a:r>
          </a:p>
          <a:p>
            <a:pPr eaLnBrk="1" hangingPunct="1"/>
            <a:endParaRPr lang="hr-HR" altLang="sr-Latn-RS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altLang="sr-Latn-RS" sz="4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Vrijeme revizije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Optimalno vrijeme za provođenje revizije jest razdoblje u kojemu je najveći dio fonda u knjižnici i kad postoji mogućnost da se ona zatvori. </a:t>
            </a:r>
            <a:r>
              <a:rPr lang="hr-HR" altLang="sr-Latn-RS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slučaju školske knjižnice to su ljetni praznici</a:t>
            </a:r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altLang="sr-Latn-RS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Pripreme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2400" smtClean="0">
                <a:latin typeface="Arial" panose="020B0604020202020204" pitchFamily="34" charset="0"/>
                <a:cs typeface="Arial" panose="020B0604020202020204" pitchFamily="34" charset="0"/>
              </a:rPr>
              <a:t>Knjižničar treba na vrijeme najaviti reviziju i zatražiti od ravnatelja da donese odluku o njenom provođenju i da imenuje Povjerenstvo (3 člana)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400" smtClean="0">
                <a:latin typeface="Arial" panose="020B0604020202020204" pitchFamily="34" charset="0"/>
                <a:cs typeface="Arial" panose="020B0604020202020204" pitchFamily="34" charset="0"/>
              </a:rPr>
              <a:t>Obavijestiti korisnike o terminu u kojem će knjižnica biti zatvorena,  te o nužnosti vraćanja posuđene građe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400" smtClean="0">
                <a:latin typeface="Arial" panose="020B0604020202020204" pitchFamily="34" charset="0"/>
                <a:cs typeface="Arial" panose="020B0604020202020204" pitchFamily="34" charset="0"/>
              </a:rPr>
              <a:t>Uložiti sve knjige na police, u skladu s klasifikacijskim sistemom koji se koristi u knjižnici (UDK)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400" smtClean="0">
                <a:latin typeface="Arial" panose="020B0604020202020204" pitchFamily="34" charset="0"/>
                <a:cs typeface="Arial" panose="020B0604020202020204" pitchFamily="34" charset="0"/>
              </a:rPr>
              <a:t>Pripremiti knjige inventara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400" smtClean="0">
                <a:latin typeface="Arial" panose="020B0604020202020204" pitchFamily="34" charset="0"/>
                <a:cs typeface="Arial" panose="020B0604020202020204" pitchFamily="34" charset="0"/>
              </a:rPr>
              <a:t>Pregledati mjesni katalog (ako ga knjižnica ima)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400" smtClean="0">
                <a:latin typeface="Arial" panose="020B0604020202020204" pitchFamily="34" charset="0"/>
                <a:cs typeface="Arial" panose="020B0604020202020204" pitchFamily="34" charset="0"/>
              </a:rPr>
              <a:t>Srediti posudbene džepiće korisnika (zastarjela zaduženja, pismene opomene zaboravnim korisnicima…)</a:t>
            </a:r>
          </a:p>
          <a:p>
            <a:pPr eaLnBrk="1" hangingPunct="1">
              <a:lnSpc>
                <a:spcPct val="80000"/>
              </a:lnSpc>
            </a:pPr>
            <a:r>
              <a:rPr lang="hr-HR" altLang="sr-Latn-RS" sz="2400" smtClean="0">
                <a:latin typeface="Arial" panose="020B0604020202020204" pitchFamily="34" charset="0"/>
                <a:cs typeface="Arial" panose="020B0604020202020204" pitchFamily="34" charset="0"/>
              </a:rPr>
              <a:t>Dati detaljne upute djelatnicima koji će raditi na poslovima revizije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hr-HR" altLang="sr-Latn-RS" sz="4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Tijek revizije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Ukoliko knjižnica posjeduje </a:t>
            </a:r>
            <a:r>
              <a:rPr lang="hr-HR" altLang="sr-Latn-RS" u="sng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mjesni katalog</a:t>
            </a:r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, u proces revizije trebalo bi uključiti četiri osobe. Jedna osoba provjerava knjige na policama, druga provjerava mjesni katalog. Prati se povezanost knjige s pripadajućim kataložnim listićem. Treći djelatnik provjerava zaduženja, a četvrta osoba prati inventarne brojeve u knjizi inventara.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jevaonica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Ljevaonic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jevaonic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1375</TotalTime>
  <Words>1342</Words>
  <Application>Microsoft Office PowerPoint</Application>
  <PresentationFormat>Prikaz na zaslonu (4:3)</PresentationFormat>
  <Paragraphs>179</Paragraphs>
  <Slides>31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9" baseType="lpstr">
      <vt:lpstr>Arial</vt:lpstr>
      <vt:lpstr>Bookman Old Style</vt:lpstr>
      <vt:lpstr>Calibri</vt:lpstr>
      <vt:lpstr>Courier New</vt:lpstr>
      <vt:lpstr>Rockwell</vt:lpstr>
      <vt:lpstr>Wingdings</vt:lpstr>
      <vt:lpstr>Wingdings 2</vt:lpstr>
      <vt:lpstr>Ljevaonica</vt:lpstr>
      <vt:lpstr>REVIZIJA I OTPIS KNJIŽNIČNOG FONDA</vt:lpstr>
      <vt:lpstr>PowerPointova prezentacija</vt:lpstr>
      <vt:lpstr>PowerPointova prezentacija</vt:lpstr>
      <vt:lpstr>Rokovi</vt:lpstr>
      <vt:lpstr>Vrste</vt:lpstr>
      <vt:lpstr>Provedba revizije</vt:lpstr>
      <vt:lpstr>Vrijeme revizije</vt:lpstr>
      <vt:lpstr>Pripreme</vt:lpstr>
      <vt:lpstr>Tijek revizije</vt:lpstr>
      <vt:lpstr>PowerPointova prezentacija</vt:lpstr>
      <vt:lpstr>PowerPointova prezentacija</vt:lpstr>
      <vt:lpstr>Rezultati revizije</vt:lpstr>
      <vt:lpstr>PowerPointova prezentacija</vt:lpstr>
      <vt:lpstr>Otpis</vt:lpstr>
      <vt:lpstr>PowerPointova prezentacija</vt:lpstr>
      <vt:lpstr>Fizičko mjerilo</vt:lpstr>
      <vt:lpstr>Sadržajno mjerilo</vt:lpstr>
      <vt:lpstr>Mjerilo upotrebljivosti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Izvori i upute za provođenje  revizije i otpisa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KNJIŽNIČARSTVA</dc:title>
  <dc:creator>Korisnik</dc:creator>
  <cp:lastModifiedBy>Adela Granić</cp:lastModifiedBy>
  <cp:revision>63</cp:revision>
  <dcterms:created xsi:type="dcterms:W3CDTF">2008-02-29T16:09:31Z</dcterms:created>
  <dcterms:modified xsi:type="dcterms:W3CDTF">2016-02-05T08:11:17Z</dcterms:modified>
</cp:coreProperties>
</file>