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298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92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47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43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968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55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577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782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96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80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95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FF6CE-4CD5-4D26-B2AC-570F83D7ECF1}" type="datetimeFigureOut">
              <a:rPr lang="hr-HR" smtClean="0"/>
              <a:t>26.1.2016.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6AEC-069A-4370-872D-512D4A3FC6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005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ete.me/" TargetMode="External"/><Relationship Id="rId2" Type="http://schemas.openxmlformats.org/officeDocument/2006/relationships/hyperlink" Target="http://www.ankete.me/utjecaj_reklama_promocije_na_stavove_potrosaca_rezultati_2_580.asp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_YLy6yZeaw" TargetMode="External"/><Relationship Id="rId2" Type="http://schemas.openxmlformats.org/officeDocument/2006/relationships/hyperlink" Target="http://elektronickeknjige.com/knjiga/chomsky-noam/mediji-propaganda-i-siste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koni.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</a:rPr>
              <a:t>KRITIČKO RAZMIŠLJANJE KAO PREDUVJET           </a:t>
            </a:r>
            <a:b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</a:rPr>
            </a:br>
            <a:r>
              <a:rPr lang="hr-H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hr-H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</a:rPr>
              <a:t>                 MEDIJSKE PISMENOSTI</a:t>
            </a:r>
            <a:endParaRPr lang="hr-HR" b="1" dirty="0">
              <a:ln w="22225">
                <a:solidFill>
                  <a:schemeClr val="accent2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7948" y="2696532"/>
            <a:ext cx="6064802" cy="2215991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13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ANKETA</a:t>
            </a:r>
            <a:endParaRPr lang="en-US" sz="13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1401" y="4651756"/>
            <a:ext cx="3813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36 ispitanika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5956" y="4660412"/>
            <a:ext cx="30505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17 pitanja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413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 Od internetskih stranica najviše koristim: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Stranice društvenih mreža    12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Opće informativne portale  27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Narodne novine  1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003336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 Na TV-u volim pogledati: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Vijesti  20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Igrane filmove i serije  26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Informativno-dokumentarne emisije  14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Dokumentarne emisije  21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747428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 Vijesti  volim pratiti: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825625"/>
            <a:ext cx="10824411" cy="4351338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600" dirty="0" smtClean="0"/>
              <a:t>Uvijek  iz istih  izvora 7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600" dirty="0" smtClean="0"/>
              <a:t>Istu  vijest  volim  pročitati  iz  različitih  izvora  27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3600" dirty="0" smtClean="0"/>
              <a:t>Često ih ne pratim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257243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Do pouzdanih  informacija dolazim: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825624"/>
            <a:ext cx="10968789" cy="4863933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200" dirty="0" smtClean="0"/>
              <a:t>Traženjem iste informacije iz različitih izvora  29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200" dirty="0" smtClean="0"/>
              <a:t>Uvažavajući mišljenja prijatelja, kolega i stručnjaka pojedinih područja   15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200" dirty="0" smtClean="0"/>
              <a:t>Korištenjem najčešće istog medija  kojeg smatram pouzdanim izvorom   4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200" dirty="0" smtClean="0"/>
              <a:t>Razmišljam i promišljam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515750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10. Prilikom svakodnevnog informiranja razmišljam o onome što stoji „iza” pojedine vijesti: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lnSpc>
                <a:spcPct val="200000"/>
              </a:lnSpc>
              <a:buAutoNum type="alphaLcParenR"/>
            </a:pPr>
            <a:r>
              <a:rPr lang="hr-HR" sz="4800" dirty="0" smtClean="0"/>
              <a:t>DA 34</a:t>
            </a:r>
          </a:p>
          <a:p>
            <a:pPr marL="514350" indent="-514350" algn="ctr">
              <a:lnSpc>
                <a:spcPct val="200000"/>
              </a:lnSpc>
              <a:buAutoNum type="alphaLcParenR"/>
            </a:pPr>
            <a:r>
              <a:rPr lang="hr-HR" sz="4800" dirty="0" smtClean="0"/>
              <a:t>NE  2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821565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11. Kada su na TV-u ili radiju emisije u koje se moguće interaktivno uključiti (telefon, društvena mreža, e-mail…):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4000" dirty="0" smtClean="0"/>
              <a:t>Uključujem se redovito  1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4000" dirty="0" smtClean="0"/>
              <a:t>Ne uključujem se nikada  28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4000" dirty="0" smtClean="0"/>
              <a:t>Nekoliko puta sam se uključila/uključio  7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804574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12. Na deset pročitanih naslova pročitam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749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r-HR" sz="4000" dirty="0" smtClean="0"/>
              <a:t>&gt;5  -  20</a:t>
            </a:r>
          </a:p>
          <a:p>
            <a:pPr marL="514350" indent="-514350" algn="ctr">
              <a:lnSpc>
                <a:spcPct val="200000"/>
              </a:lnSpc>
              <a:buAutoNum type="arabicPlain" startAt="5"/>
            </a:pPr>
            <a:r>
              <a:rPr lang="hr-HR" sz="4000" dirty="0" smtClean="0"/>
              <a:t>-  10</a:t>
            </a:r>
            <a:endParaRPr lang="hr-HR" sz="40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hr-HR" sz="4000" dirty="0" smtClean="0"/>
              <a:t>&lt;5  -  4</a:t>
            </a:r>
          </a:p>
        </p:txBody>
      </p:sp>
    </p:spTree>
    <p:extLst>
      <p:ext uri="{BB962C8B-B14F-4D97-AF65-F5344CB8AC3E}">
        <p14:creationId xmlns:p14="http://schemas.microsoft.com/office/powerpoint/2010/main" val="1472523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13. Na deset  pročitanih članaka i u drugim izvorima ih istražujem: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730" y="1690688"/>
            <a:ext cx="10644539" cy="445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45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14 naglašeni dijelovi teksta i naslovi mi pomažu: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4400" dirty="0" smtClean="0"/>
              <a:t>Da bolje  razumijem tekst 7</a:t>
            </a:r>
          </a:p>
          <a:p>
            <a:pPr marL="514350" indent="-514350">
              <a:lnSpc>
                <a:spcPct val="200000"/>
              </a:lnSpc>
              <a:buAutoNum type="alphaLcParenR"/>
            </a:pPr>
            <a:r>
              <a:rPr lang="hr-HR" sz="4400" dirty="0" smtClean="0"/>
              <a:t>Da brže procesuiram informaciju  27 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606429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4938"/>
          </a:xfrm>
        </p:spPr>
        <p:txBody>
          <a:bodyPr>
            <a:normAutofit/>
          </a:bodyPr>
          <a:lstStyle/>
          <a:p>
            <a:r>
              <a:rPr lang="hr-HR" dirty="0" smtClean="0"/>
              <a:t>15. Jeste li kada primijetili da je ista informacija u različitim izvorima predstavljena u potpuno drugačijem kontekstu?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0695"/>
            <a:ext cx="10515600" cy="3626268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200000"/>
              </a:lnSpc>
              <a:buAutoNum type="alphaLcParenR"/>
            </a:pPr>
            <a:r>
              <a:rPr lang="hr-HR" sz="4400" dirty="0" smtClean="0"/>
              <a:t>DA  32</a:t>
            </a:r>
          </a:p>
          <a:p>
            <a:pPr marL="514350" indent="-514350" algn="ctr">
              <a:lnSpc>
                <a:spcPct val="200000"/>
              </a:lnSpc>
              <a:buAutoNum type="alphaLcParenR"/>
            </a:pPr>
            <a:r>
              <a:rPr lang="hr-HR" sz="4400" dirty="0" smtClean="0"/>
              <a:t>NE  2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209566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902368"/>
          </a:xfrm>
        </p:spPr>
        <p:txBody>
          <a:bodyPr/>
          <a:lstStyle/>
          <a:p>
            <a:r>
              <a:rPr lang="hr-HR" dirty="0" smtClean="0"/>
              <a:t>ANKETA - SVRHA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84" y="902368"/>
            <a:ext cx="11245516" cy="571499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r-HR" sz="4000" dirty="0" smtClean="0"/>
              <a:t>Osvijestiti  potrebu </a:t>
            </a:r>
            <a:r>
              <a:rPr lang="hr-HR" sz="4000" dirty="0" err="1" smtClean="0"/>
              <a:t>metarazmišljanja</a:t>
            </a:r>
            <a:r>
              <a:rPr lang="hr-HR" sz="4000" dirty="0" smtClean="0"/>
              <a:t> prilikom svakodnevnog konzumiranja informacija.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Ponekad i ne razmišljamo o onome što se iza neke vijesti krije.</a:t>
            </a:r>
          </a:p>
          <a:p>
            <a:pPr>
              <a:lnSpc>
                <a:spcPct val="150000"/>
              </a:lnSpc>
            </a:pPr>
            <a:r>
              <a:rPr lang="hr-HR" sz="4000" dirty="0"/>
              <a:t>Automatizirati kritičko razmišljanje prilikom </a:t>
            </a:r>
            <a:r>
              <a:rPr lang="hr-HR" sz="4000" dirty="0" smtClean="0"/>
              <a:t>konzumiranja informacija.</a:t>
            </a:r>
            <a:endParaRPr lang="hr-HR" sz="4000" dirty="0"/>
          </a:p>
          <a:p>
            <a:pPr>
              <a:lnSpc>
                <a:spcPct val="150000"/>
              </a:lnSpc>
            </a:pPr>
            <a:endParaRPr lang="hr-HR" sz="4000" dirty="0" smtClean="0"/>
          </a:p>
          <a:p>
            <a:pPr>
              <a:lnSpc>
                <a:spcPct val="150000"/>
              </a:lnSpc>
            </a:pPr>
            <a:endParaRPr lang="hr-HR" sz="4000" dirty="0" smtClean="0"/>
          </a:p>
        </p:txBody>
      </p:sp>
    </p:spTree>
    <p:extLst>
      <p:ext uri="{BB962C8B-B14F-4D97-AF65-F5344CB8AC3E}">
        <p14:creationId xmlns:p14="http://schemas.microsoft.com/office/powerpoint/2010/main" val="2861759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1359"/>
            <a:ext cx="10515600" cy="1325563"/>
          </a:xfrm>
        </p:spPr>
        <p:txBody>
          <a:bodyPr/>
          <a:lstStyle/>
          <a:p>
            <a:r>
              <a:rPr lang="hr-HR" dirty="0" smtClean="0"/>
              <a:t>16. Kritički pristup informaciji ovisi 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4" y="802940"/>
            <a:ext cx="11285620" cy="5609891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Dobi 22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Poznavanju teme  27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Svijesti o potrebi kritičkog razmišljanja  22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Povjerenju prema mediju i autoru  11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Socijalnom statusu  11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Stupnju obrazovanja  27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669835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9" y="1"/>
            <a:ext cx="11903242" cy="914400"/>
          </a:xfrm>
        </p:spPr>
        <p:txBody>
          <a:bodyPr>
            <a:normAutofit/>
          </a:bodyPr>
          <a:lstStyle/>
          <a:p>
            <a:r>
              <a:rPr lang="hr-HR" sz="3600" dirty="0" smtClean="0"/>
              <a:t>17. Kritičko razmišljanje pri usvajanju informacija je potrebno: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979" y="782053"/>
            <a:ext cx="11574379" cy="5979694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dirty="0" smtClean="0"/>
              <a:t>Zbog količine informacija koje se nude 24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dirty="0" smtClean="0"/>
              <a:t>Zbog mogućnosti štetnih posljedica   21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dirty="0" smtClean="0"/>
              <a:t>Samo kod novih informacija  3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200" dirty="0" smtClean="0"/>
              <a:t>Vaši odgovori: Zbog zdrave pameti i </a:t>
            </a:r>
            <a:r>
              <a:rPr lang="hr-HR" sz="3200" dirty="0" err="1" smtClean="0"/>
              <a:t>nepostajanja</a:t>
            </a:r>
            <a:r>
              <a:rPr lang="hr-HR" sz="3200" dirty="0" smtClean="0"/>
              <a:t> ovcom koja bleji. Radi formiranja vlastitog mišljenja. Zbog mogućnosti pokušaja manipulacije s informacijom. Zbog kamufliranja i manipulacije medija. Zbog uzimanja u obzir različitih točki gledišta.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370624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/>
              <a:t>OSNOVNI KONCEPTI MEDIJSKE PISMENOSTI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779715"/>
          </a:xfrm>
        </p:spPr>
        <p:txBody>
          <a:bodyPr/>
          <a:lstStyle/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SVAKA PORUKA JE KONSTRUIRANA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MEDIJSKE PORUKE OBLIKUJU NAŠ DOŽIVLJAJ STVARNOSTI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RAZLIČITA PUBLIKA RAZLIČITO DOŽIVLJAVA I INTERPRETIRA ISTU PORUKU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PORUKE MOGU IMATI KOMERCIJALNE IMPLIKACIJE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MEDIJSKE PORUKE UTJEČU NA STAVOVE</a:t>
            </a:r>
          </a:p>
        </p:txBody>
      </p:sp>
    </p:spTree>
    <p:extLst>
      <p:ext uri="{BB962C8B-B14F-4D97-AF65-F5344CB8AC3E}">
        <p14:creationId xmlns:p14="http://schemas.microsoft.com/office/powerpoint/2010/main" val="23407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40633" y="365129"/>
            <a:ext cx="11778916" cy="1325559"/>
          </a:xfrm>
        </p:spPr>
        <p:txBody>
          <a:bodyPr/>
          <a:lstStyle/>
          <a:p>
            <a:pPr lvl="0"/>
            <a:r>
              <a:rPr lang="hr-HR"/>
              <a:t>STRATEGIJE MANIPULACIJE PREMA N. CHOMSKOM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900031"/>
          </a:xfrm>
        </p:spPr>
        <p:txBody>
          <a:bodyPr anchorCtr="1"/>
          <a:lstStyle/>
          <a:p>
            <a:pPr lvl="0" algn="ctr">
              <a:lnSpc>
                <a:spcPct val="140000"/>
              </a:lnSpc>
            </a:pPr>
            <a:r>
              <a:rPr lang="hr-HR" sz="2600"/>
              <a:t>PREUSMJERAVANJE PAŽNJE</a:t>
            </a:r>
          </a:p>
          <a:p>
            <a:pPr lvl="0" algn="ctr">
              <a:lnSpc>
                <a:spcPct val="140000"/>
              </a:lnSpc>
            </a:pPr>
            <a:r>
              <a:rPr lang="hr-HR" sz="2600">
                <a:latin typeface="Blackadder ITC" pitchFamily="82"/>
              </a:rPr>
              <a:t>STVARANJE       PROBLEMA</a:t>
            </a:r>
          </a:p>
          <a:p>
            <a:pPr lvl="0" algn="ctr">
              <a:lnSpc>
                <a:spcPct val="140000"/>
              </a:lnSpc>
            </a:pPr>
            <a:r>
              <a:rPr lang="hr-HR" sz="2600"/>
              <a:t>POSTUPNOST </a:t>
            </a:r>
            <a:r>
              <a:rPr lang="hr-HR" sz="3700" b="1">
                <a:latin typeface="Curlz MT" pitchFamily="82"/>
              </a:rPr>
              <a:t>PROMJENA</a:t>
            </a:r>
          </a:p>
          <a:p>
            <a:pPr lvl="0" algn="ctr">
              <a:lnSpc>
                <a:spcPct val="140000"/>
              </a:lnSpc>
            </a:pPr>
            <a:r>
              <a:rPr lang="hr-HR" sz="2600"/>
              <a:t>ODGAĐ</a:t>
            </a:r>
          </a:p>
          <a:p>
            <a:pPr lvl="0" algn="ctr">
              <a:lnSpc>
                <a:spcPct val="140000"/>
              </a:lnSpc>
            </a:pPr>
            <a:r>
              <a:rPr lang="hr-HR" sz="2600">
                <a:latin typeface="Jokerman" pitchFamily="82"/>
              </a:rPr>
              <a:t>UPOTREBA       DJEČJEG              JEZIKA</a:t>
            </a:r>
          </a:p>
          <a:p>
            <a:pPr lvl="0" algn="ctr">
              <a:lnSpc>
                <a:spcPct val="140000"/>
              </a:lnSpc>
            </a:pPr>
            <a:r>
              <a:rPr lang="hr-HR" sz="4400">
                <a:solidFill>
                  <a:srgbClr val="FF0000"/>
                </a:solidFill>
              </a:rPr>
              <a:t>BU</a:t>
            </a:r>
            <a:r>
              <a:rPr lang="hr-HR" sz="4400">
                <a:solidFill>
                  <a:srgbClr val="92D050"/>
                </a:solidFill>
              </a:rPr>
              <a:t>ĐE</a:t>
            </a:r>
            <a:r>
              <a:rPr lang="hr-HR" sz="4400">
                <a:solidFill>
                  <a:srgbClr val="7030A0"/>
                </a:solidFill>
              </a:rPr>
              <a:t>NJE</a:t>
            </a:r>
            <a:r>
              <a:rPr lang="hr-HR" sz="4400">
                <a:solidFill>
                  <a:srgbClr val="FF0000"/>
                </a:solidFill>
              </a:rPr>
              <a:t>     </a:t>
            </a:r>
            <a:r>
              <a:rPr lang="hr-HR" sz="4400">
                <a:solidFill>
                  <a:srgbClr val="00B0F0"/>
                </a:solidFill>
              </a:rPr>
              <a:t>EM</a:t>
            </a:r>
            <a:r>
              <a:rPr lang="hr-HR" sz="4400">
                <a:solidFill>
                  <a:srgbClr val="A9D18E"/>
                </a:solidFill>
              </a:rPr>
              <a:t>OC</a:t>
            </a:r>
            <a:r>
              <a:rPr lang="hr-HR" sz="4400">
                <a:solidFill>
                  <a:srgbClr val="FFFF00"/>
                </a:solidFill>
              </a:rPr>
              <a:t>IJ</a:t>
            </a:r>
            <a:r>
              <a:rPr lang="hr-HR" sz="4400">
                <a:solidFill>
                  <a:srgbClr val="FFC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78393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9999996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40633" y="365129"/>
            <a:ext cx="11778916" cy="1325559"/>
          </a:xfrm>
        </p:spPr>
        <p:txBody>
          <a:bodyPr/>
          <a:lstStyle/>
          <a:p>
            <a:pPr lvl="0"/>
            <a:r>
              <a:rPr lang="hr-HR"/>
              <a:t>STRATEGIJE MANIPULACIJE PREMA N. CHOMSKOM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900031"/>
          </a:xfrm>
        </p:spPr>
        <p:txBody>
          <a:bodyPr anchorCtr="1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hr-HR" sz="4800" dirty="0"/>
              <a:t>NE   ZNANJE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hr-HR" sz="4800" dirty="0">
                <a:latin typeface="Broadway" panose="04040905080B02020502" pitchFamily="82" charset="0"/>
              </a:rPr>
              <a:t>VELIČANJE      GLUPOSTI</a:t>
            </a:r>
          </a:p>
          <a:p>
            <a:pPr lvl="0" algn="ctr">
              <a:lnSpc>
                <a:spcPct val="150000"/>
              </a:lnSpc>
            </a:pPr>
            <a:r>
              <a:rPr lang="hr-HR" sz="4800" dirty="0"/>
              <a:t>STVARANJE  OSJEĆAJA  KRIVNJE</a:t>
            </a:r>
            <a:endParaRPr lang="hr-HR" sz="6600" b="1" dirty="0">
              <a:latin typeface="Curlz MT" pitchFamily="82"/>
            </a:endParaRPr>
          </a:p>
          <a:p>
            <a:pPr lvl="0" algn="ctr">
              <a:lnSpc>
                <a:spcPct val="150000"/>
              </a:lnSpc>
            </a:pPr>
            <a:r>
              <a:rPr lang="hr-HR" sz="4800" dirty="0"/>
              <a:t>ZLOUPOTREBA  ZNANJA</a:t>
            </a:r>
          </a:p>
        </p:txBody>
      </p:sp>
    </p:spTree>
    <p:extLst>
      <p:ext uri="{BB962C8B-B14F-4D97-AF65-F5344CB8AC3E}">
        <p14:creationId xmlns:p14="http://schemas.microsoft.com/office/powerpoint/2010/main" val="2427908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101137" cy="1325563"/>
          </a:xfrm>
        </p:spPr>
        <p:txBody>
          <a:bodyPr/>
          <a:lstStyle/>
          <a:p>
            <a:r>
              <a:rPr lang="hr-HR" dirty="0" smtClean="0"/>
              <a:t>THE CENTURY OF THE SELF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37" y="1325563"/>
            <a:ext cx="11586410" cy="5267742"/>
          </a:xfrm>
        </p:spPr>
        <p:txBody>
          <a:bodyPr>
            <a:normAutofit/>
          </a:bodyPr>
          <a:lstStyle/>
          <a:p>
            <a:r>
              <a:rPr lang="hr-HR" dirty="0" smtClean="0"/>
              <a:t>Prije od prilike sto godina </a:t>
            </a:r>
            <a:r>
              <a:rPr lang="hr-HR" dirty="0" err="1" smtClean="0"/>
              <a:t>Sigmund</a:t>
            </a:r>
            <a:r>
              <a:rPr lang="hr-HR" dirty="0" smtClean="0"/>
              <a:t> Freud je predstavio novu teoriju o ljudskoj prirodi. Otkrio je primitivne, seksualne i agresivne snage skrivene duboko unutar uma svakog čovjeka. Radi se o nagonima koji, ukoliko nisu kontrolirani, mogu odvesti pojedince i cijela društva u kaos i destrukciju.</a:t>
            </a:r>
            <a:endParaRPr lang="en-US" dirty="0"/>
          </a:p>
          <a:p>
            <a:endParaRPr lang="en-US" dirty="0"/>
          </a:p>
          <a:p>
            <a:r>
              <a:rPr lang="hr-HR" dirty="0" smtClean="0"/>
              <a:t>Ova serija govori o onima na vlasti koji su upotrijebili Freudove teorije kako bi manipulirali  i kontrolirali opasnu masu u doba masovne demokracije.</a:t>
            </a:r>
            <a:endParaRPr lang="en-US" dirty="0"/>
          </a:p>
          <a:p>
            <a:endParaRPr lang="en-US" dirty="0"/>
          </a:p>
          <a:p>
            <a:r>
              <a:rPr lang="hr-HR" dirty="0" smtClean="0"/>
              <a:t>Središte serije nije samo Freud već i drugi članovi Freudove obitelji.</a:t>
            </a:r>
            <a:endParaRPr lang="en-US" dirty="0"/>
          </a:p>
          <a:p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3988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CENTURY OF THE SELF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6" y="1825624"/>
            <a:ext cx="11514221" cy="4755649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Prva epizoda je o Freudovu nećaku iz Amerike, Edwardu </a:t>
            </a:r>
            <a:r>
              <a:rPr lang="hr-HR" dirty="0" err="1" smtClean="0"/>
              <a:t>Bernayesu</a:t>
            </a:r>
            <a:r>
              <a:rPr lang="hr-HR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Bernays</a:t>
            </a:r>
            <a:r>
              <a:rPr lang="en-US" dirty="0"/>
              <a:t> </a:t>
            </a:r>
            <a:r>
              <a:rPr lang="hr-HR" dirty="0" smtClean="0"/>
              <a:t>je skoro potpuno nepoznata osoba u današnje vrijeme, ali njegov utjecaj  na dvadeseto stoljeće je bio gotovo jednak onome njegova ujaka. On je bio prva osoba koja je preuzela Freudove ideje o ljudskoj prirodi i upotrijebila ih u svrhu manipuliranja masama. Po prvi puta je pokazao Američkim korporacijama kako mogu utjecati na ljude da žele stvari koje im ne trebaju  na način da povežu robu masovne proizvodnje s ljudskim podsvjesnim željama.</a:t>
            </a:r>
            <a:endParaRPr lang="en-US" dirty="0"/>
          </a:p>
          <a:p>
            <a:r>
              <a:rPr lang="hr-HR" dirty="0" smtClean="0"/>
              <a:t>Iz toga svega je proizašla nova politička ideja kako manipulirati masama. Zadovoljavajući ljudske nesvjesne sebične želje čini ih se sretnima i poslušnima. To je bio početak </a:t>
            </a:r>
            <a:r>
              <a:rPr lang="hr-HR" dirty="0" err="1" smtClean="0"/>
              <a:t>konzumerizma</a:t>
            </a:r>
            <a:r>
              <a:rPr lang="hr-HR" dirty="0" smtClean="0"/>
              <a:t> (</a:t>
            </a:r>
            <a:r>
              <a:rPr lang="hr-HR" dirty="0" err="1" smtClean="0"/>
              <a:t>all</a:t>
            </a:r>
            <a:r>
              <a:rPr lang="hr-HR" dirty="0" smtClean="0"/>
              <a:t> </a:t>
            </a:r>
            <a:r>
              <a:rPr lang="hr-HR" dirty="0" err="1" smtClean="0"/>
              <a:t>consumering</a:t>
            </a:r>
            <a:r>
              <a:rPr lang="hr-HR" dirty="0" smtClean="0"/>
              <a:t> </a:t>
            </a:r>
            <a:r>
              <a:rPr lang="hr-HR" dirty="0" err="1" smtClean="0"/>
              <a:t>self</a:t>
            </a:r>
            <a:r>
              <a:rPr lang="hr-HR" dirty="0" smtClean="0"/>
              <a:t>) koji dominira našim današnjim svijetom.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038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ANKETE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www.ankete.me/utjecaj_reklama_promocije_na_stavove_potrosaca_rezultati_2_580.aspx</a:t>
            </a:r>
            <a:endParaRPr lang="hr-HR" dirty="0" smtClean="0"/>
          </a:p>
          <a:p>
            <a:r>
              <a:rPr lang="hr-HR" dirty="0">
                <a:hlinkClick r:id="rId3"/>
              </a:rPr>
              <a:t>http://www.ankete.me</a:t>
            </a:r>
            <a:r>
              <a:rPr lang="hr-HR" dirty="0" smtClean="0">
                <a:hlinkClick r:id="rId3"/>
              </a:rPr>
              <a:t>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8048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      </a:t>
            </a:r>
            <a:r>
              <a:rPr lang="hr-HR" sz="6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HVALA  NA  PAŽNJI!</a:t>
            </a:r>
            <a:endParaRPr lang="hr-HR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Izvori:</a:t>
            </a:r>
          </a:p>
          <a:p>
            <a:pPr marL="514350" indent="-514350">
              <a:buAutoNum type="arabicPeriod"/>
            </a:pPr>
            <a:r>
              <a:rPr lang="hr-HR" dirty="0" smtClean="0">
                <a:hlinkClick r:id="rId2"/>
              </a:rPr>
              <a:t>http</a:t>
            </a:r>
            <a:r>
              <a:rPr lang="hr-HR" dirty="0">
                <a:hlinkClick r:id="rId2"/>
              </a:rPr>
              <a:t>://elektronickeknjige.com/knjiga/chomsky-noam/mediji-propaganda-i-sistem</a:t>
            </a:r>
            <a:r>
              <a:rPr lang="hr-HR" dirty="0" smtClean="0">
                <a:hlinkClick r:id="rId2"/>
              </a:rPr>
              <a:t>/</a:t>
            </a:r>
            <a:r>
              <a:rPr lang="hr-HR" dirty="0" smtClean="0"/>
              <a:t> </a:t>
            </a:r>
          </a:p>
          <a:p>
            <a:pPr marL="514350" indent="-514350">
              <a:buAutoNum type="arabicPeriod"/>
            </a:pPr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www.youtube.com/watch?v=x_YLy6yZeaw</a:t>
            </a: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/>
              <a:t>http://www.medijskapismenost.net/dokument/comski:-Deset-strategija-manipulacije-ljudima</a:t>
            </a: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404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idućem nastavku…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346"/>
            <a:ext cx="10515600" cy="52938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Tko</a:t>
            </a:r>
            <a:r>
              <a:rPr lang="en-US" dirty="0"/>
              <a:t> je </a:t>
            </a:r>
            <a:r>
              <a:rPr lang="en-US" dirty="0" err="1"/>
              <a:t>stvorio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poruku</a:t>
            </a:r>
            <a:r>
              <a:rPr lang="en-US" dirty="0"/>
              <a:t>? </a:t>
            </a:r>
            <a:r>
              <a:rPr lang="en-US" dirty="0" err="1"/>
              <a:t>Zašto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Tko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ciljanu</a:t>
            </a:r>
            <a:r>
              <a:rPr lang="en-US" dirty="0"/>
              <a:t> </a:t>
            </a:r>
            <a:r>
              <a:rPr lang="en-US" dirty="0" err="1"/>
              <a:t>publiku</a:t>
            </a:r>
            <a:r>
              <a:rPr lang="en-US" dirty="0"/>
              <a:t>? Koji </a:t>
            </a:r>
            <a:r>
              <a:rPr lang="en-US" dirty="0" err="1"/>
              <a:t>tekst</a:t>
            </a:r>
            <a:r>
              <a:rPr lang="en-US" dirty="0"/>
              <a:t>,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zvukovi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sugeriraju</a:t>
            </a:r>
            <a:r>
              <a:rPr lang="en-US" dirty="0"/>
              <a:t>?  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tekstualno</a:t>
            </a:r>
            <a:r>
              <a:rPr lang="en-US" dirty="0"/>
              <a:t> (</a:t>
            </a:r>
            <a:r>
              <a:rPr lang="en-US" dirty="0" err="1"/>
              <a:t>literarno</a:t>
            </a:r>
            <a:r>
              <a:rPr lang="en-US" dirty="0"/>
              <a:t>) </a:t>
            </a:r>
            <a:r>
              <a:rPr lang="en-US" dirty="0" err="1"/>
              <a:t>značenje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/>
              <a:t>Koji je </a:t>
            </a:r>
            <a:r>
              <a:rPr lang="en-US" dirty="0" err="1"/>
              <a:t>podtekst</a:t>
            </a:r>
            <a:r>
              <a:rPr lang="en-US" dirty="0"/>
              <a:t> </a:t>
            </a:r>
            <a:r>
              <a:rPr lang="en-US" dirty="0" err="1"/>
              <a:t>neizrečene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prikrivene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Kakva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stila</a:t>
            </a:r>
            <a:r>
              <a:rPr lang="en-US" dirty="0"/>
              <a:t> je </a:t>
            </a:r>
            <a:r>
              <a:rPr lang="en-US" dirty="0" err="1"/>
              <a:t>prikazana</a:t>
            </a:r>
            <a:r>
              <a:rPr lang="en-US" dirty="0"/>
              <a:t>? </a:t>
            </a:r>
            <a:r>
              <a:rPr lang="en-US" dirty="0" err="1"/>
              <a:t>Veliča</a:t>
            </a:r>
            <a:r>
              <a:rPr lang="en-US" dirty="0"/>
              <a:t> li se? </a:t>
            </a:r>
            <a:r>
              <a:rPr lang="en-US" dirty="0" err="1"/>
              <a:t>Kako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prikazane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uvjeravanja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upotrijebljena</a:t>
            </a:r>
            <a:r>
              <a:rPr lang="en-US" dirty="0"/>
              <a:t>?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…</a:t>
            </a:r>
          </a:p>
          <a:p>
            <a:pPr marL="0" indent="0">
              <a:buNone/>
            </a:pPr>
            <a:r>
              <a:rPr lang="hr-HR" dirty="0" smtClean="0"/>
              <a:t>Amadea Draguzet, </a:t>
            </a:r>
            <a:r>
              <a:rPr lang="hr-HR" smtClean="0"/>
              <a:t>školska knjižničarka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37646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-  AUTOMATIZIRATI  KRITIČKO RAZMIŠLJANJE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r-HR" sz="3200" dirty="0" smtClean="0"/>
              <a:t>npr. prilikom konzumiranja hrane mislimo o: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200" dirty="0" smtClean="0"/>
              <a:t> 1- kalorijama ili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200" dirty="0" smtClean="0"/>
              <a:t>2 - načinu na koji je jelo pripremljeno ili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200" dirty="0" smtClean="0"/>
              <a:t>3 - onome tko ga je pripremio ili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3200" dirty="0" smtClean="0"/>
              <a:t>4 - uopće ne razmišljati o tome da jedemo već samo popunjavamo prazninu i nadomještamo energiju kako bi nastavili funkcionirati u važnijim svakodnevnim poslovima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7849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4068" y="814387"/>
            <a:ext cx="3549378" cy="2361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0229" y="1172327"/>
            <a:ext cx="2705100" cy="16859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3591" y="2557463"/>
            <a:ext cx="3928548" cy="24484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3829460" y="352722"/>
            <a:ext cx="2699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5400" b="1" dirty="0" smtClean="0">
                <a:ln/>
                <a:solidFill>
                  <a:srgbClr val="FF0000"/>
                </a:solidFill>
              </a:rPr>
              <a:t>Kalorije?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6975" y="5363241"/>
            <a:ext cx="5621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5400" b="1" dirty="0" smtClean="0">
                <a:ln/>
                <a:solidFill>
                  <a:srgbClr val="FF0000"/>
                </a:solidFill>
              </a:rPr>
              <a:t>Stanje na cestama!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7311" y="3620894"/>
            <a:ext cx="3372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5400" b="1" dirty="0" smtClean="0">
                <a:ln/>
                <a:solidFill>
                  <a:srgbClr val="FF0000"/>
                </a:solidFill>
              </a:rPr>
              <a:t>Izgled jela?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460" y="3219458"/>
            <a:ext cx="3005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5400" b="1" dirty="0" smtClean="0">
                <a:ln/>
                <a:solidFill>
                  <a:srgbClr val="FF0000"/>
                </a:solidFill>
              </a:rPr>
              <a:t>Kuharica?</a:t>
            </a:r>
            <a:endParaRPr lang="en-US" sz="5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10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37" y="1"/>
            <a:ext cx="11742821" cy="169068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1. </a:t>
            </a:r>
            <a:r>
              <a:rPr lang="hr-HR" dirty="0"/>
              <a:t>S</a:t>
            </a:r>
            <a:r>
              <a:rPr lang="hr-HR" dirty="0" smtClean="0"/>
              <a:t>vakodnevno čitam: a)dnevne novine b) beletristiku c) mjesečnike d) stručnu literaturu e) nešto drugo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Dnevne novine 26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Beletristiku 23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Mjesečnike 13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3600" dirty="0" smtClean="0"/>
              <a:t>Stručnu literaturu 21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838966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42" y="365125"/>
            <a:ext cx="11766884" cy="1325563"/>
          </a:xfrm>
        </p:spPr>
        <p:txBody>
          <a:bodyPr/>
          <a:lstStyle/>
          <a:p>
            <a:r>
              <a:rPr lang="hr-HR" dirty="0" smtClean="0"/>
              <a:t>2. U posljednjih godinu dana posebno mi se svidio naslov: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 </a:t>
            </a:r>
            <a:r>
              <a:rPr lang="hr-HR" sz="4000" dirty="0" smtClean="0"/>
              <a:t>28 ispitanika  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Najčešće navođena knjiga je Kradljivica knjiga.</a:t>
            </a:r>
          </a:p>
          <a:p>
            <a:pPr>
              <a:lnSpc>
                <a:spcPct val="150000"/>
              </a:lnSpc>
            </a:pPr>
            <a:r>
              <a:rPr lang="hr-HR" sz="4000" dirty="0" smtClean="0"/>
              <a:t>Uglavnom se navodi beletristika i psihologija.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4175483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95" y="365125"/>
            <a:ext cx="11706726" cy="1325563"/>
          </a:xfrm>
        </p:spPr>
        <p:txBody>
          <a:bodyPr/>
          <a:lstStyle/>
          <a:p>
            <a:r>
              <a:rPr lang="hr-HR" dirty="0" smtClean="0"/>
              <a:t>3. Od stručne literature kolegicama/kolegama bih preporučila/preporučio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3600" dirty="0"/>
              <a:t>19 ispitanika </a:t>
            </a:r>
          </a:p>
          <a:p>
            <a:pPr>
              <a:lnSpc>
                <a:spcPct val="150000"/>
              </a:lnSpc>
            </a:pPr>
            <a:r>
              <a:rPr lang="hr-HR" sz="3600" dirty="0" smtClean="0"/>
              <a:t>Ne nužno iz područja knjižničarstva.</a:t>
            </a:r>
          </a:p>
          <a:p>
            <a:pPr>
              <a:lnSpc>
                <a:spcPct val="150000"/>
              </a:lnSpc>
            </a:pPr>
            <a:r>
              <a:rPr lang="hr-HR" sz="3600" dirty="0" smtClean="0"/>
              <a:t>Navodi se literatura uglavnom iz područja psihologije, pedagogije i knjižničarstva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01693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37" y="365125"/>
            <a:ext cx="11742821" cy="1325563"/>
          </a:xfrm>
        </p:spPr>
        <p:txBody>
          <a:bodyPr>
            <a:normAutofit/>
          </a:bodyPr>
          <a:lstStyle/>
          <a:p>
            <a:r>
              <a:rPr lang="hr-HR" dirty="0" smtClean="0"/>
              <a:t>4. Zakonsku regulativu čitam: a) onda kad mi je potrebno b) mjesečno  c) tjedno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4400" dirty="0" smtClean="0"/>
              <a:t>34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4400" dirty="0" smtClean="0"/>
              <a:t>d) 1 tjedno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1147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 Informacije iz zakonske regulative preuzimam iz: a) novina  b) MZOS c) </a:t>
            </a:r>
            <a:r>
              <a:rPr lang="hr-HR" dirty="0" smtClean="0">
                <a:hlinkClick r:id="rId2"/>
              </a:rPr>
              <a:t>www.zakoni.hr</a:t>
            </a:r>
            <a:r>
              <a:rPr lang="hr-HR" dirty="0" smtClean="0"/>
              <a:t> d)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r-HR" sz="4000" dirty="0"/>
              <a:t>a</a:t>
            </a:r>
            <a:r>
              <a:rPr lang="hr-HR" sz="4000" dirty="0" smtClean="0"/>
              <a:t>) 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4000" dirty="0" smtClean="0"/>
              <a:t>b) 22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4000" dirty="0" smtClean="0"/>
              <a:t>c) 14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4000" dirty="0" smtClean="0"/>
              <a:t>d) 7 (</a:t>
            </a:r>
            <a:r>
              <a:rPr lang="hr-HR" sz="4000" dirty="0" err="1" smtClean="0"/>
              <a:t>nn</a:t>
            </a:r>
            <a:r>
              <a:rPr lang="hr-HR" sz="4000" dirty="0" smtClean="0"/>
              <a:t>, </a:t>
            </a:r>
            <a:r>
              <a:rPr lang="hr-HR" sz="4000" dirty="0" err="1" smtClean="0"/>
              <a:t>husk</a:t>
            </a:r>
            <a:r>
              <a:rPr lang="hr-HR" sz="4000" dirty="0" smtClean="0"/>
              <a:t>, </a:t>
            </a:r>
            <a:r>
              <a:rPr lang="hr-HR" sz="4000" dirty="0" err="1" smtClean="0"/>
              <a:t>nsk</a:t>
            </a:r>
            <a:r>
              <a:rPr lang="hr-HR" sz="4000" dirty="0" smtClean="0"/>
              <a:t>, </a:t>
            </a:r>
            <a:r>
              <a:rPr lang="hr-HR" sz="4000" dirty="0" err="1" smtClean="0"/>
              <a:t>azoo</a:t>
            </a:r>
            <a:r>
              <a:rPr lang="hr-HR" sz="4000" dirty="0" smtClean="0"/>
              <a:t>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3841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931</Words>
  <Application>Microsoft Office PowerPoint</Application>
  <PresentationFormat>Široki zaslon</PresentationFormat>
  <Paragraphs>136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8" baseType="lpstr">
      <vt:lpstr>Aharoni</vt:lpstr>
      <vt:lpstr>Arial</vt:lpstr>
      <vt:lpstr>Blackadder ITC</vt:lpstr>
      <vt:lpstr>Broadway</vt:lpstr>
      <vt:lpstr>Calibri</vt:lpstr>
      <vt:lpstr>Calibri Light</vt:lpstr>
      <vt:lpstr>Curlz MT</vt:lpstr>
      <vt:lpstr>Jokerman</vt:lpstr>
      <vt:lpstr>Office Theme</vt:lpstr>
      <vt:lpstr>KRITIČKO RAZMIŠLJANJE KAO PREDUVJET                              MEDIJSKE PISMENOSTI</vt:lpstr>
      <vt:lpstr>ANKETA - SVRHA</vt:lpstr>
      <vt:lpstr>CILJ -  AUTOMATIZIRATI  KRITIČKO RAZMIŠLJANJE</vt:lpstr>
      <vt:lpstr>PowerPointova prezentacija</vt:lpstr>
      <vt:lpstr>1. Svakodnevno čitam: a)dnevne novine b) beletristiku c) mjesečnike d) stručnu literaturu e) nešto drugo</vt:lpstr>
      <vt:lpstr>2. U posljednjih godinu dana posebno mi se svidio naslov:</vt:lpstr>
      <vt:lpstr>3. Od stručne literature kolegicama/kolegama bih preporučila/preporučio</vt:lpstr>
      <vt:lpstr>4. Zakonsku regulativu čitam: a) onda kad mi je potrebno b) mjesečno  c) tjedno</vt:lpstr>
      <vt:lpstr>5. Informacije iz zakonske regulative preuzimam iz: a) novina  b) MZOS c) www.zakoni.hr d)</vt:lpstr>
      <vt:lpstr>6. Od internetskih stranica najviše koristim:</vt:lpstr>
      <vt:lpstr>7. Na TV-u volim pogledati:</vt:lpstr>
      <vt:lpstr>8. Vijesti  volim pratiti:</vt:lpstr>
      <vt:lpstr>9. Do pouzdanih  informacija dolazim:</vt:lpstr>
      <vt:lpstr>10. Prilikom svakodnevnog informiranja razmišljam o onome što stoji „iza” pojedine vijesti:</vt:lpstr>
      <vt:lpstr>11. Kada su na TV-u ili radiju emisije u koje se moguće interaktivno uključiti (telefon, društvena mreža, e-mail…):</vt:lpstr>
      <vt:lpstr>12. Na deset pročitanih naslova pročitam</vt:lpstr>
      <vt:lpstr>13. Na deset  pročitanih članaka i u drugim izvorima ih istražujem:</vt:lpstr>
      <vt:lpstr>14 naglašeni dijelovi teksta i naslovi mi pomažu:</vt:lpstr>
      <vt:lpstr>15. Jeste li kada primijetili da je ista informacija u različitim izvorima predstavljena u potpuno drugačijem kontekstu?</vt:lpstr>
      <vt:lpstr>16. Kritički pristup informaciji ovisi o:</vt:lpstr>
      <vt:lpstr>17. Kritičko razmišljanje pri usvajanju informacija je potrebno:</vt:lpstr>
      <vt:lpstr>OSNOVNI KONCEPTI MEDIJSKE PISMENOSTI</vt:lpstr>
      <vt:lpstr>STRATEGIJE MANIPULACIJE PREMA N. CHOMSKOM</vt:lpstr>
      <vt:lpstr>STRATEGIJE MANIPULACIJE PREMA N. CHOMSKOM</vt:lpstr>
      <vt:lpstr>THE CENTURY OF THE SELF</vt:lpstr>
      <vt:lpstr>THE CENTURY OF THE SELF</vt:lpstr>
      <vt:lpstr>IZRADA ANKETE</vt:lpstr>
      <vt:lpstr>            HVALA  NA  PAŽNJI!</vt:lpstr>
      <vt:lpstr>U idućem nastavku…</vt:lpstr>
    </vt:vector>
  </TitlesOfParts>
  <Company>Diopter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KRITIČKO RAZMIŠLJANJE KAO PREDUVJET                              MEDIJSKE PISMENOSTI</dc:title>
  <dc:creator>marija marijić</dc:creator>
  <cp:lastModifiedBy>Adela Granić</cp:lastModifiedBy>
  <cp:revision>2</cp:revision>
  <dcterms:created xsi:type="dcterms:W3CDTF">2016-01-25T21:00:53Z</dcterms:created>
  <dcterms:modified xsi:type="dcterms:W3CDTF">2016-01-26T07:02:18Z</dcterms:modified>
</cp:coreProperties>
</file>