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4" r:id="rId5"/>
    <p:sldId id="275" r:id="rId6"/>
    <p:sldId id="259" r:id="rId7"/>
    <p:sldId id="276" r:id="rId8"/>
    <p:sldId id="277" r:id="rId9"/>
    <p:sldId id="278" r:id="rId10"/>
    <p:sldId id="260" r:id="rId11"/>
    <p:sldId id="261" r:id="rId12"/>
    <p:sldId id="262" r:id="rId13"/>
    <p:sldId id="263" r:id="rId14"/>
    <p:sldId id="269" r:id="rId15"/>
    <p:sldId id="270" r:id="rId16"/>
    <p:sldId id="264" r:id="rId17"/>
    <p:sldId id="265" r:id="rId18"/>
    <p:sldId id="272" r:id="rId19"/>
    <p:sldId id="268" r:id="rId20"/>
    <p:sldId id="266" r:id="rId21"/>
    <p:sldId id="271" r:id="rId22"/>
    <p:sldId id="273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10EFF7-F336-4425-B46C-3BAEC0F19311}" type="datetimeFigureOut">
              <a:rPr lang="hr-HR" smtClean="0"/>
              <a:pPr/>
              <a:t>4.7.2018.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430D6A-D7A1-4436-BD69-08B500515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10EFF7-F336-4425-B46C-3BAEC0F19311}" type="datetimeFigureOut">
              <a:rPr lang="hr-HR" smtClean="0"/>
              <a:pPr/>
              <a:t>4.7.2018.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430D6A-D7A1-4436-BD69-08B500515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C10EFF7-F336-4425-B46C-3BAEC0F19311}" type="datetimeFigureOut">
              <a:rPr lang="hr-HR" smtClean="0"/>
              <a:pPr/>
              <a:t>4.7.2018.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430D6A-D7A1-4436-BD69-08B500515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10EFF7-F336-4425-B46C-3BAEC0F19311}" type="datetimeFigureOut">
              <a:rPr lang="hr-HR" smtClean="0"/>
              <a:pPr/>
              <a:t>4.7.2018.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430D6A-D7A1-4436-BD69-08B500515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10EFF7-F336-4425-B46C-3BAEC0F19311}" type="datetimeFigureOut">
              <a:rPr lang="hr-HR" smtClean="0"/>
              <a:pPr/>
              <a:t>4.7.2018.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3430D6A-D7A1-4436-BD69-08B500515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10EFF7-F336-4425-B46C-3BAEC0F19311}" type="datetimeFigureOut">
              <a:rPr lang="hr-HR" smtClean="0"/>
              <a:pPr/>
              <a:t>4.7.2018.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430D6A-D7A1-4436-BD69-08B500515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10EFF7-F336-4425-B46C-3BAEC0F19311}" type="datetimeFigureOut">
              <a:rPr lang="hr-HR" smtClean="0"/>
              <a:pPr/>
              <a:t>4.7.2018.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430D6A-D7A1-4436-BD69-08B500515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10EFF7-F336-4425-B46C-3BAEC0F19311}" type="datetimeFigureOut">
              <a:rPr lang="hr-HR" smtClean="0"/>
              <a:pPr/>
              <a:t>4.7.2018.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430D6A-D7A1-4436-BD69-08B500515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10EFF7-F336-4425-B46C-3BAEC0F19311}" type="datetimeFigureOut">
              <a:rPr lang="hr-HR" smtClean="0"/>
              <a:pPr/>
              <a:t>4.7.2018.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430D6A-D7A1-4436-BD69-08B500515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10EFF7-F336-4425-B46C-3BAEC0F19311}" type="datetimeFigureOut">
              <a:rPr lang="hr-HR" smtClean="0"/>
              <a:pPr/>
              <a:t>4.7.2018.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430D6A-D7A1-4436-BD69-08B500515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10EFF7-F336-4425-B46C-3BAEC0F19311}" type="datetimeFigureOut">
              <a:rPr lang="hr-HR" smtClean="0"/>
              <a:pPr/>
              <a:t>4.7.2018.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430D6A-D7A1-4436-BD69-08B50051577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C10EFF7-F336-4425-B46C-3BAEC0F19311}" type="datetimeFigureOut">
              <a:rPr lang="hr-HR" smtClean="0"/>
              <a:pPr/>
              <a:t>4.7.2018.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3430D6A-D7A1-4436-BD69-08B500515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z="3600" dirty="0" smtClean="0">
                <a:latin typeface="Comic Sans MS" pitchFamily="66" charset="0"/>
              </a:rPr>
              <a:t>MOTIVIRAJMO UČENIKE DA KROZ IGRU OTKRIJU LJEPOTU POEZIJE</a:t>
            </a:r>
            <a:endParaRPr lang="hr-HR" sz="3600" dirty="0">
              <a:latin typeface="Comic Sans MS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hr-HR" dirty="0" smtClean="0">
              <a:latin typeface="Comic Sans MS" pitchFamily="66" charset="0"/>
            </a:endParaRPr>
          </a:p>
          <a:p>
            <a:endParaRPr lang="hr-HR" dirty="0" smtClean="0">
              <a:latin typeface="Comic Sans MS" pitchFamily="66" charset="0"/>
            </a:endParaRPr>
          </a:p>
          <a:p>
            <a:pPr algn="ctr"/>
            <a:r>
              <a:rPr lang="hr-HR" dirty="0" smtClean="0">
                <a:latin typeface="Comic Sans MS" pitchFamily="66" charset="0"/>
              </a:rPr>
              <a:t>Sisak</a:t>
            </a:r>
            <a:r>
              <a:rPr lang="hr-HR" dirty="0" smtClean="0">
                <a:latin typeface="Comic Sans MS" pitchFamily="66" charset="0"/>
              </a:rPr>
              <a:t>, 5. srpnja 2018. </a:t>
            </a:r>
          </a:p>
          <a:p>
            <a:pPr algn="ctr"/>
            <a:r>
              <a:rPr lang="hr-HR" dirty="0" err="1" smtClean="0">
                <a:latin typeface="Comic Sans MS" pitchFamily="66" charset="0"/>
              </a:rPr>
              <a:t>Prof</a:t>
            </a:r>
            <a:r>
              <a:rPr lang="hr-HR" dirty="0" smtClean="0">
                <a:latin typeface="Comic Sans MS" pitchFamily="66" charset="0"/>
              </a:rPr>
              <a:t>. Damir </a:t>
            </a:r>
            <a:r>
              <a:rPr lang="hr-HR" dirty="0" err="1" smtClean="0">
                <a:latin typeface="Comic Sans MS" pitchFamily="66" charset="0"/>
              </a:rPr>
              <a:t>Baklović</a:t>
            </a:r>
            <a:r>
              <a:rPr lang="hr-HR" dirty="0" smtClean="0">
                <a:latin typeface="Comic Sans MS" pitchFamily="66" charset="0"/>
              </a:rPr>
              <a:t>, stručni suradnik knjižničar savjetnik</a:t>
            </a: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Comic Sans MS" pitchFamily="66" charset="0"/>
              </a:rPr>
              <a:t>Nekoliko uradaka s radionice ŽSV</a:t>
            </a:r>
            <a:endParaRPr lang="hr-HR" dirty="0">
              <a:latin typeface="Comic Sans MS" pitchFamily="66" charset="0"/>
            </a:endParaRPr>
          </a:p>
        </p:txBody>
      </p:sp>
      <p:pic>
        <p:nvPicPr>
          <p:cNvPr id="4" name="Rezervirano mjesto sadržaja 3" descr="slika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1" y="1484784"/>
            <a:ext cx="3960440" cy="4641379"/>
          </a:xfrm>
        </p:spPr>
      </p:pic>
      <p:pic>
        <p:nvPicPr>
          <p:cNvPr id="1026" name="Picture 2" descr="C:\Users\books\Pictures\slik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24036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slika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1600200"/>
            <a:ext cx="3384375" cy="4853136"/>
          </a:xfrm>
        </p:spPr>
      </p:pic>
      <p:pic>
        <p:nvPicPr>
          <p:cNvPr id="2050" name="Picture 2" descr="C:\Users\books\Pictures\slika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24036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“Vješala”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Dječja igra u kojoj učenici rade u parovima i jedan drugome zadaje zadatak da pogode naslov neke pjesme</a:t>
            </a:r>
          </a:p>
          <a:p>
            <a:r>
              <a:rPr lang="hr-HR" dirty="0" smtClean="0">
                <a:latin typeface="Comic Sans MS" pitchFamily="66" charset="0"/>
              </a:rPr>
              <a:t>Primjer: ----- ---- ----</a:t>
            </a:r>
          </a:p>
          <a:p>
            <a:r>
              <a:rPr lang="hr-HR" dirty="0" smtClean="0">
                <a:latin typeface="Comic Sans MS" pitchFamily="66" charset="0"/>
              </a:rPr>
              <a:t>Jedan učenik mora pronaći odgovarajuća slova koja nedostaju. Ako to ne uspije, partner na vješala nacrta dio njegova tijela.</a:t>
            </a: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vješa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2347119"/>
            <a:ext cx="3276600" cy="3371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P10111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4707" y="1796549"/>
            <a:ext cx="5963985" cy="4472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P1011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4707" y="1796549"/>
            <a:ext cx="5963985" cy="4472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Premetaljke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Učenici su trebali sastaviti nove, smislene riječi, skupove riječi ili rečenice od naslova pjesama</a:t>
            </a:r>
          </a:p>
          <a:p>
            <a:r>
              <a:rPr lang="hr-HR" dirty="0" smtClean="0">
                <a:latin typeface="Comic Sans MS" pitchFamily="66" charset="0"/>
              </a:rPr>
              <a:t>Primjeri – Jezik roda moga – </a:t>
            </a:r>
            <a:r>
              <a:rPr lang="hr-HR" i="1" dirty="0" smtClean="0">
                <a:latin typeface="Comic Sans MS" pitchFamily="66" charset="0"/>
              </a:rPr>
              <a:t>Garo, </a:t>
            </a:r>
            <a:r>
              <a:rPr lang="hr-HR" i="1" dirty="0" err="1" smtClean="0">
                <a:latin typeface="Comic Sans MS" pitchFamily="66" charset="0"/>
              </a:rPr>
              <a:t>di</a:t>
            </a:r>
            <a:r>
              <a:rPr lang="hr-HR" i="1" dirty="0" smtClean="0">
                <a:latin typeface="Comic Sans MS" pitchFamily="66" charset="0"/>
              </a:rPr>
              <a:t> je mozak?; </a:t>
            </a:r>
            <a:r>
              <a:rPr lang="hr-HR" dirty="0" smtClean="0">
                <a:latin typeface="Comic Sans MS" pitchFamily="66" charset="0"/>
              </a:rPr>
              <a:t>Rodu o jeziku – </a:t>
            </a:r>
            <a:r>
              <a:rPr lang="hr-HR" i="1" dirty="0" err="1" smtClean="0">
                <a:latin typeface="Comic Sans MS" pitchFamily="66" charset="0"/>
              </a:rPr>
              <a:t>Zoki</a:t>
            </a:r>
            <a:r>
              <a:rPr lang="hr-HR" i="1" dirty="0" smtClean="0">
                <a:latin typeface="Comic Sans MS" pitchFamily="66" charset="0"/>
              </a:rPr>
              <a:t> je u rodu; </a:t>
            </a:r>
            <a:r>
              <a:rPr lang="hr-HR" dirty="0" smtClean="0">
                <a:latin typeface="Comic Sans MS" pitchFamily="66" charset="0"/>
              </a:rPr>
              <a:t>Mujezin – </a:t>
            </a:r>
            <a:r>
              <a:rPr lang="hr-HR" i="1" dirty="0" smtClean="0">
                <a:latin typeface="Comic Sans MS" pitchFamily="66" charset="0"/>
              </a:rPr>
              <a:t>Nije </a:t>
            </a:r>
            <a:r>
              <a:rPr lang="hr-HR" i="1" dirty="0" err="1" smtClean="0">
                <a:latin typeface="Comic Sans MS" pitchFamily="66" charset="0"/>
              </a:rPr>
              <a:t>zum</a:t>
            </a:r>
            <a:r>
              <a:rPr lang="hr-HR" i="1" dirty="0" smtClean="0">
                <a:latin typeface="Comic Sans MS" pitchFamily="66" charset="0"/>
              </a:rPr>
              <a:t>; </a:t>
            </a:r>
            <a:r>
              <a:rPr lang="hr-HR" dirty="0" smtClean="0">
                <a:latin typeface="Comic Sans MS" pitchFamily="66" charset="0"/>
              </a:rPr>
              <a:t>Pamet i srce – </a:t>
            </a:r>
            <a:r>
              <a:rPr lang="hr-HR" i="1" dirty="0" smtClean="0">
                <a:latin typeface="Comic Sans MS" pitchFamily="66" charset="0"/>
              </a:rPr>
              <a:t>Srp i te mace; </a:t>
            </a:r>
            <a:r>
              <a:rPr lang="hr-HR" dirty="0" smtClean="0">
                <a:latin typeface="Comic Sans MS" pitchFamily="66" charset="0"/>
              </a:rPr>
              <a:t>Vila i lađa – </a:t>
            </a:r>
            <a:r>
              <a:rPr lang="hr-HR" i="1" dirty="0" smtClean="0">
                <a:latin typeface="Comic Sans MS" pitchFamily="66" charset="0"/>
              </a:rPr>
              <a:t>Ali livada; </a:t>
            </a:r>
            <a:r>
              <a:rPr lang="hr-HR" dirty="0" smtClean="0">
                <a:latin typeface="Comic Sans MS" pitchFamily="66" charset="0"/>
              </a:rPr>
              <a:t>Pamet i srce – </a:t>
            </a:r>
            <a:r>
              <a:rPr lang="hr-HR" i="1" dirty="0" smtClean="0">
                <a:latin typeface="Comic Sans MS" pitchFamily="66" charset="0"/>
              </a:rPr>
              <a:t>Rame s ptice</a:t>
            </a:r>
            <a:endParaRPr lang="hr-HR" dirty="0" smtClean="0">
              <a:latin typeface="Comic Sans MS" pitchFamily="66" charset="0"/>
            </a:endParaRPr>
          </a:p>
          <a:p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Comic Sans MS" pitchFamily="66" charset="0"/>
              </a:rPr>
              <a:t>Ilustracije</a:t>
            </a:r>
            <a:br>
              <a:rPr lang="hr-HR" dirty="0" smtClean="0">
                <a:latin typeface="Comic Sans MS" pitchFamily="66" charset="0"/>
              </a:rPr>
            </a:br>
            <a:endParaRPr lang="hr-HR" dirty="0"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Zadatak je ilustrirati neku pjesmu.</a:t>
            </a:r>
            <a:endParaRPr lang="hr-HR" dirty="0">
              <a:latin typeface="Comic Sans MS" pitchFamily="66" charset="0"/>
            </a:endParaRPr>
          </a:p>
          <a:p>
            <a:endParaRPr lang="hr-HR" dirty="0" smtClean="0">
              <a:latin typeface="Comic Sans MS" pitchFamily="66" charset="0"/>
            </a:endParaRPr>
          </a:p>
        </p:txBody>
      </p:sp>
      <p:pic>
        <p:nvPicPr>
          <p:cNvPr id="1026" name="Picture 2" descr="C:\Users\books\Pictures\P1011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963985" cy="3388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Comic Sans MS" pitchFamily="66" charset="0"/>
              </a:rPr>
              <a:t>Pantomima</a:t>
            </a:r>
            <a:br>
              <a:rPr lang="hr-HR" dirty="0" smtClean="0">
                <a:latin typeface="Comic Sans MS" pitchFamily="66" charset="0"/>
              </a:rPr>
            </a:br>
            <a:endParaRPr lang="hr-HR" dirty="0"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Učenici rade u parovima i jedan drugome zadaju naslove pjesama.</a:t>
            </a: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Comic Sans MS" pitchFamily="66" charset="0"/>
              </a:rPr>
              <a:t>Poetska kocka</a:t>
            </a:r>
            <a:br>
              <a:rPr lang="hr-HR" dirty="0" smtClean="0">
                <a:latin typeface="Comic Sans MS" pitchFamily="66" charset="0"/>
              </a:rPr>
            </a:br>
            <a:endParaRPr lang="hr-HR" dirty="0"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Comic Sans MS" pitchFamily="66" charset="0"/>
              </a:rPr>
              <a:t>Učenici su dobili zadatak da bacajući kocku pročitaju neku od pjesama koja se od njih traži.</a:t>
            </a:r>
          </a:p>
          <a:p>
            <a:r>
              <a:rPr lang="hr-HR" dirty="0" smtClean="0">
                <a:latin typeface="Comic Sans MS" pitchFamily="66" charset="0"/>
              </a:rPr>
              <a:t>Na stranicama kocke je pisalo:</a:t>
            </a:r>
          </a:p>
          <a:p>
            <a:pPr>
              <a:buFontTx/>
              <a:buChar char="-"/>
            </a:pPr>
            <a:r>
              <a:rPr lang="hr-HR" dirty="0" smtClean="0">
                <a:latin typeface="Comic Sans MS" pitchFamily="66" charset="0"/>
              </a:rPr>
              <a:t>Ljubavna pjesma</a:t>
            </a:r>
          </a:p>
          <a:p>
            <a:pPr>
              <a:buFontTx/>
              <a:buChar char="-"/>
            </a:pPr>
            <a:r>
              <a:rPr lang="hr-HR" dirty="0" smtClean="0">
                <a:latin typeface="Comic Sans MS" pitchFamily="66" charset="0"/>
              </a:rPr>
              <a:t>Domoljubna pjesma</a:t>
            </a:r>
          </a:p>
          <a:p>
            <a:pPr>
              <a:buFontTx/>
              <a:buChar char="-"/>
            </a:pPr>
            <a:r>
              <a:rPr lang="hr-HR" dirty="0" smtClean="0">
                <a:latin typeface="Comic Sans MS" pitchFamily="66" charset="0"/>
              </a:rPr>
              <a:t>Misaona pjesma</a:t>
            </a:r>
          </a:p>
          <a:p>
            <a:pPr>
              <a:buFontTx/>
              <a:buChar char="-"/>
            </a:pPr>
            <a:r>
              <a:rPr lang="hr-HR" dirty="0" smtClean="0">
                <a:latin typeface="Comic Sans MS" pitchFamily="66" charset="0"/>
              </a:rPr>
              <a:t>Pjesma po izboru</a:t>
            </a:r>
          </a:p>
          <a:p>
            <a:pPr>
              <a:buFontTx/>
              <a:buChar char="-"/>
            </a:pPr>
            <a:r>
              <a:rPr lang="hr-HR" dirty="0" smtClean="0">
                <a:latin typeface="Comic Sans MS" pitchFamily="66" charset="0"/>
              </a:rPr>
              <a:t>Zadaj pjesmu prijatelju</a:t>
            </a:r>
          </a:p>
          <a:p>
            <a:pPr>
              <a:buFontTx/>
              <a:buChar char="-"/>
            </a:pPr>
            <a:r>
              <a:rPr lang="hr-HR" dirty="0" smtClean="0">
                <a:latin typeface="Comic Sans MS" pitchFamily="66" charset="0"/>
              </a:rPr>
              <a:t>Uglazbljena pjesma</a:t>
            </a: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594522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Comic Sans MS" pitchFamily="66" charset="0"/>
              </a:rPr>
              <a:t>“Igra otvara zaključana vrata srca i uma.” </a:t>
            </a:r>
            <a:br>
              <a:rPr lang="hr-HR" dirty="0" smtClean="0">
                <a:latin typeface="Comic Sans MS" pitchFamily="66" charset="0"/>
              </a:rPr>
            </a:br>
            <a:r>
              <a:rPr lang="hr-HR" dirty="0" smtClean="0">
                <a:latin typeface="Comic Sans MS" pitchFamily="66" charset="0"/>
              </a:rPr>
              <a:t>(Višnja </a:t>
            </a:r>
            <a:r>
              <a:rPr lang="hr-HR" dirty="0" err="1" smtClean="0">
                <a:latin typeface="Comic Sans MS" pitchFamily="66" charset="0"/>
              </a:rPr>
              <a:t>Šeta</a:t>
            </a:r>
            <a:r>
              <a:rPr lang="hr-HR" dirty="0" smtClean="0">
                <a:latin typeface="Comic Sans MS" pitchFamily="66" charset="0"/>
              </a:rPr>
              <a:t>)</a:t>
            </a: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Kviz 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r-HR" sz="4400" dirty="0" smtClean="0">
                <a:latin typeface="Comic Sans MS" pitchFamily="66" charset="0"/>
              </a:rPr>
              <a:t>KVIZ O PETRU PRERADOVIĆU</a:t>
            </a:r>
          </a:p>
          <a:p>
            <a:pPr lvl="2">
              <a:buNone/>
            </a:pPr>
            <a:r>
              <a:rPr lang="hr-HR" sz="4400" dirty="0" smtClean="0">
                <a:latin typeface="Comic Sans MS" pitchFamily="66" charset="0"/>
              </a:rPr>
              <a:t> </a:t>
            </a:r>
          </a:p>
          <a:p>
            <a:pPr lvl="0">
              <a:buNone/>
            </a:pPr>
            <a:r>
              <a:rPr lang="hr-HR" sz="4400" dirty="0" smtClean="0">
                <a:latin typeface="Comic Sans MS" pitchFamily="66" charset="0"/>
              </a:rPr>
              <a:t>1.      U kojem je mjesecu rođen Petar Preradović?  </a:t>
            </a:r>
          </a:p>
          <a:p>
            <a:pPr lvl="0">
              <a:buNone/>
            </a:pPr>
            <a:r>
              <a:rPr lang="hr-HR" sz="4400" dirty="0" smtClean="0">
                <a:latin typeface="Comic Sans MS" pitchFamily="66" charset="0"/>
              </a:rPr>
              <a:t>         A) siječnju B) veljači  C) ožujku</a:t>
            </a:r>
          </a:p>
          <a:p>
            <a:pPr>
              <a:buNone/>
            </a:pPr>
            <a:r>
              <a:rPr lang="hr-HR" sz="4400" dirty="0" smtClean="0">
                <a:latin typeface="Comic Sans MS" pitchFamily="66" charset="0"/>
              </a:rPr>
              <a:t> </a:t>
            </a:r>
          </a:p>
          <a:p>
            <a:pPr lvl="0">
              <a:buNone/>
            </a:pPr>
            <a:r>
              <a:rPr lang="hr-HR" sz="4400" dirty="0" smtClean="0">
                <a:latin typeface="Comic Sans MS" pitchFamily="66" charset="0"/>
              </a:rPr>
              <a:t>2.      Prva </a:t>
            </a:r>
            <a:r>
              <a:rPr lang="hr-HR" sz="4400" dirty="0" err="1" smtClean="0">
                <a:latin typeface="Comic Sans MS" pitchFamily="66" charset="0"/>
              </a:rPr>
              <a:t>Preradovićeva</a:t>
            </a:r>
            <a:r>
              <a:rPr lang="hr-HR" sz="4400" dirty="0" smtClean="0">
                <a:latin typeface="Comic Sans MS" pitchFamily="66" charset="0"/>
              </a:rPr>
              <a:t> pjesma objavljena na hrvatskome jeziku je</a:t>
            </a:r>
          </a:p>
          <a:p>
            <a:pPr lvl="0">
              <a:buNone/>
            </a:pPr>
            <a:r>
              <a:rPr lang="hr-HR" sz="4400" dirty="0" smtClean="0">
                <a:latin typeface="Comic Sans MS" pitchFamily="66" charset="0"/>
              </a:rPr>
              <a:t>        A) Jutro  B) Zora puca  C) Pjesma suncu</a:t>
            </a:r>
          </a:p>
          <a:p>
            <a:pPr>
              <a:buNone/>
            </a:pPr>
            <a:r>
              <a:rPr lang="hr-HR" sz="4400" dirty="0" smtClean="0">
                <a:latin typeface="Comic Sans MS" pitchFamily="66" charset="0"/>
              </a:rPr>
              <a:t> </a:t>
            </a:r>
          </a:p>
          <a:p>
            <a:pPr lvl="0">
              <a:buNone/>
            </a:pPr>
            <a:r>
              <a:rPr lang="hr-HR" sz="4400" dirty="0" smtClean="0">
                <a:latin typeface="Comic Sans MS" pitchFamily="66" charset="0"/>
              </a:rPr>
              <a:t>3.      Kojim je jezikom pisao Preradović dok nije počeo pisati hrvatskim?</a:t>
            </a:r>
          </a:p>
          <a:p>
            <a:pPr lvl="0">
              <a:buNone/>
            </a:pPr>
            <a:r>
              <a:rPr lang="hr-HR" sz="4400" dirty="0" smtClean="0">
                <a:latin typeface="Comic Sans MS" pitchFamily="66" charset="0"/>
              </a:rPr>
              <a:t>         A) mađarskim  B) njemačkim  C) talijanskim</a:t>
            </a:r>
          </a:p>
          <a:p>
            <a:pPr>
              <a:buNone/>
            </a:pPr>
            <a:r>
              <a:rPr lang="hr-HR" sz="4400" dirty="0" smtClean="0">
                <a:latin typeface="Comic Sans MS" pitchFamily="66" charset="0"/>
              </a:rPr>
              <a:t> </a:t>
            </a:r>
          </a:p>
          <a:p>
            <a:pPr marL="742950" lvl="0" indent="-742950">
              <a:buNone/>
            </a:pPr>
            <a:r>
              <a:rPr lang="hr-HR" sz="4400" dirty="0" smtClean="0">
                <a:latin typeface="Comic Sans MS" pitchFamily="66" charset="0"/>
              </a:rPr>
              <a:t> 4.     Izbacite uljeza:</a:t>
            </a:r>
          </a:p>
          <a:p>
            <a:pPr marL="742950" lvl="0" indent="-742950">
              <a:buNone/>
            </a:pPr>
            <a:r>
              <a:rPr lang="hr-HR" sz="4400" dirty="0" smtClean="0">
                <a:latin typeface="Comic Sans MS" pitchFamily="66" charset="0"/>
              </a:rPr>
              <a:t>        A) Miruj, </a:t>
            </a:r>
            <a:r>
              <a:rPr lang="hr-HR" sz="4400" dirty="0" err="1" smtClean="0">
                <a:latin typeface="Comic Sans MS" pitchFamily="66" charset="0"/>
              </a:rPr>
              <a:t>miruj</a:t>
            </a:r>
            <a:r>
              <a:rPr lang="hr-HR" sz="4400" dirty="0" smtClean="0">
                <a:latin typeface="Comic Sans MS" pitchFamily="66" charset="0"/>
              </a:rPr>
              <a:t>, srce moje  B) Rodu o jeziku  C) Putnik</a:t>
            </a:r>
          </a:p>
          <a:p>
            <a:pPr>
              <a:buNone/>
            </a:pPr>
            <a:r>
              <a:rPr lang="hr-HR" sz="4400" dirty="0" smtClean="0">
                <a:latin typeface="Comic Sans MS" pitchFamily="66" charset="0"/>
              </a:rPr>
              <a:t> </a:t>
            </a:r>
          </a:p>
          <a:p>
            <a:pPr lvl="0">
              <a:buNone/>
            </a:pPr>
            <a:r>
              <a:rPr lang="hr-HR" sz="4400" dirty="0" smtClean="0">
                <a:latin typeface="Comic Sans MS" pitchFamily="66" charset="0"/>
              </a:rPr>
              <a:t>5.      Koja pjesma nije uglazbljena?</a:t>
            </a:r>
          </a:p>
          <a:p>
            <a:pPr lvl="0">
              <a:buNone/>
            </a:pPr>
            <a:r>
              <a:rPr lang="hr-HR" sz="4400" dirty="0" smtClean="0">
                <a:latin typeface="Comic Sans MS" pitchFamily="66" charset="0"/>
              </a:rPr>
              <a:t>         A) Ribar  B) Miruj, </a:t>
            </a:r>
            <a:r>
              <a:rPr lang="hr-HR" sz="4400" dirty="0" err="1" smtClean="0">
                <a:latin typeface="Comic Sans MS" pitchFamily="66" charset="0"/>
              </a:rPr>
              <a:t>miruj</a:t>
            </a:r>
            <a:r>
              <a:rPr lang="hr-HR" sz="4400" dirty="0" smtClean="0">
                <a:latin typeface="Comic Sans MS" pitchFamily="66" charset="0"/>
              </a:rPr>
              <a:t>, srce moje  C) Jezik roda moga</a:t>
            </a:r>
          </a:p>
          <a:p>
            <a:pPr>
              <a:buNone/>
            </a:pPr>
            <a:r>
              <a:rPr lang="hr-HR" sz="4400" dirty="0" smtClean="0">
                <a:latin typeface="Comic Sans MS" pitchFamily="66" charset="0"/>
              </a:rPr>
              <a:t> </a:t>
            </a:r>
          </a:p>
          <a:p>
            <a:pPr lvl="0">
              <a:buNone/>
            </a:pPr>
            <a:r>
              <a:rPr lang="hr-HR" sz="4400" dirty="0" smtClean="0">
                <a:latin typeface="Comic Sans MS" pitchFamily="66" charset="0"/>
              </a:rPr>
              <a:t>6.      Druga </a:t>
            </a:r>
            <a:r>
              <a:rPr lang="hr-HR" sz="4400" dirty="0" err="1" smtClean="0">
                <a:latin typeface="Comic Sans MS" pitchFamily="66" charset="0"/>
              </a:rPr>
              <a:t>Preradovićeva</a:t>
            </a:r>
            <a:r>
              <a:rPr lang="hr-HR" sz="4400" dirty="0" smtClean="0">
                <a:latin typeface="Comic Sans MS" pitchFamily="66" charset="0"/>
              </a:rPr>
              <a:t> žena zvala se? </a:t>
            </a:r>
          </a:p>
          <a:p>
            <a:pPr lvl="0">
              <a:buNone/>
            </a:pPr>
            <a:r>
              <a:rPr lang="hr-HR" sz="4400" dirty="0" smtClean="0">
                <a:latin typeface="Comic Sans MS" pitchFamily="66" charset="0"/>
              </a:rPr>
              <a:t>         A) Ana  B) Ema  C) Marija</a:t>
            </a:r>
          </a:p>
          <a:p>
            <a:pPr>
              <a:buNone/>
            </a:pPr>
            <a:r>
              <a:rPr lang="hr-HR" sz="4400" dirty="0" smtClean="0">
                <a:latin typeface="Comic Sans MS" pitchFamily="66" charset="0"/>
              </a:rPr>
              <a:t> </a:t>
            </a:r>
          </a:p>
          <a:p>
            <a:pPr lvl="0">
              <a:buNone/>
            </a:pPr>
            <a:r>
              <a:rPr lang="hr-HR" sz="4400" dirty="0" smtClean="0">
                <a:latin typeface="Comic Sans MS" pitchFamily="66" charset="0"/>
              </a:rPr>
              <a:t>7.     Tko je utjecao na Preradovića da počne pisati hrvatskim jezikom?</a:t>
            </a:r>
          </a:p>
          <a:p>
            <a:pPr lvl="0">
              <a:buNone/>
            </a:pPr>
            <a:r>
              <a:rPr lang="hr-HR" sz="4400" dirty="0" smtClean="0">
                <a:latin typeface="Comic Sans MS" pitchFamily="66" charset="0"/>
              </a:rPr>
              <a:t>         A) Ljudevit Gaj  B) Stanko </a:t>
            </a:r>
            <a:r>
              <a:rPr lang="hr-HR" sz="4400" dirty="0" err="1" smtClean="0">
                <a:latin typeface="Comic Sans MS" pitchFamily="66" charset="0"/>
              </a:rPr>
              <a:t>Vraz</a:t>
            </a:r>
            <a:r>
              <a:rPr lang="hr-HR" sz="4400" dirty="0" smtClean="0">
                <a:latin typeface="Comic Sans MS" pitchFamily="66" charset="0"/>
              </a:rPr>
              <a:t>  C) Ivan Kukuljević </a:t>
            </a:r>
            <a:r>
              <a:rPr lang="hr-HR" sz="4400" dirty="0" err="1" smtClean="0">
                <a:latin typeface="Comic Sans MS" pitchFamily="66" charset="0"/>
              </a:rPr>
              <a:t>Sakcinski</a:t>
            </a:r>
            <a:endParaRPr lang="hr-HR" sz="4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hr-HR" sz="4400" dirty="0" smtClean="0">
                <a:latin typeface="Comic Sans MS" pitchFamily="66" charset="0"/>
              </a:rPr>
              <a:t> </a:t>
            </a:r>
          </a:p>
          <a:p>
            <a:pPr lvl="0">
              <a:buNone/>
            </a:pPr>
            <a:r>
              <a:rPr lang="hr-HR" sz="4400" dirty="0" smtClean="0">
                <a:latin typeface="Comic Sans MS" pitchFamily="66" charset="0"/>
              </a:rPr>
              <a:t> 8.      Preradović je bio pobočnik</a:t>
            </a:r>
          </a:p>
          <a:p>
            <a:pPr lvl="0">
              <a:buNone/>
            </a:pPr>
            <a:r>
              <a:rPr lang="hr-HR" sz="4400" dirty="0" smtClean="0">
                <a:latin typeface="Comic Sans MS" pitchFamily="66" charset="0"/>
              </a:rPr>
              <a:t>         A) J. J. Strossmayera  B) Ivana Mažuranića  C) bana Josipa Jelačića</a:t>
            </a:r>
          </a:p>
          <a:p>
            <a:pPr>
              <a:buNone/>
            </a:pPr>
            <a:r>
              <a:rPr lang="hr-HR" sz="4400" dirty="0" smtClean="0">
                <a:latin typeface="Comic Sans MS" pitchFamily="66" charset="0"/>
              </a:rPr>
              <a:t> </a:t>
            </a:r>
          </a:p>
          <a:p>
            <a:pPr lvl="0">
              <a:buNone/>
            </a:pPr>
            <a:r>
              <a:rPr lang="hr-HR" sz="4400" dirty="0" smtClean="0">
                <a:latin typeface="Comic Sans MS" pitchFamily="66" charset="0"/>
              </a:rPr>
              <a:t>9.      Poznati </a:t>
            </a:r>
            <a:r>
              <a:rPr lang="hr-HR" sz="4400" dirty="0" err="1" smtClean="0">
                <a:latin typeface="Comic Sans MS" pitchFamily="66" charset="0"/>
              </a:rPr>
              <a:t>Preradovićev</a:t>
            </a:r>
            <a:r>
              <a:rPr lang="hr-HR" sz="4400" dirty="0" smtClean="0">
                <a:latin typeface="Comic Sans MS" pitchFamily="66" charset="0"/>
              </a:rPr>
              <a:t> stih „Stalna…na tom svijetu…samo mijena…jest!“ je iz pjesme</a:t>
            </a:r>
          </a:p>
          <a:p>
            <a:pPr lvl="0">
              <a:buNone/>
            </a:pPr>
            <a:r>
              <a:rPr lang="hr-HR" sz="4400" dirty="0" smtClean="0">
                <a:latin typeface="Comic Sans MS" pitchFamily="66" charset="0"/>
              </a:rPr>
              <a:t>         A) Mujezin  B) Zmija  C) Starac klesar</a:t>
            </a:r>
          </a:p>
          <a:p>
            <a:pPr>
              <a:buNone/>
            </a:pPr>
            <a:r>
              <a:rPr lang="hr-HR" sz="4400" dirty="0" smtClean="0">
                <a:latin typeface="Comic Sans MS" pitchFamily="66" charset="0"/>
              </a:rPr>
              <a:t>  </a:t>
            </a:r>
          </a:p>
          <a:p>
            <a:pPr lvl="0">
              <a:buNone/>
            </a:pPr>
            <a:r>
              <a:rPr lang="hr-HR" sz="4400" dirty="0" smtClean="0">
                <a:latin typeface="Comic Sans MS" pitchFamily="66" charset="0"/>
              </a:rPr>
              <a:t>10.     Himnu Petru Preradoviću spjevao je</a:t>
            </a:r>
          </a:p>
          <a:p>
            <a:pPr lvl="0">
              <a:buNone/>
            </a:pPr>
            <a:r>
              <a:rPr lang="hr-HR" sz="4400" dirty="0" smtClean="0">
                <a:latin typeface="Comic Sans MS" pitchFamily="66" charset="0"/>
              </a:rPr>
              <a:t>         A) August Šenoa  B) Vjenceslav Novak  C) Ante Kovačić</a:t>
            </a:r>
          </a:p>
          <a:p>
            <a:pPr>
              <a:buNone/>
            </a:pPr>
            <a:r>
              <a:rPr lang="hr-HR" sz="4400" dirty="0" smtClean="0">
                <a:latin typeface="Comic Sans MS" pitchFamily="66" charset="0"/>
              </a:rPr>
              <a:t> </a:t>
            </a:r>
          </a:p>
          <a:p>
            <a:r>
              <a:rPr lang="hr-HR" sz="4400" smtClean="0">
                <a:latin typeface="Comic Sans MS" pitchFamily="66" charset="0"/>
              </a:rPr>
              <a:t> </a:t>
            </a:r>
            <a:endParaRPr lang="hr-HR" sz="4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Comic Sans MS" pitchFamily="66" charset="0"/>
              </a:rPr>
              <a:t>Za kraj – mišljenja učenika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Bilo je veselo i simpatično</a:t>
            </a:r>
          </a:p>
          <a:p>
            <a:r>
              <a:rPr lang="hr-HR" dirty="0" smtClean="0">
                <a:latin typeface="Comic Sans MS" pitchFamily="66" charset="0"/>
              </a:rPr>
              <a:t>Dosta smo saznali o </a:t>
            </a:r>
            <a:r>
              <a:rPr lang="hr-HR" dirty="0" err="1" smtClean="0">
                <a:latin typeface="Comic Sans MS" pitchFamily="66" charset="0"/>
              </a:rPr>
              <a:t>Preradovićevim</a:t>
            </a:r>
            <a:r>
              <a:rPr lang="hr-HR" dirty="0" smtClean="0">
                <a:latin typeface="Comic Sans MS" pitchFamily="66" charset="0"/>
              </a:rPr>
              <a:t> pjesmama</a:t>
            </a:r>
          </a:p>
          <a:p>
            <a:r>
              <a:rPr lang="hr-HR" dirty="0" smtClean="0">
                <a:latin typeface="Comic Sans MS" pitchFamily="66" charset="0"/>
              </a:rPr>
              <a:t>Upoznali smo </a:t>
            </a:r>
            <a:r>
              <a:rPr lang="hr-HR" dirty="0" err="1" smtClean="0">
                <a:latin typeface="Comic Sans MS" pitchFamily="66" charset="0"/>
              </a:rPr>
              <a:t>Preradovićevu</a:t>
            </a:r>
            <a:r>
              <a:rPr lang="hr-HR" dirty="0" smtClean="0">
                <a:latin typeface="Comic Sans MS" pitchFamily="66" charset="0"/>
              </a:rPr>
              <a:t> poeziju na jedan drugačiji način</a:t>
            </a:r>
          </a:p>
          <a:p>
            <a:r>
              <a:rPr lang="hr-HR" dirty="0" smtClean="0">
                <a:latin typeface="Comic Sans MS" pitchFamily="66" charset="0"/>
              </a:rPr>
              <a:t>Kroz igru se puno nauči</a:t>
            </a:r>
          </a:p>
          <a:p>
            <a:r>
              <a:rPr lang="hr-HR" dirty="0" smtClean="0">
                <a:latin typeface="Comic Sans MS" pitchFamily="66" charset="0"/>
              </a:rPr>
              <a:t>Veselim se novom druženju u knjižnici</a:t>
            </a: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Comic Sans MS" pitchFamily="66" charset="0"/>
              </a:rPr>
              <a:t>Hvala na pozornosti!</a:t>
            </a:r>
            <a:endParaRPr lang="hr-HR" dirty="0">
              <a:latin typeface="Comic Sans MS" pitchFamily="66" charset="0"/>
            </a:endParaRPr>
          </a:p>
        </p:txBody>
      </p:sp>
      <p:pic>
        <p:nvPicPr>
          <p:cNvPr id="4" name="Rezervirano mjesto sadržaja 3" descr="BICIKLOM-KROZ-DJETINJSTVO-PETRA-PRERADOVIĆA-01-MARIO-KOR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Comic Sans MS" pitchFamily="66" charset="0"/>
              </a:rPr>
              <a:t>Kako motivirati učenike da čitaju poeziju?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dirty="0" smtClean="0">
                <a:latin typeface="Comic Sans MS" pitchFamily="66" charset="0"/>
              </a:rPr>
              <a:t>odlučio sam učenicima da kroz razne oblike igre približim poeziju Petra Preradovića </a:t>
            </a:r>
          </a:p>
          <a:p>
            <a:pPr>
              <a:buFontTx/>
              <a:buChar char="-"/>
            </a:pPr>
            <a:r>
              <a:rPr lang="hr-HR" dirty="0" smtClean="0">
                <a:latin typeface="Comic Sans MS" pitchFamily="66" charset="0"/>
              </a:rPr>
              <a:t>Poetski kolaž</a:t>
            </a:r>
          </a:p>
          <a:p>
            <a:pPr>
              <a:buFontTx/>
              <a:buChar char="-"/>
            </a:pPr>
            <a:r>
              <a:rPr lang="hr-HR" dirty="0" smtClean="0">
                <a:latin typeface="Comic Sans MS" pitchFamily="66" charset="0"/>
              </a:rPr>
              <a:t>“Vješala”</a:t>
            </a:r>
          </a:p>
          <a:p>
            <a:pPr>
              <a:buFontTx/>
              <a:buChar char="-"/>
            </a:pPr>
            <a:r>
              <a:rPr lang="hr-HR" dirty="0" smtClean="0">
                <a:latin typeface="Comic Sans MS" pitchFamily="66" charset="0"/>
              </a:rPr>
              <a:t>Premetaljke</a:t>
            </a:r>
          </a:p>
          <a:p>
            <a:pPr>
              <a:buFontTx/>
              <a:buChar char="-"/>
            </a:pPr>
            <a:r>
              <a:rPr lang="hr-HR" dirty="0" smtClean="0">
                <a:latin typeface="Comic Sans MS" pitchFamily="66" charset="0"/>
              </a:rPr>
              <a:t>Ilustracije</a:t>
            </a:r>
          </a:p>
          <a:p>
            <a:pPr>
              <a:buFontTx/>
              <a:buChar char="-"/>
            </a:pPr>
            <a:r>
              <a:rPr lang="hr-HR" dirty="0" smtClean="0">
                <a:latin typeface="Comic Sans MS" pitchFamily="66" charset="0"/>
              </a:rPr>
              <a:t>Pantomima</a:t>
            </a:r>
          </a:p>
          <a:p>
            <a:pPr>
              <a:buFontTx/>
              <a:buChar char="-"/>
            </a:pPr>
            <a:r>
              <a:rPr lang="hr-HR" dirty="0" smtClean="0">
                <a:latin typeface="Comic Sans MS" pitchFamily="66" charset="0"/>
              </a:rPr>
              <a:t>Poetska kocka</a:t>
            </a:r>
          </a:p>
          <a:p>
            <a:pPr>
              <a:buFontTx/>
              <a:buChar char="-"/>
            </a:pPr>
            <a:r>
              <a:rPr lang="hr-HR" dirty="0" err="1" smtClean="0">
                <a:latin typeface="Comic Sans MS" pitchFamily="66" charset="0"/>
              </a:rPr>
              <a:t>Pictionary</a:t>
            </a:r>
            <a:r>
              <a:rPr lang="hr-HR" dirty="0" smtClean="0">
                <a:latin typeface="Comic Sans MS" pitchFamily="66" charset="0"/>
              </a:rPr>
              <a:t> – učenički prijedlog</a:t>
            </a:r>
          </a:p>
          <a:p>
            <a:pPr>
              <a:buFontTx/>
              <a:buChar char="-"/>
            </a:pPr>
            <a:r>
              <a:rPr lang="hr-HR" dirty="0" smtClean="0">
                <a:latin typeface="Comic Sans MS" pitchFamily="66" charset="0"/>
              </a:rPr>
              <a:t>Kviz</a:t>
            </a:r>
          </a:p>
          <a:p>
            <a:pPr>
              <a:buNone/>
            </a:pP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P1011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4707" y="1796549"/>
            <a:ext cx="5963985" cy="4472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P1011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4707" y="1796549"/>
            <a:ext cx="5963985" cy="4472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Poetski kolaž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Comic Sans MS" pitchFamily="66" charset="0"/>
              </a:rPr>
              <a:t>Od 14 </a:t>
            </a:r>
            <a:r>
              <a:rPr lang="hr-HR" dirty="0" err="1" smtClean="0">
                <a:latin typeface="Comic Sans MS" pitchFamily="66" charset="0"/>
              </a:rPr>
              <a:t>Preradovićevih</a:t>
            </a:r>
            <a:r>
              <a:rPr lang="hr-HR" dirty="0" smtClean="0">
                <a:latin typeface="Comic Sans MS" pitchFamily="66" charset="0"/>
              </a:rPr>
              <a:t> soneta učenici su trebali napraviti svoje sonete.</a:t>
            </a:r>
          </a:p>
          <a:p>
            <a:r>
              <a:rPr lang="hr-HR" dirty="0" smtClean="0">
                <a:latin typeface="Comic Sans MS" pitchFamily="66" charset="0"/>
              </a:rPr>
              <a:t>Iz svakog </a:t>
            </a:r>
            <a:r>
              <a:rPr lang="hr-HR" dirty="0" err="1" smtClean="0">
                <a:latin typeface="Comic Sans MS" pitchFamily="66" charset="0"/>
              </a:rPr>
              <a:t>Preradovićeva</a:t>
            </a:r>
            <a:r>
              <a:rPr lang="hr-HR" dirty="0" smtClean="0">
                <a:latin typeface="Comic Sans MS" pitchFamily="66" charset="0"/>
              </a:rPr>
              <a:t> soneta učenici uzimaju po jedan stih i slažu svoj sonet</a:t>
            </a:r>
          </a:p>
          <a:p>
            <a:r>
              <a:rPr lang="hr-HR" dirty="0" smtClean="0">
                <a:latin typeface="Comic Sans MS" pitchFamily="66" charset="0"/>
              </a:rPr>
              <a:t>Radionica je provedena u dva treća razreda gimnazije i na Županijskom stručnom vijeću knjižničara VPŽ</a:t>
            </a:r>
          </a:p>
          <a:p>
            <a:r>
              <a:rPr lang="hr-HR" dirty="0" smtClean="0">
                <a:latin typeface="Comic Sans MS" pitchFamily="66" charset="0"/>
              </a:rPr>
              <a:t>Sudionici su bili kreativni i trudili se da naprave što bolji sonet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Comic Sans MS" pitchFamily="66" charset="0"/>
              </a:rPr>
              <a:t>Učenički radovi</a:t>
            </a:r>
            <a:endParaRPr lang="hr-HR" dirty="0">
              <a:latin typeface="Comic Sans MS" pitchFamily="66" charset="0"/>
            </a:endParaRPr>
          </a:p>
        </p:txBody>
      </p:sp>
      <p:pic>
        <p:nvPicPr>
          <p:cNvPr id="4" name="Rezervirano mjesto sadržaja 3" descr="ra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4707" y="1796549"/>
            <a:ext cx="5963985" cy="447298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ra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4707" y="1796549"/>
            <a:ext cx="5963985" cy="447298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rad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4707" y="1796549"/>
            <a:ext cx="5963985" cy="447298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117</TotalTime>
  <Words>343</Words>
  <Application>Microsoft Office PowerPoint</Application>
  <PresentationFormat>Prikaz na zaslonu (4:3)</PresentationFormat>
  <Paragraphs>84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Bogatstvo</vt:lpstr>
      <vt:lpstr>MOTIVIRAJMO UČENIKE DA KROZ IGRU OTKRIJU LJEPOTU POEZIJE</vt:lpstr>
      <vt:lpstr>“Igra otvara zaključana vrata srca i uma.”  (Višnja Šeta)</vt:lpstr>
      <vt:lpstr>Kako motivirati učenike da čitaju poeziju?</vt:lpstr>
      <vt:lpstr>Slajd 4</vt:lpstr>
      <vt:lpstr>Slajd 5</vt:lpstr>
      <vt:lpstr>Poetski kolaž</vt:lpstr>
      <vt:lpstr>Učenički radovi</vt:lpstr>
      <vt:lpstr>Slajd 8</vt:lpstr>
      <vt:lpstr>Slajd 9</vt:lpstr>
      <vt:lpstr>Nekoliko uradaka s radionice ŽSV</vt:lpstr>
      <vt:lpstr>Slajd 11</vt:lpstr>
      <vt:lpstr>“Vješala”</vt:lpstr>
      <vt:lpstr>Slajd 13</vt:lpstr>
      <vt:lpstr>Slajd 14</vt:lpstr>
      <vt:lpstr>Slajd 15</vt:lpstr>
      <vt:lpstr>Premetaljke</vt:lpstr>
      <vt:lpstr>Ilustracije </vt:lpstr>
      <vt:lpstr>Pantomima </vt:lpstr>
      <vt:lpstr>Poetska kocka </vt:lpstr>
      <vt:lpstr>Kviz </vt:lpstr>
      <vt:lpstr>Za kraj – mišljenja učenika</vt:lpstr>
      <vt:lpstr>Hvala na pozornosti!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Motivirajmo učenike da kroz igru otkriju ljepotu poezije</dc:title>
  <dc:creator>books</dc:creator>
  <cp:lastModifiedBy>books</cp:lastModifiedBy>
  <cp:revision>17</cp:revision>
  <dcterms:created xsi:type="dcterms:W3CDTF">2018-04-04T07:41:56Z</dcterms:created>
  <dcterms:modified xsi:type="dcterms:W3CDTF">2018-07-04T05:58:52Z</dcterms:modified>
</cp:coreProperties>
</file>