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05532"/>
    <a:srgbClr val="986F38"/>
    <a:srgbClr val="4FD165"/>
    <a:srgbClr val="FF9E1D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97088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34523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E309-F002-4E21-A57F-C2137B67F4B7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98D4-A532-4D45-9C28-B236DED3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452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A76D-D2DC-4E05-8943-2966518BF074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E502-DF76-4A98-A6AC-1B916CD5E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0640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C6DA-89A3-44E4-A49C-AB94213635F1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361E-CBFF-46BD-8B78-4740B4FE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3980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8029B-EA62-4F42-B156-E1D15D4AAECE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B650-0C79-4BFD-9A08-54B9F01D7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145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8229600" cy="53217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6871725" cy="519197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B942-78F9-497F-B69D-54F7ABB5711E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3272-9B5A-4413-8923-8E10693F4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61694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144383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2207359"/>
            <a:ext cx="7016195" cy="351221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5DF1-5A41-490E-A104-0103A59B9499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3156-0557-46C6-BC0C-A64027DCE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025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C5CC-5EDD-484E-83A8-5B920AFC4A8D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745BC-6362-495E-8993-CF15DE3E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4626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EB77-CE70-44E8-B92E-15768BD162D0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C64F-6148-4CBE-B384-A1168BBA1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33676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177135" cy="5512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270B-19AE-48A5-B3AB-9DD4E9023929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E000-3166-48B7-99AE-371913847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3440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21E2-80DD-4448-B795-4DD18061EDE6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B030-896E-4FB4-9DBD-8E825DB94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22650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57F4-A079-4844-815F-E7121037F378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139F-41E4-49CA-9274-3665BAAF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899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865AC-97D5-4813-A079-410D1FE8EDBB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F336-008F-4F23-8371-B56EA9C70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07498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967D96-A788-4902-917D-4B13BA4EEC24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4B2298-7D29-4D44-A809-5F3FB58A6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ocaroo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nimoto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pimpampum.net/bubbl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anja.radikovic@skole.hr" TargetMode="External"/><Relationship Id="rId2" Type="http://schemas.openxmlformats.org/officeDocument/2006/relationships/hyperlink" Target="mailto:tradikovic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775" y="2513013"/>
            <a:ext cx="4721225" cy="27479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200" dirty="0" smtClean="0"/>
              <a:t>Mogućnosti korištenja web 2.0 alata u školskoj knjižnici u sklopu </a:t>
            </a:r>
            <a:r>
              <a:rPr lang="hr-HR" sz="2200" dirty="0" err="1" smtClean="0"/>
              <a:t>međupredmetnog</a:t>
            </a:r>
            <a:r>
              <a:rPr lang="hr-HR" sz="2200" dirty="0" smtClean="0"/>
              <a:t> područja Uporaba informacijske i komunikacijske tehnologije</a:t>
            </a:r>
            <a:r>
              <a:rPr lang="en-US" sz="2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000" dirty="0" smtClean="0"/>
              <a:t>Tanja Radiković, </a:t>
            </a:r>
            <a:r>
              <a:rPr lang="hr-HR" sz="2000" dirty="0" err="1" smtClean="0"/>
              <a:t>dipl.knjiž</a:t>
            </a:r>
            <a:r>
              <a:rPr lang="hr-HR" sz="2000" dirty="0" smtClean="0"/>
              <a:t>.</a:t>
            </a:r>
            <a:endParaRPr lang="en-US" sz="2000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730500" y="5872163"/>
            <a:ext cx="6400800" cy="611187"/>
          </a:xfrm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chemeClr val="tx1"/>
                </a:solidFill>
              </a:rPr>
              <a:t>Srednja škola Ivanec, 6. srpnja 2015.</a:t>
            </a:r>
            <a:endParaRPr lang="en-US" altLang="sr-Latn-R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hr-HR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15990" r="1587" b="4762"/>
          <a:stretch>
            <a:fillRect/>
          </a:stretch>
        </p:blipFill>
        <p:spPr bwMode="auto">
          <a:xfrm>
            <a:off x="2281238" y="681038"/>
            <a:ext cx="576103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 b="4057"/>
          <a:stretch>
            <a:fillRect/>
          </a:stretch>
        </p:blipFill>
        <p:spPr bwMode="auto">
          <a:xfrm>
            <a:off x="2281238" y="3887788"/>
            <a:ext cx="576103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Kahoot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1" t="39742" r="38095" b="25925"/>
          <a:stretch>
            <a:fillRect/>
          </a:stretch>
        </p:blipFill>
        <p:spPr bwMode="auto">
          <a:xfrm>
            <a:off x="6186488" y="4421188"/>
            <a:ext cx="19859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14815" r="1984" b="3351"/>
          <a:stretch>
            <a:fillRect/>
          </a:stretch>
        </p:blipFill>
        <p:spPr bwMode="auto">
          <a:xfrm>
            <a:off x="2587625" y="1235075"/>
            <a:ext cx="558482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t="44679" r="41798" b="24515"/>
          <a:stretch>
            <a:fillRect/>
          </a:stretch>
        </p:blipFill>
        <p:spPr bwMode="auto">
          <a:xfrm>
            <a:off x="2587625" y="4421188"/>
            <a:ext cx="19843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Kahoot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15755" b="24515"/>
          <a:stretch>
            <a:fillRect/>
          </a:stretch>
        </p:blipFill>
        <p:spPr bwMode="auto">
          <a:xfrm>
            <a:off x="2892425" y="1346200"/>
            <a:ext cx="520382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3" t="15991" r="31746" b="12286"/>
          <a:stretch>
            <a:fillRect/>
          </a:stretch>
        </p:blipFill>
        <p:spPr bwMode="auto">
          <a:xfrm>
            <a:off x="4370388" y="3721100"/>
            <a:ext cx="22479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1824038" y="2206625"/>
            <a:ext cx="7015162" cy="3513138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Besplatni on-line servis za snimanje glasa ili glasovnih poruka</a:t>
            </a:r>
          </a:p>
          <a:p>
            <a:pPr eaLnBrk="1" hangingPunct="1"/>
            <a:r>
              <a:rPr lang="hr-HR" altLang="sr-Latn-RS" smtClean="0"/>
              <a:t>Na stranici </a:t>
            </a:r>
            <a:r>
              <a:rPr lang="hr-HR" altLang="sr-Latn-RS" u="sng" smtClean="0">
                <a:hlinkClick r:id="rId3"/>
              </a:rPr>
              <a:t>http://vocaroo.com/</a:t>
            </a:r>
            <a:r>
              <a:rPr lang="hr-HR" altLang="sr-Latn-RS" smtClean="0"/>
              <a:t> </a:t>
            </a:r>
            <a:endParaRPr lang="en-US" altLang="sr-Latn-R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25" y="1138238"/>
            <a:ext cx="4581525" cy="611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Vocaroo</a:t>
            </a:r>
            <a:endParaRPr lang="hr-H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5" t="15521" r="28439" b="39565"/>
          <a:stretch>
            <a:fillRect/>
          </a:stretch>
        </p:blipFill>
        <p:spPr bwMode="auto">
          <a:xfrm>
            <a:off x="3349625" y="3887788"/>
            <a:ext cx="32067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30225"/>
            <a:ext cx="6565900" cy="531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Vocaroo</a:t>
            </a:r>
            <a:endParaRPr lang="hr-HR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2" t="15050" r="31216" b="34392"/>
          <a:stretch>
            <a:fillRect/>
          </a:stretch>
        </p:blipFill>
        <p:spPr bwMode="auto">
          <a:xfrm>
            <a:off x="3656013" y="1138238"/>
            <a:ext cx="259556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4110" r="28967" b="21928"/>
          <a:stretch>
            <a:fillRect/>
          </a:stretch>
        </p:blipFill>
        <p:spPr bwMode="auto">
          <a:xfrm>
            <a:off x="3349625" y="3767138"/>
            <a:ext cx="320675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Vocaroo</a:t>
            </a:r>
            <a:endParaRPr lang="hr-H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r="33598" b="5704"/>
          <a:stretch>
            <a:fillRect/>
          </a:stretch>
        </p:blipFill>
        <p:spPr bwMode="auto">
          <a:xfrm>
            <a:off x="1814513" y="1290638"/>
            <a:ext cx="2452687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14815" r="2249" b="41681"/>
          <a:stretch>
            <a:fillRect/>
          </a:stretch>
        </p:blipFill>
        <p:spPr bwMode="auto">
          <a:xfrm>
            <a:off x="2714625" y="4344988"/>
            <a:ext cx="5989638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Content Placeholder 5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4" t="15756" r="35846" b="51086"/>
          <a:stretch>
            <a:fillRect/>
          </a:stretch>
        </p:blipFill>
        <p:spPr>
          <a:xfrm>
            <a:off x="5708650" y="1785938"/>
            <a:ext cx="2681288" cy="1947862"/>
          </a:xfrm>
        </p:spPr>
      </p:pic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Animoto</a:t>
            </a:r>
            <a:endParaRPr lang="hr-HR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Kratki filmovi od fotografija</a:t>
            </a:r>
          </a:p>
          <a:p>
            <a:pPr eaLnBrk="1" hangingPunct="1"/>
            <a:r>
              <a:rPr lang="hr-HR" altLang="sr-Latn-RS" smtClean="0">
                <a:hlinkClick r:id="rId2"/>
              </a:rPr>
              <a:t>https://animoto.com/</a:t>
            </a:r>
            <a:r>
              <a:rPr lang="hr-HR" altLang="sr-Latn-RS" smtClean="0"/>
              <a:t>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b="4056"/>
          <a:stretch>
            <a:fillRect/>
          </a:stretch>
        </p:blipFill>
        <p:spPr bwMode="auto">
          <a:xfrm>
            <a:off x="2128838" y="2665413"/>
            <a:ext cx="64135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Animoto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15755" r="21297" b="9698"/>
          <a:stretch>
            <a:fillRect/>
          </a:stretch>
        </p:blipFill>
        <p:spPr bwMode="auto">
          <a:xfrm>
            <a:off x="2281238" y="1444625"/>
            <a:ext cx="5802312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Bubblr</a:t>
            </a:r>
            <a:endParaRPr lang="hr-HR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Služi za kreiranje stripova ili foto-priča pomoću fotografija na flickr-u</a:t>
            </a:r>
          </a:p>
          <a:p>
            <a:pPr eaLnBrk="1" hangingPunct="1"/>
            <a:r>
              <a:rPr lang="hr-HR" altLang="sr-Latn-RS" u="sng" smtClean="0">
                <a:hlinkClick r:id="rId2"/>
              </a:rPr>
              <a:t>http://www.pimpampum.net/bubblr/</a:t>
            </a:r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7" r="15211" b="11346"/>
          <a:stretch>
            <a:fillRect/>
          </a:stretch>
        </p:blipFill>
        <p:spPr bwMode="auto">
          <a:xfrm>
            <a:off x="2740025" y="3124200"/>
            <a:ext cx="534352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Bubblr</a:t>
            </a:r>
            <a:endParaRPr lang="hr-HR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Fotografije odabiremo povlačenjem na sivu plohu za uređivanje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5" b="12521"/>
          <a:stretch>
            <a:fillRect/>
          </a:stretch>
        </p:blipFill>
        <p:spPr bwMode="auto">
          <a:xfrm>
            <a:off x="2205038" y="3276600"/>
            <a:ext cx="61087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374650"/>
            <a:ext cx="7923212" cy="531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Nacionalni okvirni kurikulum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Osobni i socijalni razvoj </a:t>
            </a:r>
          </a:p>
          <a:p>
            <a:pPr eaLnBrk="1" hangingPunct="1"/>
            <a:r>
              <a:rPr lang="hr-HR" altLang="sr-Latn-RS" smtClean="0"/>
              <a:t>Zdravlje, sigurnost i zaštita okoliša </a:t>
            </a:r>
          </a:p>
          <a:p>
            <a:pPr eaLnBrk="1" hangingPunct="1"/>
            <a:r>
              <a:rPr lang="hr-HR" altLang="sr-Latn-RS" smtClean="0"/>
              <a:t>Učiti kako učiti</a:t>
            </a:r>
          </a:p>
          <a:p>
            <a:pPr eaLnBrk="1" hangingPunct="1"/>
            <a:r>
              <a:rPr lang="hr-HR" altLang="sr-Latn-RS" smtClean="0"/>
              <a:t>Poduzetništvo </a:t>
            </a:r>
          </a:p>
          <a:p>
            <a:pPr eaLnBrk="1" hangingPunct="1"/>
            <a:r>
              <a:rPr lang="hr-HR" altLang="sr-Latn-RS" smtClean="0"/>
              <a:t>Uporaba informacijske i komunikacijske tehnologije </a:t>
            </a:r>
          </a:p>
          <a:p>
            <a:pPr eaLnBrk="1" hangingPunct="1"/>
            <a:r>
              <a:rPr lang="hr-HR" altLang="sr-Latn-RS" smtClean="0"/>
              <a:t>Građanski odgoj i obrazovanje</a:t>
            </a:r>
            <a:endParaRPr lang="en-US" altLang="sr-Latn-RS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/>
              <a:t>Bubblr</a:t>
            </a:r>
            <a:endParaRPr lang="hr-HR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b="11816"/>
          <a:stretch>
            <a:fillRect/>
          </a:stretch>
        </p:blipFill>
        <p:spPr bwMode="auto">
          <a:xfrm>
            <a:off x="1976438" y="1323975"/>
            <a:ext cx="61626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3" b="10876"/>
          <a:stretch>
            <a:fillRect/>
          </a:stretch>
        </p:blipFill>
        <p:spPr bwMode="auto">
          <a:xfrm>
            <a:off x="1976438" y="4040188"/>
            <a:ext cx="61626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endParaRPr lang="hr-HR" altLang="sr-Latn-RS" smtClean="0"/>
          </a:p>
          <a:p>
            <a:endParaRPr lang="hr-HR" altLang="sr-Latn-RS" smtClean="0"/>
          </a:p>
          <a:p>
            <a:endParaRPr lang="hr-HR" altLang="sr-Latn-RS" smtClean="0"/>
          </a:p>
          <a:p>
            <a:r>
              <a:rPr lang="hr-HR" altLang="sr-Latn-RS" smtClean="0">
                <a:hlinkClick r:id="rId2"/>
              </a:rPr>
              <a:t>tradikovic@gmail.com</a:t>
            </a:r>
            <a:endParaRPr lang="hr-HR" altLang="sr-Latn-RS" smtClean="0"/>
          </a:p>
          <a:p>
            <a:r>
              <a:rPr lang="hr-HR" altLang="sr-Latn-RS" smtClean="0">
                <a:hlinkClick r:id="rId3"/>
              </a:rPr>
              <a:t>tanja.radikovic@skole.hr</a:t>
            </a:r>
            <a:r>
              <a:rPr lang="hr-HR" altLang="sr-Latn-RS" smtClean="0"/>
              <a:t>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/>
              <a:t>Knjižnično – informacijsko područje</a:t>
            </a:r>
            <a:endParaRPr lang="hr-HR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Pretpostavlja rad u timu, detaljnu pripremu i raspodjelu poslova</a:t>
            </a:r>
          </a:p>
          <a:p>
            <a:pPr eaLnBrk="1" hangingPunct="1"/>
            <a:r>
              <a:rPr lang="hr-HR" altLang="sr-Latn-RS" smtClean="0"/>
              <a:t>Potiče učenike na kreativnost, stvaranje trajnih spoznaja i kvalitetnog učenja povezivanjem znanja iz više predmeta i knjižnično – informacijskog područja</a:t>
            </a:r>
          </a:p>
          <a:p>
            <a:pPr eaLnBrk="1" hangingPunct="1"/>
            <a:r>
              <a:rPr lang="hr-HR" altLang="sr-Latn-RS" smtClean="0"/>
              <a:t>Zahtijeva aktivno uključivanje učenika, motivira za dodatni rad i istraživanje.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/>
              <a:t>Informacijska i komunikacijska tehnologija</a:t>
            </a:r>
            <a:endParaRPr lang="hr-HR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Najsuvremenije nastavno sredstvo i pomagalo</a:t>
            </a:r>
          </a:p>
          <a:p>
            <a:pPr eaLnBrk="1" hangingPunct="1"/>
            <a:r>
              <a:rPr lang="hr-HR" altLang="sr-Latn-RS" smtClean="0"/>
              <a:t>Daje brz pristup velikom broju  informacija</a:t>
            </a:r>
          </a:p>
          <a:p>
            <a:pPr eaLnBrk="1" hangingPunct="1"/>
            <a:r>
              <a:rPr lang="hr-HR" altLang="sr-Latn-RS" smtClean="0"/>
              <a:t>Omogućuje razvoj samostalnog učenja i komunikacijskih sposobnosti </a:t>
            </a:r>
          </a:p>
          <a:p>
            <a:pPr eaLnBrk="1" hangingPunct="1"/>
            <a:r>
              <a:rPr lang="hr-HR" altLang="sr-Latn-RS" smtClean="0"/>
              <a:t>Unaprjeđuje načine na koji se prikazuju rezultati rada  </a:t>
            </a:r>
          </a:p>
          <a:p>
            <a:pPr eaLnBrk="1" hangingPunct="1"/>
            <a:r>
              <a:rPr lang="hr-HR" altLang="sr-Latn-RS" smtClean="0"/>
              <a:t>Doprinosi razvoju pozitivnog odnosa prema učenju kroz osuvremenjivanje nastavnog procesa. </a:t>
            </a:r>
          </a:p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/>
              <a:t>Informacijska i komunikacijska tehnologija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24038" y="1749425"/>
            <a:ext cx="6870700" cy="4122738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Za učenike znači razvoj digitalnih kompetencija  i proširivanje vidika</a:t>
            </a:r>
          </a:p>
          <a:p>
            <a:pPr eaLnBrk="1" hangingPunct="1"/>
            <a:r>
              <a:rPr lang="hr-HR" altLang="sr-Latn-RS" smtClean="0"/>
              <a:t>Razvoj kritičkog mišljenja – prema velikom broju dostupnih informacija (Kako i gdje naći ono što nam zaista treba i što rješava naš problem ili daje odgovor na postavljeno pitanje)</a:t>
            </a:r>
          </a:p>
          <a:p>
            <a:pPr eaLnBrk="1" hangingPunct="1"/>
            <a:r>
              <a:rPr lang="hr-HR" altLang="sr-Latn-RS" smtClean="0"/>
              <a:t>Primjer: Nacionalni portal za učenje na daljinu Nikola Tesla i projekt ICT Curricula</a:t>
            </a:r>
          </a:p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/>
              <a:t>Web 2.0 alati</a:t>
            </a:r>
            <a:endParaRPr lang="hr-HR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97050" y="1749425"/>
            <a:ext cx="6870700" cy="3817938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Nastavnicima pomažu sadržaje i zadatke prikazati na suvremeniji način, omogućuju  dvosmjernu komunikaciju</a:t>
            </a:r>
          </a:p>
          <a:p>
            <a:pPr eaLnBrk="1" hangingPunct="1"/>
            <a:r>
              <a:rPr lang="hr-HR" altLang="sr-Latn-RS" smtClean="0"/>
              <a:t>Doprinose modernizaciji nastave</a:t>
            </a:r>
          </a:p>
          <a:p>
            <a:pPr eaLnBrk="1" hangingPunct="1"/>
            <a:r>
              <a:rPr lang="hr-HR" altLang="sr-Latn-RS" smtClean="0"/>
              <a:t>Učenicima predstavljaju izazov jer rezultate rada, istraživanja ili projekata mogu prikazati na drugačiji način.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Kahoot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625" y="2054225"/>
            <a:ext cx="5649913" cy="3084513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err="1" smtClean="0"/>
              <a:t>Kahoot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824038" y="1290638"/>
            <a:ext cx="6870700" cy="519271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Prijava i kreiranje kviza:</a:t>
            </a:r>
          </a:p>
          <a:p>
            <a:pPr eaLnBrk="1" hangingPunct="1"/>
            <a:r>
              <a:rPr lang="hr-HR" altLang="sr-Latn-RS" smtClean="0"/>
              <a:t>https://getkahoot.com/ 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r>
              <a:rPr lang="hr-HR" altLang="sr-Latn-RS" smtClean="0"/>
              <a:t>Rješavanje kviza:</a:t>
            </a:r>
          </a:p>
          <a:p>
            <a:pPr eaLnBrk="1" hangingPunct="1"/>
            <a:r>
              <a:rPr lang="hr-HR" altLang="sr-Latn-RS" smtClean="0"/>
              <a:t>https://kahoot.it/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38" y="52705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hr-HR" dirty="0"/>
          </a:p>
        </p:txBody>
      </p:sp>
      <p:pic>
        <p:nvPicPr>
          <p:cNvPr id="10243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 b="3822"/>
          <a:stretch>
            <a:fillRect/>
          </a:stretch>
        </p:blipFill>
        <p:spPr>
          <a:xfrm>
            <a:off x="1824038" y="374650"/>
            <a:ext cx="6870700" cy="3117850"/>
          </a:xfrm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 b="2879"/>
          <a:stretch>
            <a:fillRect/>
          </a:stretch>
        </p:blipFill>
        <p:spPr bwMode="auto">
          <a:xfrm>
            <a:off x="1824038" y="3644900"/>
            <a:ext cx="6870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316</Words>
  <Application>Microsoft Office PowerPoint</Application>
  <PresentationFormat>Prikaz na zaslonu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4" baseType="lpstr">
      <vt:lpstr>Calibri</vt:lpstr>
      <vt:lpstr>Arial</vt:lpstr>
      <vt:lpstr>Office Theme</vt:lpstr>
      <vt:lpstr>Mogućnosti korištenja web 2.0 alata u školskoj knjižnici u sklopu međupredmetnog područja Uporaba informacijske i komunikacijske tehnologije   Tanja Radiković, dipl.knjiž.</vt:lpstr>
      <vt:lpstr>Nacionalni okvirni kurikulum</vt:lpstr>
      <vt:lpstr>Knjižnično – informacijsko područje</vt:lpstr>
      <vt:lpstr>Informacijska i komunikacijska tehnologija</vt:lpstr>
      <vt:lpstr>Informacijska i komunikacijska tehnologija</vt:lpstr>
      <vt:lpstr>Web 2.0 alati</vt:lpstr>
      <vt:lpstr>Kahoot!</vt:lpstr>
      <vt:lpstr>Kahoot!</vt:lpstr>
      <vt:lpstr>PowerPointova prezentacija</vt:lpstr>
      <vt:lpstr>PowerPointova prezentacija</vt:lpstr>
      <vt:lpstr>Kahoot!</vt:lpstr>
      <vt:lpstr>Kahoot!</vt:lpstr>
      <vt:lpstr>Vocaroo</vt:lpstr>
      <vt:lpstr>Vocaroo</vt:lpstr>
      <vt:lpstr>Vocaroo</vt:lpstr>
      <vt:lpstr>Animoto</vt:lpstr>
      <vt:lpstr>Animoto </vt:lpstr>
      <vt:lpstr>Bubblr</vt:lpstr>
      <vt:lpstr>Bubblr</vt:lpstr>
      <vt:lpstr>Bubblr</vt:lpstr>
      <vt:lpstr>Hvala na pažnji!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Adela Granić</cp:lastModifiedBy>
  <cp:revision>48</cp:revision>
  <dcterms:created xsi:type="dcterms:W3CDTF">2013-08-21T19:17:07Z</dcterms:created>
  <dcterms:modified xsi:type="dcterms:W3CDTF">2015-11-10T07:32:35Z</dcterms:modified>
</cp:coreProperties>
</file>