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6"/>
  </p:notesMasterIdLst>
  <p:handoutMasterIdLst>
    <p:handoutMasterId r:id="rId47"/>
  </p:handoutMasterIdLst>
  <p:sldIdLst>
    <p:sldId id="256" r:id="rId2"/>
    <p:sldId id="261" r:id="rId3"/>
    <p:sldId id="262" r:id="rId4"/>
    <p:sldId id="263" r:id="rId5"/>
    <p:sldId id="311" r:id="rId6"/>
    <p:sldId id="264" r:id="rId7"/>
    <p:sldId id="312" r:id="rId8"/>
    <p:sldId id="297" r:id="rId9"/>
    <p:sldId id="300" r:id="rId10"/>
    <p:sldId id="301" r:id="rId11"/>
    <p:sldId id="302" r:id="rId12"/>
    <p:sldId id="265" r:id="rId13"/>
    <p:sldId id="266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5" r:id="rId23"/>
    <p:sldId id="277" r:id="rId24"/>
    <p:sldId id="278" r:id="rId25"/>
    <p:sldId id="279" r:id="rId26"/>
    <p:sldId id="280" r:id="rId27"/>
    <p:sldId id="281" r:id="rId28"/>
    <p:sldId id="282" r:id="rId29"/>
    <p:sldId id="288" r:id="rId30"/>
    <p:sldId id="307" r:id="rId31"/>
    <p:sldId id="308" r:id="rId32"/>
    <p:sldId id="309" r:id="rId33"/>
    <p:sldId id="310" r:id="rId34"/>
    <p:sldId id="283" r:id="rId35"/>
    <p:sldId id="284" r:id="rId36"/>
    <p:sldId id="260" r:id="rId37"/>
    <p:sldId id="289" r:id="rId38"/>
    <p:sldId id="291" r:id="rId39"/>
    <p:sldId id="295" r:id="rId40"/>
    <p:sldId id="294" r:id="rId41"/>
    <p:sldId id="293" r:id="rId42"/>
    <p:sldId id="296" r:id="rId43"/>
    <p:sldId id="305" r:id="rId44"/>
    <p:sldId id="259" r:id="rId4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47" autoAdjust="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i-FI" smtClean="0"/>
              <a:t>OŠ Ivana Kukuljevića Sakcinskog, Ivanec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BD467-464C-4C44-9E06-6F565A6A69F7}" type="datetimeFigureOut">
              <a:rPr lang="hr-HR" smtClean="0"/>
              <a:t>5.7.2015.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5E5D1-E0EA-4A92-94D9-005F0B35E5B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174012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i-FI" smtClean="0"/>
              <a:t>OŠ Ivana Kukuljevića Sakcinskog, Ivanec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16599-B521-4E37-BE54-FBCCD77BA14B}" type="datetimeFigureOut">
              <a:rPr lang="hr-HR" smtClean="0"/>
              <a:t>5.7.2015.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DBDC6-2F77-46F3-9722-2246C9A23A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693029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11164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3887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hr-HR" altLang="sr-Latn-RS" dirty="0" smtClean="0"/>
              <a:t>Animaciju treba koristiti samo s određenom svrhom. Loše je upotrebljavati animaciju samo zato da bi auditorij vidio da je znate koristiti. Onda se obično događa da slova i slike «lete» na sve strane ili dolaze iz raznih pravaca, a auditorij gubi koncentraciju radi otežane percepcije te se stvara nepotreban «komunikacijski šum». Osim toga, suvišnom animacijom se gubi i dragocjeno vrijeme. Stoga, animaciju koristite funkcionalno i samo s određenim ciljem. </a:t>
            </a:r>
          </a:p>
        </p:txBody>
      </p:sp>
      <p:sp>
        <p:nvSpPr>
          <p:cNvPr id="368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3F4C647E-DCE1-4402-8C37-61C216381F1E}" type="slidenum">
              <a:rPr lang="hr-HR" sz="1200">
                <a:cs typeface="+mn-cs"/>
              </a:rPr>
              <a:pPr algn="r">
                <a:defRPr/>
              </a:pPr>
              <a:t>29</a:t>
            </a:fld>
            <a:endParaRPr lang="hr-HR" sz="120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137DFDD-E678-4D71-834A-0234620C56B1}" type="datetime1">
              <a:rPr lang="hr-HR" smtClean="0"/>
              <a:t>5.7.2015.</a:t>
            </a:fld>
            <a:endParaRPr lang="hr-H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2B75964-F35F-43F7-B60F-BA73D6D4C5F3}" type="slidenum">
              <a:rPr lang="hr-HR" smtClean="0"/>
              <a:t>‹#›</a:t>
            </a:fld>
            <a:endParaRPr lang="hr-H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4F1C7-B411-4893-8A69-88562F2DEE7D}" type="datetime1">
              <a:rPr lang="hr-HR" smtClean="0"/>
              <a:t>5.7.2015.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75964-F35F-43F7-B60F-BA73D6D4C5F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C3909-6C62-4FF6-81C8-E67B7CB5488E}" type="datetime1">
              <a:rPr lang="hr-HR" smtClean="0"/>
              <a:t>5.7.2015.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75964-F35F-43F7-B60F-BA73D6D4C5F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Naslov, grafikon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grafikona 2"/>
          <p:cNvSpPr>
            <a:spLocks noGrp="1"/>
          </p:cNvSpPr>
          <p:nvPr>
            <p:ph type="chart"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/>
          <a:p>
            <a:pPr lvl="0"/>
            <a:endParaRPr lang="hr-HR" noProof="0" smtClean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991100" y="2362200"/>
            <a:ext cx="3924300" cy="37338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521B0-4576-4A80-B80D-52124B8C327B}" type="datetime1">
              <a:rPr lang="hr-HR" altLang="sr-Latn-RS" smtClean="0"/>
              <a:t>5.7.2015.</a:t>
            </a:fld>
            <a:endParaRPr lang="en-US" altLang="sr-Latn-R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5B4A7-65BB-4388-BD84-32A527128C4A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188122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EFBF1-F127-4FFF-B0D8-3B9425D7E1FF}" type="datetime1">
              <a:rPr lang="hr-HR" smtClean="0"/>
              <a:t>5.7.2015.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75964-F35F-43F7-B60F-BA73D6D4C5F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54D9E-DB8C-47F1-A124-4F6871F44E75}" type="datetime1">
              <a:rPr lang="hr-HR" smtClean="0"/>
              <a:t>5.7.2015.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75964-F35F-43F7-B60F-BA73D6D4C5F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6A41E-7DF4-4F30-ACDB-8637CCCB2E79}" type="datetime1">
              <a:rPr lang="hr-HR" smtClean="0"/>
              <a:t>5.7.2015.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75964-F35F-43F7-B60F-BA73D6D4C5F3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1B79A-595C-4E9C-86A4-2E6E38AECED2}" type="datetime1">
              <a:rPr lang="hr-HR" smtClean="0"/>
              <a:t>5.7.2015.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75964-F35F-43F7-B60F-BA73D6D4C5F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9DC0-AB0E-4405-93C2-F689D430A87C}" type="datetime1">
              <a:rPr lang="hr-HR" smtClean="0"/>
              <a:t>5.7.2015.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75964-F35F-43F7-B60F-BA73D6D4C5F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F2F6-4478-4522-87D8-6748E3E6C10A}" type="datetime1">
              <a:rPr lang="hr-HR" smtClean="0"/>
              <a:t>5.7.2015.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75964-F35F-43F7-B60F-BA73D6D4C5F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D72D-CE3C-4F8B-B9E9-5968CE2A164C}" type="datetime1">
              <a:rPr lang="hr-HR" smtClean="0"/>
              <a:t>5.7.2015.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75964-F35F-43F7-B60F-BA73D6D4C5F3}" type="slidenum">
              <a:rPr lang="hr-HR" smtClean="0"/>
              <a:t>‹#›</a:t>
            </a:fld>
            <a:endParaRPr lang="hr-H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71361-1256-44FD-A83C-7667607AFEE9}" type="datetime1">
              <a:rPr lang="hr-HR" smtClean="0"/>
              <a:t>5.7.2015.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75964-F35F-43F7-B60F-BA73D6D4C5F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dirty="0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 smtClean="0"/>
              <a:t>Uredite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9EAB68E-C14B-4D47-B042-48E473BA61F8}" type="datetime1">
              <a:rPr lang="hr-HR" smtClean="0"/>
              <a:t>5.7.2015.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2B75964-F35F-43F7-B60F-BA73D6D4C5F3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Microsoft_Excel_97-2003_Worksheet1.xls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nacktools.com/en/login.html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572000" y="0"/>
            <a:ext cx="3667184" cy="2079212"/>
          </a:xfrm>
        </p:spPr>
        <p:txBody>
          <a:bodyPr>
            <a:noAutofit/>
          </a:bodyPr>
          <a:lstStyle/>
          <a:p>
            <a:pPr algn="ctr"/>
            <a:r>
              <a:rPr lang="vi-VN" sz="2400" b="1" dirty="0">
                <a:solidFill>
                  <a:schemeClr val="bg1"/>
                </a:solidFill>
              </a:rPr>
              <a:t>Mogućnost međupredmetnog povezivanja Informatike i KIO kroz školske projekte</a:t>
            </a:r>
            <a:endParaRPr lang="hr-HR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3009234"/>
            <a:ext cx="2235504" cy="2363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50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451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779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/>
              <a:t>Korišteni alati: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n</a:t>
            </a:r>
            <a:r>
              <a:rPr lang="hr-HR" dirty="0" smtClean="0"/>
              <a:t>apredni Power Point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err="1" smtClean="0"/>
              <a:t>SlideSnack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3195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908720"/>
            <a:ext cx="7416942" cy="1503040"/>
          </a:xfrm>
        </p:spPr>
        <p:txBody>
          <a:bodyPr>
            <a:normAutofit fontScale="90000"/>
          </a:bodyPr>
          <a:lstStyle/>
          <a:p>
            <a:r>
              <a:rPr lang="hr-HR" altLang="sr-Latn-RS" sz="3600" b="1" dirty="0"/>
              <a:t>Smjernice za izbjegavanje učestalih pogrešaka pri izradi slajdova</a:t>
            </a:r>
            <a:r>
              <a:rPr lang="hr-HR" altLang="sr-Latn-RS" b="1" dirty="0"/>
              <a:t/>
            </a:r>
            <a:br>
              <a:rPr lang="hr-HR" altLang="sr-Latn-RS" b="1" dirty="0"/>
            </a:br>
            <a:endParaRPr lang="hr-HR" altLang="sr-Latn-RS" b="1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r-HR" altLang="sr-Latn-RS" dirty="0"/>
              <a:t>s</a:t>
            </a:r>
            <a:r>
              <a:rPr lang="hr-HR" altLang="sr-Latn-RS" dirty="0" smtClean="0"/>
              <a:t>truktura </a:t>
            </a:r>
            <a:r>
              <a:rPr lang="hr-HR" altLang="sr-Latn-RS" dirty="0"/>
              <a:t>slajdova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r-HR" altLang="sr-Latn-RS" dirty="0"/>
              <a:t>f</a:t>
            </a:r>
            <a:r>
              <a:rPr lang="hr-HR" altLang="sr-Latn-RS" dirty="0" smtClean="0"/>
              <a:t>ontovi</a:t>
            </a:r>
            <a:endParaRPr lang="hr-HR" altLang="sr-Latn-RS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r-HR" altLang="sr-Latn-RS" dirty="0"/>
              <a:t>b</a:t>
            </a:r>
            <a:r>
              <a:rPr lang="hr-HR" altLang="sr-Latn-RS" dirty="0" smtClean="0"/>
              <a:t>oje</a:t>
            </a:r>
            <a:endParaRPr lang="hr-HR" altLang="sr-Latn-RS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r-HR" altLang="sr-Latn-RS" dirty="0"/>
              <a:t>p</a:t>
            </a:r>
            <a:r>
              <a:rPr lang="hr-HR" altLang="sr-Latn-RS" dirty="0" smtClean="0"/>
              <a:t>ozadine</a:t>
            </a:r>
            <a:endParaRPr lang="hr-HR" altLang="sr-Latn-RS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r-HR" altLang="sr-Latn-RS" dirty="0"/>
              <a:t>g</a:t>
            </a:r>
            <a:r>
              <a:rPr lang="hr-HR" altLang="sr-Latn-RS" dirty="0" smtClean="0"/>
              <a:t>rafovi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r-HR" altLang="sr-Latn-RS" dirty="0"/>
              <a:t>a</a:t>
            </a:r>
            <a:r>
              <a:rPr lang="hr-HR" altLang="sr-Latn-RS" dirty="0" smtClean="0"/>
              <a:t>nimacije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r-HR" altLang="sr-Latn-RS" dirty="0"/>
              <a:t>u</a:t>
            </a:r>
            <a:r>
              <a:rPr lang="hr-HR" altLang="sr-Latn-RS" dirty="0" smtClean="0"/>
              <a:t>metanje videa i hiperveza</a:t>
            </a:r>
            <a:endParaRPr lang="hr-HR" altLang="sr-Latn-RS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r-HR" altLang="sr-Latn-RS" dirty="0"/>
              <a:t>p</a:t>
            </a:r>
            <a:r>
              <a:rPr lang="hr-HR" altLang="sr-Latn-RS" dirty="0" smtClean="0"/>
              <a:t>ravopis</a:t>
            </a:r>
            <a:endParaRPr lang="hr-HR" altLang="sr-Latn-RS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r-HR" altLang="sr-Latn-RS" dirty="0"/>
              <a:t>z</a:t>
            </a:r>
            <a:r>
              <a:rPr lang="hr-HR" altLang="sr-Latn-RS" dirty="0" smtClean="0"/>
              <a:t>aključak</a:t>
            </a:r>
            <a:endParaRPr lang="hr-HR" altLang="sr-Latn-RS" dirty="0"/>
          </a:p>
          <a:p>
            <a:pPr marL="68580" indent="0">
              <a:lnSpc>
                <a:spcPct val="90000"/>
              </a:lnSpc>
              <a:buNone/>
            </a:pPr>
            <a:endParaRPr lang="hr-HR" altLang="sr-Latn-RS" dirty="0"/>
          </a:p>
          <a:p>
            <a:pPr eaLnBrk="1" hangingPunct="1">
              <a:buFont typeface="Wingdings" panose="05000000000000000000" pitchFamily="2" charset="2"/>
              <a:buChar char="Ø"/>
            </a:pPr>
            <a:endParaRPr lang="hr-HR" altLang="sr-Latn-R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Struktura slajdova – dobra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r-HR" altLang="sr-Latn-RS" dirty="0"/>
              <a:t>k</a:t>
            </a:r>
            <a:r>
              <a:rPr lang="hr-HR" altLang="sr-Latn-RS" dirty="0" smtClean="0"/>
              <a:t>oristite 1-2 slajdova po minuti prezentacije</a:t>
            </a:r>
          </a:p>
          <a:p>
            <a:pPr eaLnBrk="1" hangingPunct="1"/>
            <a:r>
              <a:rPr lang="hr-HR" altLang="sr-Latn-RS" dirty="0"/>
              <a:t>p</a:t>
            </a:r>
            <a:r>
              <a:rPr lang="hr-HR" altLang="sr-Latn-RS" dirty="0" smtClean="0"/>
              <a:t>išite u formi natuknica, ne u čitavim rečenicama</a:t>
            </a:r>
          </a:p>
          <a:p>
            <a:pPr eaLnBrk="1" hangingPunct="1"/>
            <a:r>
              <a:rPr lang="hr-HR" altLang="sr-Latn-RS" dirty="0"/>
              <a:t>u</a:t>
            </a:r>
            <a:r>
              <a:rPr lang="hr-HR" altLang="sr-Latn-RS" dirty="0" smtClean="0"/>
              <a:t>ključi 4-5 točke po slajdu</a:t>
            </a:r>
          </a:p>
          <a:p>
            <a:pPr eaLnBrk="1" hangingPunct="1"/>
            <a:r>
              <a:rPr lang="hr-HR" altLang="sr-Latn-RS" dirty="0"/>
              <a:t>i</a:t>
            </a:r>
            <a:r>
              <a:rPr lang="hr-HR" altLang="sr-Latn-RS" dirty="0" smtClean="0"/>
              <a:t>zbjegavajte “rječitost”: koristite samo ključne riječi i fraze</a:t>
            </a:r>
          </a:p>
          <a:p>
            <a:pPr eaLnBrk="1" hangingPunct="1">
              <a:buFont typeface="Wingdings" pitchFamily="2" charset="2"/>
              <a:buNone/>
            </a:pPr>
            <a:endParaRPr lang="hr-HR" altLang="sr-Latn-R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Struktura slajdova - loša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8580" indent="0" eaLnBrk="1" hangingPunct="1">
              <a:buNone/>
            </a:pPr>
            <a:r>
              <a:rPr lang="hr-HR" altLang="sr-Latn-RS" dirty="0" smtClean="0"/>
              <a:t>Ovaj slajd sadrži previše riječi za slajd. Nije napisan u formi natuknica, što ga čini teškim za čitanje i prezentiranje svake točke. Iako ovaj slajd nema složeniji sadržaj od prethodnog, ovdje sve izgleda previše komplicirano. Ukratko, vaša publika će potrošiti više vremena u čitanju ovog odlomka nego slušajući vas.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Struktura slajdova – dobra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hr-HR" altLang="sr-Latn-RS" dirty="0" smtClean="0"/>
          </a:p>
          <a:p>
            <a:pPr eaLnBrk="1" hangingPunct="1"/>
            <a:r>
              <a:rPr lang="hr-HR" altLang="sr-Latn-RS" dirty="0"/>
              <a:t>n</a:t>
            </a:r>
            <a:r>
              <a:rPr lang="hr-HR" altLang="sr-Latn-RS" dirty="0" smtClean="0"/>
              <a:t>e prikazujte previše informacija istovremeno:</a:t>
            </a:r>
          </a:p>
          <a:p>
            <a:pPr lvl="1" eaLnBrk="1" hangingPunct="1"/>
            <a:r>
              <a:rPr lang="hr-HR" altLang="sr-Latn-RS" dirty="0"/>
              <a:t>p</a:t>
            </a:r>
            <a:r>
              <a:rPr lang="hr-HR" altLang="sr-Latn-RS" dirty="0" smtClean="0"/>
              <a:t>omoći će publici da se koncentriraju na ono što govorite</a:t>
            </a:r>
          </a:p>
          <a:p>
            <a:pPr lvl="1" eaLnBrk="1" hangingPunct="1"/>
            <a:r>
              <a:rPr lang="hr-HR" altLang="sr-Latn-RS" dirty="0"/>
              <a:t>s</a:t>
            </a:r>
            <a:r>
              <a:rPr lang="hr-HR" altLang="sr-Latn-RS" dirty="0" smtClean="0"/>
              <a:t>priječiti će publiku da čita unaprijed</a:t>
            </a:r>
          </a:p>
          <a:p>
            <a:pPr lvl="1" eaLnBrk="1" hangingPunct="1"/>
            <a:r>
              <a:rPr lang="hr-HR" altLang="sr-Latn-RS" dirty="0"/>
              <a:t>p</a:t>
            </a:r>
            <a:r>
              <a:rPr lang="hr-HR" altLang="sr-Latn-RS" dirty="0" smtClean="0"/>
              <a:t>ublika će ostati fokusirana na ono o čemu govorite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bldLvl="2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Struktura slajdova - loša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r-HR" altLang="sr-Latn-RS" dirty="0"/>
              <a:t>n</a:t>
            </a:r>
            <a:r>
              <a:rPr lang="hr-HR" altLang="sr-Latn-RS" dirty="0" smtClean="0"/>
              <a:t>e koristiti animacije koje previše odvraćaju pozornost</a:t>
            </a:r>
          </a:p>
          <a:p>
            <a:pPr eaLnBrk="1" hangingPunct="1"/>
            <a:endParaRPr lang="hr-HR" altLang="sr-Latn-RS" dirty="0" smtClean="0"/>
          </a:p>
          <a:p>
            <a:pPr eaLnBrk="1" hangingPunct="1"/>
            <a:r>
              <a:rPr lang="hr-HR" altLang="sr-Latn-RS" dirty="0"/>
              <a:t>n</a:t>
            </a:r>
            <a:r>
              <a:rPr lang="hr-HR" altLang="sr-Latn-RS" dirty="0" smtClean="0"/>
              <a:t>e pretjerujte s animacijom</a:t>
            </a:r>
          </a:p>
          <a:p>
            <a:pPr eaLnBrk="1" hangingPunct="1"/>
            <a:endParaRPr lang="hr-HR" altLang="sr-Latn-RS" dirty="0" smtClean="0"/>
          </a:p>
          <a:p>
            <a:pPr eaLnBrk="1" hangingPunct="1"/>
            <a:r>
              <a:rPr lang="hr-HR" altLang="sr-Latn-RS" dirty="0"/>
              <a:t>b</a:t>
            </a:r>
            <a:r>
              <a:rPr lang="hr-HR" altLang="sr-Latn-RS" dirty="0" smtClean="0"/>
              <a:t>udite konzistentni s animacijom koju koristite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coc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coc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425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coc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bldLvl="3" autoUpdateAnimBg="0" advAuto="300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Fontovi - dobro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r-HR" altLang="sr-Latn-RS" dirty="0"/>
              <a:t>k</a:t>
            </a:r>
            <a:r>
              <a:rPr lang="hr-HR" altLang="sr-Latn-RS" dirty="0" smtClean="0"/>
              <a:t>oristite najmanje font 18</a:t>
            </a:r>
          </a:p>
          <a:p>
            <a:pPr eaLnBrk="1" hangingPunct="1"/>
            <a:r>
              <a:rPr lang="hr-HR" altLang="sr-Latn-RS" dirty="0"/>
              <a:t>k</a:t>
            </a:r>
            <a:r>
              <a:rPr lang="hr-HR" altLang="sr-Latn-RS" dirty="0" smtClean="0"/>
              <a:t>oristite različite veličine fontova za glavne i sporedne natuknice</a:t>
            </a:r>
          </a:p>
          <a:p>
            <a:pPr lvl="1" eaLnBrk="1" hangingPunct="1"/>
            <a:r>
              <a:rPr lang="hr-HR" altLang="sr-Latn-RS" dirty="0" smtClean="0"/>
              <a:t>ovo je font 24, glavna natuknica je u veličini 28, a naslov u 36</a:t>
            </a:r>
          </a:p>
          <a:p>
            <a:pPr eaLnBrk="1" hangingPunct="1"/>
            <a:r>
              <a:rPr lang="hr-HR" altLang="sr-Latn-RS" dirty="0"/>
              <a:t>k</a:t>
            </a:r>
            <a:r>
              <a:rPr lang="hr-HR" altLang="sr-Latn-RS" dirty="0" smtClean="0"/>
              <a:t>oristite standardne fontove kao što su</a:t>
            </a:r>
            <a:br>
              <a:rPr lang="hr-HR" altLang="sr-Latn-RS" dirty="0" smtClean="0"/>
            </a:br>
            <a:r>
              <a:rPr lang="hr-HR" altLang="sr-Latn-RS" dirty="0" err="1" smtClean="0"/>
              <a:t>Times</a:t>
            </a:r>
            <a:r>
              <a:rPr lang="hr-HR" altLang="sr-Latn-RS" dirty="0" smtClean="0"/>
              <a:t> New Roman ili </a:t>
            </a:r>
            <a:r>
              <a:rPr lang="hr-HR" altLang="sr-Latn-RS" dirty="0" err="1" smtClean="0"/>
              <a:t>Arial</a:t>
            </a:r>
            <a:r>
              <a:rPr lang="hr-HR" altLang="sr-Latn-RS" dirty="0" smtClean="0"/>
              <a:t>, </a:t>
            </a:r>
            <a:r>
              <a:rPr lang="hr-HR" altLang="sr-Latn-RS" dirty="0" err="1" smtClean="0"/>
              <a:t>Calibri</a:t>
            </a:r>
            <a:endParaRPr lang="hr-HR" altLang="sr-Latn-RS" dirty="0" smtClean="0"/>
          </a:p>
          <a:p>
            <a:pPr lvl="1" eaLnBrk="1" hangingPunct="1">
              <a:buFontTx/>
              <a:buNone/>
            </a:pPr>
            <a:endParaRPr lang="hr-HR" altLang="sr-Latn-RS" dirty="0" smtClean="0"/>
          </a:p>
          <a:p>
            <a:pPr lvl="1" eaLnBrk="1" hangingPunct="1"/>
            <a:endParaRPr lang="hr-HR" altLang="sr-Latn-RS" dirty="0" smtClean="0"/>
          </a:p>
          <a:p>
            <a:pPr eaLnBrk="1" hangingPunct="1">
              <a:buFont typeface="Wingdings" pitchFamily="2" charset="2"/>
              <a:buNone/>
            </a:pPr>
            <a:endParaRPr lang="hr-HR" altLang="sr-Latn-RS" sz="1400" dirty="0" smtClean="0"/>
          </a:p>
          <a:p>
            <a:pPr eaLnBrk="1" hangingPunct="1"/>
            <a:endParaRPr lang="hr-HR" altLang="sr-Latn-R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Fontovi - loše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hr-HR" altLang="sr-Latn-RS" sz="1400" dirty="0" smtClean="0"/>
          </a:p>
          <a:p>
            <a:pPr eaLnBrk="1" hangingPunct="1"/>
            <a:r>
              <a:rPr lang="hr-HR" altLang="sr-Latn-RS" sz="1400" dirty="0"/>
              <a:t>a</a:t>
            </a:r>
            <a:r>
              <a:rPr lang="hr-HR" altLang="sr-Latn-RS" sz="1400" dirty="0" smtClean="0"/>
              <a:t>ko koristite premali font vaša publika neće moći čitati što ste napisali</a:t>
            </a:r>
          </a:p>
          <a:p>
            <a:pPr eaLnBrk="1" hangingPunct="1"/>
            <a:endParaRPr lang="hr-HR" altLang="sr-Latn-RS" sz="1400" dirty="0" smtClean="0"/>
          </a:p>
          <a:p>
            <a:pPr eaLnBrk="1" hangingPunct="1"/>
            <a:r>
              <a:rPr lang="hr-HR" altLang="sr-Latn-RS" dirty="0" smtClean="0"/>
              <a:t>IZBJEGAVAJTE VELIKA SLOVA, TEŠKO SE ČITAJU. </a:t>
            </a:r>
          </a:p>
          <a:p>
            <a:pPr eaLnBrk="1" hangingPunct="1"/>
            <a:endParaRPr lang="hr-HR" altLang="sr-Latn-RS" dirty="0" smtClean="0"/>
          </a:p>
          <a:p>
            <a:pPr eaLnBrk="1" hangingPunct="1"/>
            <a:r>
              <a:rPr lang="hr-HR" altLang="sr-Latn-RS" dirty="0">
                <a:latin typeface="Impact" pitchFamily="34" charset="0"/>
              </a:rPr>
              <a:t>n</a:t>
            </a:r>
            <a:r>
              <a:rPr lang="hr-HR" altLang="sr-Latn-RS" dirty="0" smtClean="0">
                <a:latin typeface="Impact" pitchFamily="34" charset="0"/>
              </a:rPr>
              <a:t>e koristite komplicirani font</a:t>
            </a:r>
          </a:p>
          <a:p>
            <a:pPr eaLnBrk="1" hangingPunct="1">
              <a:buFont typeface="Wingdings" pitchFamily="2" charset="2"/>
              <a:buNone/>
            </a:pPr>
            <a:endParaRPr lang="hr-HR" altLang="sr-Latn-RS" dirty="0" smtClean="0">
              <a:latin typeface="Impact" pitchFamily="34" charset="0"/>
            </a:endParaRPr>
          </a:p>
          <a:p>
            <a:pPr eaLnBrk="1" hangingPunct="1"/>
            <a:endParaRPr lang="hr-HR" altLang="sr-Latn-R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02669" y="836712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hr-HR" sz="3200" b="1" dirty="0" smtClean="0"/>
              <a:t>MEĐUPREDMETNA SURADNJA</a:t>
            </a:r>
            <a:br>
              <a:rPr lang="hr-HR" sz="3200" b="1" dirty="0" smtClean="0"/>
            </a:br>
            <a:r>
              <a:rPr lang="hr-HR" sz="3200" b="1" dirty="0" smtClean="0"/>
              <a:t>POTREBA ILI…?</a:t>
            </a:r>
            <a:endParaRPr lang="hr-HR" sz="32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544639"/>
            <a:ext cx="3830499" cy="2781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499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Boje - dobro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r-HR" altLang="sr-Latn-RS" dirty="0"/>
              <a:t>k</a:t>
            </a:r>
            <a:r>
              <a:rPr lang="hr-HR" altLang="sr-Latn-RS" dirty="0" smtClean="0"/>
              <a:t>oristi boju fonta koja je kontrastna s pozadinom</a:t>
            </a:r>
          </a:p>
          <a:p>
            <a:pPr lvl="1" eaLnBrk="1" hangingPunct="1"/>
            <a:r>
              <a:rPr lang="hr-HR" altLang="sr-Latn-RS" dirty="0" err="1"/>
              <a:t>n</a:t>
            </a:r>
            <a:r>
              <a:rPr lang="hr-HR" altLang="sr-Latn-RS" dirty="0" err="1" smtClean="0"/>
              <a:t>pr</a:t>
            </a:r>
            <a:r>
              <a:rPr lang="hr-HR" altLang="sr-Latn-RS" dirty="0" smtClean="0"/>
              <a:t>: plavi font na bijeloj pozadini</a:t>
            </a:r>
          </a:p>
          <a:p>
            <a:pPr eaLnBrk="1" hangingPunct="1"/>
            <a:r>
              <a:rPr lang="hr-HR" altLang="sr-Latn-RS" dirty="0"/>
              <a:t>k</a:t>
            </a:r>
            <a:r>
              <a:rPr lang="hr-HR" altLang="sr-Latn-RS" dirty="0" smtClean="0"/>
              <a:t>oristite boju koja prati logiku strukture</a:t>
            </a:r>
          </a:p>
          <a:p>
            <a:pPr lvl="1" eaLnBrk="1" hangingPunct="1"/>
            <a:r>
              <a:rPr lang="hr-HR" altLang="sr-Latn-RS" dirty="0" err="1"/>
              <a:t>n</a:t>
            </a:r>
            <a:r>
              <a:rPr lang="hr-HR" altLang="sr-Latn-RS" dirty="0" err="1" smtClean="0"/>
              <a:t>pr</a:t>
            </a:r>
            <a:r>
              <a:rPr lang="hr-HR" altLang="sr-Latn-RS" dirty="0" smtClean="0"/>
              <a:t>: svjetlo plavi naslov i tamnoplavi tekst</a:t>
            </a:r>
          </a:p>
          <a:p>
            <a:pPr eaLnBrk="1" hangingPunct="1"/>
            <a:r>
              <a:rPr lang="hr-HR" altLang="sr-Latn-RS" dirty="0"/>
              <a:t>k</a:t>
            </a:r>
            <a:r>
              <a:rPr lang="hr-HR" altLang="sr-Latn-RS" dirty="0" smtClean="0"/>
              <a:t>oristite boju da biste nešto naglasili</a:t>
            </a:r>
          </a:p>
          <a:p>
            <a:pPr lvl="1" eaLnBrk="1" hangingPunct="1"/>
            <a:r>
              <a:rPr lang="hr-HR" altLang="sr-Latn-RS" dirty="0"/>
              <a:t>a</a:t>
            </a:r>
            <a:r>
              <a:rPr lang="hr-HR" altLang="sr-Latn-RS" dirty="0" smtClean="0"/>
              <a:t>li samo </a:t>
            </a:r>
            <a:r>
              <a:rPr lang="hr-HR" altLang="sr-Latn-RS" dirty="0" smtClean="0">
                <a:solidFill>
                  <a:srgbClr val="009999"/>
                </a:solidFill>
              </a:rPr>
              <a:t>povremeno</a:t>
            </a:r>
          </a:p>
          <a:p>
            <a:pPr lvl="1" eaLnBrk="1" hangingPunct="1"/>
            <a:endParaRPr lang="hr-HR" altLang="sr-Latn-R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dirty="0" smtClean="0"/>
              <a:t>Boje - loše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sr-Latn-RS" dirty="0">
                <a:solidFill>
                  <a:schemeClr val="accent1"/>
                </a:solidFill>
              </a:rPr>
              <a:t>k</a:t>
            </a:r>
            <a:r>
              <a:rPr lang="hr-HR" altLang="sr-Latn-RS" dirty="0" smtClean="0">
                <a:solidFill>
                  <a:schemeClr val="accent1"/>
                </a:solidFill>
              </a:rPr>
              <a:t>orištenje: 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dirty="0" smtClean="0">
                <a:solidFill>
                  <a:srgbClr val="FFFF00"/>
                </a:solidFill>
              </a:rPr>
              <a:t>boje fonta koja nije u kontrastu s pozadinom je teško za čitanje 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dirty="0" smtClean="0"/>
              <a:t>boje za dekoraciju </a:t>
            </a:r>
            <a:r>
              <a:rPr lang="hr-HR" altLang="sr-Latn-RS" dirty="0" smtClean="0">
                <a:solidFill>
                  <a:srgbClr val="FF0000"/>
                </a:solidFill>
              </a:rPr>
              <a:t>odvraća pažnju</a:t>
            </a:r>
            <a:r>
              <a:rPr lang="hr-HR" altLang="sr-Latn-RS" dirty="0" smtClean="0">
                <a:solidFill>
                  <a:schemeClr val="accent2"/>
                </a:solidFill>
              </a:rPr>
              <a:t> </a:t>
            </a:r>
            <a:r>
              <a:rPr lang="hr-HR" altLang="sr-Latn-RS" dirty="0" smtClean="0"/>
              <a:t>i </a:t>
            </a:r>
            <a:r>
              <a:rPr lang="hr-HR" altLang="sr-Latn-RS" dirty="0" smtClean="0">
                <a:solidFill>
                  <a:schemeClr val="accent1"/>
                </a:solidFill>
              </a:rPr>
              <a:t>smeta</a:t>
            </a:r>
            <a:r>
              <a:rPr lang="hr-HR" altLang="sr-Latn-RS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dirty="0" smtClean="0">
                <a:solidFill>
                  <a:srgbClr val="FF3399"/>
                </a:solidFill>
              </a:rPr>
              <a:t>različite boje za različite točke je nepotrebno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dirty="0" smtClean="0">
                <a:solidFill>
                  <a:srgbClr val="FF0000"/>
                </a:solidFill>
              </a:rPr>
              <a:t>različite boje za sporednu točku je također nepotrebno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hr-HR" altLang="sr-Latn-R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Boje kontrastne </a:t>
            </a:r>
            <a:r>
              <a:rPr lang="hr-HR" dirty="0"/>
              <a:t>- </a:t>
            </a:r>
            <a:r>
              <a:rPr lang="hr-HR" dirty="0" smtClean="0"/>
              <a:t>dobro 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c</a:t>
            </a:r>
            <a:r>
              <a:rPr lang="hr-HR" dirty="0" smtClean="0"/>
              <a:t>rno na žutom </a:t>
            </a:r>
          </a:p>
          <a:p>
            <a:r>
              <a:rPr lang="hr-HR" dirty="0"/>
              <a:t>p</a:t>
            </a:r>
            <a:r>
              <a:rPr lang="hr-HR" dirty="0" smtClean="0"/>
              <a:t>lavo na bijelom </a:t>
            </a:r>
          </a:p>
          <a:p>
            <a:r>
              <a:rPr lang="hr-HR" dirty="0"/>
              <a:t>b</a:t>
            </a:r>
            <a:r>
              <a:rPr lang="hr-HR" dirty="0" smtClean="0"/>
              <a:t>ijelo na plavom </a:t>
            </a:r>
          </a:p>
          <a:p>
            <a:r>
              <a:rPr lang="hr-HR" dirty="0"/>
              <a:t>c</a:t>
            </a:r>
            <a:r>
              <a:rPr lang="hr-HR" dirty="0" smtClean="0"/>
              <a:t>rno na bijelom </a:t>
            </a:r>
          </a:p>
          <a:p>
            <a:r>
              <a:rPr lang="hr-HR" dirty="0"/>
              <a:t>ž</a:t>
            </a:r>
            <a:r>
              <a:rPr lang="hr-HR" dirty="0" smtClean="0"/>
              <a:t>uto na crnom </a:t>
            </a:r>
          </a:p>
          <a:p>
            <a:r>
              <a:rPr lang="hr-HR" dirty="0"/>
              <a:t>b</a:t>
            </a:r>
            <a:r>
              <a:rPr lang="hr-HR" dirty="0" smtClean="0"/>
              <a:t>ijelo na crnom</a:t>
            </a:r>
          </a:p>
          <a:p>
            <a:r>
              <a:rPr lang="hr-HR" dirty="0"/>
              <a:t>o</a:t>
            </a:r>
            <a:r>
              <a:rPr lang="hr-HR" dirty="0" smtClean="0"/>
              <a:t>prez  s crvenim i zelenim nijansama (daltonizam!)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387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Pozadina - dobro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hr-HR" altLang="sr-Latn-RS" dirty="0" smtClean="0"/>
          </a:p>
          <a:p>
            <a:pPr eaLnBrk="1" hangingPunct="1"/>
            <a:r>
              <a:rPr lang="hr-HR" altLang="sr-Latn-RS" b="1" dirty="0"/>
              <a:t>k</a:t>
            </a:r>
            <a:r>
              <a:rPr lang="hr-HR" altLang="sr-Latn-RS" b="1" dirty="0" smtClean="0"/>
              <a:t>oristite:</a:t>
            </a:r>
          </a:p>
          <a:p>
            <a:pPr eaLnBrk="1" hangingPunct="1"/>
            <a:r>
              <a:rPr lang="hr-HR" altLang="sr-Latn-RS" dirty="0" smtClean="0"/>
              <a:t>jednostavne pozadine (dizajn) prilagođene temi prezentacije</a:t>
            </a:r>
          </a:p>
          <a:p>
            <a:pPr eaLnBrk="1" hangingPunct="1"/>
            <a:endParaRPr lang="hr-HR" altLang="sr-Latn-RS" dirty="0" smtClean="0"/>
          </a:p>
          <a:p>
            <a:pPr eaLnBrk="1" hangingPunct="1"/>
            <a:r>
              <a:rPr lang="hr-HR" altLang="sr-Latn-RS" dirty="0" smtClean="0"/>
              <a:t>svijetle pozadine</a:t>
            </a:r>
          </a:p>
          <a:p>
            <a:pPr eaLnBrk="1" hangingPunct="1"/>
            <a:endParaRPr lang="hr-HR" altLang="sr-Latn-RS" dirty="0" smtClean="0"/>
          </a:p>
          <a:p>
            <a:pPr eaLnBrk="1" hangingPunct="1"/>
            <a:r>
              <a:rPr lang="hr-HR" altLang="sr-Latn-RS" dirty="0" smtClean="0"/>
              <a:t>istu pozadinu kroz cijelu prezentaciju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gradFill rotWithShape="0">
            <a:gsLst>
              <a:gs pos="0">
                <a:srgbClr val="A603AB"/>
              </a:gs>
              <a:gs pos="6000">
                <a:srgbClr val="E81766"/>
              </a:gs>
              <a:gs pos="13499">
                <a:srgbClr val="EE3F17"/>
              </a:gs>
              <a:gs pos="24001">
                <a:srgbClr val="FFFF00"/>
              </a:gs>
              <a:gs pos="32500">
                <a:srgbClr val="1A8D48"/>
              </a:gs>
              <a:gs pos="39500">
                <a:srgbClr val="0819FB"/>
              </a:gs>
              <a:gs pos="50000">
                <a:srgbClr val="A603AB"/>
              </a:gs>
              <a:gs pos="60501">
                <a:srgbClr val="0819FB"/>
              </a:gs>
              <a:gs pos="67500">
                <a:srgbClr val="1A8D48"/>
              </a:gs>
              <a:gs pos="75999">
                <a:srgbClr val="FFFF00"/>
              </a:gs>
              <a:gs pos="86501">
                <a:srgbClr val="EE3F17"/>
              </a:gs>
              <a:gs pos="94000">
                <a:srgbClr val="E81766"/>
              </a:gs>
              <a:gs pos="100000">
                <a:srgbClr val="A603AB"/>
              </a:gs>
            </a:gsLst>
            <a:lin ang="0" scaled="1"/>
          </a:gradFill>
        </p:spPr>
        <p:txBody>
          <a:bodyPr/>
          <a:lstStyle/>
          <a:p>
            <a:pPr eaLnBrk="1" hangingPunct="1"/>
            <a:r>
              <a:rPr lang="hr-HR" altLang="sr-Latn-RS" smtClean="0"/>
              <a:t>Pozadina – loše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gradFill rotWithShape="0">
            <a:gsLst>
              <a:gs pos="0">
                <a:srgbClr val="A603AB"/>
              </a:gs>
              <a:gs pos="10501">
                <a:srgbClr val="0819FB"/>
              </a:gs>
              <a:gs pos="17500">
                <a:srgbClr val="1A8D48"/>
              </a:gs>
              <a:gs pos="25999">
                <a:srgbClr val="FFFF00"/>
              </a:gs>
              <a:gs pos="36501">
                <a:srgbClr val="EE3F17"/>
              </a:gs>
              <a:gs pos="44000">
                <a:srgbClr val="E81766"/>
              </a:gs>
              <a:gs pos="50000">
                <a:srgbClr val="A603AB"/>
              </a:gs>
              <a:gs pos="56000">
                <a:srgbClr val="E81766"/>
              </a:gs>
              <a:gs pos="63499">
                <a:srgbClr val="EE3F17"/>
              </a:gs>
              <a:gs pos="74001">
                <a:srgbClr val="FFFF00"/>
              </a:gs>
              <a:gs pos="82500">
                <a:srgbClr val="1A8D48"/>
              </a:gs>
              <a:gs pos="89500">
                <a:srgbClr val="0819FB"/>
              </a:gs>
              <a:gs pos="100000">
                <a:srgbClr val="A603AB"/>
              </a:gs>
            </a:gsLst>
            <a:lin ang="18900000" scaled="1"/>
          </a:gradFill>
        </p:spPr>
        <p:txBody>
          <a:bodyPr/>
          <a:lstStyle/>
          <a:p>
            <a:pPr eaLnBrk="1" hangingPunct="1"/>
            <a:r>
              <a:rPr lang="hr-HR" altLang="sr-Latn-RS" dirty="0">
                <a:solidFill>
                  <a:schemeClr val="accent1"/>
                </a:solidFill>
              </a:rPr>
              <a:t>n</a:t>
            </a:r>
            <a:r>
              <a:rPr lang="hr-HR" altLang="sr-Latn-RS" dirty="0" smtClean="0">
                <a:solidFill>
                  <a:schemeClr val="accent1"/>
                </a:solidFill>
              </a:rPr>
              <a:t>e koristite pozadine na kojima je teško čitati tekst</a:t>
            </a:r>
          </a:p>
          <a:p>
            <a:pPr eaLnBrk="1" hangingPunct="1"/>
            <a:r>
              <a:rPr lang="hr-HR" altLang="sr-Latn-RS" dirty="0">
                <a:solidFill>
                  <a:schemeClr val="accent1"/>
                </a:solidFill>
              </a:rPr>
              <a:t>n</a:t>
            </a:r>
            <a:r>
              <a:rPr lang="hr-HR" altLang="sr-Latn-RS" dirty="0" smtClean="0">
                <a:solidFill>
                  <a:schemeClr val="accent1"/>
                </a:solidFill>
              </a:rPr>
              <a:t>e mijenjajte pozadine tijekom prezentacije</a:t>
            </a:r>
          </a:p>
          <a:p>
            <a:pPr eaLnBrk="1" hangingPunct="1"/>
            <a:endParaRPr lang="hr-HR" altLang="sr-Latn-RS" dirty="0" smtClean="0">
              <a:solidFill>
                <a:schemeClr val="accent1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hr-HR" altLang="sr-Latn-RS" dirty="0" smtClean="0">
              <a:solidFill>
                <a:schemeClr val="accent1"/>
              </a:solidFill>
            </a:endParaRPr>
          </a:p>
          <a:p>
            <a:pPr eaLnBrk="1" hangingPunct="1"/>
            <a:endParaRPr lang="hr-HR" altLang="sr-Latn-RS" dirty="0" smtClean="0">
              <a:solidFill>
                <a:schemeClr val="accent1"/>
              </a:solidFill>
            </a:endParaRPr>
          </a:p>
          <a:p>
            <a:pPr eaLnBrk="1" hangingPunct="1"/>
            <a:endParaRPr lang="hr-HR" altLang="sr-Latn-RS" dirty="0" smtClean="0">
              <a:solidFill>
                <a:schemeClr val="accent1"/>
              </a:solidFill>
            </a:endParaRPr>
          </a:p>
          <a:p>
            <a:pPr eaLnBrk="1" hangingPunct="1"/>
            <a:endParaRPr lang="hr-HR" altLang="sr-Latn-RS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Grafovi - dobro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r-HR" altLang="sr-Latn-RS" dirty="0"/>
              <a:t>k</a:t>
            </a:r>
            <a:r>
              <a:rPr lang="hr-HR" altLang="sr-Latn-RS" dirty="0" smtClean="0"/>
              <a:t>oristite grafove, ne samo tablice i riječi</a:t>
            </a:r>
          </a:p>
          <a:p>
            <a:pPr lvl="1" eaLnBrk="1" hangingPunct="1"/>
            <a:r>
              <a:rPr lang="hr-HR" altLang="sr-Latn-RS" dirty="0"/>
              <a:t>p</a:t>
            </a:r>
            <a:r>
              <a:rPr lang="hr-HR" altLang="sr-Latn-RS" dirty="0" smtClean="0"/>
              <a:t>odatci u grafovima su jednostavniji za shvatiti nego brojčani podaci</a:t>
            </a:r>
          </a:p>
          <a:p>
            <a:pPr lvl="1" eaLnBrk="1" hangingPunct="1"/>
            <a:r>
              <a:rPr lang="hr-HR" altLang="sr-Latn-RS" dirty="0"/>
              <a:t>l</a:t>
            </a:r>
            <a:r>
              <a:rPr lang="hr-HR" altLang="sr-Latn-RS" dirty="0" smtClean="0"/>
              <a:t>akše je vizualizirati trendove u formi grafa</a:t>
            </a:r>
          </a:p>
          <a:p>
            <a:pPr lvl="1" eaLnBrk="1" hangingPunct="1"/>
            <a:endParaRPr lang="hr-HR" altLang="sr-Latn-RS" dirty="0" smtClean="0"/>
          </a:p>
          <a:p>
            <a:pPr eaLnBrk="1" hangingPunct="1"/>
            <a:r>
              <a:rPr lang="hr-HR" altLang="sr-Latn-RS" dirty="0"/>
              <a:t>u</a:t>
            </a:r>
            <a:r>
              <a:rPr lang="hr-HR" altLang="sr-Latn-RS" dirty="0" smtClean="0"/>
              <a:t>vijek stavljajte naslove na grafove</a:t>
            </a:r>
          </a:p>
          <a:p>
            <a:pPr eaLnBrk="1" hangingPunct="1"/>
            <a:endParaRPr lang="hr-HR" altLang="sr-Latn-R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Grafovi - loše</a:t>
            </a:r>
          </a:p>
        </p:txBody>
      </p:sp>
      <p:graphicFrame>
        <p:nvGraphicFramePr>
          <p:cNvPr id="174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3118399"/>
              </p:ext>
            </p:extLst>
          </p:nvPr>
        </p:nvGraphicFramePr>
        <p:xfrm>
          <a:off x="1763713" y="3141663"/>
          <a:ext cx="47244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Radni list" r:id="rId4" imgW="3057635" imgH="495300" progId="Excel.Sheet.8">
                  <p:embed/>
                </p:oleObj>
              </mc:Choice>
              <mc:Fallback>
                <p:oleObj name="Radni list" r:id="rId4" imgW="3057635" imgH="4953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3141663"/>
                        <a:ext cx="4724400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Grafovi - dobro</a:t>
            </a:r>
          </a:p>
        </p:txBody>
      </p:sp>
      <p:graphicFrame>
        <p:nvGraphicFramePr>
          <p:cNvPr id="18435" name="Object 6"/>
          <p:cNvGraphicFramePr>
            <a:graphicFrameLocks noGrp="1" noChangeAspect="1"/>
          </p:cNvGraphicFramePr>
          <p:nvPr>
            <p:ph type="chart" sz="half" idx="1"/>
          </p:nvPr>
        </p:nvGraphicFramePr>
        <p:xfrm>
          <a:off x="914400" y="2362200"/>
          <a:ext cx="39243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Chart" r:id="rId3" imgW="3924400" imgH="3733721" progId="MSGraph.Chart.8">
                  <p:embed followColorScheme="full"/>
                </p:oleObj>
              </mc:Choice>
              <mc:Fallback>
                <p:oleObj name="Chart" r:id="rId3" imgW="3924400" imgH="373372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362200"/>
                        <a:ext cx="3924300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7546912"/>
              </p:ext>
            </p:extLst>
          </p:nvPr>
        </p:nvGraphicFramePr>
        <p:xfrm>
          <a:off x="971600" y="2060848"/>
          <a:ext cx="7561535" cy="4122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Chart" r:id="rId5" imgW="9239250" imgH="5343347" progId="Excel.Chart.8">
                  <p:embed/>
                </p:oleObj>
              </mc:Choice>
              <mc:Fallback>
                <p:oleObj name="Chart" r:id="rId5" imgW="9239250" imgH="5343347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2060848"/>
                        <a:ext cx="7561535" cy="41223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dirty="0" smtClean="0"/>
              <a:t>Grafovi - loše</a:t>
            </a:r>
          </a:p>
        </p:txBody>
      </p:sp>
      <p:graphicFrame>
        <p:nvGraphicFramePr>
          <p:cNvPr id="1945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6963421"/>
              </p:ext>
            </p:extLst>
          </p:nvPr>
        </p:nvGraphicFramePr>
        <p:xfrm>
          <a:off x="762000" y="2492375"/>
          <a:ext cx="6978352" cy="3578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Chart" r:id="rId3" imgW="9525294" imgH="5172531" progId="Excel.Chart.8">
                  <p:embed/>
                </p:oleObj>
              </mc:Choice>
              <mc:Fallback>
                <p:oleObj name="Chart" r:id="rId3" imgW="9525294" imgH="5172531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492375"/>
                        <a:ext cx="6978352" cy="35783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27584" y="476672"/>
            <a:ext cx="8153400" cy="990600"/>
          </a:xfrm>
        </p:spPr>
        <p:txBody>
          <a:bodyPr/>
          <a:lstStyle/>
          <a:p>
            <a:pPr eaLnBrk="1" hangingPunct="1"/>
            <a:r>
              <a:rPr lang="hr-HR" altLang="sr-Latn-RS" dirty="0" err="1" smtClean="0"/>
              <a:t>Animacije</a:t>
            </a:r>
            <a:r>
              <a:rPr lang="hr-HR" altLang="sr-Latn-RS" dirty="0" err="1" smtClean="0">
                <a:solidFill>
                  <a:schemeClr val="bg1"/>
                </a:solidFill>
                <a:latin typeface="Tw Cen MT" pitchFamily="34" charset="-18"/>
              </a:rPr>
              <a:t>ija</a:t>
            </a:r>
            <a:endParaRPr lang="hr-HR" altLang="sr-Latn-RS" dirty="0" smtClean="0">
              <a:solidFill>
                <a:schemeClr val="bg1"/>
              </a:solidFill>
              <a:latin typeface="Tw Cen MT" pitchFamily="34" charset="-1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67544" y="1340768"/>
            <a:ext cx="8153400" cy="4753744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Clr>
                <a:schemeClr val="bg1"/>
              </a:buClr>
              <a:buSzTx/>
              <a:buFont typeface="Wingdings" pitchFamily="2" charset="2"/>
              <a:buChar char="Ø"/>
            </a:pPr>
            <a:endParaRPr lang="hr-HR" altLang="sr-Latn-RS" sz="2800" dirty="0" smtClean="0">
              <a:latin typeface="Tw Cen MT" pitchFamily="34" charset="-18"/>
            </a:endParaRPr>
          </a:p>
          <a:p>
            <a:pPr marL="68580" indent="0">
              <a:buNone/>
            </a:pPr>
            <a:endParaRPr lang="hr-HR" altLang="sr-Latn-RS" dirty="0" smtClean="0"/>
          </a:p>
          <a:p>
            <a:r>
              <a:rPr lang="hr-HR" altLang="sr-Latn-RS" sz="2600" dirty="0"/>
              <a:t>k</a:t>
            </a:r>
            <a:r>
              <a:rPr lang="hr-HR" altLang="sr-Latn-RS" sz="2600" dirty="0" smtClean="0"/>
              <a:t>oristiti je s određenim ciljem</a:t>
            </a:r>
          </a:p>
          <a:p>
            <a:endParaRPr lang="hr-HR" altLang="sr-Latn-RS" sz="2600" dirty="0" smtClean="0"/>
          </a:p>
          <a:p>
            <a:r>
              <a:rPr lang="hr-HR" altLang="sr-Latn-RS" sz="2600" dirty="0" smtClean="0"/>
              <a:t>upotrebljavati uvijek iste prijelaze između </a:t>
            </a:r>
            <a:r>
              <a:rPr lang="hr-HR" altLang="sr-Latn-RS" sz="2600" dirty="0" err="1" smtClean="0"/>
              <a:t>slide</a:t>
            </a:r>
            <a:r>
              <a:rPr lang="hr-HR" altLang="sr-Latn-RS" sz="2600" dirty="0" smtClean="0"/>
              <a:t>-ova</a:t>
            </a:r>
          </a:p>
          <a:p>
            <a:pPr marL="68580" indent="0">
              <a:buNone/>
            </a:pPr>
            <a:endParaRPr lang="hr-HR" altLang="sr-Latn-RS" sz="2600" dirty="0" smtClean="0"/>
          </a:p>
          <a:p>
            <a:r>
              <a:rPr lang="hr-HR" altLang="sr-Latn-RS" sz="2600" dirty="0"/>
              <a:t>k</a:t>
            </a:r>
            <a:r>
              <a:rPr lang="hr-HR" altLang="sr-Latn-RS" sz="2600" dirty="0" smtClean="0"/>
              <a:t>oristiti animaciju za prikaz jedne po jedne </a:t>
            </a:r>
          </a:p>
          <a:p>
            <a:pPr marL="68580" indent="0">
              <a:buNone/>
            </a:pPr>
            <a:r>
              <a:rPr lang="hr-HR" altLang="sr-Latn-RS" sz="2600" dirty="0" smtClean="0"/>
              <a:t>    natuknice – npr.: zatamniti prethodne</a:t>
            </a:r>
          </a:p>
          <a:p>
            <a:pPr marL="68580" indent="0">
              <a:buNone/>
            </a:pPr>
            <a:endParaRPr lang="hr-HR" altLang="sr-Latn-RS" sz="2600" dirty="0" smtClean="0"/>
          </a:p>
          <a:p>
            <a:pPr marL="342900" lvl="1"/>
            <a:r>
              <a:rPr lang="hr-HR" altLang="sr-Latn-RS" sz="2600" dirty="0"/>
              <a:t>o</a:t>
            </a:r>
            <a:r>
              <a:rPr lang="hr-HR" altLang="sr-Latn-RS" sz="2600" dirty="0" smtClean="0"/>
              <a:t>država pažnju i stavlja naglasak na izlaganje</a:t>
            </a:r>
          </a:p>
          <a:p>
            <a:pPr marL="342900" lvl="1"/>
            <a:endParaRPr lang="hr-HR" altLang="sr-Latn-RS" sz="2600" dirty="0" smtClean="0"/>
          </a:p>
          <a:p>
            <a:r>
              <a:rPr lang="hr-HR" altLang="sr-Latn-RS" sz="2600" dirty="0"/>
              <a:t>u</a:t>
            </a:r>
            <a:r>
              <a:rPr lang="hr-HR" altLang="sr-Latn-RS" sz="2600" dirty="0" smtClean="0"/>
              <a:t>koliko koristite jednu istu animaciju kroz cijelu </a:t>
            </a:r>
            <a:r>
              <a:rPr lang="hr-HR" altLang="sr-Latn-RS" sz="2600" dirty="0" err="1" smtClean="0"/>
              <a:t>ppt</a:t>
            </a:r>
            <a:r>
              <a:rPr lang="hr-HR" altLang="sr-Latn-RS" sz="2600" dirty="0" smtClean="0"/>
              <a:t> prezentaciju pomažete publici pri koncentriranju na sam sadržaj</a:t>
            </a:r>
            <a:endParaRPr lang="hr-HR" altLang="sr-Latn-RS" sz="2600" dirty="0"/>
          </a:p>
        </p:txBody>
      </p:sp>
    </p:spTree>
    <p:extLst>
      <p:ext uri="{BB962C8B-B14F-4D97-AF65-F5344CB8AC3E}">
        <p14:creationId xmlns:p14="http://schemas.microsoft.com/office/powerpoint/2010/main" val="31575695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024744" cy="1143000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SVRHA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71600" y="2132856"/>
            <a:ext cx="6777317" cy="350897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učenje </a:t>
            </a:r>
            <a:r>
              <a:rPr lang="hr-HR" dirty="0"/>
              <a:t>nije samo konzumiranje sadržaja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>
                <a:sym typeface="Wingdings" pitchFamily="2" charset="2"/>
              </a:rPr>
              <a:t>stvaranje </a:t>
            </a:r>
            <a:r>
              <a:rPr lang="hr-HR" dirty="0">
                <a:sym typeface="Wingdings" pitchFamily="2" charset="2"/>
              </a:rPr>
              <a:t>okruženja po mjeri učenika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stvaranje </a:t>
            </a:r>
            <a:r>
              <a:rPr lang="hr-HR" dirty="0"/>
              <a:t>poticajnih sredina za </a:t>
            </a:r>
            <a:r>
              <a:rPr lang="hr-HR" dirty="0" smtClean="0"/>
              <a:t>učenje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unaprjeđenje obrazovanja, učenja i </a:t>
            </a:r>
            <a:r>
              <a:rPr lang="hr-HR" dirty="0" smtClean="0"/>
              <a:t>poučavanja</a:t>
            </a:r>
            <a:r>
              <a:rPr lang="hr-HR" dirty="0"/>
              <a:t>, ali i ishoda učenja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olakšavanje procesa učenja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dirty="0"/>
          </a:p>
          <a:p>
            <a:pPr>
              <a:buFont typeface="Wingdings" panose="05000000000000000000" pitchFamily="2" charset="2"/>
              <a:buChar char="Ø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0262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024744" cy="1143000"/>
          </a:xfrm>
        </p:spPr>
        <p:txBody>
          <a:bodyPr/>
          <a:lstStyle/>
          <a:p>
            <a:r>
              <a:rPr lang="hr-HR" dirty="0" smtClean="0"/>
              <a:t>Hiperveze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71600" y="1916832"/>
            <a:ext cx="7272808" cy="4392488"/>
          </a:xfrm>
        </p:spPr>
        <p:txBody>
          <a:bodyPr>
            <a:normAutofit fontScale="62500" lnSpcReduction="20000"/>
          </a:bodyPr>
          <a:lstStyle/>
          <a:p>
            <a:r>
              <a:rPr lang="hr-HR" sz="3400" b="1" dirty="0"/>
              <a:t>h</a:t>
            </a:r>
            <a:r>
              <a:rPr lang="hr-HR" sz="3400" b="1" dirty="0" smtClean="0"/>
              <a:t>iperveze </a:t>
            </a:r>
            <a:r>
              <a:rPr lang="hr-HR" sz="3400" b="1" dirty="0"/>
              <a:t>između slajdova</a:t>
            </a:r>
            <a:r>
              <a:rPr lang="hr-HR" sz="3400" dirty="0"/>
              <a:t> – mogu biti postavljene na tekst, slike i </a:t>
            </a:r>
            <a:r>
              <a:rPr lang="hr-HR" sz="3400" dirty="0" smtClean="0"/>
              <a:t>gumbe</a:t>
            </a:r>
          </a:p>
          <a:p>
            <a:pPr marL="68580" indent="0">
              <a:buNone/>
            </a:pPr>
            <a:endParaRPr lang="hr-HR" sz="3400" dirty="0" smtClean="0"/>
          </a:p>
          <a:p>
            <a:r>
              <a:rPr lang="hr-HR" sz="3400" b="1" dirty="0"/>
              <a:t>h</a:t>
            </a:r>
            <a:r>
              <a:rPr lang="hr-HR" sz="3400" b="1" dirty="0" smtClean="0"/>
              <a:t>iperveze </a:t>
            </a:r>
            <a:r>
              <a:rPr lang="hr-HR" sz="3400" b="1" dirty="0"/>
              <a:t>između prezentacije i drugih dokumenata</a:t>
            </a:r>
            <a:r>
              <a:rPr lang="hr-HR" sz="3400" dirty="0"/>
              <a:t> – uz hiperveze koje vode prema drugim slajdovima iste prezentacije možemo postavljati hiperveze prema drugim dokumentima na računalu koje pregledavamo u zasebnim prozorima</a:t>
            </a:r>
            <a:r>
              <a:rPr lang="hr-HR" sz="3400" dirty="0" smtClean="0"/>
              <a:t>.</a:t>
            </a:r>
          </a:p>
          <a:p>
            <a:r>
              <a:rPr lang="hr-HR" sz="3400" b="1" dirty="0"/>
              <a:t>h</a:t>
            </a:r>
            <a:r>
              <a:rPr lang="hr-HR" sz="3400" b="1" dirty="0" smtClean="0"/>
              <a:t>iperveze </a:t>
            </a:r>
            <a:r>
              <a:rPr lang="hr-HR" sz="3400" b="1" dirty="0"/>
              <a:t>na web </a:t>
            </a:r>
            <a:r>
              <a:rPr lang="hr-HR" sz="3400" dirty="0" smtClean="0"/>
              <a:t>– kod prezentiranja obrati pažnju na dostupnost </a:t>
            </a:r>
            <a:r>
              <a:rPr lang="hr-HR" sz="3400" dirty="0" err="1" smtClean="0"/>
              <a:t>interneta</a:t>
            </a:r>
            <a:endParaRPr lang="hr-HR" sz="3400" dirty="0" smtClean="0"/>
          </a:p>
          <a:p>
            <a:endParaRPr lang="hr-HR" sz="3400" dirty="0"/>
          </a:p>
          <a:p>
            <a:r>
              <a:rPr lang="hr-HR" sz="3400" b="1" dirty="0"/>
              <a:t>a</a:t>
            </a:r>
            <a:r>
              <a:rPr lang="hr-HR" sz="3400" b="1" dirty="0" smtClean="0"/>
              <a:t>kcijski </a:t>
            </a:r>
            <a:r>
              <a:rPr lang="hr-HR" sz="3400" b="1" dirty="0"/>
              <a:t>gumbi</a:t>
            </a:r>
            <a:r>
              <a:rPr lang="hr-HR" sz="3400" dirty="0"/>
              <a:t> – posebno su oblikovani gumbi s predodređenim hipervezama koje je moguće izmijeniti.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427153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024744" cy="1143000"/>
          </a:xfrm>
        </p:spPr>
        <p:txBody>
          <a:bodyPr/>
          <a:lstStyle/>
          <a:p>
            <a:r>
              <a:rPr lang="hr-HR" dirty="0" smtClean="0"/>
              <a:t>Video i glazbeni sadržaj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15616" y="2420888"/>
            <a:ext cx="6777317" cy="3508977"/>
          </a:xfrm>
        </p:spPr>
        <p:txBody>
          <a:bodyPr>
            <a:normAutofit/>
          </a:bodyPr>
          <a:lstStyle/>
          <a:p>
            <a:r>
              <a:rPr lang="hr-HR" dirty="0"/>
              <a:t>u</a:t>
            </a:r>
            <a:r>
              <a:rPr lang="hr-HR" dirty="0" smtClean="0"/>
              <a:t>metanje </a:t>
            </a:r>
            <a:r>
              <a:rPr lang="hr-HR" dirty="0"/>
              <a:t>video zapisa u </a:t>
            </a:r>
            <a:r>
              <a:rPr lang="hr-HR" dirty="0" smtClean="0"/>
              <a:t>PPT-u </a:t>
            </a:r>
            <a:r>
              <a:rPr lang="hr-HR" dirty="0"/>
              <a:t>danas je relativno lagan posao. </a:t>
            </a:r>
            <a:endParaRPr lang="hr-HR" dirty="0" smtClean="0"/>
          </a:p>
          <a:p>
            <a:r>
              <a:rPr lang="hr-HR" dirty="0" smtClean="0"/>
              <a:t>treba </a:t>
            </a:r>
            <a:r>
              <a:rPr lang="hr-HR" dirty="0"/>
              <a:t>znati da postoje dva načina da se to i </a:t>
            </a:r>
            <a:r>
              <a:rPr lang="hr-HR" dirty="0" smtClean="0"/>
              <a:t>napravi</a:t>
            </a:r>
          </a:p>
          <a:p>
            <a:r>
              <a:rPr lang="hr-HR" dirty="0" smtClean="0"/>
              <a:t>bitno </a:t>
            </a:r>
            <a:r>
              <a:rPr lang="hr-HR" dirty="0"/>
              <a:t>je razlikovati umetanje </a:t>
            </a:r>
            <a:r>
              <a:rPr lang="hr-HR" dirty="0" smtClean="0"/>
              <a:t>„Videozapis iz datoteke” </a:t>
            </a:r>
            <a:r>
              <a:rPr lang="hr-HR" dirty="0"/>
              <a:t>i umetanje </a:t>
            </a:r>
            <a:r>
              <a:rPr lang="hr-HR" dirty="0" smtClean="0"/>
              <a:t>„</a:t>
            </a:r>
            <a:r>
              <a:rPr lang="hr-HR" dirty="0" err="1" smtClean="0"/>
              <a:t>Videoisječak</a:t>
            </a:r>
            <a:r>
              <a:rPr lang="hr-HR" dirty="0" smtClean="0"/>
              <a:t>” </a:t>
            </a:r>
            <a:r>
              <a:rPr lang="hr-HR" dirty="0"/>
              <a:t>objekta. </a:t>
            </a:r>
          </a:p>
        </p:txBody>
      </p:sp>
    </p:spTree>
    <p:extLst>
      <p:ext uri="{BB962C8B-B14F-4D97-AF65-F5344CB8AC3E}">
        <p14:creationId xmlns:p14="http://schemas.microsoft.com/office/powerpoint/2010/main" val="10162859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27584" y="1268760"/>
            <a:ext cx="6993225" cy="4563869"/>
          </a:xfrm>
        </p:spPr>
        <p:txBody>
          <a:bodyPr>
            <a:normAutofit lnSpcReduction="10000"/>
          </a:bodyPr>
          <a:lstStyle/>
          <a:p>
            <a:r>
              <a:rPr lang="hr-HR" dirty="0"/>
              <a:t>k</a:t>
            </a:r>
            <a:r>
              <a:rPr lang="hr-HR" dirty="0" smtClean="0"/>
              <a:t>od video zapisa treba </a:t>
            </a:r>
            <a:r>
              <a:rPr lang="hr-HR" dirty="0"/>
              <a:t>paziti na neke </a:t>
            </a:r>
            <a:r>
              <a:rPr lang="hr-HR" dirty="0" smtClean="0"/>
              <a:t>stvari</a:t>
            </a:r>
          </a:p>
          <a:p>
            <a:r>
              <a:rPr lang="hr-HR" dirty="0"/>
              <a:t>p</a:t>
            </a:r>
            <a:r>
              <a:rPr lang="hr-HR" dirty="0" smtClean="0"/>
              <a:t>rvo</a:t>
            </a:r>
            <a:r>
              <a:rPr lang="hr-HR" dirty="0"/>
              <a:t>, najvažnije je koji je </a:t>
            </a:r>
            <a:r>
              <a:rPr lang="hr-HR" dirty="0" err="1" smtClean="0"/>
              <a:t>codec</a:t>
            </a:r>
            <a:r>
              <a:rPr lang="hr-HR" dirty="0" smtClean="0"/>
              <a:t>, </a:t>
            </a:r>
            <a:r>
              <a:rPr lang="hr-HR" dirty="0"/>
              <a:t>tj. format video </a:t>
            </a:r>
            <a:r>
              <a:rPr lang="hr-HR" dirty="0" smtClean="0"/>
              <a:t>zapisa</a:t>
            </a:r>
          </a:p>
          <a:p>
            <a:r>
              <a:rPr lang="hr-HR" dirty="0" smtClean="0"/>
              <a:t>ako </a:t>
            </a:r>
            <a:r>
              <a:rPr lang="hr-HR" dirty="0"/>
              <a:t>na računalu nije instaliran </a:t>
            </a:r>
            <a:r>
              <a:rPr lang="hr-HR" dirty="0" err="1"/>
              <a:t>codec</a:t>
            </a:r>
            <a:r>
              <a:rPr lang="hr-HR" dirty="0"/>
              <a:t> u kojem je i video zapis, video se neće prikazivati. </a:t>
            </a:r>
          </a:p>
          <a:p>
            <a:r>
              <a:rPr lang="hr-HR" dirty="0" err="1"/>
              <a:t>n</a:t>
            </a:r>
            <a:r>
              <a:rPr lang="hr-HR" dirty="0" err="1" smtClean="0"/>
              <a:t>ajidealnije</a:t>
            </a:r>
            <a:r>
              <a:rPr lang="hr-HR" dirty="0" smtClean="0"/>
              <a:t> </a:t>
            </a:r>
            <a:r>
              <a:rPr lang="hr-HR" dirty="0"/>
              <a:t>rješenje je da ste video zapis i napravili na istom računalu sa kojeg će ići </a:t>
            </a:r>
            <a:r>
              <a:rPr lang="hr-HR" dirty="0" smtClean="0"/>
              <a:t>prezentacija</a:t>
            </a:r>
          </a:p>
          <a:p>
            <a:r>
              <a:rPr lang="hr-HR" dirty="0" smtClean="0"/>
              <a:t>druga </a:t>
            </a:r>
            <a:r>
              <a:rPr lang="hr-HR" dirty="0"/>
              <a:t>preporuka je da koristite Windows </a:t>
            </a:r>
            <a:r>
              <a:rPr lang="hr-HR" dirty="0" err="1"/>
              <a:t>Media</a:t>
            </a:r>
            <a:r>
              <a:rPr lang="hr-HR" dirty="0"/>
              <a:t> Video (WMV) </a:t>
            </a:r>
            <a:r>
              <a:rPr lang="hr-HR" dirty="0" err="1"/>
              <a:t>codec</a:t>
            </a:r>
            <a:r>
              <a:rPr lang="hr-HR" dirty="0"/>
              <a:t> jer velika većina računala će ga sigurno </a:t>
            </a:r>
            <a:r>
              <a:rPr lang="hr-HR" dirty="0" smtClean="0"/>
              <a:t>prikazivati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432970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43608" y="1772816"/>
            <a:ext cx="6777201" cy="4419853"/>
          </a:xfrm>
        </p:spPr>
        <p:txBody>
          <a:bodyPr>
            <a:normAutofit/>
          </a:bodyPr>
          <a:lstStyle/>
          <a:p>
            <a:r>
              <a:rPr lang="hr-HR" dirty="0" smtClean="0"/>
              <a:t> (</a:t>
            </a:r>
            <a:r>
              <a:rPr lang="hr-HR" i="1" dirty="0"/>
              <a:t>http://www.headbands.com/</a:t>
            </a:r>
            <a:r>
              <a:rPr lang="hr-HR" i="1" dirty="0" err="1"/>
              <a:t>gspot</a:t>
            </a:r>
            <a:r>
              <a:rPr lang="hr-HR" i="1" dirty="0" smtClean="0"/>
              <a:t>/</a:t>
            </a:r>
            <a:r>
              <a:rPr lang="hr-HR" dirty="0" smtClean="0"/>
              <a:t>)</a:t>
            </a:r>
            <a:endParaRPr lang="hr-HR" dirty="0"/>
          </a:p>
          <a:p>
            <a:r>
              <a:rPr lang="hr-HR" dirty="0"/>
              <a:t>v</a:t>
            </a:r>
            <a:r>
              <a:rPr lang="hr-HR" dirty="0" smtClean="0"/>
              <a:t>rlo je bitno da </a:t>
            </a:r>
            <a:r>
              <a:rPr lang="hr-HR" dirty="0"/>
              <a:t>se uvijek treba paziti na putanje na disku </a:t>
            </a:r>
            <a:r>
              <a:rPr lang="hr-HR" dirty="0" smtClean="0"/>
              <a:t>(</a:t>
            </a:r>
            <a:r>
              <a:rPr lang="hr-HR" dirty="0" err="1" smtClean="0"/>
              <a:t>path</a:t>
            </a:r>
            <a:r>
              <a:rPr lang="hr-HR" dirty="0" smtClean="0"/>
              <a:t>)</a:t>
            </a:r>
          </a:p>
          <a:p>
            <a:r>
              <a:rPr lang="hr-HR" dirty="0"/>
              <a:t>p</a:t>
            </a:r>
            <a:r>
              <a:rPr lang="hr-HR" dirty="0" smtClean="0"/>
              <a:t>reporučljivo </a:t>
            </a:r>
            <a:r>
              <a:rPr lang="hr-HR" dirty="0"/>
              <a:t>je prezentaciju i sve objekte vezane uz nju (video zapisi) imati u istom </a:t>
            </a:r>
            <a:r>
              <a:rPr lang="hr-HR" dirty="0" smtClean="0"/>
              <a:t>direktoriju </a:t>
            </a:r>
            <a:endParaRPr lang="hr-HR" dirty="0"/>
          </a:p>
          <a:p>
            <a:pPr marL="68580" indent="0">
              <a:buNone/>
            </a:pPr>
            <a:r>
              <a:rPr lang="hr-HR" dirty="0"/>
              <a:t> 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250431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dirty="0" smtClean="0"/>
              <a:t>Pravopis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565400"/>
            <a:ext cx="8001000" cy="3530600"/>
          </a:xfrm>
        </p:spPr>
        <p:txBody>
          <a:bodyPr/>
          <a:lstStyle/>
          <a:p>
            <a:pPr eaLnBrk="1" hangingPunct="1"/>
            <a:r>
              <a:rPr lang="hr-HR" altLang="sr-Latn-RS" dirty="0"/>
              <a:t>p</a:t>
            </a:r>
            <a:r>
              <a:rPr lang="hr-HR" altLang="sr-Latn-RS" dirty="0" smtClean="0"/>
              <a:t>rovjerite prezentaciju tražeći:</a:t>
            </a:r>
          </a:p>
          <a:p>
            <a:pPr lvl="1" eaLnBrk="1" hangingPunct="1"/>
            <a:r>
              <a:rPr lang="hr-HR" altLang="sr-Latn-RS" dirty="0" smtClean="0"/>
              <a:t>pravopisne pogreške</a:t>
            </a:r>
          </a:p>
          <a:p>
            <a:pPr lvl="1" eaLnBrk="1" hangingPunct="1"/>
            <a:r>
              <a:rPr lang="hr-HR" altLang="sr-Latn-RS" dirty="0" smtClean="0"/>
              <a:t>ponavljanje riječi</a:t>
            </a:r>
          </a:p>
          <a:p>
            <a:pPr lvl="1" eaLnBrk="1" hangingPunct="1"/>
            <a:r>
              <a:rPr lang="hr-HR" altLang="sr-Latn-RS" dirty="0" smtClean="0"/>
              <a:t>gramatičke greške </a:t>
            </a:r>
          </a:p>
          <a:p>
            <a:pPr lvl="1" eaLnBrk="1" hangingPunct="1"/>
            <a:endParaRPr lang="hr-HR" altLang="sr-Latn-RS" dirty="0" smtClean="0"/>
          </a:p>
          <a:p>
            <a:pPr marL="68580" indent="0" eaLnBrk="1" hangingPunct="1">
              <a:buNone/>
            </a:pPr>
            <a:r>
              <a:rPr lang="hr-HR" altLang="sr-Latn-RS" dirty="0" smtClean="0"/>
              <a:t>Zamolite nekoga da vam pregleda prezentaciju!</a:t>
            </a:r>
          </a:p>
          <a:p>
            <a:pPr lvl="1" eaLnBrk="1" hangingPunct="1"/>
            <a:endParaRPr lang="hr-HR" altLang="sr-Latn-RS" dirty="0" smtClean="0"/>
          </a:p>
          <a:p>
            <a:pPr lvl="1" eaLnBrk="1" hangingPunct="1">
              <a:buFontTx/>
              <a:buNone/>
            </a:pPr>
            <a:endParaRPr lang="hr-HR" altLang="sr-Latn-R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Zaključak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8580" indent="0" eaLnBrk="1" hangingPunct="1">
              <a:buNone/>
            </a:pPr>
            <a:r>
              <a:rPr lang="hr-HR" altLang="sr-Latn-RS" dirty="0">
                <a:solidFill>
                  <a:schemeClr val="tx1"/>
                </a:solidFill>
              </a:rPr>
              <a:t>n</a:t>
            </a:r>
            <a:r>
              <a:rPr lang="hr-HR" altLang="sr-Latn-RS" dirty="0" smtClean="0">
                <a:solidFill>
                  <a:schemeClr val="tx1"/>
                </a:solidFill>
              </a:rPr>
              <a:t>aglasite zaključak</a:t>
            </a:r>
          </a:p>
          <a:p>
            <a:pPr lvl="1" eaLnBrk="1" hangingPunct="1"/>
            <a:r>
              <a:rPr lang="hr-HR" altLang="sr-Latn-RS" dirty="0" smtClean="0">
                <a:solidFill>
                  <a:schemeClr val="tx1"/>
                </a:solidFill>
              </a:rPr>
              <a:t>publika će vjerojatno zapamtiti vaše zadnje riječi</a:t>
            </a:r>
          </a:p>
          <a:p>
            <a:pPr lvl="1" eaLnBrk="1" hangingPunct="1"/>
            <a:endParaRPr lang="hr-HR" altLang="sr-Latn-RS" dirty="0" smtClean="0">
              <a:solidFill>
                <a:schemeClr val="tx1"/>
              </a:solidFill>
            </a:endParaRPr>
          </a:p>
          <a:p>
            <a:pPr marL="68580" indent="0" eaLnBrk="1" hangingPunct="1">
              <a:buNone/>
            </a:pPr>
            <a:r>
              <a:rPr lang="hr-HR" altLang="sr-Latn-RS" dirty="0">
                <a:solidFill>
                  <a:schemeClr val="tx1"/>
                </a:solidFill>
              </a:rPr>
              <a:t>i</a:t>
            </a:r>
            <a:r>
              <a:rPr lang="hr-HR" altLang="sr-Latn-RS" dirty="0" smtClean="0">
                <a:solidFill>
                  <a:schemeClr val="tx1"/>
                </a:solidFill>
              </a:rPr>
              <a:t>staknite:</a:t>
            </a:r>
          </a:p>
          <a:p>
            <a:pPr lvl="1" eaLnBrk="1" hangingPunct="1"/>
            <a:r>
              <a:rPr lang="hr-HR" altLang="sr-Latn-RS" dirty="0" smtClean="0">
                <a:solidFill>
                  <a:schemeClr val="tx1"/>
                </a:solidFill>
              </a:rPr>
              <a:t>samo glavne točke prezentacije</a:t>
            </a:r>
          </a:p>
          <a:p>
            <a:pPr lvl="1" eaLnBrk="1" hangingPunct="1"/>
            <a:r>
              <a:rPr lang="hr-HR" altLang="sr-Latn-RS" dirty="0" smtClean="0">
                <a:solidFill>
                  <a:schemeClr val="tx1"/>
                </a:solidFill>
              </a:rPr>
              <a:t>predložite buduća istraživanja</a:t>
            </a:r>
          </a:p>
          <a:p>
            <a:pPr eaLnBrk="1" hangingPunct="1"/>
            <a:endParaRPr lang="hr-HR" altLang="sr-Latn-RS" dirty="0" smtClean="0">
              <a:solidFill>
                <a:schemeClr val="tx1"/>
              </a:solidFill>
            </a:endParaRPr>
          </a:p>
          <a:p>
            <a:pPr eaLnBrk="1" hangingPunct="1"/>
            <a:endParaRPr lang="hr-HR" altLang="sr-Latn-RS" dirty="0" smtClean="0">
              <a:solidFill>
                <a:schemeClr val="bg2"/>
              </a:solidFill>
            </a:endParaRPr>
          </a:p>
          <a:p>
            <a:pPr lvl="1" eaLnBrk="1" hangingPunct="1"/>
            <a:endParaRPr lang="hr-HR" altLang="sr-Latn-RS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59628" y="1268760"/>
            <a:ext cx="7024744" cy="1143000"/>
          </a:xfrm>
        </p:spPr>
        <p:txBody>
          <a:bodyPr>
            <a:normAutofit/>
          </a:bodyPr>
          <a:lstStyle/>
          <a:p>
            <a:r>
              <a:rPr lang="hr-HR" dirty="0" err="1" smtClean="0"/>
              <a:t>SnackTools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83341" y="2780928"/>
            <a:ext cx="6777317" cy="350897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a</a:t>
            </a:r>
            <a:r>
              <a:rPr lang="hr-HR" dirty="0" smtClean="0"/>
              <a:t>lat </a:t>
            </a:r>
            <a:r>
              <a:rPr lang="hr-HR" dirty="0"/>
              <a:t>pomoću kojeg </a:t>
            </a:r>
            <a:r>
              <a:rPr lang="hr-HR" dirty="0" smtClean="0"/>
              <a:t>možemo </a:t>
            </a:r>
            <a:r>
              <a:rPr lang="hr-HR" dirty="0"/>
              <a:t>prezentaciji dodati </a:t>
            </a:r>
            <a:r>
              <a:rPr lang="hr-HR" dirty="0" smtClean="0"/>
              <a:t>govor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p</a:t>
            </a:r>
            <a:r>
              <a:rPr lang="hr-HR" dirty="0" smtClean="0"/>
              <a:t>rijavljujete </a:t>
            </a:r>
            <a:r>
              <a:rPr lang="hr-HR" dirty="0"/>
              <a:t>se  svojim </a:t>
            </a:r>
            <a:r>
              <a:rPr lang="hr-HR" dirty="0" err="1"/>
              <a:t>gmail</a:t>
            </a:r>
            <a:r>
              <a:rPr lang="hr-HR" dirty="0"/>
              <a:t> računom ili nekim drugim </a:t>
            </a:r>
            <a:r>
              <a:rPr lang="hr-HR" dirty="0" smtClean="0"/>
              <a:t>ponuđenim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u</a:t>
            </a:r>
            <a:r>
              <a:rPr lang="hr-HR" dirty="0" smtClean="0"/>
              <a:t> </a:t>
            </a:r>
            <a:r>
              <a:rPr lang="hr-HR" dirty="0"/>
              <a:t>besplatnoj verziji možete snimiti do 5 minuta </a:t>
            </a:r>
            <a:r>
              <a:rPr lang="hr-HR" dirty="0" smtClean="0"/>
              <a:t>govora</a:t>
            </a:r>
            <a:endParaRPr lang="hr-HR" dirty="0"/>
          </a:p>
          <a:p>
            <a:pPr>
              <a:buFont typeface="Wingdings" panose="05000000000000000000" pitchFamily="2" charset="2"/>
              <a:buChar char="Ø"/>
            </a:pPr>
            <a:endParaRPr lang="hr-H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3672408" cy="1992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906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024744" cy="1143000"/>
          </a:xfrm>
        </p:spPr>
        <p:txBody>
          <a:bodyPr/>
          <a:lstStyle/>
          <a:p>
            <a:r>
              <a:rPr lang="hr-HR" dirty="0" smtClean="0"/>
              <a:t>Prijava</a:t>
            </a:r>
            <a:endParaRPr lang="hr-H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7348772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817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024744" cy="1143000"/>
          </a:xfrm>
        </p:spPr>
        <p:txBody>
          <a:bodyPr/>
          <a:lstStyle/>
          <a:p>
            <a:r>
              <a:rPr lang="hr-HR" dirty="0" smtClean="0"/>
              <a:t>Umetanje prezentacije</a:t>
            </a:r>
            <a:endParaRPr lang="hr-HR" dirty="0"/>
          </a:p>
        </p:txBody>
      </p:sp>
      <p:pic>
        <p:nvPicPr>
          <p:cNvPr id="717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428" y="2324100"/>
            <a:ext cx="6240156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Ravni poveznik sa strelicom 6"/>
          <p:cNvCxnSpPr/>
          <p:nvPr/>
        </p:nvCxnSpPr>
        <p:spPr>
          <a:xfrm flipH="1">
            <a:off x="5292080" y="1628800"/>
            <a:ext cx="576064" cy="10801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TekstniOkvir 7"/>
          <p:cNvSpPr txBox="1"/>
          <p:nvPr/>
        </p:nvSpPr>
        <p:spPr>
          <a:xfrm>
            <a:off x="6084168" y="141277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umetanje prezentacije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217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733002" cy="4347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331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15616" y="1988840"/>
            <a:ext cx="6777317" cy="350897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povećavanje </a:t>
            </a:r>
            <a:r>
              <a:rPr lang="hr-HR" dirty="0"/>
              <a:t>učinkovitosti obrazovnog sustava u pogledu djelotvornosti i učinkovitosti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profesionalni (samo)razvoj poučavatelja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>
                <a:latin typeface="Century Gothic" panose="020B0502020202020204" pitchFamily="34" charset="0"/>
              </a:rPr>
              <a:t>unaprjeđenje </a:t>
            </a:r>
            <a:r>
              <a:rPr lang="hr-HR" dirty="0" smtClean="0"/>
              <a:t>struke </a:t>
            </a:r>
            <a:r>
              <a:rPr lang="hr-HR" dirty="0">
                <a:sym typeface="Wingdings" pitchFamily="2" charset="2"/>
              </a:rPr>
              <a:t> profesionalni dignitet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2477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024744" cy="1143000"/>
          </a:xfrm>
        </p:spPr>
        <p:txBody>
          <a:bodyPr/>
          <a:lstStyle/>
          <a:p>
            <a:r>
              <a:rPr lang="hr-HR" dirty="0" smtClean="0"/>
              <a:t>Uređivanje prezentacije</a:t>
            </a:r>
            <a:endParaRPr lang="hr-HR" dirty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428" y="2324100"/>
            <a:ext cx="6240156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61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024744" cy="1143000"/>
          </a:xfrm>
        </p:spPr>
        <p:txBody>
          <a:bodyPr/>
          <a:lstStyle/>
          <a:p>
            <a:r>
              <a:rPr lang="hr-HR" dirty="0" smtClean="0"/>
              <a:t>Gotova prezentacija</a:t>
            </a:r>
            <a:endParaRPr lang="hr-HR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428" y="2324100"/>
            <a:ext cx="6240156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95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024744" cy="1143000"/>
          </a:xfrm>
        </p:spPr>
        <p:txBody>
          <a:bodyPr/>
          <a:lstStyle/>
          <a:p>
            <a:r>
              <a:rPr lang="hr-HR" dirty="0" smtClean="0"/>
              <a:t>Objava</a:t>
            </a:r>
            <a:endParaRPr lang="hr-HR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8840"/>
            <a:ext cx="6788964" cy="3816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850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Radionica:</a:t>
            </a:r>
            <a:endParaRPr lang="hr-H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348880"/>
            <a:ext cx="4033238" cy="2465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avokutnik 4"/>
          <p:cNvSpPr/>
          <p:nvPr/>
        </p:nvSpPr>
        <p:spPr>
          <a:xfrm>
            <a:off x="1115616" y="5229200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hlinkClick r:id="rId3"/>
              </a:rPr>
              <a:t>http://www.snacktools.com/</a:t>
            </a:r>
            <a:r>
              <a:rPr lang="hr-HR" dirty="0" err="1">
                <a:hlinkClick r:id="rId3"/>
              </a:rPr>
              <a:t>en</a:t>
            </a:r>
            <a:r>
              <a:rPr lang="hr-HR" dirty="0">
                <a:hlinkClick r:id="rId3"/>
              </a:rPr>
              <a:t>/</a:t>
            </a:r>
            <a:r>
              <a:rPr lang="hr-HR" dirty="0" err="1">
                <a:hlinkClick r:id="rId3"/>
              </a:rPr>
              <a:t>login.html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28578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99592" y="2564904"/>
            <a:ext cx="7560956" cy="3508977"/>
          </a:xfrm>
        </p:spPr>
        <p:txBody>
          <a:bodyPr/>
          <a:lstStyle/>
          <a:p>
            <a:pPr marL="68580" indent="0" algn="ctr">
              <a:buNone/>
            </a:pPr>
            <a:r>
              <a:rPr lang="hr-HR" b="1" dirty="0">
                <a:solidFill>
                  <a:schemeClr val="bg2"/>
                </a:solidFill>
              </a:rPr>
              <a:t>Korištenjem novih </a:t>
            </a:r>
            <a:r>
              <a:rPr lang="hr-HR" b="1" dirty="0" smtClean="0">
                <a:solidFill>
                  <a:schemeClr val="bg2"/>
                </a:solidFill>
              </a:rPr>
              <a:t>medija i </a:t>
            </a:r>
            <a:r>
              <a:rPr lang="hr-HR" b="1" dirty="0" err="1" smtClean="0">
                <a:solidFill>
                  <a:schemeClr val="bg2"/>
                </a:solidFill>
              </a:rPr>
              <a:t>međupredmetnom</a:t>
            </a:r>
            <a:r>
              <a:rPr lang="hr-HR" b="1" dirty="0" smtClean="0">
                <a:solidFill>
                  <a:schemeClr val="bg2"/>
                </a:solidFill>
              </a:rPr>
              <a:t> suradnjom </a:t>
            </a:r>
            <a:r>
              <a:rPr lang="hr-HR" b="1" dirty="0">
                <a:solidFill>
                  <a:schemeClr val="bg2"/>
                </a:solidFill>
              </a:rPr>
              <a:t>postiže se veća motiviranost, učenici shvaćaju da nije bit samo pronaći informacije nego te informacije ispravno vrednovati te na pravilan način upotrijebiti i pretvoriti u znanje. </a:t>
            </a:r>
          </a:p>
          <a:p>
            <a:pPr algn="ctr"/>
            <a:endParaRPr lang="hr-HR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00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Cilj aktivnosti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 smtClean="0"/>
              <a:t>čitanjem </a:t>
            </a:r>
            <a:r>
              <a:rPr lang="vi-VN" dirty="0"/>
              <a:t>odabranih tekstova i opuštenim međugeneracijskim razgovorom utvrditi sličnosti i razlike u ponašanju generacijski udaljenih mladih ljudi te predstaviti utvrđeno suvremenim medijskim kanalima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68335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/>
          </a:bodyPr>
          <a:lstStyle/>
          <a:p>
            <a:r>
              <a:rPr lang="hr-HR" dirty="0" smtClean="0"/>
              <a:t>Zadaće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43492" y="1700808"/>
            <a:ext cx="6777317" cy="4131821"/>
          </a:xfrm>
        </p:spPr>
        <p:txBody>
          <a:bodyPr>
            <a:normAutofit fontScale="25000" lnSpcReduction="20000"/>
          </a:bodyPr>
          <a:lstStyle/>
          <a:p>
            <a:pPr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hr-HR" sz="7200" b="1" dirty="0" smtClean="0"/>
              <a:t>istražiti </a:t>
            </a:r>
            <a:r>
              <a:rPr lang="hr-HR" sz="7200" b="1" dirty="0"/>
              <a:t>običaje vezane uz upoznavanje mladih ljudi u </a:t>
            </a:r>
            <a:r>
              <a:rPr lang="hr-HR" sz="7200" b="1" dirty="0" smtClean="0"/>
              <a:t>doba mladosti </a:t>
            </a:r>
            <a:r>
              <a:rPr lang="hr-HR" sz="7200" b="1" dirty="0"/>
              <a:t>djedova i baka u knjizi Tragom narodne </a:t>
            </a:r>
            <a:r>
              <a:rPr lang="hr-HR" sz="7200" b="1" dirty="0" smtClean="0"/>
              <a:t>baštine ivanečkog </a:t>
            </a:r>
            <a:r>
              <a:rPr lang="hr-HR" sz="7200" b="1" dirty="0"/>
              <a:t>kraja Ivanke </a:t>
            </a:r>
            <a:r>
              <a:rPr lang="hr-HR" sz="7200" b="1" dirty="0" smtClean="0"/>
              <a:t>Kunić</a:t>
            </a:r>
            <a:endParaRPr lang="hr-HR" sz="7200" b="1" dirty="0"/>
          </a:p>
          <a:p>
            <a:pPr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hr-HR" sz="7200" b="1" dirty="0" smtClean="0"/>
              <a:t>utvrditi </a:t>
            </a:r>
            <a:r>
              <a:rPr lang="hr-HR" sz="7200" b="1" dirty="0"/>
              <a:t>razlike između današnjih i nekadašnjih običaja vezanih </a:t>
            </a:r>
            <a:r>
              <a:rPr lang="hr-HR" sz="7200" b="1" dirty="0" smtClean="0"/>
              <a:t>uz     upoznavanje </a:t>
            </a:r>
            <a:r>
              <a:rPr lang="hr-HR" sz="7200" b="1" dirty="0"/>
              <a:t>i druženje mladih </a:t>
            </a:r>
            <a:r>
              <a:rPr lang="hr-HR" sz="7200" b="1" dirty="0" smtClean="0"/>
              <a:t>ljudi</a:t>
            </a:r>
            <a:endParaRPr lang="hr-HR" sz="7200" b="1" dirty="0"/>
          </a:p>
          <a:p>
            <a:pPr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hr-HR" sz="7200" b="1" dirty="0" smtClean="0"/>
              <a:t>uvježbati </a:t>
            </a:r>
            <a:r>
              <a:rPr lang="hr-HR" sz="7200" b="1" dirty="0"/>
              <a:t>čitanje naglas odabranih ulomaka iz knjige </a:t>
            </a:r>
            <a:r>
              <a:rPr lang="hr-HR" sz="7200" b="1" dirty="0" smtClean="0"/>
              <a:t>Tragom narodne </a:t>
            </a:r>
            <a:r>
              <a:rPr lang="hr-HR" sz="7200" b="1" dirty="0"/>
              <a:t>baštine ivanečkog kraja Ivanke Kunić koji govore o </a:t>
            </a:r>
            <a:r>
              <a:rPr lang="hr-HR" sz="7200" b="1" dirty="0" smtClean="0"/>
              <a:t>običajima </a:t>
            </a:r>
            <a:r>
              <a:rPr lang="hr-HR" sz="7200" b="1" dirty="0"/>
              <a:t>vezanim uz mlade ljude </a:t>
            </a:r>
            <a:r>
              <a:rPr lang="hr-HR" sz="7200" b="1" dirty="0" smtClean="0"/>
              <a:t>u sklopu projekta Tulum s(l)ova</a:t>
            </a:r>
          </a:p>
          <a:p>
            <a:pPr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hr-HR" sz="7200" b="1" dirty="0" smtClean="0"/>
              <a:t>snimiti </a:t>
            </a:r>
            <a:r>
              <a:rPr lang="hr-HR" sz="7200" b="1" dirty="0"/>
              <a:t>čitanja u Caritas domu te razgovore o nekadašnjim </a:t>
            </a:r>
            <a:r>
              <a:rPr lang="hr-HR" sz="7200" b="1" dirty="0" smtClean="0"/>
              <a:t>običajima</a:t>
            </a:r>
            <a:endParaRPr lang="hr-HR" sz="7200" b="1" dirty="0"/>
          </a:p>
          <a:p>
            <a:pPr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hr-HR" sz="7200" b="1" dirty="0" smtClean="0"/>
              <a:t>multimedijski obraditi materijale</a:t>
            </a:r>
            <a:endParaRPr lang="hr-HR" sz="7200" b="1" dirty="0"/>
          </a:p>
          <a:p>
            <a:pPr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hr-HR" sz="7200" b="1" dirty="0" smtClean="0"/>
              <a:t>obrađeni </a:t>
            </a:r>
            <a:r>
              <a:rPr lang="hr-HR" sz="7200" b="1" dirty="0"/>
              <a:t>materijal objaviti na stranici škole</a:t>
            </a:r>
          </a:p>
          <a:p>
            <a:pPr>
              <a:buSzPct val="100000"/>
              <a:buFont typeface="Wingdings" panose="05000000000000000000" pitchFamily="2" charset="2"/>
              <a:buChar char="Ø"/>
            </a:pPr>
            <a:endParaRPr lang="hr-HR" b="1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5762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Ishodi učenja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</a:t>
            </a:r>
            <a:r>
              <a:rPr lang="hr-HR" dirty="0" smtClean="0"/>
              <a:t>čenik koristi knjigu i opušten razgovor s odraslima za proširivanje znanja</a:t>
            </a:r>
          </a:p>
          <a:p>
            <a:r>
              <a:rPr lang="hr-HR" dirty="0"/>
              <a:t>u</a:t>
            </a:r>
            <a:r>
              <a:rPr lang="hr-HR" dirty="0" smtClean="0"/>
              <a:t>čenik prošireno znanje preoblikuje za prikaz na suvremenim komunikacijskim medijima</a:t>
            </a:r>
          </a:p>
          <a:p>
            <a:r>
              <a:rPr lang="hr-HR" dirty="0"/>
              <a:t>u</a:t>
            </a:r>
            <a:r>
              <a:rPr lang="hr-HR" dirty="0" smtClean="0"/>
              <a:t>čenik koristi suvremene komunikacijske </a:t>
            </a:r>
            <a:r>
              <a:rPr lang="hr-HR" dirty="0" smtClean="0"/>
              <a:t>medije</a:t>
            </a:r>
            <a:r>
              <a:rPr lang="hr-HR" smtClean="0"/>
              <a:t>: Internet, </a:t>
            </a:r>
            <a:r>
              <a:rPr lang="hr-HR" dirty="0" err="1" smtClean="0"/>
              <a:t>ppt</a:t>
            </a:r>
            <a:r>
              <a:rPr lang="hr-HR" dirty="0" smtClean="0"/>
              <a:t> i </a:t>
            </a:r>
            <a:r>
              <a:rPr lang="hr-HR" dirty="0" err="1" smtClean="0"/>
              <a:t>SlideSnack</a:t>
            </a:r>
            <a:r>
              <a:rPr lang="hr-HR" dirty="0" smtClean="0"/>
              <a:t> za prezentaciju naučenog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56319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789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981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Perspektiva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ppt583A.tmp</Template>
  <TotalTime>389</TotalTime>
  <Words>1082</Words>
  <Application>Microsoft Office PowerPoint</Application>
  <PresentationFormat>Prikaz na zaslonu (4:3)</PresentationFormat>
  <Paragraphs>177</Paragraphs>
  <Slides>44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Uloženi OLE poslužitelji</vt:lpstr>
      </vt:variant>
      <vt:variant>
        <vt:i4>2</vt:i4>
      </vt:variant>
      <vt:variant>
        <vt:lpstr>Naslovi slajdova</vt:lpstr>
      </vt:variant>
      <vt:variant>
        <vt:i4>44</vt:i4>
      </vt:variant>
    </vt:vector>
  </HeadingPairs>
  <TitlesOfParts>
    <vt:vector size="47" baseType="lpstr">
      <vt:lpstr>Austin</vt:lpstr>
      <vt:lpstr>Radni list</vt:lpstr>
      <vt:lpstr>Chart</vt:lpstr>
      <vt:lpstr>Mogućnost međupredmetnog povezivanja Informatike i KIO kroz školske projekte</vt:lpstr>
      <vt:lpstr>MEĐUPREDMETNA SURADNJA POTREBA ILI…?</vt:lpstr>
      <vt:lpstr>SVRHA</vt:lpstr>
      <vt:lpstr>PowerPointova prezentacija</vt:lpstr>
      <vt:lpstr>Cilj aktivnosti</vt:lpstr>
      <vt:lpstr>Zadaće</vt:lpstr>
      <vt:lpstr>Ishodi učenja</vt:lpstr>
      <vt:lpstr>PowerPointova prezentacija</vt:lpstr>
      <vt:lpstr>PowerPointova prezentacija</vt:lpstr>
      <vt:lpstr>PowerPointova prezentacija</vt:lpstr>
      <vt:lpstr>PowerPointova prezentacija</vt:lpstr>
      <vt:lpstr>Korišteni alati:</vt:lpstr>
      <vt:lpstr>Smjernice za izbjegavanje učestalih pogrešaka pri izradi slajdova </vt:lpstr>
      <vt:lpstr>Struktura slajdova – dobra</vt:lpstr>
      <vt:lpstr>Struktura slajdova - loša</vt:lpstr>
      <vt:lpstr>Struktura slajdova – dobra</vt:lpstr>
      <vt:lpstr>Struktura slajdova - loša</vt:lpstr>
      <vt:lpstr>Fontovi - dobro</vt:lpstr>
      <vt:lpstr>Fontovi - loše</vt:lpstr>
      <vt:lpstr>Boje - dobro</vt:lpstr>
      <vt:lpstr>Boje - loše</vt:lpstr>
      <vt:lpstr>Boje kontrastne - dobro  </vt:lpstr>
      <vt:lpstr>Pozadina - dobro</vt:lpstr>
      <vt:lpstr>Pozadina – loše</vt:lpstr>
      <vt:lpstr>Grafovi - dobro</vt:lpstr>
      <vt:lpstr>Grafovi - loše</vt:lpstr>
      <vt:lpstr>Grafovi - dobro</vt:lpstr>
      <vt:lpstr>Grafovi - loše</vt:lpstr>
      <vt:lpstr>Animacijeija</vt:lpstr>
      <vt:lpstr>Hiperveze</vt:lpstr>
      <vt:lpstr>Video i glazbeni sadržaj</vt:lpstr>
      <vt:lpstr>PowerPointova prezentacija</vt:lpstr>
      <vt:lpstr>PowerPointova prezentacija</vt:lpstr>
      <vt:lpstr>Pravopis</vt:lpstr>
      <vt:lpstr>Zaključak</vt:lpstr>
      <vt:lpstr>SnackTools</vt:lpstr>
      <vt:lpstr>Prijava</vt:lpstr>
      <vt:lpstr>Umetanje prezentacije</vt:lpstr>
      <vt:lpstr>PowerPointova prezentacija</vt:lpstr>
      <vt:lpstr>Uređivanje prezentacije</vt:lpstr>
      <vt:lpstr>Gotova prezentacija</vt:lpstr>
      <vt:lpstr>Objava</vt:lpstr>
      <vt:lpstr>Radionica: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Mogućnost međupredmetnog povezivanja Informatike i KIO kroz školske projekte</dc:title>
  <dc:creator>renata</dc:creator>
  <cp:lastModifiedBy>Draženka</cp:lastModifiedBy>
  <cp:revision>32</cp:revision>
  <dcterms:created xsi:type="dcterms:W3CDTF">2015-07-04T12:39:06Z</dcterms:created>
  <dcterms:modified xsi:type="dcterms:W3CDTF">2015-07-05T09:51:43Z</dcterms:modified>
</cp:coreProperties>
</file>