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5"/>
  </p:notesMasterIdLst>
  <p:sldIdLst>
    <p:sldId id="256" r:id="rId2"/>
    <p:sldId id="257" r:id="rId3"/>
    <p:sldId id="258" r:id="rId4"/>
    <p:sldId id="259" r:id="rId5"/>
    <p:sldId id="260" r:id="rId6"/>
    <p:sldId id="261" r:id="rId7"/>
    <p:sldId id="262" r:id="rId8"/>
    <p:sldId id="263" r:id="rId9"/>
    <p:sldId id="273" r:id="rId10"/>
    <p:sldId id="264" r:id="rId11"/>
    <p:sldId id="274" r:id="rId12"/>
    <p:sldId id="265" r:id="rId13"/>
    <p:sldId id="266" r:id="rId14"/>
    <p:sldId id="267" r:id="rId15"/>
    <p:sldId id="268" r:id="rId16"/>
    <p:sldId id="269" r:id="rId17"/>
    <p:sldId id="270" r:id="rId18"/>
    <p:sldId id="271" r:id="rId19"/>
    <p:sldId id="272" r:id="rId20"/>
    <p:sldId id="275" r:id="rId21"/>
    <p:sldId id="278" r:id="rId22"/>
    <p:sldId id="276" r:id="rId23"/>
    <p:sldId id="277" r:id="rId24"/>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1BAC1E-E6DD-485D-BC84-5F10B6E25ACA}" type="datetimeFigureOut">
              <a:rPr lang="hr-HR" smtClean="0"/>
              <a:t>6.7.2015.</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DBBE5C-5316-417D-AED5-AD62BFC5760E}" type="slidenum">
              <a:rPr lang="hr-HR" smtClean="0"/>
              <a:t>‹#›</a:t>
            </a:fld>
            <a:endParaRPr lang="hr-HR"/>
          </a:p>
        </p:txBody>
      </p:sp>
    </p:spTree>
    <p:extLst>
      <p:ext uri="{BB962C8B-B14F-4D97-AF65-F5344CB8AC3E}">
        <p14:creationId xmlns:p14="http://schemas.microsoft.com/office/powerpoint/2010/main" val="3361870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it-IT" dirty="0" err="1" smtClean="0"/>
              <a:t>Možemo</a:t>
            </a:r>
            <a:r>
              <a:rPr lang="it-IT" dirty="0" smtClean="0"/>
              <a:t> imati </a:t>
            </a:r>
            <a:r>
              <a:rPr lang="it-IT" dirty="0" err="1" smtClean="0"/>
              <a:t>samo</a:t>
            </a:r>
            <a:r>
              <a:rPr lang="it-IT" dirty="0" smtClean="0"/>
              <a:t> </a:t>
            </a:r>
            <a:r>
              <a:rPr lang="it-IT" dirty="0" err="1" smtClean="0"/>
              <a:t>aktivnosti</a:t>
            </a:r>
            <a:r>
              <a:rPr lang="it-IT" dirty="0" smtClean="0"/>
              <a:t>, </a:t>
            </a:r>
            <a:r>
              <a:rPr lang="it-IT" dirty="0" err="1" smtClean="0"/>
              <a:t>program</a:t>
            </a:r>
            <a:r>
              <a:rPr lang="it-IT" dirty="0" smtClean="0"/>
              <a:t> ili </a:t>
            </a:r>
            <a:r>
              <a:rPr lang="it-IT" dirty="0" err="1" smtClean="0"/>
              <a:t>predmet</a:t>
            </a:r>
            <a:r>
              <a:rPr lang="hr-HR" dirty="0" smtClean="0"/>
              <a:t> ili sve troje</a:t>
            </a:r>
            <a:r>
              <a:rPr lang="it-IT" dirty="0" smtClean="0"/>
              <a:t>!</a:t>
            </a:r>
            <a:r>
              <a:rPr lang="hr-HR" dirty="0" smtClean="0"/>
              <a:t> Zasebni predmet je najteže postići, a to je ujedno i najveći uspjeh premda se, naravno, pretpostavlja da će se najkvalitetniji rezultati postići kad se radi informacijska pismenost kroz sadržaje drugih predmeta, a ne u okviru predmeta informacijske pismenosti.</a:t>
            </a:r>
            <a:endParaRPr lang="it-IT" dirty="0" smtClean="0"/>
          </a:p>
          <a:p>
            <a:endParaRPr lang="hr-HR" dirty="0"/>
          </a:p>
        </p:txBody>
      </p:sp>
      <p:sp>
        <p:nvSpPr>
          <p:cNvPr id="4" name="Rezervirano mjesto broja slajda 3"/>
          <p:cNvSpPr>
            <a:spLocks noGrp="1"/>
          </p:cNvSpPr>
          <p:nvPr>
            <p:ph type="sldNum" sz="quarter" idx="10"/>
          </p:nvPr>
        </p:nvSpPr>
        <p:spPr/>
        <p:txBody>
          <a:bodyPr/>
          <a:lstStyle/>
          <a:p>
            <a:fld id="{23DBBE5C-5316-417D-AED5-AD62BFC5760E}" type="slidenum">
              <a:rPr lang="hr-HR" smtClean="0"/>
              <a:t>4</a:t>
            </a:fld>
            <a:endParaRPr lang="hr-HR"/>
          </a:p>
        </p:txBody>
      </p:sp>
    </p:spTree>
    <p:extLst>
      <p:ext uri="{BB962C8B-B14F-4D97-AF65-F5344CB8AC3E}">
        <p14:creationId xmlns:p14="http://schemas.microsoft.com/office/powerpoint/2010/main" val="3879447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Josip - </a:t>
            </a:r>
            <a:r>
              <a:rPr lang="hr-HR" dirty="0" err="1" smtClean="0"/>
              <a:t>ppt</a:t>
            </a:r>
            <a:endParaRPr lang="hr-HR" dirty="0"/>
          </a:p>
        </p:txBody>
      </p:sp>
      <p:sp>
        <p:nvSpPr>
          <p:cNvPr id="4" name="Rezervirano mjesto broja slajda 3"/>
          <p:cNvSpPr>
            <a:spLocks noGrp="1"/>
          </p:cNvSpPr>
          <p:nvPr>
            <p:ph type="sldNum" sz="quarter" idx="10"/>
          </p:nvPr>
        </p:nvSpPr>
        <p:spPr/>
        <p:txBody>
          <a:bodyPr/>
          <a:lstStyle/>
          <a:p>
            <a:fld id="{23DBBE5C-5316-417D-AED5-AD62BFC5760E}" type="slidenum">
              <a:rPr lang="hr-HR" smtClean="0"/>
              <a:t>6</a:t>
            </a:fld>
            <a:endParaRPr lang="hr-HR"/>
          </a:p>
        </p:txBody>
      </p:sp>
    </p:spTree>
    <p:extLst>
      <p:ext uri="{BB962C8B-B14F-4D97-AF65-F5344CB8AC3E}">
        <p14:creationId xmlns:p14="http://schemas.microsoft.com/office/powerpoint/2010/main" val="2991156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dirty="0" smtClean="0"/>
              <a:t>Voditi</a:t>
            </a:r>
            <a:r>
              <a:rPr lang="hr-HR" baseline="0" dirty="0" smtClean="0"/>
              <a:t> računa da budu zastupljene sve tri pismenosti te mogućnost uključivanja u </a:t>
            </a:r>
            <a:r>
              <a:rPr lang="hr-HR" baseline="0" dirty="0" err="1" smtClean="0"/>
              <a:t>međupredmetna</a:t>
            </a:r>
            <a:r>
              <a:rPr lang="hr-HR" baseline="0" dirty="0" smtClean="0"/>
              <a:t> područja Učiti kako učiti i </a:t>
            </a:r>
            <a:r>
              <a:rPr lang="hr-HR" dirty="0" smtClean="0"/>
              <a:t>Uporaba informacijsko-komunikacijske tehnologije</a:t>
            </a:r>
            <a:endParaRPr lang="hr-HR" baseline="0" dirty="0" smtClean="0"/>
          </a:p>
          <a:p>
            <a:r>
              <a:rPr lang="hr-HR" dirty="0" smtClean="0"/>
              <a:t>Oluja </a:t>
            </a:r>
            <a:r>
              <a:rPr lang="hr-HR" dirty="0" smtClean="0"/>
              <a:t>ideja u grupama, posebno OŠ i SŠ, pišu 8 min, ispisuje se na ploču 7 min – posebno OŠ</a:t>
            </a:r>
            <a:r>
              <a:rPr lang="hr-HR" baseline="0" dirty="0" smtClean="0"/>
              <a:t> i posebno SŠ</a:t>
            </a:r>
            <a:r>
              <a:rPr lang="hr-HR" dirty="0" smtClean="0"/>
              <a:t>, pokazuje se sljedeći slajd s mojim područjima i daje usporedba 5 min</a:t>
            </a:r>
            <a:endParaRPr lang="hr-HR" dirty="0"/>
          </a:p>
        </p:txBody>
      </p:sp>
      <p:sp>
        <p:nvSpPr>
          <p:cNvPr id="4" name="Rezervirano mjesto broja slajda 3"/>
          <p:cNvSpPr>
            <a:spLocks noGrp="1"/>
          </p:cNvSpPr>
          <p:nvPr>
            <p:ph type="sldNum" sz="quarter" idx="10"/>
          </p:nvPr>
        </p:nvSpPr>
        <p:spPr/>
        <p:txBody>
          <a:bodyPr/>
          <a:lstStyle/>
          <a:p>
            <a:fld id="{23DBBE5C-5316-417D-AED5-AD62BFC5760E}" type="slidenum">
              <a:rPr lang="hr-HR" smtClean="0"/>
              <a:t>9</a:t>
            </a:fld>
            <a:endParaRPr lang="hr-HR"/>
          </a:p>
        </p:txBody>
      </p:sp>
    </p:spTree>
    <p:extLst>
      <p:ext uri="{BB962C8B-B14F-4D97-AF65-F5344CB8AC3E}">
        <p14:creationId xmlns:p14="http://schemas.microsoft.com/office/powerpoint/2010/main" val="1860372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pt-BR" dirty="0" smtClean="0"/>
              <a:t>Izvlače se papirići s mojim temama</a:t>
            </a:r>
            <a:r>
              <a:rPr lang="hr-HR" dirty="0" smtClean="0"/>
              <a:t>, oluja ideja u grupama, posebno OŠ i SŠ, pišu 5 min, dobrovoljac ispisuje na ploču 7 min – posebno OŠ i posebno SŠ, </a:t>
            </a:r>
            <a:r>
              <a:rPr lang="hr-HR" dirty="0" smtClean="0"/>
              <a:t>ili pišemo u </a:t>
            </a:r>
            <a:r>
              <a:rPr lang="hr-HR" dirty="0" err="1" smtClean="0"/>
              <a:t>wordu</a:t>
            </a:r>
            <a:r>
              <a:rPr lang="hr-HR" dirty="0" smtClean="0"/>
              <a:t>, pokazuje </a:t>
            </a:r>
            <a:r>
              <a:rPr lang="hr-HR" dirty="0" smtClean="0"/>
              <a:t>se sljedeći slajd s mojim ključnim pojmovima za jednu temu i daje usporedba 3 min</a:t>
            </a:r>
          </a:p>
          <a:p>
            <a:endParaRPr lang="pt-BR" dirty="0" smtClean="0"/>
          </a:p>
          <a:p>
            <a:endParaRPr lang="hr-HR" dirty="0"/>
          </a:p>
        </p:txBody>
      </p:sp>
      <p:sp>
        <p:nvSpPr>
          <p:cNvPr id="4" name="Rezervirano mjesto broja slajda 3"/>
          <p:cNvSpPr>
            <a:spLocks noGrp="1"/>
          </p:cNvSpPr>
          <p:nvPr>
            <p:ph type="sldNum" sz="quarter" idx="10"/>
          </p:nvPr>
        </p:nvSpPr>
        <p:spPr/>
        <p:txBody>
          <a:bodyPr/>
          <a:lstStyle/>
          <a:p>
            <a:fld id="{23DBBE5C-5316-417D-AED5-AD62BFC5760E}" type="slidenum">
              <a:rPr lang="hr-HR" smtClean="0"/>
              <a:t>11</a:t>
            </a:fld>
            <a:endParaRPr lang="hr-HR"/>
          </a:p>
        </p:txBody>
      </p:sp>
    </p:spTree>
    <p:extLst>
      <p:ext uri="{BB962C8B-B14F-4D97-AF65-F5344CB8AC3E}">
        <p14:creationId xmlns:p14="http://schemas.microsoft.com/office/powerpoint/2010/main" val="3757379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9" name="Podnaslov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r-HR" smtClean="0"/>
              <a:t>Uredite stil podnaslova matrice</a:t>
            </a:r>
            <a:endParaRPr kumimoji="0" lang="en-US"/>
          </a:p>
        </p:txBody>
      </p:sp>
      <p:sp>
        <p:nvSpPr>
          <p:cNvPr id="28" name="Naslov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hr-HR" smtClean="0"/>
              <a:t>Uredite stil naslova matrice</a:t>
            </a:r>
            <a:endParaRPr kumimoji="0" lang="en-US"/>
          </a:p>
        </p:txBody>
      </p:sp>
      <p:cxnSp>
        <p:nvCxnSpPr>
          <p:cNvPr id="8" name="Ravni poveznik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Ravni poveznik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Rezervirano mjesto datuma 14"/>
          <p:cNvSpPr>
            <a:spLocks noGrp="1"/>
          </p:cNvSpPr>
          <p:nvPr>
            <p:ph type="dt" sz="half" idx="10"/>
          </p:nvPr>
        </p:nvSpPr>
        <p:spPr/>
        <p:txBody>
          <a:bodyPr/>
          <a:lstStyle/>
          <a:p>
            <a:fld id="{616CAF2D-C261-452C-B334-0AE3517CB3EE}" type="datetimeFigureOut">
              <a:rPr lang="hr-HR" smtClean="0"/>
              <a:t>6.7.2015.</a:t>
            </a:fld>
            <a:endParaRPr lang="hr-HR"/>
          </a:p>
        </p:txBody>
      </p:sp>
      <p:sp>
        <p:nvSpPr>
          <p:cNvPr id="16" name="Rezervirano mjesto broja slajda 15"/>
          <p:cNvSpPr>
            <a:spLocks noGrp="1"/>
          </p:cNvSpPr>
          <p:nvPr>
            <p:ph type="sldNum" sz="quarter" idx="11"/>
          </p:nvPr>
        </p:nvSpPr>
        <p:spPr/>
        <p:txBody>
          <a:bodyPr/>
          <a:lstStyle/>
          <a:p>
            <a:fld id="{AB5B7BDA-92C7-4A91-A1CA-B41D7628D78B}" type="slidenum">
              <a:rPr lang="hr-HR" smtClean="0"/>
              <a:t>‹#›</a:t>
            </a:fld>
            <a:endParaRPr lang="hr-HR"/>
          </a:p>
        </p:txBody>
      </p:sp>
      <p:sp>
        <p:nvSpPr>
          <p:cNvPr id="17" name="Rezervirano mjesto podnožja 16"/>
          <p:cNvSpPr>
            <a:spLocks noGrp="1"/>
          </p:cNvSpPr>
          <p:nvPr>
            <p:ph type="ftr" sz="quarter" idx="12"/>
          </p:nvPr>
        </p:nvSpPr>
        <p:spPr/>
        <p:txBody>
          <a:bodyPr/>
          <a:lstStyle/>
          <a:p>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hr-HR" smtClean="0"/>
              <a:t>Uredite stil naslova matrice</a:t>
            </a:r>
            <a:endParaRPr kumimoji="0" lang="en-US"/>
          </a:p>
        </p:txBody>
      </p:sp>
      <p:sp>
        <p:nvSpPr>
          <p:cNvPr id="3" name="Rezervirano mjesto okomitog teksta 2"/>
          <p:cNvSpPr>
            <a:spLocks noGrp="1"/>
          </p:cNvSpPr>
          <p:nvPr>
            <p:ph type="body" orient="vert" idx="1"/>
          </p:nvPr>
        </p:nvSpPr>
        <p:spPr/>
        <p:txBody>
          <a:bodyPr vert="eaVer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616CAF2D-C261-452C-B334-0AE3517CB3EE}" type="datetimeFigureOut">
              <a:rPr lang="hr-HR" smtClean="0"/>
              <a:t>6.7.2015.</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B5B7BDA-92C7-4A91-A1CA-B41D7628D78B}"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kumimoji="0" lang="hr-HR" smtClean="0"/>
              <a:t>Uredite stil naslova matrice</a:t>
            </a:r>
            <a:endParaRPr kumimoji="0" lang="en-US"/>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616CAF2D-C261-452C-B334-0AE3517CB3EE}" type="datetimeFigureOut">
              <a:rPr lang="hr-HR" smtClean="0"/>
              <a:t>6.7.2015.</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B5B7BDA-92C7-4A91-A1CA-B41D7628D78B}"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9" name="Rezervirano mjesto sadržaja 8"/>
          <p:cNvSpPr>
            <a:spLocks noGrp="1"/>
          </p:cNvSpPr>
          <p:nvPr>
            <p:ph idx="1"/>
          </p:nvPr>
        </p:nvSpPr>
        <p:spPr>
          <a:xfrm>
            <a:off x="457200" y="1524000"/>
            <a:ext cx="8229600" cy="4572000"/>
          </a:xfrm>
        </p:spPr>
        <p:txBody>
          <a:bodyPr/>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14" name="Rezervirano mjesto datuma 13"/>
          <p:cNvSpPr>
            <a:spLocks noGrp="1"/>
          </p:cNvSpPr>
          <p:nvPr>
            <p:ph type="dt" sz="half" idx="14"/>
          </p:nvPr>
        </p:nvSpPr>
        <p:spPr/>
        <p:txBody>
          <a:bodyPr/>
          <a:lstStyle/>
          <a:p>
            <a:fld id="{616CAF2D-C261-452C-B334-0AE3517CB3EE}" type="datetimeFigureOut">
              <a:rPr lang="hr-HR" smtClean="0"/>
              <a:t>6.7.2015.</a:t>
            </a:fld>
            <a:endParaRPr lang="hr-HR"/>
          </a:p>
        </p:txBody>
      </p:sp>
      <p:sp>
        <p:nvSpPr>
          <p:cNvPr id="15" name="Rezervirano mjesto broja slajda 14"/>
          <p:cNvSpPr>
            <a:spLocks noGrp="1"/>
          </p:cNvSpPr>
          <p:nvPr>
            <p:ph type="sldNum" sz="quarter" idx="15"/>
          </p:nvPr>
        </p:nvSpPr>
        <p:spPr/>
        <p:txBody>
          <a:bodyPr/>
          <a:lstStyle>
            <a:lvl1pPr algn="ctr">
              <a:defRPr/>
            </a:lvl1pPr>
          </a:lstStyle>
          <a:p>
            <a:fld id="{AB5B7BDA-92C7-4A91-A1CA-B41D7628D78B}" type="slidenum">
              <a:rPr lang="hr-HR" smtClean="0"/>
              <a:t>‹#›</a:t>
            </a:fld>
            <a:endParaRPr lang="hr-HR"/>
          </a:p>
        </p:txBody>
      </p:sp>
      <p:sp>
        <p:nvSpPr>
          <p:cNvPr id="16" name="Rezervirano mjesto podnožja 15"/>
          <p:cNvSpPr>
            <a:spLocks noGrp="1"/>
          </p:cNvSpPr>
          <p:nvPr>
            <p:ph type="ftr" sz="quarter" idx="16"/>
          </p:nvPr>
        </p:nvSpPr>
        <p:spPr/>
        <p:txBody>
          <a:bodyPr/>
          <a:lstStyle/>
          <a:p>
            <a:endParaRPr lang="hr-HR"/>
          </a:p>
        </p:txBody>
      </p:sp>
      <p:sp>
        <p:nvSpPr>
          <p:cNvPr id="17" name="Naslov 16"/>
          <p:cNvSpPr>
            <a:spLocks noGrp="1"/>
          </p:cNvSpPr>
          <p:nvPr>
            <p:ph type="title"/>
          </p:nvPr>
        </p:nvSpPr>
        <p:spPr/>
        <p:txBody>
          <a:bodyPr rtlCol="0" anchor="b" anchorCtr="0"/>
          <a:lstStyle/>
          <a:p>
            <a:r>
              <a:rPr kumimoji="0" lang="hr-HR" smtClean="0"/>
              <a:t>Uredite stil naslova matrice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4" name="Rezervirano mjesto datuma 3"/>
          <p:cNvSpPr>
            <a:spLocks noGrp="1"/>
          </p:cNvSpPr>
          <p:nvPr>
            <p:ph type="dt" sz="half" idx="10"/>
          </p:nvPr>
        </p:nvSpPr>
        <p:spPr/>
        <p:txBody>
          <a:bodyPr/>
          <a:lstStyle/>
          <a:p>
            <a:fld id="{616CAF2D-C261-452C-B334-0AE3517CB3EE}" type="datetimeFigureOut">
              <a:rPr lang="hr-HR" smtClean="0"/>
              <a:t>6.7.2015.</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B5B7BDA-92C7-4A91-A1CA-B41D7628D78B}" type="slidenum">
              <a:rPr lang="hr-HR" smtClean="0"/>
              <a:t>‹#›</a:t>
            </a:fld>
            <a:endParaRPr lang="hr-HR"/>
          </a:p>
        </p:txBody>
      </p:sp>
      <p:sp>
        <p:nvSpPr>
          <p:cNvPr id="2" name="Naslov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hr-HR" smtClean="0"/>
              <a:t>Uredite stil naslova matrice</a:t>
            </a:r>
            <a:endParaRPr kumimoji="0" lang="en-US"/>
          </a:p>
        </p:txBody>
      </p:sp>
      <p:sp>
        <p:nvSpPr>
          <p:cNvPr id="3" name="Rezervirano mjesto teksta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r-HR" smtClean="0"/>
              <a:t>Uredite stilove teksta matrice</a:t>
            </a:r>
          </a:p>
        </p:txBody>
      </p:sp>
      <p:cxnSp>
        <p:nvCxnSpPr>
          <p:cNvPr id="7" name="Ravni poveznik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5" name="Rezervirano mjesto datuma 4"/>
          <p:cNvSpPr>
            <a:spLocks noGrp="1"/>
          </p:cNvSpPr>
          <p:nvPr>
            <p:ph type="dt" sz="half" idx="10"/>
          </p:nvPr>
        </p:nvSpPr>
        <p:spPr/>
        <p:txBody>
          <a:bodyPr/>
          <a:lstStyle/>
          <a:p>
            <a:fld id="{616CAF2D-C261-452C-B334-0AE3517CB3EE}" type="datetimeFigureOut">
              <a:rPr lang="hr-HR" smtClean="0"/>
              <a:t>6.7.2015.</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AB5B7BDA-92C7-4A91-A1CA-B41D7628D78B}" type="slidenum">
              <a:rPr lang="hr-HR" smtClean="0"/>
              <a:t>‹#›</a:t>
            </a:fld>
            <a:endParaRPr lang="hr-HR"/>
          </a:p>
        </p:txBody>
      </p:sp>
      <p:sp>
        <p:nvSpPr>
          <p:cNvPr id="2" name="Naslov 1"/>
          <p:cNvSpPr>
            <a:spLocks noGrp="1"/>
          </p:cNvSpPr>
          <p:nvPr>
            <p:ph type="title"/>
          </p:nvPr>
        </p:nvSpPr>
        <p:spPr/>
        <p:txBody>
          <a:bodyPr/>
          <a:lstStyle/>
          <a:p>
            <a:r>
              <a:rPr kumimoji="0" lang="hr-HR" smtClean="0"/>
              <a:t>Uredite stil naslova matrice</a:t>
            </a:r>
            <a:endParaRPr kumimoji="0" lang="en-US"/>
          </a:p>
        </p:txBody>
      </p:sp>
      <p:sp>
        <p:nvSpPr>
          <p:cNvPr id="11" name="Rezervirano mjesto sadržaja 10"/>
          <p:cNvSpPr>
            <a:spLocks noGrp="1"/>
          </p:cNvSpPr>
          <p:nvPr>
            <p:ph sz="half" idx="1"/>
          </p:nvPr>
        </p:nvSpPr>
        <p:spPr>
          <a:xfrm>
            <a:off x="457200" y="1524000"/>
            <a:ext cx="4059936" cy="4572000"/>
          </a:xfrm>
        </p:spPr>
        <p:txBody>
          <a:bodyPr/>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13" name="Rezervirano mjesto sadržaja 12"/>
          <p:cNvSpPr>
            <a:spLocks noGrp="1"/>
          </p:cNvSpPr>
          <p:nvPr>
            <p:ph sz="half" idx="2"/>
          </p:nvPr>
        </p:nvSpPr>
        <p:spPr>
          <a:xfrm>
            <a:off x="4648200" y="1524000"/>
            <a:ext cx="4059936" cy="4572000"/>
          </a:xfrm>
        </p:spPr>
        <p:txBody>
          <a:bodyPr/>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9" name="Rezervirano mjesto broja slajda 8"/>
          <p:cNvSpPr>
            <a:spLocks noGrp="1"/>
          </p:cNvSpPr>
          <p:nvPr>
            <p:ph type="sldNum" sz="quarter" idx="12"/>
          </p:nvPr>
        </p:nvSpPr>
        <p:spPr/>
        <p:txBody>
          <a:bodyPr/>
          <a:lstStyle/>
          <a:p>
            <a:fld id="{AB5B7BDA-92C7-4A91-A1CA-B41D7628D78B}" type="slidenum">
              <a:rPr lang="hr-HR" smtClean="0"/>
              <a:t>‹#›</a:t>
            </a:fld>
            <a:endParaRPr lang="hr-HR"/>
          </a:p>
        </p:txBody>
      </p:sp>
      <p:sp>
        <p:nvSpPr>
          <p:cNvPr id="8" name="Rezervirano mjesto podnožja 7"/>
          <p:cNvSpPr>
            <a:spLocks noGrp="1"/>
          </p:cNvSpPr>
          <p:nvPr>
            <p:ph type="ftr" sz="quarter" idx="11"/>
          </p:nvPr>
        </p:nvSpPr>
        <p:spPr/>
        <p:txBody>
          <a:bodyPr/>
          <a:lstStyle/>
          <a:p>
            <a:endParaRPr lang="hr-HR"/>
          </a:p>
        </p:txBody>
      </p:sp>
      <p:sp>
        <p:nvSpPr>
          <p:cNvPr id="7" name="Rezervirano mjesto datuma 6"/>
          <p:cNvSpPr>
            <a:spLocks noGrp="1"/>
          </p:cNvSpPr>
          <p:nvPr>
            <p:ph type="dt" sz="half" idx="10"/>
          </p:nvPr>
        </p:nvSpPr>
        <p:spPr/>
        <p:txBody>
          <a:bodyPr/>
          <a:lstStyle/>
          <a:p>
            <a:fld id="{616CAF2D-C261-452C-B334-0AE3517CB3EE}" type="datetimeFigureOut">
              <a:rPr lang="hr-HR" smtClean="0"/>
              <a:t>6.7.2015.</a:t>
            </a:fld>
            <a:endParaRPr lang="hr-HR"/>
          </a:p>
        </p:txBody>
      </p:sp>
      <p:sp>
        <p:nvSpPr>
          <p:cNvPr id="3" name="Rezervirano mjesto teksta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r-HR" smtClean="0"/>
              <a:t>Uredite stilove teksta matrice</a:t>
            </a:r>
          </a:p>
        </p:txBody>
      </p:sp>
      <p:sp>
        <p:nvSpPr>
          <p:cNvPr id="32" name="Rezervirano mjesto sadržaja 31"/>
          <p:cNvSpPr>
            <a:spLocks noGrp="1"/>
          </p:cNvSpPr>
          <p:nvPr>
            <p:ph sz="half" idx="2"/>
          </p:nvPr>
        </p:nvSpPr>
        <p:spPr>
          <a:xfrm>
            <a:off x="457200" y="2201896"/>
            <a:ext cx="4038600" cy="3913632"/>
          </a:xfrm>
        </p:spPr>
        <p:txBody>
          <a:bodyPr/>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34" name="Rezervirano mjesto sadržaja 33"/>
          <p:cNvSpPr>
            <a:spLocks noGrp="1"/>
          </p:cNvSpPr>
          <p:nvPr>
            <p:ph sz="quarter" idx="4"/>
          </p:nvPr>
        </p:nvSpPr>
        <p:spPr>
          <a:xfrm>
            <a:off x="4649788" y="2201896"/>
            <a:ext cx="4038600" cy="3913632"/>
          </a:xfrm>
        </p:spPr>
        <p:txBody>
          <a:bodyPr/>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2" name="Naslov 1"/>
          <p:cNvSpPr>
            <a:spLocks noGrp="1"/>
          </p:cNvSpPr>
          <p:nvPr>
            <p:ph type="title"/>
          </p:nvPr>
        </p:nvSpPr>
        <p:spPr>
          <a:xfrm>
            <a:off x="457200" y="155448"/>
            <a:ext cx="8229600" cy="1143000"/>
          </a:xfrm>
        </p:spPr>
        <p:txBody>
          <a:bodyPr anchor="b" anchorCtr="0"/>
          <a:lstStyle>
            <a:lvl1pPr>
              <a:defRPr/>
            </a:lvl1pPr>
          </a:lstStyle>
          <a:p>
            <a:r>
              <a:rPr kumimoji="0" lang="hr-HR" smtClean="0"/>
              <a:t>Uredite stil naslova matrice</a:t>
            </a:r>
            <a:endParaRPr kumimoji="0" lang="en-US"/>
          </a:p>
        </p:txBody>
      </p:sp>
      <p:sp>
        <p:nvSpPr>
          <p:cNvPr id="12" name="Rezervirano mjesto teksta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r-HR" smtClean="0"/>
              <a:t>Uredite stilove teksta matrice</a:t>
            </a:r>
          </a:p>
        </p:txBody>
      </p:sp>
      <p:cxnSp>
        <p:nvCxnSpPr>
          <p:cNvPr id="10" name="Ravni poveznik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Ravni poveznik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Rezervirano mjesto datuma 2"/>
          <p:cNvSpPr>
            <a:spLocks noGrp="1"/>
          </p:cNvSpPr>
          <p:nvPr>
            <p:ph type="dt" sz="half" idx="10"/>
          </p:nvPr>
        </p:nvSpPr>
        <p:spPr/>
        <p:txBody>
          <a:bodyPr/>
          <a:lstStyle/>
          <a:p>
            <a:fld id="{616CAF2D-C261-452C-B334-0AE3517CB3EE}" type="datetimeFigureOut">
              <a:rPr lang="hr-HR" smtClean="0"/>
              <a:t>6.7.2015.</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AB5B7BDA-92C7-4A91-A1CA-B41D7628D78B}" type="slidenum">
              <a:rPr lang="hr-HR" smtClean="0"/>
              <a:t>‹#›</a:t>
            </a:fld>
            <a:endParaRPr lang="hr-HR"/>
          </a:p>
        </p:txBody>
      </p:sp>
      <p:sp>
        <p:nvSpPr>
          <p:cNvPr id="2" name="Naslov 1"/>
          <p:cNvSpPr>
            <a:spLocks noGrp="1"/>
          </p:cNvSpPr>
          <p:nvPr>
            <p:ph type="title"/>
          </p:nvPr>
        </p:nvSpPr>
        <p:spPr/>
        <p:txBody>
          <a:bodyPr/>
          <a:lstStyle/>
          <a:p>
            <a:r>
              <a:rPr kumimoji="0" lang="hr-HR" smtClean="0"/>
              <a:t>Uredite stil naslova matrice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616CAF2D-C261-452C-B334-0AE3517CB3EE}" type="datetimeFigureOut">
              <a:rPr lang="hr-HR" smtClean="0"/>
              <a:t>6.7.2015.</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AB5B7BDA-92C7-4A91-A1CA-B41D7628D78B}"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29" name="Rezervirano mjesto sadržaja 28"/>
          <p:cNvSpPr>
            <a:spLocks noGrp="1"/>
          </p:cNvSpPr>
          <p:nvPr>
            <p:ph sz="quarter" idx="1"/>
          </p:nvPr>
        </p:nvSpPr>
        <p:spPr>
          <a:xfrm>
            <a:off x="457200" y="457200"/>
            <a:ext cx="6248400" cy="5715000"/>
          </a:xfrm>
        </p:spPr>
        <p:txBody>
          <a:bodyPr/>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3" name="Rezervirano mjesto teksta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hr-HR" smtClean="0"/>
              <a:t>Uredite stilove teksta matrice</a:t>
            </a:r>
          </a:p>
        </p:txBody>
      </p:sp>
      <p:sp>
        <p:nvSpPr>
          <p:cNvPr id="31" name="Naslov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r-HR" smtClean="0"/>
              <a:t>Uredite stil naslova matrice</a:t>
            </a:r>
            <a:endParaRPr kumimoji="0" lang="en-US"/>
          </a:p>
        </p:txBody>
      </p:sp>
      <p:sp>
        <p:nvSpPr>
          <p:cNvPr id="8" name="Rezervirano mjesto datuma 7"/>
          <p:cNvSpPr>
            <a:spLocks noGrp="1"/>
          </p:cNvSpPr>
          <p:nvPr>
            <p:ph type="dt" sz="half" idx="14"/>
          </p:nvPr>
        </p:nvSpPr>
        <p:spPr/>
        <p:txBody>
          <a:bodyPr/>
          <a:lstStyle/>
          <a:p>
            <a:fld id="{616CAF2D-C261-452C-B334-0AE3517CB3EE}" type="datetimeFigureOut">
              <a:rPr lang="hr-HR" smtClean="0"/>
              <a:t>6.7.2015.</a:t>
            </a:fld>
            <a:endParaRPr lang="hr-HR"/>
          </a:p>
        </p:txBody>
      </p:sp>
      <p:sp>
        <p:nvSpPr>
          <p:cNvPr id="9" name="Rezervirano mjesto broja slajda 8"/>
          <p:cNvSpPr>
            <a:spLocks noGrp="1"/>
          </p:cNvSpPr>
          <p:nvPr>
            <p:ph type="sldNum" sz="quarter" idx="15"/>
          </p:nvPr>
        </p:nvSpPr>
        <p:spPr/>
        <p:txBody>
          <a:bodyPr/>
          <a:lstStyle/>
          <a:p>
            <a:fld id="{AB5B7BDA-92C7-4A91-A1CA-B41D7628D78B}" type="slidenum">
              <a:rPr lang="hr-HR" smtClean="0"/>
              <a:t>‹#›</a:t>
            </a:fld>
            <a:endParaRPr lang="hr-HR"/>
          </a:p>
        </p:txBody>
      </p:sp>
      <p:sp>
        <p:nvSpPr>
          <p:cNvPr id="10" name="Rezervirano mjesto podnožja 9"/>
          <p:cNvSpPr>
            <a:spLocks noGrp="1"/>
          </p:cNvSpPr>
          <p:nvPr>
            <p:ph type="ftr" sz="quarter" idx="16"/>
          </p:nvPr>
        </p:nvSpPr>
        <p:spPr/>
        <p:txBody>
          <a:bodyPr/>
          <a:lstStyle/>
          <a:p>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r-HR" smtClean="0"/>
              <a:t>Uredite stil naslova matrice</a:t>
            </a:r>
            <a:endParaRPr kumimoji="0" lang="en-US"/>
          </a:p>
        </p:txBody>
      </p:sp>
      <p:sp>
        <p:nvSpPr>
          <p:cNvPr id="3" name="Rezervirano mjesto slik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hr-HR" smtClean="0"/>
              <a:t>Kliknite ikonu da biste dodali  sliku</a:t>
            </a:r>
            <a:endParaRPr kumimoji="0" lang="en-US"/>
          </a:p>
        </p:txBody>
      </p:sp>
      <p:sp>
        <p:nvSpPr>
          <p:cNvPr id="4" name="Rezervirano mjesto teksta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hr-HR" smtClean="0"/>
              <a:t>Uredite stilove teksta matrice</a:t>
            </a:r>
          </a:p>
        </p:txBody>
      </p:sp>
      <p:sp>
        <p:nvSpPr>
          <p:cNvPr id="8" name="Rezervirano mjesto datuma 7"/>
          <p:cNvSpPr>
            <a:spLocks noGrp="1"/>
          </p:cNvSpPr>
          <p:nvPr>
            <p:ph type="dt" sz="half" idx="10"/>
          </p:nvPr>
        </p:nvSpPr>
        <p:spPr/>
        <p:txBody>
          <a:bodyPr/>
          <a:lstStyle/>
          <a:p>
            <a:fld id="{616CAF2D-C261-452C-B334-0AE3517CB3EE}" type="datetimeFigureOut">
              <a:rPr lang="hr-HR" smtClean="0"/>
              <a:t>6.7.2015.</a:t>
            </a:fld>
            <a:endParaRPr lang="hr-HR"/>
          </a:p>
        </p:txBody>
      </p:sp>
      <p:sp>
        <p:nvSpPr>
          <p:cNvPr id="9" name="Rezervirano mjesto broja slajda 8"/>
          <p:cNvSpPr>
            <a:spLocks noGrp="1"/>
          </p:cNvSpPr>
          <p:nvPr>
            <p:ph type="sldNum" sz="quarter" idx="11"/>
          </p:nvPr>
        </p:nvSpPr>
        <p:spPr/>
        <p:txBody>
          <a:bodyPr/>
          <a:lstStyle/>
          <a:p>
            <a:fld id="{AB5B7BDA-92C7-4A91-A1CA-B41D7628D78B}" type="slidenum">
              <a:rPr lang="hr-HR" smtClean="0"/>
              <a:t>‹#›</a:t>
            </a:fld>
            <a:endParaRPr lang="hr-HR"/>
          </a:p>
        </p:txBody>
      </p:sp>
      <p:sp>
        <p:nvSpPr>
          <p:cNvPr id="10" name="Rezervirano mjesto podnožja 9"/>
          <p:cNvSpPr>
            <a:spLocks noGrp="1"/>
          </p:cNvSpPr>
          <p:nvPr>
            <p:ph type="ftr" sz="quarter" idx="12"/>
          </p:nvPr>
        </p:nvSpPr>
        <p:spPr/>
        <p:txBody>
          <a:bodyPr/>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zervirano mjesto teksta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hr-HR" smtClean="0"/>
              <a:t>Uredite stilove teksta matrice</a:t>
            </a:r>
          </a:p>
          <a:p>
            <a:pPr lvl="1" eaLnBrk="1" latinLnBrk="0" hangingPunct="1"/>
            <a:r>
              <a:rPr kumimoji="0" lang="hr-HR" smtClean="0"/>
              <a:t>Druga razina</a:t>
            </a:r>
          </a:p>
          <a:p>
            <a:pPr lvl="2" eaLnBrk="1" latinLnBrk="0" hangingPunct="1"/>
            <a:r>
              <a:rPr kumimoji="0" lang="hr-HR" smtClean="0"/>
              <a:t>Treća razina</a:t>
            </a:r>
          </a:p>
          <a:p>
            <a:pPr lvl="3" eaLnBrk="1" latinLnBrk="0" hangingPunct="1"/>
            <a:r>
              <a:rPr kumimoji="0" lang="hr-HR" smtClean="0"/>
              <a:t>Četvrta razina</a:t>
            </a:r>
          </a:p>
          <a:p>
            <a:pPr lvl="4" eaLnBrk="1" latinLnBrk="0" hangingPunct="1"/>
            <a:r>
              <a:rPr kumimoji="0" lang="hr-HR" smtClean="0"/>
              <a:t>Peta razina</a:t>
            </a:r>
            <a:endParaRPr kumimoji="0" lang="en-US"/>
          </a:p>
        </p:txBody>
      </p:sp>
      <p:sp>
        <p:nvSpPr>
          <p:cNvPr id="24" name="Rezervirano mjesto datum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16CAF2D-C261-452C-B334-0AE3517CB3EE}" type="datetimeFigureOut">
              <a:rPr lang="hr-HR" smtClean="0"/>
              <a:t>6.7.2015.</a:t>
            </a:fld>
            <a:endParaRPr lang="hr-HR"/>
          </a:p>
        </p:txBody>
      </p:sp>
      <p:sp>
        <p:nvSpPr>
          <p:cNvPr id="10" name="Rezervirano mjesto podnožj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hr-HR"/>
          </a:p>
        </p:txBody>
      </p:sp>
      <p:sp>
        <p:nvSpPr>
          <p:cNvPr id="22" name="Rezervirano mjesto broja slajd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B5B7BDA-92C7-4A91-A1CA-B41D7628D78B}" type="slidenum">
              <a:rPr lang="hr-HR" smtClean="0"/>
              <a:t>‹#›</a:t>
            </a:fld>
            <a:endParaRPr lang="hr-HR"/>
          </a:p>
        </p:txBody>
      </p:sp>
      <p:sp>
        <p:nvSpPr>
          <p:cNvPr id="5" name="Rezervirano mjesto naslova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hr-HR" smtClean="0"/>
              <a:t>Uredite stil naslova matrice</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p:txBody>
          <a:bodyPr>
            <a:normAutofit/>
          </a:bodyPr>
          <a:lstStyle/>
          <a:p>
            <a:r>
              <a:rPr lang="hr-HR" dirty="0" smtClean="0"/>
              <a:t>radionica </a:t>
            </a:r>
          </a:p>
          <a:p>
            <a:r>
              <a:rPr lang="hr-HR" dirty="0" smtClean="0"/>
              <a:t>Josip </a:t>
            </a:r>
            <a:r>
              <a:rPr lang="hr-HR" dirty="0" err="1" smtClean="0"/>
              <a:t>Rihtarić</a:t>
            </a:r>
            <a:r>
              <a:rPr lang="hr-HR" dirty="0" smtClean="0"/>
              <a:t> i Draženka Stančić</a:t>
            </a:r>
            <a:endParaRPr lang="hr-HR" dirty="0"/>
          </a:p>
        </p:txBody>
      </p:sp>
      <p:sp>
        <p:nvSpPr>
          <p:cNvPr id="2" name="Naslov 1"/>
          <p:cNvSpPr>
            <a:spLocks noGrp="1"/>
          </p:cNvSpPr>
          <p:nvPr>
            <p:ph type="ctrTitle"/>
          </p:nvPr>
        </p:nvSpPr>
        <p:spPr/>
        <p:txBody>
          <a:bodyPr>
            <a:normAutofit/>
          </a:bodyPr>
          <a:lstStyle/>
          <a:p>
            <a:r>
              <a:rPr lang="hr-HR" sz="2800" dirty="0"/>
              <a:t>Oblikovanje standarda, pokazatelja uspješnosti i ishoda </a:t>
            </a:r>
            <a:r>
              <a:rPr lang="hr-HR" sz="2800" dirty="0" smtClean="0"/>
              <a:t>učenja – </a:t>
            </a:r>
            <a:r>
              <a:rPr lang="hr-HR" sz="2800" dirty="0"/>
              <a:t>temelj za izradu programa rada školskog </a:t>
            </a:r>
            <a:r>
              <a:rPr lang="hr-HR" sz="2800" dirty="0" smtClean="0"/>
              <a:t>knjižničara</a:t>
            </a:r>
            <a:r>
              <a:rPr lang="hr-HR" sz="2800" dirty="0"/>
              <a:t/>
            </a:r>
            <a:br>
              <a:rPr lang="hr-HR" sz="2800" dirty="0"/>
            </a:br>
            <a:endParaRPr lang="hr-HR" sz="2800" dirty="0"/>
          </a:p>
        </p:txBody>
      </p:sp>
    </p:spTree>
    <p:extLst>
      <p:ext uri="{BB962C8B-B14F-4D97-AF65-F5344CB8AC3E}">
        <p14:creationId xmlns:p14="http://schemas.microsoft.com/office/powerpoint/2010/main" val="359653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normAutofit fontScale="62500" lnSpcReduction="20000"/>
          </a:bodyPr>
          <a:lstStyle/>
          <a:p>
            <a:r>
              <a:rPr lang="hr-HR" dirty="0" smtClean="0">
                <a:solidFill>
                  <a:srgbClr val="C00000"/>
                </a:solidFill>
              </a:rPr>
              <a:t>Tematska područja i teme:</a:t>
            </a:r>
          </a:p>
          <a:p>
            <a:pPr marL="0" indent="0">
              <a:buNone/>
            </a:pPr>
            <a:r>
              <a:rPr lang="pl-PL" dirty="0" smtClean="0"/>
              <a:t>1) Knjižnica </a:t>
            </a:r>
            <a:r>
              <a:rPr lang="pl-PL" dirty="0"/>
              <a:t>i druge ustanove – izvori informacija</a:t>
            </a:r>
          </a:p>
          <a:p>
            <a:pPr lvl="1">
              <a:buFont typeface="Wingdings" panose="05000000000000000000" pitchFamily="2" charset="2"/>
              <a:buChar char="§"/>
            </a:pPr>
            <a:r>
              <a:rPr lang="pl-PL" dirty="0">
                <a:solidFill>
                  <a:srgbClr val="FDF699"/>
                </a:solidFill>
              </a:rPr>
              <a:t>U potrazi za </a:t>
            </a:r>
            <a:r>
              <a:rPr lang="pl-PL" dirty="0" smtClean="0">
                <a:solidFill>
                  <a:srgbClr val="FDF699"/>
                </a:solidFill>
              </a:rPr>
              <a:t>informacijama u knjižnici</a:t>
            </a:r>
          </a:p>
          <a:p>
            <a:pPr marL="0" indent="0">
              <a:buNone/>
            </a:pPr>
            <a:r>
              <a:rPr lang="pl-PL" dirty="0" smtClean="0"/>
              <a:t>2) Knjige i časopisi : E-knjige i e-časopisi</a:t>
            </a:r>
          </a:p>
          <a:p>
            <a:pPr lvl="1">
              <a:buFont typeface="Wingdings" panose="05000000000000000000" pitchFamily="2" charset="2"/>
              <a:buChar char="§"/>
            </a:pPr>
            <a:r>
              <a:rPr lang="pl-PL" dirty="0" smtClean="0">
                <a:solidFill>
                  <a:srgbClr val="FDF699"/>
                </a:solidFill>
              </a:rPr>
              <a:t>Vrste </a:t>
            </a:r>
            <a:r>
              <a:rPr lang="pl-PL" dirty="0">
                <a:solidFill>
                  <a:srgbClr val="FDF699"/>
                </a:solidFill>
              </a:rPr>
              <a:t>knjiga i časopisa i njihova </a:t>
            </a:r>
            <a:r>
              <a:rPr lang="pl-PL" dirty="0" smtClean="0">
                <a:solidFill>
                  <a:srgbClr val="FDF699"/>
                </a:solidFill>
              </a:rPr>
              <a:t>struktura</a:t>
            </a:r>
          </a:p>
          <a:p>
            <a:pPr marL="0" indent="0">
              <a:buNone/>
            </a:pPr>
            <a:r>
              <a:rPr lang="pl-PL" dirty="0" smtClean="0"/>
              <a:t>3) Mediji </a:t>
            </a:r>
            <a:r>
              <a:rPr lang="pl-PL" dirty="0"/>
              <a:t>– nositelji informacija</a:t>
            </a:r>
          </a:p>
          <a:p>
            <a:pPr lvl="1">
              <a:buFont typeface="Wingdings" panose="05000000000000000000" pitchFamily="2" charset="2"/>
              <a:buChar char="§"/>
            </a:pPr>
            <a:r>
              <a:rPr lang="pl-PL" dirty="0">
                <a:solidFill>
                  <a:srgbClr val="FDF699"/>
                </a:solidFill>
              </a:rPr>
              <a:t>Analogni i digitalni mediji i njihova struktura i poruke</a:t>
            </a:r>
          </a:p>
          <a:p>
            <a:pPr marL="0" indent="0">
              <a:buNone/>
            </a:pPr>
            <a:r>
              <a:rPr lang="pl-PL" dirty="0" smtClean="0"/>
              <a:t>4) Kritičko </a:t>
            </a:r>
            <a:r>
              <a:rPr lang="pl-PL" dirty="0"/>
              <a:t>i analitičko mišljenje – vrjednovanje informacija </a:t>
            </a:r>
          </a:p>
          <a:p>
            <a:pPr lvl="1">
              <a:buFont typeface="Wingdings" panose="05000000000000000000" pitchFamily="2" charset="2"/>
              <a:buChar char="§"/>
            </a:pPr>
            <a:r>
              <a:rPr lang="pl-PL" dirty="0">
                <a:solidFill>
                  <a:srgbClr val="FDF699"/>
                </a:solidFill>
              </a:rPr>
              <a:t>Realno, nerealno, racionalno i emocionalno u informacijama</a:t>
            </a:r>
          </a:p>
          <a:p>
            <a:pPr marL="0" indent="0">
              <a:buNone/>
            </a:pPr>
            <a:r>
              <a:rPr lang="pl-PL" dirty="0" smtClean="0"/>
              <a:t>5) Prezentacija </a:t>
            </a:r>
            <a:r>
              <a:rPr lang="pl-PL" dirty="0"/>
              <a:t>i uporaba znanja, sposobnosti i vještina – načini korištenja informacija  </a:t>
            </a:r>
          </a:p>
          <a:p>
            <a:pPr lvl="1">
              <a:buFont typeface="Wingdings" panose="05000000000000000000" pitchFamily="2" charset="2"/>
              <a:buChar char="§"/>
            </a:pPr>
            <a:r>
              <a:rPr lang="pl-PL" dirty="0">
                <a:solidFill>
                  <a:srgbClr val="FDF699"/>
                </a:solidFill>
              </a:rPr>
              <a:t>Mediji, uspješno i etično upravljanje informacijama</a:t>
            </a:r>
          </a:p>
          <a:p>
            <a:pPr marL="0" indent="0">
              <a:buNone/>
            </a:pPr>
            <a:r>
              <a:rPr lang="pl-PL" dirty="0" smtClean="0"/>
              <a:t>6) Strategije </a:t>
            </a:r>
            <a:r>
              <a:rPr lang="pl-PL" dirty="0"/>
              <a:t>i metode učenja</a:t>
            </a:r>
          </a:p>
          <a:p>
            <a:pPr lvl="1">
              <a:buFont typeface="Wingdings" panose="05000000000000000000" pitchFamily="2" charset="2"/>
              <a:buChar char="§"/>
            </a:pPr>
            <a:r>
              <a:rPr lang="pl-PL" dirty="0">
                <a:solidFill>
                  <a:srgbClr val="FDF699"/>
                </a:solidFill>
              </a:rPr>
              <a:t>Zabavno učenje</a:t>
            </a:r>
          </a:p>
          <a:p>
            <a:pPr marL="0" indent="0">
              <a:buNone/>
            </a:pPr>
            <a:r>
              <a:rPr lang="pl-PL" dirty="0" smtClean="0"/>
              <a:t>7) Čitanje</a:t>
            </a:r>
            <a:endParaRPr lang="pl-PL" dirty="0"/>
          </a:p>
          <a:p>
            <a:pPr lvl="1">
              <a:buFont typeface="Wingdings" panose="05000000000000000000" pitchFamily="2" charset="2"/>
              <a:buChar char="§"/>
            </a:pPr>
            <a:r>
              <a:rPr lang="pl-PL" dirty="0">
                <a:solidFill>
                  <a:srgbClr val="FDF699"/>
                </a:solidFill>
              </a:rPr>
              <a:t>Vrste i tehnike čitanja</a:t>
            </a:r>
          </a:p>
          <a:p>
            <a:pPr marL="0" indent="0">
              <a:buNone/>
            </a:pPr>
            <a:r>
              <a:rPr lang="pl-PL" dirty="0" smtClean="0"/>
              <a:t>8) Javno </a:t>
            </a:r>
            <a:r>
              <a:rPr lang="pl-PL" dirty="0"/>
              <a:t>i kulturno djelovanje</a:t>
            </a:r>
          </a:p>
          <a:p>
            <a:pPr lvl="1">
              <a:buFont typeface="Wingdings" panose="05000000000000000000" pitchFamily="2" charset="2"/>
              <a:buChar char="§"/>
            </a:pPr>
            <a:r>
              <a:rPr lang="pl-PL" dirty="0">
                <a:solidFill>
                  <a:srgbClr val="FDF699"/>
                </a:solidFill>
              </a:rPr>
              <a:t>Baština, okoliš, javno i humanitarno djelovanje</a:t>
            </a:r>
          </a:p>
          <a:p>
            <a:endParaRPr lang="pl-PL" dirty="0" smtClean="0"/>
          </a:p>
          <a:p>
            <a:endParaRPr lang="pl-PL" dirty="0"/>
          </a:p>
          <a:p>
            <a:endParaRPr lang="hr-HR" dirty="0"/>
          </a:p>
        </p:txBody>
      </p:sp>
      <p:sp>
        <p:nvSpPr>
          <p:cNvPr id="3" name="Naslov 2"/>
          <p:cNvSpPr>
            <a:spLocks noGrp="1"/>
          </p:cNvSpPr>
          <p:nvPr>
            <p:ph type="title"/>
          </p:nvPr>
        </p:nvSpPr>
        <p:spPr/>
        <p:txBody>
          <a:bodyPr>
            <a:normAutofit fontScale="90000"/>
          </a:bodyPr>
          <a:lstStyle/>
          <a:p>
            <a:pPr algn="ctr"/>
            <a:r>
              <a:rPr lang="hr-HR" dirty="0" smtClean="0"/>
              <a:t>Tematska područja, teme, ključni pojmovi, obrazovni ishodi</a:t>
            </a:r>
            <a:endParaRPr lang="hr-HR" dirty="0"/>
          </a:p>
        </p:txBody>
      </p:sp>
    </p:spTree>
    <p:extLst>
      <p:ext uri="{BB962C8B-B14F-4D97-AF65-F5344CB8AC3E}">
        <p14:creationId xmlns:p14="http://schemas.microsoft.com/office/powerpoint/2010/main" val="2972479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Na zadano tematsko područje osmislite potrebne ključne pojmove!</a:t>
            </a:r>
            <a:endParaRPr lang="hr-HR" dirty="0"/>
          </a:p>
        </p:txBody>
      </p:sp>
      <p:sp>
        <p:nvSpPr>
          <p:cNvPr id="3" name="Naslov 2"/>
          <p:cNvSpPr>
            <a:spLocks noGrp="1"/>
          </p:cNvSpPr>
          <p:nvPr>
            <p:ph type="title"/>
          </p:nvPr>
        </p:nvSpPr>
        <p:spPr/>
        <p:txBody>
          <a:bodyPr/>
          <a:lstStyle/>
          <a:p>
            <a:r>
              <a:rPr lang="hr-HR" dirty="0" smtClean="0"/>
              <a:t>Zadatak 2.</a:t>
            </a:r>
            <a:endParaRPr lang="hr-HR" dirty="0"/>
          </a:p>
        </p:txBody>
      </p:sp>
    </p:spTree>
    <p:extLst>
      <p:ext uri="{BB962C8B-B14F-4D97-AF65-F5344CB8AC3E}">
        <p14:creationId xmlns:p14="http://schemas.microsoft.com/office/powerpoint/2010/main" val="1079994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it-IT" b="1" dirty="0" err="1" smtClean="0">
                <a:solidFill>
                  <a:srgbClr val="C00000"/>
                </a:solidFill>
              </a:rPr>
              <a:t>Knjižnica</a:t>
            </a:r>
            <a:r>
              <a:rPr lang="it-IT" b="1" dirty="0" smtClean="0">
                <a:solidFill>
                  <a:srgbClr val="C00000"/>
                </a:solidFill>
              </a:rPr>
              <a:t> </a:t>
            </a:r>
            <a:r>
              <a:rPr lang="it-IT" b="1" dirty="0">
                <a:solidFill>
                  <a:srgbClr val="C00000"/>
                </a:solidFill>
              </a:rPr>
              <a:t>i </a:t>
            </a:r>
            <a:r>
              <a:rPr lang="it-IT" b="1" dirty="0" err="1">
                <a:solidFill>
                  <a:srgbClr val="C00000"/>
                </a:solidFill>
              </a:rPr>
              <a:t>druge</a:t>
            </a:r>
            <a:r>
              <a:rPr lang="it-IT" b="1" dirty="0">
                <a:solidFill>
                  <a:srgbClr val="C00000"/>
                </a:solidFill>
              </a:rPr>
              <a:t> </a:t>
            </a:r>
            <a:r>
              <a:rPr lang="it-IT" b="1" dirty="0" err="1">
                <a:solidFill>
                  <a:srgbClr val="C00000"/>
                </a:solidFill>
              </a:rPr>
              <a:t>ustanove</a:t>
            </a:r>
            <a:r>
              <a:rPr lang="it-IT" b="1" dirty="0">
                <a:solidFill>
                  <a:srgbClr val="C00000"/>
                </a:solidFill>
              </a:rPr>
              <a:t> – </a:t>
            </a:r>
            <a:r>
              <a:rPr lang="it-IT" b="1" dirty="0" err="1">
                <a:solidFill>
                  <a:srgbClr val="C00000"/>
                </a:solidFill>
              </a:rPr>
              <a:t>izvori</a:t>
            </a:r>
            <a:r>
              <a:rPr lang="it-IT" b="1" dirty="0">
                <a:solidFill>
                  <a:srgbClr val="C00000"/>
                </a:solidFill>
              </a:rPr>
              <a:t> </a:t>
            </a:r>
            <a:r>
              <a:rPr lang="it-IT" b="1" dirty="0" err="1" smtClean="0">
                <a:solidFill>
                  <a:srgbClr val="C00000"/>
                </a:solidFill>
              </a:rPr>
              <a:t>informacija</a:t>
            </a:r>
            <a:endParaRPr lang="hr-HR" b="1" dirty="0" smtClean="0">
              <a:solidFill>
                <a:srgbClr val="C00000"/>
              </a:solidFill>
            </a:endParaRPr>
          </a:p>
          <a:p>
            <a:r>
              <a:rPr lang="hr-HR" b="1" dirty="0">
                <a:solidFill>
                  <a:srgbClr val="FDF699"/>
                </a:solidFill>
              </a:rPr>
              <a:t>Ključni pojmovi:</a:t>
            </a:r>
          </a:p>
          <a:p>
            <a:r>
              <a:rPr lang="hr-HR" dirty="0"/>
              <a:t>školska knjižnica, školski knjižničar, mjesna knjižnica, gradska knjižnica, narodna knjižnica, </a:t>
            </a:r>
            <a:r>
              <a:rPr lang="hr-HR" dirty="0" smtClean="0"/>
              <a:t>bibliobus, referentna </a:t>
            </a:r>
            <a:r>
              <a:rPr lang="hr-HR" dirty="0"/>
              <a:t>zbirka, znanost, struka, sažetak, signatura, autorski i naslovni katalog, uvod u UDK, katalog, </a:t>
            </a:r>
            <a:r>
              <a:rPr lang="hr-HR" dirty="0" err="1"/>
              <a:t>predmetnica</a:t>
            </a:r>
            <a:r>
              <a:rPr lang="hr-HR" dirty="0"/>
              <a:t>, zbirke u knjižnici, e-katalog ili on-</a:t>
            </a:r>
            <a:r>
              <a:rPr lang="hr-HR" dirty="0" err="1"/>
              <a:t>line</a:t>
            </a:r>
            <a:r>
              <a:rPr lang="hr-HR" dirty="0"/>
              <a:t> katalog, on-</a:t>
            </a:r>
            <a:r>
              <a:rPr lang="hr-HR" dirty="0" err="1"/>
              <a:t>line</a:t>
            </a:r>
            <a:r>
              <a:rPr lang="hr-HR" dirty="0"/>
              <a:t> informacija, NSK, specijalna i školska knjižnica, mjesto nakladnika i godinu </a:t>
            </a:r>
            <a:r>
              <a:rPr lang="hr-HR" dirty="0" smtClean="0"/>
              <a:t>izdavanja, arhiv, muzej</a:t>
            </a:r>
            <a:endParaRPr lang="hr-HR" dirty="0"/>
          </a:p>
        </p:txBody>
      </p:sp>
      <p:sp>
        <p:nvSpPr>
          <p:cNvPr id="3" name="Naslov 2"/>
          <p:cNvSpPr>
            <a:spLocks noGrp="1"/>
          </p:cNvSpPr>
          <p:nvPr>
            <p:ph type="title"/>
          </p:nvPr>
        </p:nvSpPr>
        <p:spPr/>
        <p:txBody>
          <a:bodyPr>
            <a:normAutofit fontScale="90000"/>
          </a:bodyPr>
          <a:lstStyle/>
          <a:p>
            <a:pPr algn="ctr"/>
            <a:r>
              <a:rPr lang="hr-HR" dirty="0" smtClean="0"/>
              <a:t>Ključni pojmovi po tematskim područjima (neovisno o razredima)</a:t>
            </a:r>
            <a:endParaRPr lang="hr-HR" dirty="0"/>
          </a:p>
        </p:txBody>
      </p:sp>
    </p:spTree>
    <p:extLst>
      <p:ext uri="{BB962C8B-B14F-4D97-AF65-F5344CB8AC3E}">
        <p14:creationId xmlns:p14="http://schemas.microsoft.com/office/powerpoint/2010/main" val="358541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normAutofit fontScale="92500" lnSpcReduction="20000"/>
          </a:bodyPr>
          <a:lstStyle/>
          <a:p>
            <a:r>
              <a:rPr lang="hr-HR" b="1" dirty="0" smtClean="0">
                <a:solidFill>
                  <a:srgbClr val="C00000"/>
                </a:solidFill>
              </a:rPr>
              <a:t>Knjige </a:t>
            </a:r>
            <a:r>
              <a:rPr lang="hr-HR" b="1" dirty="0">
                <a:solidFill>
                  <a:srgbClr val="C00000"/>
                </a:solidFill>
              </a:rPr>
              <a:t>i časopisi : E-knjige i e-časopisi</a:t>
            </a:r>
          </a:p>
          <a:p>
            <a:r>
              <a:rPr lang="hr-HR" b="1" dirty="0" smtClean="0">
                <a:solidFill>
                  <a:srgbClr val="FDF699"/>
                </a:solidFill>
              </a:rPr>
              <a:t>Ključni </a:t>
            </a:r>
            <a:r>
              <a:rPr lang="hr-HR" b="1" dirty="0">
                <a:solidFill>
                  <a:srgbClr val="FDF699"/>
                </a:solidFill>
              </a:rPr>
              <a:t>pojmovi</a:t>
            </a:r>
          </a:p>
          <a:p>
            <a:r>
              <a:rPr lang="hr-HR" dirty="0"/>
              <a:t>dijelovi knjige, slikovnica, knjiga, dječji časopisi, poučno-zabavni list, strip, mjesečnik, naslovnica, članak, rubrika, autor, ilustrator, prevoditelj, nakladnik, enciklopedija, leksikon, rječnik, pravopis, atlas, </a:t>
            </a:r>
            <a:r>
              <a:rPr lang="hr-HR" dirty="0" err="1"/>
              <a:t>književnoumjetnička</a:t>
            </a:r>
            <a:r>
              <a:rPr lang="hr-HR" dirty="0"/>
              <a:t> djela, znanstveno-popularna i stručna literatura, čitalačka kultura, tiskani i elektronički časopis, prednja korica, stražnja korica, hrbat korica, knjižni blok, hrbat knjižnog bloka, naslovna stranica, sadržaj, predgovor, uvod, glavni tekst, pogovor, popis priloga, bibliografija, predmetno kazalo, kazalo imena, bilješka o piscu, oprema knjige, mrežni izvori, elektronička knjiga, računalne edukacijske igre, </a:t>
            </a:r>
          </a:p>
          <a:p>
            <a:endParaRPr lang="hr-HR" dirty="0"/>
          </a:p>
        </p:txBody>
      </p:sp>
    </p:spTree>
    <p:extLst>
      <p:ext uri="{BB962C8B-B14F-4D97-AF65-F5344CB8AC3E}">
        <p14:creationId xmlns:p14="http://schemas.microsoft.com/office/powerpoint/2010/main" val="1131761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normAutofit lnSpcReduction="10000"/>
          </a:bodyPr>
          <a:lstStyle/>
          <a:p>
            <a:r>
              <a:rPr lang="vi-VN" b="1" dirty="0" smtClean="0">
                <a:solidFill>
                  <a:srgbClr val="C00000"/>
                </a:solidFill>
              </a:rPr>
              <a:t>Mediji </a:t>
            </a:r>
            <a:r>
              <a:rPr lang="vi-VN" b="1" dirty="0">
                <a:solidFill>
                  <a:srgbClr val="C00000"/>
                </a:solidFill>
              </a:rPr>
              <a:t>– nositelji informacija</a:t>
            </a:r>
          </a:p>
          <a:p>
            <a:r>
              <a:rPr lang="vi-VN" b="1" dirty="0" smtClean="0">
                <a:solidFill>
                  <a:srgbClr val="FDF699"/>
                </a:solidFill>
              </a:rPr>
              <a:t>Ključni </a:t>
            </a:r>
            <a:r>
              <a:rPr lang="vi-VN" b="1" dirty="0">
                <a:solidFill>
                  <a:srgbClr val="FDF699"/>
                </a:solidFill>
              </a:rPr>
              <a:t>pojmovi</a:t>
            </a:r>
          </a:p>
          <a:p>
            <a:r>
              <a:rPr lang="vi-VN" dirty="0"/>
              <a:t>vrste medija, prijenos informacija, analogni mediji, digitalni mediji, tisak, knjiga, časopis, novine, plakat, letak, brošura, elektronički mediji, radio, televizija, Internet, mobilni podaci, svrha medija, informiranje, zabava, utjecaj, uvjeravanje, pokretanje, reklame, oglašivački apeli, filmovi, igrice, prikriveno oglašavanje, plasiranje proizvoda, subliminalno oglašavanje, ugrađeno oglašavanje, ukrižena promocija, online reklamiranje, mobilno reklamiranje, integriranje marketinške kampanje, </a:t>
            </a:r>
          </a:p>
          <a:p>
            <a:endParaRPr lang="hr-HR" dirty="0"/>
          </a:p>
        </p:txBody>
      </p:sp>
    </p:spTree>
    <p:extLst>
      <p:ext uri="{BB962C8B-B14F-4D97-AF65-F5344CB8AC3E}">
        <p14:creationId xmlns:p14="http://schemas.microsoft.com/office/powerpoint/2010/main" val="4087470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b="1" dirty="0" smtClean="0">
                <a:solidFill>
                  <a:srgbClr val="C00000"/>
                </a:solidFill>
              </a:rPr>
              <a:t>Kritičko </a:t>
            </a:r>
            <a:r>
              <a:rPr lang="hr-HR" b="1" dirty="0">
                <a:solidFill>
                  <a:srgbClr val="C00000"/>
                </a:solidFill>
              </a:rPr>
              <a:t>i analitičko mišljenje – vrjednovanje informacija </a:t>
            </a:r>
          </a:p>
          <a:p>
            <a:r>
              <a:rPr lang="hr-HR" b="1" dirty="0" smtClean="0">
                <a:solidFill>
                  <a:srgbClr val="FDF699"/>
                </a:solidFill>
              </a:rPr>
              <a:t>Ključni </a:t>
            </a:r>
            <a:r>
              <a:rPr lang="hr-HR" b="1" dirty="0">
                <a:solidFill>
                  <a:srgbClr val="FDF699"/>
                </a:solidFill>
              </a:rPr>
              <a:t>pojmovi</a:t>
            </a:r>
          </a:p>
          <a:p>
            <a:r>
              <a:rPr lang="hr-HR" dirty="0"/>
              <a:t>znanje, informacija, činjenica, stav, dojam, cjeloživotno učenje, podatak, </a:t>
            </a:r>
          </a:p>
          <a:p>
            <a:endParaRPr lang="hr-HR" dirty="0"/>
          </a:p>
        </p:txBody>
      </p:sp>
    </p:spTree>
    <p:extLst>
      <p:ext uri="{BB962C8B-B14F-4D97-AF65-F5344CB8AC3E}">
        <p14:creationId xmlns:p14="http://schemas.microsoft.com/office/powerpoint/2010/main" val="1661150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b="1" dirty="0" smtClean="0">
                <a:solidFill>
                  <a:srgbClr val="C00000"/>
                </a:solidFill>
              </a:rPr>
              <a:t>Prezentacija </a:t>
            </a:r>
            <a:r>
              <a:rPr lang="hr-HR" b="1" dirty="0">
                <a:solidFill>
                  <a:srgbClr val="C00000"/>
                </a:solidFill>
              </a:rPr>
              <a:t>i uporaba znanja, sposobnosti i vještina – načini korištenja informacija  </a:t>
            </a:r>
          </a:p>
          <a:p>
            <a:r>
              <a:rPr lang="hr-HR" b="1" dirty="0" smtClean="0">
                <a:solidFill>
                  <a:srgbClr val="FDF699"/>
                </a:solidFill>
              </a:rPr>
              <a:t>Ključni </a:t>
            </a:r>
            <a:r>
              <a:rPr lang="hr-HR" b="1" dirty="0">
                <a:solidFill>
                  <a:srgbClr val="FDF699"/>
                </a:solidFill>
              </a:rPr>
              <a:t>pojmovi</a:t>
            </a:r>
          </a:p>
          <a:p>
            <a:r>
              <a:rPr lang="hr-HR" dirty="0"/>
              <a:t>autorstvo, citat, citiranje, vlasništvo, moralno pravo autora, plakat, </a:t>
            </a:r>
            <a:r>
              <a:rPr lang="hr-HR" dirty="0" err="1"/>
              <a:t>poster</a:t>
            </a:r>
            <a:r>
              <a:rPr lang="hr-HR" dirty="0"/>
              <a:t>, </a:t>
            </a:r>
            <a:r>
              <a:rPr lang="hr-HR" dirty="0" err="1"/>
              <a:t>ppt</a:t>
            </a:r>
            <a:r>
              <a:rPr lang="hr-HR" dirty="0"/>
              <a:t>, samostalni uradak, izložba, usmena prezentacija i prezentacija uz pomoć medija, digitalizacija, skeniranje</a:t>
            </a:r>
          </a:p>
          <a:p>
            <a:endParaRPr lang="hr-HR" dirty="0"/>
          </a:p>
        </p:txBody>
      </p:sp>
    </p:spTree>
    <p:extLst>
      <p:ext uri="{BB962C8B-B14F-4D97-AF65-F5344CB8AC3E}">
        <p14:creationId xmlns:p14="http://schemas.microsoft.com/office/powerpoint/2010/main" val="2774334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b="1" dirty="0" smtClean="0">
                <a:solidFill>
                  <a:srgbClr val="C00000"/>
                </a:solidFill>
              </a:rPr>
              <a:t>Strategije </a:t>
            </a:r>
            <a:r>
              <a:rPr lang="hr-HR" b="1" dirty="0">
                <a:solidFill>
                  <a:srgbClr val="C00000"/>
                </a:solidFill>
              </a:rPr>
              <a:t>i metode učenja</a:t>
            </a:r>
          </a:p>
          <a:p>
            <a:r>
              <a:rPr lang="hr-HR" b="1" dirty="0" smtClean="0">
                <a:solidFill>
                  <a:srgbClr val="FDF699"/>
                </a:solidFill>
              </a:rPr>
              <a:t>Ključni </a:t>
            </a:r>
            <a:r>
              <a:rPr lang="hr-HR" b="1" dirty="0">
                <a:solidFill>
                  <a:srgbClr val="FDF699"/>
                </a:solidFill>
              </a:rPr>
              <a:t>pojmovi</a:t>
            </a:r>
          </a:p>
          <a:p>
            <a:r>
              <a:rPr lang="hr-HR" dirty="0"/>
              <a:t>strategija učenja, mentalne mape, bilježenje sa sažimanjem, prepričavanje, postavljanje pitanja na pročitano, raspravljanje</a:t>
            </a:r>
          </a:p>
          <a:p>
            <a:endParaRPr lang="hr-HR" dirty="0"/>
          </a:p>
        </p:txBody>
      </p:sp>
    </p:spTree>
    <p:extLst>
      <p:ext uri="{BB962C8B-B14F-4D97-AF65-F5344CB8AC3E}">
        <p14:creationId xmlns:p14="http://schemas.microsoft.com/office/powerpoint/2010/main" val="2199719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b="1" dirty="0" smtClean="0">
                <a:solidFill>
                  <a:srgbClr val="C00000"/>
                </a:solidFill>
              </a:rPr>
              <a:t>Čitanje</a:t>
            </a:r>
            <a:endParaRPr lang="hr-HR" b="1" dirty="0">
              <a:solidFill>
                <a:srgbClr val="C00000"/>
              </a:solidFill>
            </a:endParaRPr>
          </a:p>
          <a:p>
            <a:r>
              <a:rPr lang="hr-HR" b="1" dirty="0" smtClean="0">
                <a:solidFill>
                  <a:srgbClr val="FDF699"/>
                </a:solidFill>
              </a:rPr>
              <a:t>Ključni </a:t>
            </a:r>
            <a:r>
              <a:rPr lang="hr-HR" b="1" dirty="0">
                <a:solidFill>
                  <a:srgbClr val="FDF699"/>
                </a:solidFill>
              </a:rPr>
              <a:t>pojmovi</a:t>
            </a:r>
          </a:p>
          <a:p>
            <a:r>
              <a:rPr lang="hr-HR" dirty="0"/>
              <a:t>čitanje radi užitka, čitanje naglas, čitanje radi učenja, čitanje u sebi,</a:t>
            </a:r>
          </a:p>
          <a:p>
            <a:endParaRPr lang="hr-HR" dirty="0"/>
          </a:p>
        </p:txBody>
      </p:sp>
    </p:spTree>
    <p:extLst>
      <p:ext uri="{BB962C8B-B14F-4D97-AF65-F5344CB8AC3E}">
        <p14:creationId xmlns:p14="http://schemas.microsoft.com/office/powerpoint/2010/main" val="2493418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b="1" dirty="0" smtClean="0">
                <a:solidFill>
                  <a:srgbClr val="C00000"/>
                </a:solidFill>
              </a:rPr>
              <a:t>Javno </a:t>
            </a:r>
            <a:r>
              <a:rPr lang="hr-HR" b="1" dirty="0">
                <a:solidFill>
                  <a:srgbClr val="C00000"/>
                </a:solidFill>
              </a:rPr>
              <a:t>i kulturno djelovanje</a:t>
            </a:r>
          </a:p>
          <a:p>
            <a:r>
              <a:rPr lang="hr-HR" b="1" dirty="0" smtClean="0">
                <a:solidFill>
                  <a:srgbClr val="FDF699"/>
                </a:solidFill>
              </a:rPr>
              <a:t>Ključni </a:t>
            </a:r>
            <a:r>
              <a:rPr lang="hr-HR" b="1" dirty="0">
                <a:solidFill>
                  <a:srgbClr val="FDF699"/>
                </a:solidFill>
              </a:rPr>
              <a:t>pojmovi</a:t>
            </a:r>
          </a:p>
          <a:p>
            <a:r>
              <a:rPr lang="hr-HR" dirty="0"/>
              <a:t>Baština (kulturna i prirodna, materijalna i nematerijalna, pokretna i nepokretna), </a:t>
            </a:r>
            <a:r>
              <a:rPr lang="hr-HR" dirty="0" err="1"/>
              <a:t>volonterizam</a:t>
            </a:r>
            <a:r>
              <a:rPr lang="hr-HR" dirty="0"/>
              <a:t>, briga o okolišu, udruge</a:t>
            </a:r>
          </a:p>
          <a:p>
            <a:endParaRPr lang="hr-HR" dirty="0"/>
          </a:p>
        </p:txBody>
      </p:sp>
    </p:spTree>
    <p:extLst>
      <p:ext uri="{BB962C8B-B14F-4D97-AF65-F5344CB8AC3E}">
        <p14:creationId xmlns:p14="http://schemas.microsoft.com/office/powerpoint/2010/main" val="253924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lstStyle/>
          <a:p>
            <a:pPr marL="0" indent="0">
              <a:buNone/>
            </a:pPr>
            <a:r>
              <a:rPr lang="hr-HR" b="1" dirty="0" smtClean="0">
                <a:solidFill>
                  <a:srgbClr val="C00000"/>
                </a:solidFill>
              </a:rPr>
              <a:t>imamo:</a:t>
            </a:r>
          </a:p>
          <a:p>
            <a:r>
              <a:rPr lang="hr-HR" dirty="0" smtClean="0"/>
              <a:t>KIO za OŠ (zastarjelo)</a:t>
            </a:r>
          </a:p>
          <a:p>
            <a:pPr marL="0" indent="0">
              <a:buNone/>
            </a:pPr>
            <a:r>
              <a:rPr lang="hr-HR" b="1" dirty="0" smtClean="0">
                <a:solidFill>
                  <a:srgbClr val="C00000"/>
                </a:solidFill>
              </a:rPr>
              <a:t>nemamo:</a:t>
            </a:r>
          </a:p>
          <a:p>
            <a:r>
              <a:rPr lang="hr-HR" dirty="0" smtClean="0"/>
              <a:t>Program rada za SŠ</a:t>
            </a:r>
          </a:p>
          <a:p>
            <a:pPr marL="0" indent="0">
              <a:buNone/>
            </a:pPr>
            <a:r>
              <a:rPr lang="hr-HR" b="1" dirty="0" smtClean="0">
                <a:solidFill>
                  <a:srgbClr val="C00000"/>
                </a:solidFill>
              </a:rPr>
              <a:t>želimo: </a:t>
            </a:r>
          </a:p>
          <a:p>
            <a:r>
              <a:rPr lang="hr-HR" dirty="0"/>
              <a:t>v</a:t>
            </a:r>
            <a:r>
              <a:rPr lang="hr-HR" dirty="0" smtClean="0"/>
              <a:t>idljivost u stručnoj javnosti</a:t>
            </a:r>
          </a:p>
          <a:p>
            <a:r>
              <a:rPr lang="hr-HR" dirty="0"/>
              <a:t>k</a:t>
            </a:r>
            <a:r>
              <a:rPr lang="hr-HR" dirty="0" smtClean="0"/>
              <a:t>valitetne i ujednačene smjernice za rad </a:t>
            </a:r>
            <a:endParaRPr lang="hr-HR" dirty="0"/>
          </a:p>
        </p:txBody>
      </p:sp>
      <p:sp>
        <p:nvSpPr>
          <p:cNvPr id="2" name="Naslov 1"/>
          <p:cNvSpPr>
            <a:spLocks noGrp="1"/>
          </p:cNvSpPr>
          <p:nvPr>
            <p:ph type="title"/>
          </p:nvPr>
        </p:nvSpPr>
        <p:spPr/>
        <p:txBody>
          <a:bodyPr/>
          <a:lstStyle/>
          <a:p>
            <a:pPr algn="ctr"/>
            <a:r>
              <a:rPr lang="hr-HR" dirty="0" smtClean="0"/>
              <a:t>Zašto?</a:t>
            </a:r>
            <a:endParaRPr lang="hr-HR" dirty="0"/>
          </a:p>
        </p:txBody>
      </p:sp>
    </p:spTree>
    <p:extLst>
      <p:ext uri="{BB962C8B-B14F-4D97-AF65-F5344CB8AC3E}">
        <p14:creationId xmlns:p14="http://schemas.microsoft.com/office/powerpoint/2010/main" val="2091293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pl-PL" dirty="0"/>
              <a:t>Na zadano tematsko područje </a:t>
            </a:r>
            <a:r>
              <a:rPr lang="pl-PL" dirty="0" smtClean="0"/>
              <a:t>i ključne pojmove osmislite ishode učenja!</a:t>
            </a:r>
            <a:endParaRPr lang="pl-PL" dirty="0"/>
          </a:p>
          <a:p>
            <a:endParaRPr lang="hr-HR" dirty="0"/>
          </a:p>
        </p:txBody>
      </p:sp>
      <p:sp>
        <p:nvSpPr>
          <p:cNvPr id="3" name="Naslov 2"/>
          <p:cNvSpPr>
            <a:spLocks noGrp="1"/>
          </p:cNvSpPr>
          <p:nvPr>
            <p:ph type="title"/>
          </p:nvPr>
        </p:nvSpPr>
        <p:spPr/>
        <p:txBody>
          <a:bodyPr/>
          <a:lstStyle/>
          <a:p>
            <a:r>
              <a:rPr lang="hr-HR" dirty="0" smtClean="0"/>
              <a:t>Zadatak 3.</a:t>
            </a:r>
            <a:endParaRPr lang="hr-HR" dirty="0"/>
          </a:p>
        </p:txBody>
      </p:sp>
    </p:spTree>
    <p:extLst>
      <p:ext uri="{BB962C8B-B14F-4D97-AF65-F5344CB8AC3E}">
        <p14:creationId xmlns:p14="http://schemas.microsoft.com/office/powerpoint/2010/main" val="194280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b="1" dirty="0" smtClean="0">
                <a:solidFill>
                  <a:srgbClr val="C00000"/>
                </a:solidFill>
              </a:rPr>
              <a:t>Kritičko </a:t>
            </a:r>
            <a:r>
              <a:rPr lang="hr-HR" b="1" dirty="0">
                <a:solidFill>
                  <a:srgbClr val="C00000"/>
                </a:solidFill>
              </a:rPr>
              <a:t>i analitičko mišljenje – vrjednovanje informacija </a:t>
            </a:r>
          </a:p>
          <a:p>
            <a:r>
              <a:rPr lang="hr-HR" b="1" dirty="0" smtClean="0">
                <a:solidFill>
                  <a:srgbClr val="FDF699"/>
                </a:solidFill>
              </a:rPr>
              <a:t>Ključni </a:t>
            </a:r>
            <a:r>
              <a:rPr lang="hr-HR" b="1" dirty="0">
                <a:solidFill>
                  <a:srgbClr val="FDF699"/>
                </a:solidFill>
              </a:rPr>
              <a:t>pojmovi</a:t>
            </a:r>
          </a:p>
          <a:p>
            <a:r>
              <a:rPr lang="hr-HR" dirty="0"/>
              <a:t>znanje, informacija, činjenica, stav, dojam, cjeloživotno učenje, podatak, </a:t>
            </a:r>
          </a:p>
          <a:p>
            <a:endParaRPr lang="hr-HR" dirty="0"/>
          </a:p>
        </p:txBody>
      </p:sp>
    </p:spTree>
    <p:extLst>
      <p:ext uri="{BB962C8B-B14F-4D97-AF65-F5344CB8AC3E}">
        <p14:creationId xmlns:p14="http://schemas.microsoft.com/office/powerpoint/2010/main" val="1512630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Može se temeljiti na sadržajima specifičnim za našu struku i </a:t>
            </a:r>
            <a:r>
              <a:rPr lang="vi-VN" dirty="0" smtClean="0">
                <a:latin typeface="Constantia" panose="02030602050306030303" pitchFamily="18" charset="0"/>
              </a:rPr>
              <a:t>na </a:t>
            </a:r>
            <a:r>
              <a:rPr lang="vi-VN" dirty="0">
                <a:latin typeface="Constantia" panose="02030602050306030303" pitchFamily="18" charset="0"/>
              </a:rPr>
              <a:t>međupredmetnim sadržajima </a:t>
            </a:r>
            <a:r>
              <a:rPr lang="hr-HR" dirty="0" smtClean="0"/>
              <a:t>bliskim našoj struci poput Učiti kako učiti, Uporaba informacijsko komunikacijske tehnologije, Medijska kultura, Jezično izražavanje, istraživačkim metodama</a:t>
            </a:r>
          </a:p>
          <a:p>
            <a:r>
              <a:rPr lang="hr-HR" dirty="0" smtClean="0"/>
              <a:t>Potrebno je slijediti strukturu postojećih i novih (reforma) programa</a:t>
            </a:r>
          </a:p>
          <a:p>
            <a:r>
              <a:rPr lang="hr-HR" dirty="0" smtClean="0"/>
              <a:t>Ostvarivost?  </a:t>
            </a:r>
            <a:endParaRPr lang="hr-HR" dirty="0"/>
          </a:p>
        </p:txBody>
      </p:sp>
      <p:sp>
        <p:nvSpPr>
          <p:cNvPr id="3" name="Naslov 2"/>
          <p:cNvSpPr>
            <a:spLocks noGrp="1"/>
          </p:cNvSpPr>
          <p:nvPr>
            <p:ph type="title"/>
          </p:nvPr>
        </p:nvSpPr>
        <p:spPr/>
        <p:txBody>
          <a:bodyPr/>
          <a:lstStyle/>
          <a:p>
            <a:r>
              <a:rPr lang="hr-HR" dirty="0" smtClean="0"/>
              <a:t>Razrada programa KIMOO</a:t>
            </a:r>
            <a:endParaRPr lang="hr-HR" dirty="0"/>
          </a:p>
        </p:txBody>
      </p:sp>
    </p:spTree>
    <p:extLst>
      <p:ext uri="{BB962C8B-B14F-4D97-AF65-F5344CB8AC3E}">
        <p14:creationId xmlns:p14="http://schemas.microsoft.com/office/powerpoint/2010/main" val="206213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NPP</a:t>
            </a:r>
          </a:p>
          <a:p>
            <a:r>
              <a:rPr lang="hr-HR" dirty="0" smtClean="0"/>
              <a:t>GOO</a:t>
            </a:r>
            <a:endParaRPr lang="hr-HR" dirty="0"/>
          </a:p>
        </p:txBody>
      </p:sp>
      <p:sp>
        <p:nvSpPr>
          <p:cNvPr id="3" name="Naslov 2"/>
          <p:cNvSpPr>
            <a:spLocks noGrp="1"/>
          </p:cNvSpPr>
          <p:nvPr>
            <p:ph type="title"/>
          </p:nvPr>
        </p:nvSpPr>
        <p:spPr/>
        <p:txBody>
          <a:bodyPr/>
          <a:lstStyle/>
          <a:p>
            <a:r>
              <a:rPr lang="hr-HR" dirty="0" smtClean="0"/>
              <a:t>Literatura </a:t>
            </a:r>
            <a:endParaRPr lang="hr-HR" dirty="0"/>
          </a:p>
        </p:txBody>
      </p:sp>
    </p:spTree>
    <p:extLst>
      <p:ext uri="{BB962C8B-B14F-4D97-AF65-F5344CB8AC3E}">
        <p14:creationId xmlns:p14="http://schemas.microsoft.com/office/powerpoint/2010/main" val="359287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Reforma obrazovanja (1. poziv, 2. poziv)</a:t>
            </a:r>
          </a:p>
          <a:p>
            <a:r>
              <a:rPr lang="hr-HR" dirty="0" smtClean="0"/>
              <a:t>Učiti kako učiti</a:t>
            </a:r>
          </a:p>
          <a:p>
            <a:r>
              <a:rPr lang="hr-HR" dirty="0" smtClean="0"/>
              <a:t>Uporaba informacijsko-komunikacijske tehnologije</a:t>
            </a:r>
          </a:p>
          <a:p>
            <a:r>
              <a:rPr lang="hr-HR" dirty="0" smtClean="0"/>
              <a:t>tko će sve predavati, na koji način</a:t>
            </a:r>
          </a:p>
          <a:p>
            <a:pPr marL="0" indent="0">
              <a:buNone/>
            </a:pPr>
            <a:endParaRPr lang="hr-HR" dirty="0" smtClean="0"/>
          </a:p>
          <a:p>
            <a:endParaRPr lang="hr-HR" dirty="0" smtClean="0"/>
          </a:p>
          <a:p>
            <a:endParaRPr lang="hr-HR" dirty="0"/>
          </a:p>
        </p:txBody>
      </p:sp>
      <p:sp>
        <p:nvSpPr>
          <p:cNvPr id="3" name="Naslov 2"/>
          <p:cNvSpPr>
            <a:spLocks noGrp="1"/>
          </p:cNvSpPr>
          <p:nvPr>
            <p:ph type="title"/>
          </p:nvPr>
        </p:nvSpPr>
        <p:spPr/>
        <p:txBody>
          <a:bodyPr/>
          <a:lstStyle/>
          <a:p>
            <a:pPr algn="ctr"/>
            <a:r>
              <a:rPr lang="hr-HR" dirty="0" smtClean="0"/>
              <a:t>Gdje smo?</a:t>
            </a:r>
            <a:endParaRPr lang="hr-HR" dirty="0"/>
          </a:p>
        </p:txBody>
      </p:sp>
    </p:spTree>
    <p:extLst>
      <p:ext uri="{BB962C8B-B14F-4D97-AF65-F5344CB8AC3E}">
        <p14:creationId xmlns:p14="http://schemas.microsoft.com/office/powerpoint/2010/main" val="1852071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Želimo </a:t>
            </a:r>
            <a:r>
              <a:rPr lang="hr-HR" dirty="0"/>
              <a:t>li </a:t>
            </a:r>
            <a:r>
              <a:rPr lang="hr-HR" dirty="0" smtClean="0"/>
              <a:t>zaseban </a:t>
            </a:r>
            <a:r>
              <a:rPr lang="hr-HR" dirty="0"/>
              <a:t>predmet ili program u eksperimentalnoj fazi?</a:t>
            </a:r>
          </a:p>
          <a:p>
            <a:r>
              <a:rPr lang="hr-HR" dirty="0"/>
              <a:t>Koliko vremena treba proći za odobravanje predmeta ili programa?</a:t>
            </a:r>
          </a:p>
          <a:p>
            <a:endParaRPr lang="hr-HR" dirty="0"/>
          </a:p>
        </p:txBody>
      </p:sp>
      <p:sp>
        <p:nvSpPr>
          <p:cNvPr id="3" name="Naslov 2"/>
          <p:cNvSpPr>
            <a:spLocks noGrp="1"/>
          </p:cNvSpPr>
          <p:nvPr>
            <p:ph type="title"/>
          </p:nvPr>
        </p:nvSpPr>
        <p:spPr/>
        <p:txBody>
          <a:bodyPr/>
          <a:lstStyle/>
          <a:p>
            <a:pPr algn="ctr"/>
            <a:r>
              <a:rPr lang="hr-HR" dirty="0" smtClean="0"/>
              <a:t>Što želimo?</a:t>
            </a:r>
            <a:endParaRPr lang="hr-HR" dirty="0"/>
          </a:p>
        </p:txBody>
      </p:sp>
    </p:spTree>
    <p:extLst>
      <p:ext uri="{BB962C8B-B14F-4D97-AF65-F5344CB8AC3E}">
        <p14:creationId xmlns:p14="http://schemas.microsoft.com/office/powerpoint/2010/main" val="3108404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Napraviti program</a:t>
            </a:r>
          </a:p>
          <a:p>
            <a:r>
              <a:rPr lang="hr-HR" dirty="0" smtClean="0"/>
              <a:t>Pripremiti edukaciju za one koji će ga provoditi</a:t>
            </a:r>
          </a:p>
          <a:p>
            <a:r>
              <a:rPr lang="hr-HR" dirty="0" smtClean="0"/>
              <a:t>Napraviti priručnike za knjižničare i radne materijale za učenike</a:t>
            </a:r>
            <a:endParaRPr lang="hr-HR" dirty="0"/>
          </a:p>
        </p:txBody>
      </p:sp>
      <p:sp>
        <p:nvSpPr>
          <p:cNvPr id="3" name="Naslov 2"/>
          <p:cNvSpPr>
            <a:spLocks noGrp="1"/>
          </p:cNvSpPr>
          <p:nvPr>
            <p:ph type="title"/>
          </p:nvPr>
        </p:nvSpPr>
        <p:spPr/>
        <p:txBody>
          <a:bodyPr/>
          <a:lstStyle/>
          <a:p>
            <a:pPr algn="ctr"/>
            <a:r>
              <a:rPr lang="hr-HR" dirty="0" smtClean="0"/>
              <a:t>Što trebamo?</a:t>
            </a:r>
            <a:endParaRPr lang="hr-HR" dirty="0"/>
          </a:p>
        </p:txBody>
      </p:sp>
    </p:spTree>
    <p:extLst>
      <p:ext uri="{BB962C8B-B14F-4D97-AF65-F5344CB8AC3E}">
        <p14:creationId xmlns:p14="http://schemas.microsoft.com/office/powerpoint/2010/main" val="500423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err="1" smtClean="0"/>
              <a:t>Međupredmetni</a:t>
            </a:r>
            <a:r>
              <a:rPr lang="hr-HR" dirty="0" smtClean="0"/>
              <a:t> pristup</a:t>
            </a:r>
          </a:p>
          <a:p>
            <a:r>
              <a:rPr lang="hr-HR" dirty="0" smtClean="0"/>
              <a:t>Mogućnost evaluacije</a:t>
            </a:r>
          </a:p>
          <a:p>
            <a:r>
              <a:rPr lang="hr-HR" dirty="0" smtClean="0"/>
              <a:t>Razrada programa</a:t>
            </a:r>
          </a:p>
          <a:p>
            <a:r>
              <a:rPr lang="hr-HR" dirty="0" smtClean="0"/>
              <a:t>Standardi, pokazatelji uspješnosti, ishodi učenja</a:t>
            </a:r>
            <a:endParaRPr lang="hr-HR" dirty="0"/>
          </a:p>
        </p:txBody>
      </p:sp>
      <p:sp>
        <p:nvSpPr>
          <p:cNvPr id="3" name="Naslov 2"/>
          <p:cNvSpPr>
            <a:spLocks noGrp="1"/>
          </p:cNvSpPr>
          <p:nvPr>
            <p:ph type="title"/>
          </p:nvPr>
        </p:nvSpPr>
        <p:spPr/>
        <p:txBody>
          <a:bodyPr/>
          <a:lstStyle/>
          <a:p>
            <a:pPr algn="ctr"/>
            <a:r>
              <a:rPr lang="hr-HR" dirty="0" smtClean="0"/>
              <a:t>Odakle krenuti?</a:t>
            </a:r>
            <a:endParaRPr lang="hr-HR" dirty="0"/>
          </a:p>
        </p:txBody>
      </p:sp>
    </p:spTree>
    <p:extLst>
      <p:ext uri="{BB962C8B-B14F-4D97-AF65-F5344CB8AC3E}">
        <p14:creationId xmlns:p14="http://schemas.microsoft.com/office/powerpoint/2010/main" val="202124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normAutofit fontScale="92500" lnSpcReduction="20000"/>
          </a:bodyPr>
          <a:lstStyle/>
          <a:p>
            <a:r>
              <a:rPr lang="hr-HR" b="1" dirty="0" smtClean="0">
                <a:solidFill>
                  <a:srgbClr val="C00000"/>
                </a:solidFill>
              </a:rPr>
              <a:t>Nastavni plan i program (NPP)</a:t>
            </a:r>
          </a:p>
          <a:p>
            <a:r>
              <a:rPr lang="hr-HR" dirty="0" smtClean="0"/>
              <a:t>uvod, </a:t>
            </a:r>
            <a:r>
              <a:rPr lang="hr-HR" dirty="0" smtClean="0">
                <a:solidFill>
                  <a:schemeClr val="bg1"/>
                </a:solidFill>
              </a:rPr>
              <a:t>cilj, zadaće,</a:t>
            </a:r>
            <a:r>
              <a:rPr lang="hr-HR" dirty="0" smtClean="0"/>
              <a:t> po razredima: </a:t>
            </a:r>
            <a:r>
              <a:rPr lang="hr-HR" dirty="0" smtClean="0">
                <a:solidFill>
                  <a:schemeClr val="bg1"/>
                </a:solidFill>
              </a:rPr>
              <a:t>nastavno područje, </a:t>
            </a:r>
            <a:r>
              <a:rPr lang="hr-HR" dirty="0" smtClean="0"/>
              <a:t>nastavna </a:t>
            </a:r>
            <a:r>
              <a:rPr lang="hr-HR" dirty="0" smtClean="0">
                <a:solidFill>
                  <a:schemeClr val="bg1"/>
                </a:solidFill>
              </a:rPr>
              <a:t>tema, ključni pojmovi, </a:t>
            </a:r>
            <a:r>
              <a:rPr lang="hr-HR" dirty="0" smtClean="0"/>
              <a:t>obrazovna postignuća</a:t>
            </a:r>
          </a:p>
          <a:p>
            <a:r>
              <a:rPr lang="hr-HR" b="1" dirty="0" smtClean="0">
                <a:solidFill>
                  <a:srgbClr val="C00000"/>
                </a:solidFill>
              </a:rPr>
              <a:t>Program </a:t>
            </a:r>
            <a:r>
              <a:rPr lang="hr-HR" b="1" dirty="0" err="1" smtClean="0">
                <a:solidFill>
                  <a:srgbClr val="C00000"/>
                </a:solidFill>
              </a:rPr>
              <a:t>međupredmetnih</a:t>
            </a:r>
            <a:r>
              <a:rPr lang="hr-HR" b="1" dirty="0" smtClean="0">
                <a:solidFill>
                  <a:srgbClr val="C00000"/>
                </a:solidFill>
              </a:rPr>
              <a:t> i interdisciplinarnih sadržaja građanskog odgoja i </a:t>
            </a:r>
            <a:r>
              <a:rPr lang="hr-HR" b="1" dirty="0">
                <a:solidFill>
                  <a:srgbClr val="C00000"/>
                </a:solidFill>
              </a:rPr>
              <a:t>obrazovanja za osnovne i srednje škole u Republici </a:t>
            </a:r>
            <a:r>
              <a:rPr lang="hr-HR" b="1" dirty="0" smtClean="0">
                <a:solidFill>
                  <a:srgbClr val="C00000"/>
                </a:solidFill>
              </a:rPr>
              <a:t>Hrvatskoj (GOO)</a:t>
            </a:r>
          </a:p>
          <a:p>
            <a:r>
              <a:rPr lang="hr-HR" dirty="0">
                <a:solidFill>
                  <a:schemeClr val="bg1"/>
                </a:solidFill>
              </a:rPr>
              <a:t>cilj i </a:t>
            </a:r>
            <a:r>
              <a:rPr lang="hr-HR" dirty="0" smtClean="0">
                <a:solidFill>
                  <a:schemeClr val="bg1"/>
                </a:solidFill>
              </a:rPr>
              <a:t>zadaće, </a:t>
            </a:r>
            <a:r>
              <a:rPr lang="hr-HR" dirty="0" err="1" smtClean="0"/>
              <a:t>međupredmetni</a:t>
            </a:r>
            <a:r>
              <a:rPr lang="hr-HR" dirty="0" smtClean="0"/>
              <a:t> </a:t>
            </a:r>
            <a:r>
              <a:rPr lang="hr-HR" dirty="0"/>
              <a:t>pristup u </a:t>
            </a:r>
            <a:r>
              <a:rPr lang="hr-HR" dirty="0" smtClean="0"/>
              <a:t>provedbi, metode, kompetencije učitelja, način </a:t>
            </a:r>
            <a:r>
              <a:rPr lang="hr-HR" dirty="0"/>
              <a:t>stručnog praćenja i vrednovanja, vođenje dokumentacije za praćenje i vrednovanje postignuća, plan integriranja Programa </a:t>
            </a:r>
            <a:r>
              <a:rPr lang="hr-HR" dirty="0" err="1"/>
              <a:t>međupredmetnih</a:t>
            </a:r>
            <a:r>
              <a:rPr lang="hr-HR" dirty="0"/>
              <a:t> i interdisciplinarnih sadržaja u postojeće predmete i </a:t>
            </a:r>
            <a:r>
              <a:rPr lang="hr-HR" dirty="0" err="1"/>
              <a:t>izvanučioničke</a:t>
            </a:r>
            <a:r>
              <a:rPr lang="hr-HR" dirty="0"/>
              <a:t> </a:t>
            </a:r>
            <a:r>
              <a:rPr lang="hr-HR" dirty="0" smtClean="0"/>
              <a:t>aktivnosti koji je po razredima: </a:t>
            </a:r>
            <a:r>
              <a:rPr lang="hr-HR" dirty="0" smtClean="0">
                <a:solidFill>
                  <a:schemeClr val="bg1"/>
                </a:solidFill>
              </a:rPr>
              <a:t>tematska </a:t>
            </a:r>
            <a:r>
              <a:rPr lang="hr-HR" dirty="0">
                <a:solidFill>
                  <a:schemeClr val="bg1"/>
                </a:solidFill>
              </a:rPr>
              <a:t>područja </a:t>
            </a:r>
            <a:r>
              <a:rPr lang="hr-HR" dirty="0"/>
              <a:t>(6), </a:t>
            </a:r>
            <a:r>
              <a:rPr lang="hr-HR" dirty="0">
                <a:solidFill>
                  <a:schemeClr val="bg1"/>
                </a:solidFill>
              </a:rPr>
              <a:t>teme, ključni pojmovi, </a:t>
            </a:r>
            <a:r>
              <a:rPr lang="hr-HR" dirty="0"/>
              <a:t>obrazovni ishodi</a:t>
            </a:r>
          </a:p>
          <a:p>
            <a:endParaRPr lang="hr-HR" dirty="0" smtClean="0"/>
          </a:p>
          <a:p>
            <a:endParaRPr lang="hr-HR" dirty="0"/>
          </a:p>
        </p:txBody>
      </p:sp>
      <p:sp>
        <p:nvSpPr>
          <p:cNvPr id="3" name="Naslov 2"/>
          <p:cNvSpPr>
            <a:spLocks noGrp="1"/>
          </p:cNvSpPr>
          <p:nvPr>
            <p:ph type="title"/>
          </p:nvPr>
        </p:nvSpPr>
        <p:spPr/>
        <p:txBody>
          <a:bodyPr>
            <a:normAutofit/>
          </a:bodyPr>
          <a:lstStyle/>
          <a:p>
            <a:pPr algn="ctr"/>
            <a:r>
              <a:rPr lang="hr-HR" dirty="0" smtClean="0"/>
              <a:t>Polazne točke za izradu programa</a:t>
            </a:r>
            <a:endParaRPr lang="hr-HR" dirty="0"/>
          </a:p>
        </p:txBody>
      </p:sp>
    </p:spTree>
    <p:extLst>
      <p:ext uri="{BB962C8B-B14F-4D97-AF65-F5344CB8AC3E}">
        <p14:creationId xmlns:p14="http://schemas.microsoft.com/office/powerpoint/2010/main" val="2141698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normAutofit fontScale="25000" lnSpcReduction="20000"/>
          </a:bodyPr>
          <a:lstStyle/>
          <a:p>
            <a:pPr marL="514350" indent="-514350">
              <a:buFont typeface="+mj-lt"/>
              <a:buAutoNum type="arabicPeriod"/>
            </a:pPr>
            <a:r>
              <a:rPr lang="vi-VN" sz="7200" dirty="0" smtClean="0">
                <a:latin typeface="Constantia" panose="02030602050306030303" pitchFamily="18" charset="0"/>
              </a:rPr>
              <a:t>Cilj i zadaće integriranja KIMOO </a:t>
            </a:r>
          </a:p>
          <a:p>
            <a:pPr marL="514350" indent="-514350">
              <a:buFont typeface="+mj-lt"/>
              <a:buAutoNum type="arabicPeriod"/>
            </a:pPr>
            <a:r>
              <a:rPr lang="vi-VN" sz="7200" dirty="0" smtClean="0">
                <a:latin typeface="Constantia" panose="02030602050306030303" pitchFamily="18" charset="0"/>
              </a:rPr>
              <a:t>Međupredmetni pristup u provedbi KIMOO</a:t>
            </a:r>
            <a:endParaRPr lang="hr-HR" sz="7200" dirty="0" smtClean="0">
              <a:latin typeface="Constantia" panose="02030602050306030303" pitchFamily="18" charset="0"/>
            </a:endParaRPr>
          </a:p>
          <a:p>
            <a:pPr marL="514350" indent="-514350">
              <a:buFont typeface="+mj-lt"/>
              <a:buAutoNum type="arabicPeriod"/>
            </a:pPr>
            <a:r>
              <a:rPr lang="vi-VN" sz="7200" dirty="0" smtClean="0">
                <a:latin typeface="Constantia" panose="02030602050306030303" pitchFamily="18" charset="0"/>
              </a:rPr>
              <a:t>Metode uspješnog poučavanja i učenja KIMOO</a:t>
            </a:r>
          </a:p>
          <a:p>
            <a:pPr marL="514350" indent="-514350">
              <a:buFont typeface="+mj-lt"/>
              <a:buAutoNum type="arabicPeriod"/>
            </a:pPr>
            <a:r>
              <a:rPr lang="vi-VN" sz="7200" dirty="0" smtClean="0">
                <a:latin typeface="Constantia" panose="02030602050306030303" pitchFamily="18" charset="0"/>
              </a:rPr>
              <a:t>Kompetencije knjižničara (knjižnični informacijsko–medijski edukator) za poučavanje KIMOO</a:t>
            </a:r>
          </a:p>
          <a:p>
            <a:pPr marL="514350" indent="-514350">
              <a:buFont typeface="+mj-lt"/>
              <a:buAutoNum type="arabicPeriod"/>
            </a:pPr>
            <a:r>
              <a:rPr lang="vi-VN" sz="7200" dirty="0" smtClean="0">
                <a:latin typeface="Constantia" panose="02030602050306030303" pitchFamily="18" charset="0"/>
              </a:rPr>
              <a:t>Način stručnog praćenja i vrednovanja međupredmetnog integriranja sadržaja KIMOO</a:t>
            </a:r>
          </a:p>
          <a:p>
            <a:pPr marL="514350" indent="-514350">
              <a:buFont typeface="+mj-lt"/>
              <a:buAutoNum type="arabicPeriod"/>
            </a:pPr>
            <a:r>
              <a:rPr lang="vi-VN" sz="7200" dirty="0" smtClean="0">
                <a:latin typeface="Constantia" panose="02030602050306030303" pitchFamily="18" charset="0"/>
              </a:rPr>
              <a:t>Vođenje dokumentacije za praćenje i vrednovanje postignuća učenika u KIMOO </a:t>
            </a:r>
            <a:endParaRPr lang="hr-HR" sz="7200" dirty="0" smtClean="0">
              <a:latin typeface="Constantia" panose="02030602050306030303" pitchFamily="18" charset="0"/>
            </a:endParaRPr>
          </a:p>
          <a:p>
            <a:pPr marL="514350" indent="-514350">
              <a:buFont typeface="+mj-lt"/>
              <a:buAutoNum type="arabicPeriod"/>
            </a:pPr>
            <a:r>
              <a:rPr lang="vi-VN" sz="7200" dirty="0" smtClean="0">
                <a:latin typeface="Constantia" panose="02030602050306030303" pitchFamily="18" charset="0"/>
              </a:rPr>
              <a:t>Plan integriranja KIMOO u postojeće predmete i izvanučioničke aktivnosti u </a:t>
            </a:r>
            <a:r>
              <a:rPr lang="hr-HR" sz="7200" dirty="0" smtClean="0">
                <a:latin typeface="Constantia" panose="02030602050306030303" pitchFamily="18" charset="0"/>
              </a:rPr>
              <a:t>za svaki razred</a:t>
            </a:r>
          </a:p>
          <a:p>
            <a:pPr marL="514350" indent="-514350">
              <a:buFont typeface="+mj-lt"/>
              <a:buAutoNum type="arabicPeriod"/>
            </a:pPr>
            <a:r>
              <a:rPr lang="vi-VN" sz="7200" dirty="0" smtClean="0">
                <a:latin typeface="Constantia" panose="02030602050306030303" pitchFamily="18" charset="0"/>
              </a:rPr>
              <a:t>Tematska područja Programa međupredmetnih i interdisciplinarnih sadržaja KIMOO </a:t>
            </a:r>
            <a:r>
              <a:rPr lang="hr-HR" sz="7200" dirty="0" smtClean="0">
                <a:latin typeface="Constantia" panose="02030602050306030303" pitchFamily="18" charset="0"/>
              </a:rPr>
              <a:t>po razredima (područje, tema, ključni pojmovi, obrazovni ishodi)</a:t>
            </a:r>
          </a:p>
          <a:p>
            <a:pPr marL="514350" indent="-514350">
              <a:buFont typeface="+mj-lt"/>
              <a:buAutoNum type="arabicPeriod"/>
            </a:pPr>
            <a:r>
              <a:rPr lang="vi-VN" sz="7200" dirty="0" smtClean="0">
                <a:latin typeface="Constantia" panose="02030602050306030303" pitchFamily="18" charset="0"/>
              </a:rPr>
              <a:t>Primjeri </a:t>
            </a:r>
            <a:r>
              <a:rPr lang="hr-HR" sz="7200" dirty="0" smtClean="0">
                <a:latin typeface="Constantia" panose="02030602050306030303" pitchFamily="18" charset="0"/>
              </a:rPr>
              <a:t>aktivnosti za svaki razred</a:t>
            </a:r>
            <a:endParaRPr lang="vi-VN" sz="7200" dirty="0" smtClean="0">
              <a:latin typeface="Constantia" panose="02030602050306030303" pitchFamily="18" charset="0"/>
            </a:endParaRPr>
          </a:p>
          <a:p>
            <a:pPr marL="514350" indent="-514350">
              <a:buFont typeface="+mj-lt"/>
              <a:buAutoNum type="arabicPeriod"/>
            </a:pPr>
            <a:r>
              <a:rPr lang="vi-VN" sz="7200" dirty="0" smtClean="0">
                <a:latin typeface="Constantia" panose="02030602050306030303" pitchFamily="18" charset="0"/>
              </a:rPr>
              <a:t>Vrednovanje i samovrednovanje postignuća učenika </a:t>
            </a:r>
            <a:r>
              <a:rPr lang="hr-HR" sz="7200" dirty="0" smtClean="0">
                <a:latin typeface="Constantia" panose="02030602050306030303" pitchFamily="18" charset="0"/>
              </a:rPr>
              <a:t>za svaki razred</a:t>
            </a:r>
            <a:endParaRPr lang="vi-VN" sz="7200" dirty="0" smtClean="0">
              <a:latin typeface="Constantia" panose="02030602050306030303" pitchFamily="18" charset="0"/>
            </a:endParaRPr>
          </a:p>
          <a:p>
            <a:pPr marL="514350" indent="-514350">
              <a:buFont typeface="+mj-lt"/>
              <a:buAutoNum type="arabicPeriod"/>
            </a:pPr>
            <a:r>
              <a:rPr lang="vi-VN" sz="7200" dirty="0" smtClean="0">
                <a:latin typeface="Constantia" panose="02030602050306030303" pitchFamily="18" charset="0"/>
              </a:rPr>
              <a:t>Integracija i korelacija Programa međupredmetnih i interdisciplinarnih sadržaja KIMOO s predmetnim temama </a:t>
            </a:r>
            <a:r>
              <a:rPr lang="hr-HR" sz="7200" dirty="0" smtClean="0">
                <a:latin typeface="Constantia" panose="02030602050306030303" pitchFamily="18" charset="0"/>
              </a:rPr>
              <a:t>za svaki razred</a:t>
            </a:r>
            <a:endParaRPr lang="vi-VN" sz="7200" dirty="0" smtClean="0">
              <a:latin typeface="Constantia" panose="02030602050306030303" pitchFamily="18" charset="0"/>
            </a:endParaRPr>
          </a:p>
          <a:p>
            <a:endParaRPr lang="vi-VN" dirty="0"/>
          </a:p>
          <a:p>
            <a:endParaRPr lang="hr-HR" dirty="0"/>
          </a:p>
        </p:txBody>
      </p:sp>
      <p:sp>
        <p:nvSpPr>
          <p:cNvPr id="3" name="Naslov 2"/>
          <p:cNvSpPr>
            <a:spLocks noGrp="1"/>
          </p:cNvSpPr>
          <p:nvPr>
            <p:ph type="title"/>
          </p:nvPr>
        </p:nvSpPr>
        <p:spPr/>
        <p:txBody>
          <a:bodyPr>
            <a:noAutofit/>
          </a:bodyPr>
          <a:lstStyle/>
          <a:p>
            <a:pPr algn="ctr"/>
            <a:r>
              <a:rPr lang="hr-HR" sz="3200" dirty="0" smtClean="0"/>
              <a:t>Struktura Programa KIMOO – knjižnično informacijsko – medijskog odgoja i obrazovanja</a:t>
            </a:r>
            <a:endParaRPr lang="hr-HR" sz="3200" dirty="0"/>
          </a:p>
        </p:txBody>
      </p:sp>
    </p:spTree>
    <p:extLst>
      <p:ext uri="{BB962C8B-B14F-4D97-AF65-F5344CB8AC3E}">
        <p14:creationId xmlns:p14="http://schemas.microsoft.com/office/powerpoint/2010/main" val="234310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Osmislite/navedite/zabilježite na papir tematska područja koja bi program KIMOO svakako trebao sadržavati kako bismo ostvarili ciljeve opismenjavanja knjižničnog informacijsko – medijskog programa!</a:t>
            </a:r>
            <a:endParaRPr lang="hr-HR" dirty="0"/>
          </a:p>
        </p:txBody>
      </p:sp>
      <p:sp>
        <p:nvSpPr>
          <p:cNvPr id="3" name="Naslov 2"/>
          <p:cNvSpPr>
            <a:spLocks noGrp="1"/>
          </p:cNvSpPr>
          <p:nvPr>
            <p:ph type="title"/>
          </p:nvPr>
        </p:nvSpPr>
        <p:spPr/>
        <p:txBody>
          <a:bodyPr/>
          <a:lstStyle/>
          <a:p>
            <a:r>
              <a:rPr lang="hr-HR" dirty="0" smtClean="0"/>
              <a:t>Zadatak 1. </a:t>
            </a:r>
            <a:endParaRPr lang="hr-HR" dirty="0"/>
          </a:p>
        </p:txBody>
      </p:sp>
    </p:spTree>
    <p:extLst>
      <p:ext uri="{BB962C8B-B14F-4D97-AF65-F5344CB8AC3E}">
        <p14:creationId xmlns:p14="http://schemas.microsoft.com/office/powerpoint/2010/main" val="20517013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r">
  <a:themeElements>
    <a:clrScheme name="Papi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i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183</TotalTime>
  <Words>1247</Words>
  <Application>Microsoft Office PowerPoint</Application>
  <PresentationFormat>Prikaz na zaslonu (4:3)</PresentationFormat>
  <Paragraphs>115</Paragraphs>
  <Slides>23</Slides>
  <Notes>4</Notes>
  <HiddenSlides>0</HiddenSlides>
  <MMClips>0</MMClips>
  <ScaleCrop>false</ScaleCrop>
  <HeadingPairs>
    <vt:vector size="4" baseType="variant">
      <vt:variant>
        <vt:lpstr>Tema</vt:lpstr>
      </vt:variant>
      <vt:variant>
        <vt:i4>1</vt:i4>
      </vt:variant>
      <vt:variant>
        <vt:lpstr>Naslovi slajdova</vt:lpstr>
      </vt:variant>
      <vt:variant>
        <vt:i4>23</vt:i4>
      </vt:variant>
    </vt:vector>
  </HeadingPairs>
  <TitlesOfParts>
    <vt:vector size="24" baseType="lpstr">
      <vt:lpstr>Papir</vt:lpstr>
      <vt:lpstr>Oblikovanje standarda, pokazatelja uspješnosti i ishoda učenja – temelj za izradu programa rada školskog knjižničara </vt:lpstr>
      <vt:lpstr>Zašto?</vt:lpstr>
      <vt:lpstr>Gdje smo?</vt:lpstr>
      <vt:lpstr>Što želimo?</vt:lpstr>
      <vt:lpstr>Što trebamo?</vt:lpstr>
      <vt:lpstr>Odakle krenuti?</vt:lpstr>
      <vt:lpstr>Polazne točke za izradu programa</vt:lpstr>
      <vt:lpstr>Struktura Programa KIMOO – knjižnično informacijsko – medijskog odgoja i obrazovanja</vt:lpstr>
      <vt:lpstr>Zadatak 1. </vt:lpstr>
      <vt:lpstr>Tematska područja, teme, ključni pojmovi, obrazovni ishodi</vt:lpstr>
      <vt:lpstr>Zadatak 2.</vt:lpstr>
      <vt:lpstr>Ključni pojmovi po tematskim područjima (neovisno o razredima)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Zadatak 3.</vt:lpstr>
      <vt:lpstr>PowerPointova prezentacija</vt:lpstr>
      <vt:lpstr>Razrada programa KIMOO</vt:lpstr>
      <vt:lpstr>Literatura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Oblikovanje standarda, pokazatelja uspješnosti i ishoda učenja – temelj za izradu programa rada školskog knjižničara</dc:title>
  <dc:creator>Draženka</dc:creator>
  <cp:lastModifiedBy>Draženka</cp:lastModifiedBy>
  <cp:revision>17</cp:revision>
  <dcterms:created xsi:type="dcterms:W3CDTF">2015-07-04T13:19:46Z</dcterms:created>
  <dcterms:modified xsi:type="dcterms:W3CDTF">2015-07-06T04:56:10Z</dcterms:modified>
</cp:coreProperties>
</file>