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336" r:id="rId3"/>
    <p:sldId id="337" r:id="rId4"/>
    <p:sldId id="338" r:id="rId5"/>
    <p:sldId id="339" r:id="rId6"/>
    <p:sldId id="340" r:id="rId7"/>
    <p:sldId id="341" r:id="rId8"/>
    <p:sldId id="345" r:id="rId9"/>
    <p:sldId id="342" r:id="rId10"/>
    <p:sldId id="346" r:id="rId11"/>
    <p:sldId id="349" r:id="rId12"/>
    <p:sldId id="350" r:id="rId13"/>
    <p:sldId id="351" r:id="rId14"/>
    <p:sldId id="347" r:id="rId15"/>
    <p:sldId id="352" r:id="rId16"/>
    <p:sldId id="353" r:id="rId17"/>
    <p:sldId id="354" r:id="rId18"/>
    <p:sldId id="355" r:id="rId19"/>
    <p:sldId id="263" r:id="rId20"/>
    <p:sldId id="264" r:id="rId21"/>
    <p:sldId id="266" r:id="rId22"/>
    <p:sldId id="356" r:id="rId23"/>
    <p:sldId id="357" r:id="rId24"/>
    <p:sldId id="358" r:id="rId25"/>
    <p:sldId id="359" r:id="rId26"/>
    <p:sldId id="360" r:id="rId27"/>
    <p:sldId id="361" r:id="rId28"/>
    <p:sldId id="335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7" r:id="rId54"/>
    <p:sldId id="298" r:id="rId55"/>
    <p:sldId id="299" r:id="rId56"/>
    <p:sldId id="300" r:id="rId57"/>
    <p:sldId id="301" r:id="rId58"/>
    <p:sldId id="362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63" r:id="rId8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B7307D-8D96-455D-B730-E7EEF4AF11E7}" type="datetimeFigureOut">
              <a:rPr lang="sr-Latn-CS" smtClean="0"/>
              <a:pPr/>
              <a:t>6.7.2015.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417056-E124-4275-9CED-42CFB324AD9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Slu%C5%BEbeni_jezik" TargetMode="External"/><Relationship Id="rId2" Type="http://schemas.openxmlformats.org/officeDocument/2006/relationships/hyperlink" Target="http://www.croatianhistory.net/glagoljica/dpg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Slu%C5%BEbeni_jezik" TargetMode="External"/><Relationship Id="rId2" Type="http://schemas.openxmlformats.org/officeDocument/2006/relationships/hyperlink" Target="http://www.croatianhistory.net/glagoljica/dpg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atianhistory.net/glagoljica/dp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hr.wikipedia.org/wiki/Slu%C5%BEbeni_jezik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edia/set/?set=a.216545275106064.49775.165825313511394&amp;type=1" TargetMode="External"/><Relationship Id="rId2" Type="http://schemas.openxmlformats.org/officeDocument/2006/relationships/hyperlink" Target="http://www.facebook.com/XNICA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71480"/>
            <a:ext cx="7772400" cy="5747024"/>
          </a:xfrm>
        </p:spPr>
        <p:txBody>
          <a:bodyPr/>
          <a:lstStyle/>
          <a:p>
            <a:pPr algn="ctr"/>
            <a:r>
              <a:rPr lang="hr-HR" dirty="0" smtClean="0"/>
              <a:t>  </a:t>
            </a:r>
            <a:r>
              <a:rPr lang="hr-HR" sz="3600" dirty="0" smtClean="0"/>
              <a:t>KORELACIJA nastave vjeronauka s kio kroz teme</a:t>
            </a:r>
            <a:br>
              <a:rPr lang="hr-HR" sz="3600" dirty="0" smtClean="0"/>
            </a:b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hr-HR" sz="3600" dirty="0" smtClean="0"/>
              <a:t>“</a:t>
            </a:r>
            <a:r>
              <a:rPr lang="hr-HR" sz="3200" i="1" dirty="0" smtClean="0"/>
              <a:t>Pokrštenje hrvata i njihov ulazak u zajednicu kršćanskih naroda/ uporaba stečenih znanja</a:t>
            </a:r>
            <a:r>
              <a:rPr lang="hr-HR" sz="3200" i="1" dirty="0" smtClean="0">
                <a:latin typeface="Pristina" pitchFamily="66" charset="0"/>
              </a:rPr>
              <a:t>”</a:t>
            </a:r>
            <a:br>
              <a:rPr lang="hr-HR" sz="3200" i="1" dirty="0" smtClean="0">
                <a:latin typeface="Pristina" pitchFamily="66" charset="0"/>
              </a:rPr>
            </a:br>
            <a:r>
              <a:rPr lang="hr-HR" sz="3200" i="1" dirty="0" smtClean="0">
                <a:latin typeface="Pristina" pitchFamily="66" charset="0"/>
              </a:rPr>
              <a:t/>
            </a:r>
            <a:br>
              <a:rPr lang="hr-HR" sz="3200" i="1" dirty="0" smtClean="0">
                <a:latin typeface="Pristina" pitchFamily="66" charset="0"/>
              </a:rPr>
            </a:br>
            <a:r>
              <a:rPr lang="hr-HR" sz="2800" i="1" dirty="0" smtClean="0">
                <a:latin typeface="Perpetua" pitchFamily="18" charset="0"/>
              </a:rPr>
              <a:t>- primjer dobre prakse-</a:t>
            </a:r>
            <a:endParaRPr lang="hr-HR" sz="2800" i="1" dirty="0">
              <a:latin typeface="Perpet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4714884"/>
            <a:ext cx="7772400" cy="1714512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Nataša Roginek, vjeroučiteljica- savjetnica</a:t>
            </a:r>
          </a:p>
          <a:p>
            <a:pPr algn="ctr"/>
            <a:r>
              <a:rPr lang="hr-HR" sz="2400" dirty="0" smtClean="0"/>
              <a:t>Međužupanijski stručni skup </a:t>
            </a:r>
            <a:r>
              <a:rPr lang="hr-HR" sz="2400" smtClean="0"/>
              <a:t>stručnih </a:t>
            </a:r>
            <a:r>
              <a:rPr lang="hr-HR" sz="2400" smtClean="0"/>
              <a:t>suradnika- </a:t>
            </a:r>
            <a:r>
              <a:rPr lang="hr-HR" sz="2400" dirty="0" smtClean="0"/>
              <a:t>knjižničara</a:t>
            </a:r>
          </a:p>
          <a:p>
            <a:pPr algn="ctr"/>
            <a:r>
              <a:rPr lang="hr-HR" sz="2400" dirty="0" smtClean="0"/>
              <a:t>SŠ Ivanec, 06. srpnja 2015.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Grupa ARHEOLOZI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povijesna arheologija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istražuje kulture i civilizacije kod kojih je raširena uporaba pisma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proučavaju  materijalne ostatke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“kopanje “po literaturi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zadatak objašnjen u daljnjem izlaganju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predložak</a:t>
            </a:r>
            <a:endParaRPr lang="hr-HR" dirty="0"/>
          </a:p>
        </p:txBody>
      </p:sp>
      <p:pic>
        <p:nvPicPr>
          <p:cNvPr id="4" name="Content Placeholder 3" descr="drama socie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615" y="1714488"/>
            <a:ext cx="7100764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Grupa KAZALIŠNI UMJETNICI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između ostalog dramski glumci i dramaturzi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dramski prikaz lika sv. Ćirila i Metoda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 zadatak objašnjen u daljnjem izlaganju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predložak</a:t>
            </a:r>
            <a:endParaRPr lang="hr-HR" dirty="0"/>
          </a:p>
        </p:txBody>
      </p:sp>
      <p:pic>
        <p:nvPicPr>
          <p:cNvPr id="4" name="Content Placeholder 3" descr="Bascanska_plo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602" y="2071678"/>
            <a:ext cx="682099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Grupa KUSTOSI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čuvari kulturnog nasljeđa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između ostalog organiziraju postave i izložbe i predstavljaju  povjerene predmete javnosti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izložba bogoslužnih knjiga:</a:t>
            </a:r>
          </a:p>
          <a:p>
            <a:pPr>
              <a:buNone/>
            </a:pPr>
            <a:r>
              <a:rPr lang="hr-HR" dirty="0" smtClean="0"/>
              <a:t>         LEKCIONAR</a:t>
            </a:r>
          </a:p>
          <a:p>
            <a:pPr>
              <a:buNone/>
            </a:pPr>
            <a:r>
              <a:rPr lang="hr-HR" dirty="0" smtClean="0"/>
              <a:t>         MISAL</a:t>
            </a:r>
          </a:p>
          <a:p>
            <a:pPr>
              <a:buNone/>
            </a:pPr>
            <a:r>
              <a:rPr lang="hr-HR" dirty="0" smtClean="0"/>
              <a:t>         EVANĐELISTAR</a:t>
            </a:r>
          </a:p>
          <a:p>
            <a:pPr>
              <a:buNone/>
            </a:pPr>
            <a:r>
              <a:rPr lang="hr-HR" dirty="0" smtClean="0"/>
              <a:t>         BREVIJAR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LEKCIONAR</a:t>
            </a:r>
            <a:endParaRPr lang="hr-HR" dirty="0"/>
          </a:p>
        </p:txBody>
      </p:sp>
      <p:pic>
        <p:nvPicPr>
          <p:cNvPr id="4" name="Content Placeholder 3" descr="resized_Lekcionar_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7075" y="1784350"/>
            <a:ext cx="306705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MISAL</a:t>
            </a:r>
            <a:endParaRPr lang="hr-HR" dirty="0"/>
          </a:p>
        </p:txBody>
      </p:sp>
      <p:pic>
        <p:nvPicPr>
          <p:cNvPr id="6" name="Content Placeholder 5" descr="misa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212982"/>
            <a:ext cx="3571900" cy="4892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EVANĐELISTAR</a:t>
            </a:r>
            <a:endParaRPr lang="hr-HR" dirty="0"/>
          </a:p>
        </p:txBody>
      </p:sp>
      <p:pic>
        <p:nvPicPr>
          <p:cNvPr id="4" name="Content Placeholder 3" descr="g aA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571612"/>
            <a:ext cx="3095639" cy="4711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BREVIJAR</a:t>
            </a:r>
            <a:endParaRPr lang="hr-HR" dirty="0"/>
          </a:p>
        </p:txBody>
      </p:sp>
      <p:pic>
        <p:nvPicPr>
          <p:cNvPr id="4" name="Content Placeholder 3" descr="Stepincev-brevij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282" y="1784350"/>
            <a:ext cx="683663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0"/>
            <a:ext cx="7772400" cy="628652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Datum izvođenja: 27. siječnja 2012. godine</a:t>
            </a:r>
          </a:p>
          <a:p>
            <a:r>
              <a:rPr lang="hr-HR" sz="2800" dirty="0" smtClean="0"/>
              <a:t>Škola: OŠ Ivana Kukuljevića Sakcinskog, Ivanec</a:t>
            </a:r>
          </a:p>
          <a:p>
            <a:r>
              <a:rPr lang="hr-HR" sz="2800" dirty="0" smtClean="0"/>
              <a:t>Razred: 8. a</a:t>
            </a:r>
          </a:p>
          <a:p>
            <a:r>
              <a:rPr lang="hr-HR" sz="2800" dirty="0" smtClean="0"/>
              <a:t>Broj učenika: 27</a:t>
            </a:r>
          </a:p>
          <a:p>
            <a:endParaRPr lang="hr-HR" sz="2800" dirty="0" smtClean="0"/>
          </a:p>
          <a:p>
            <a:r>
              <a:rPr lang="hr-HR" sz="2800" b="1" dirty="0" smtClean="0"/>
              <a:t>Vjeroučiteljica: Nataša Roginek / knjižničarka Draženka Stančić</a:t>
            </a:r>
          </a:p>
          <a:p>
            <a:r>
              <a:rPr lang="hr-HR" sz="2800" b="1" dirty="0" smtClean="0"/>
              <a:t> (učiteljica likovne kulture Martina Županić, učiteljica glazbene kulture Nada Peček, župni vikar vlč. Ivica Cujzek)</a:t>
            </a:r>
            <a:endParaRPr lang="hr-HR" sz="2800" dirty="0" smtClean="0"/>
          </a:p>
          <a:p>
            <a:r>
              <a:rPr lang="hr-HR" sz="2800" dirty="0" smtClean="0"/>
              <a:t>Trajanje vjeronaučnog sata: 45 minuta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UVODNI  DIO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r-HR" b="1" dirty="0" smtClean="0"/>
              <a:t> </a:t>
            </a:r>
            <a:r>
              <a:rPr lang="hr-HR" b="1" u="sng" dirty="0" smtClean="0"/>
              <a:t>suradnja</a:t>
            </a:r>
            <a:r>
              <a:rPr lang="hr-HR" b="1" dirty="0" smtClean="0"/>
              <a:t>- </a:t>
            </a:r>
            <a:r>
              <a:rPr lang="hr-HR" dirty="0" smtClean="0"/>
              <a:t>svaki školski knjižničar tijekom školske godine treba realizirati između ostalog i program knjižnično- informacijskog područja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zajedničko izvođenje  nastavnog sata</a:t>
            </a:r>
          </a:p>
          <a:p>
            <a:pPr>
              <a:buFont typeface="Wingdings" pitchFamily="2" charset="2"/>
              <a:buChar char="Ø"/>
            </a:pPr>
            <a:r>
              <a:rPr lang="hr-HR" b="1" u="sng" dirty="0" smtClean="0"/>
              <a:t>priprema-</a:t>
            </a:r>
            <a:r>
              <a:rPr lang="hr-HR" b="1" dirty="0" smtClean="0"/>
              <a:t>  prethodna tema:</a:t>
            </a:r>
          </a:p>
          <a:p>
            <a:pPr>
              <a:buNone/>
            </a:pPr>
            <a:r>
              <a:rPr lang="hr-HR" b="1" dirty="0" smtClean="0"/>
              <a:t>           - 8. razred- Katolički vjeronauk</a:t>
            </a:r>
          </a:p>
          <a:p>
            <a:pPr>
              <a:buNone/>
            </a:pPr>
            <a:r>
              <a:rPr lang="hr-HR" b="1" dirty="0" smtClean="0"/>
              <a:t>           -  </a:t>
            </a:r>
            <a:r>
              <a:rPr lang="hr-HR" b="1" i="1" dirty="0" smtClean="0"/>
              <a:t>Korijeni kršćanstva na hrvatskom</a:t>
            </a:r>
          </a:p>
          <a:p>
            <a:pPr>
              <a:buNone/>
            </a:pPr>
            <a:r>
              <a:rPr lang="hr-HR" b="1" i="1" dirty="0" smtClean="0"/>
              <a:t>                   prostoru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212576"/>
          </a:xfrm>
        </p:spPr>
        <p:txBody>
          <a:bodyPr/>
          <a:lstStyle/>
          <a:p>
            <a:r>
              <a:rPr lang="hr-HR" b="1" dirty="0" smtClean="0"/>
              <a:t>Nastavna cjelina: </a:t>
            </a:r>
            <a:r>
              <a:rPr lang="hr-HR" dirty="0" smtClean="0"/>
              <a:t>IV. Katolička Crkva i kršćanstvo u Hrvata</a:t>
            </a:r>
          </a:p>
          <a:p>
            <a:endParaRPr lang="hr-HR" dirty="0" smtClean="0"/>
          </a:p>
          <a:p>
            <a:r>
              <a:rPr lang="hr-HR" b="1" dirty="0" smtClean="0"/>
              <a:t>Nastavna jedinica: </a:t>
            </a:r>
            <a:r>
              <a:rPr lang="hr-HR" dirty="0" smtClean="0"/>
              <a:t>Glagoljica i starohrvatski jezik u bogoslužju /Uporaba stečenih znanja</a:t>
            </a:r>
          </a:p>
          <a:p>
            <a:pPr>
              <a:buNone/>
            </a:pPr>
            <a:endParaRPr lang="hr-HR" dirty="0" smtClean="0"/>
          </a:p>
          <a:p>
            <a:r>
              <a:rPr lang="hr-HR" b="1" dirty="0" smtClean="0"/>
              <a:t>Ključni pojmovi: </a:t>
            </a:r>
            <a:r>
              <a:rPr lang="hr-HR" i="1" dirty="0" smtClean="0"/>
              <a:t>sv. Ćiril i Metod, glagoljica, glagoljski spomenici / znanje, informacija 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57232"/>
            <a:ext cx="7772400" cy="5498328"/>
          </a:xfrm>
        </p:spPr>
        <p:txBody>
          <a:bodyPr/>
          <a:lstStyle/>
          <a:p>
            <a:endParaRPr lang="hr-HR" b="1" dirty="0" smtClean="0"/>
          </a:p>
          <a:p>
            <a:r>
              <a:rPr lang="hr-HR" b="1" dirty="0" smtClean="0"/>
              <a:t>CILJ: </a:t>
            </a:r>
          </a:p>
          <a:p>
            <a:pPr>
              <a:buNone/>
            </a:pPr>
            <a:r>
              <a:rPr lang="hr-HR" b="1" dirty="0" smtClean="0"/>
              <a:t>    </a:t>
            </a:r>
            <a:r>
              <a:rPr lang="hr-HR" dirty="0" smtClean="0"/>
              <a:t>Vjeronaučnim  sadržajima o počecima pismenosti u Hrvata,  u korelaciji sa knjižničnim sadržajima i zadacima,  povezati prošlost i sadašnjost, te pokazati kako jedna drugu prožimaju i nadopunjuju.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72400" cy="1345300"/>
          </a:xfrm>
        </p:spPr>
        <p:txBody>
          <a:bodyPr/>
          <a:lstStyle/>
          <a:p>
            <a:r>
              <a:rPr lang="hr-HR" dirty="0" smtClean="0"/>
              <a:t>ISHODI UČENJA- kognitivni</a:t>
            </a:r>
            <a:br>
              <a:rPr lang="hr-HR" dirty="0" smtClean="0"/>
            </a:br>
            <a:r>
              <a:rPr lang="hr-HR" dirty="0" smtClean="0"/>
              <a:t> - učenici će: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prikazati ppt na temu važnost glagoljice i starohrvatskog jezika u bogoslužju</a:t>
            </a:r>
          </a:p>
          <a:p>
            <a:r>
              <a:rPr lang="hr-HR" dirty="0" smtClean="0"/>
              <a:t>predstaviti plakat o povezanosti početaka pismenosti u Hrvata s Crkvom</a:t>
            </a:r>
          </a:p>
          <a:p>
            <a:r>
              <a:rPr lang="hr-HR" dirty="0" smtClean="0"/>
              <a:t>dramsko- scenskim prikazom predstaviti  lik sv. Ćirila i Metoda</a:t>
            </a:r>
          </a:p>
          <a:p>
            <a:r>
              <a:rPr lang="hr-HR" dirty="0" smtClean="0"/>
              <a:t> napraviti izložbu bogoslužnih knjiga i objasniti izloške na način da obrazlože važnost i značaj narodnog jezika u liturgiji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5141138"/>
          </a:xfrm>
        </p:spPr>
        <p:txBody>
          <a:bodyPr/>
          <a:lstStyle/>
          <a:p>
            <a:r>
              <a:rPr lang="hr-HR" dirty="0" smtClean="0"/>
              <a:t> </a:t>
            </a:r>
            <a:r>
              <a:rPr lang="hr-HR" i="1" dirty="0" smtClean="0"/>
              <a:t>čitati informacijske izvore s razumijevanjem i prepričati  vlastitim riječima u grupi</a:t>
            </a:r>
          </a:p>
          <a:p>
            <a:r>
              <a:rPr lang="hr-HR" i="1" dirty="0" smtClean="0"/>
              <a:t> pisati bilješke i  organizirati informacije  prema prezentacijskim zahtjevima u zadacima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1928826"/>
          </a:xfrm>
        </p:spPr>
        <p:txBody>
          <a:bodyPr/>
          <a:lstStyle/>
          <a:p>
            <a:r>
              <a:rPr lang="hr-HR" dirty="0" smtClean="0"/>
              <a:t>ISHODI UČENJA- </a:t>
            </a:r>
            <a:r>
              <a:rPr lang="hr-HR" sz="3600" dirty="0" smtClean="0"/>
              <a:t>psihomotorički</a:t>
            </a:r>
            <a:br>
              <a:rPr lang="hr-HR" sz="3600" dirty="0" smtClean="0"/>
            </a:br>
            <a:r>
              <a:rPr lang="hr-HR" dirty="0" smtClean="0"/>
              <a:t> - učenici će: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razvijati kreativnost i inovativnost stvaralačkim radom na relevantnoj knjižničnoj i internetskoj građi</a:t>
            </a:r>
          </a:p>
          <a:p>
            <a:r>
              <a:rPr lang="hr-HR" dirty="0" smtClean="0"/>
              <a:t> razvijati likovnu maštovitost tehnikama plitkog reljefa na limu i plastelinu, kolažom i ispunom teksturnim  i strukturnim crtama</a:t>
            </a:r>
          </a:p>
          <a:p>
            <a:r>
              <a:rPr lang="hr-HR" dirty="0" smtClean="0"/>
              <a:t> razvijati glazbeno te dramsko- scensko izražavanje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 razvijati  vještinu informacijskog čitanja i prezentacijske sposobnosti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ISHODI UČENJA- afektivni</a:t>
            </a:r>
            <a:br>
              <a:rPr lang="hr-HR" dirty="0" smtClean="0"/>
            </a:br>
            <a:r>
              <a:rPr lang="hr-HR" dirty="0" smtClean="0"/>
              <a:t> - učenici će: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vrjednovati važnost najstarijih spomenika vjere i kulture hrvatskog naroda</a:t>
            </a:r>
          </a:p>
          <a:p>
            <a:r>
              <a:rPr lang="hr-HR" dirty="0" smtClean="0"/>
              <a:t> izraziti stav poštovanja prema najstarijim spomenicima  vjere i kulture  hrvatskoga naroda</a:t>
            </a:r>
          </a:p>
          <a:p>
            <a:r>
              <a:rPr lang="hr-HR" dirty="0" smtClean="0"/>
              <a:t> potvrditi važnost očuvanja  i promicanja  hrvatske kulturne baštine, povezujući početke pismenosti  sa modernim oblicima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jačati samopouzdanje u komunikacijskoj interakciji učenika međusobno i s učiteljicama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85794"/>
            <a:ext cx="7772400" cy="5569766"/>
          </a:xfrm>
        </p:spPr>
        <p:txBody>
          <a:bodyPr/>
          <a:lstStyle/>
          <a:p>
            <a:r>
              <a:rPr lang="hr-HR" dirty="0" smtClean="0"/>
              <a:t>GRAĐANSKI ODGOJ</a:t>
            </a:r>
          </a:p>
          <a:p>
            <a:pPr>
              <a:buNone/>
            </a:pPr>
            <a:endParaRPr lang="hr-HR" dirty="0" smtClean="0"/>
          </a:p>
          <a:p>
            <a:r>
              <a:rPr lang="hr-HR" u="sng" dirty="0" smtClean="0"/>
              <a:t>Odgojno- obrazovna postignuća</a:t>
            </a:r>
            <a:r>
              <a:rPr lang="hr-HR" dirty="0" smtClean="0"/>
              <a:t>:</a:t>
            </a:r>
          </a:p>
          <a:p>
            <a:r>
              <a:rPr lang="hr-HR" dirty="0" smtClean="0"/>
              <a:t>Jasno izraziti stajališta poštovanja prema najstarijim spomenicima vjere i kulture hrvatskog naroda</a:t>
            </a:r>
          </a:p>
          <a:p>
            <a:r>
              <a:rPr lang="hr-HR" dirty="0" smtClean="0"/>
              <a:t>Povezati početke pismenosti u Hrvata s Crkvom</a:t>
            </a:r>
          </a:p>
          <a:p>
            <a:r>
              <a:rPr lang="hr-HR" dirty="0" smtClean="0"/>
              <a:t>Imenovati načine kako trebamo čuvati i promicati hrvatsku kulturnu baštinu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Metodički sustav:</a:t>
            </a:r>
            <a:r>
              <a:rPr lang="hr-HR" dirty="0" smtClean="0"/>
              <a:t> Kombinirani sustav</a:t>
            </a:r>
          </a:p>
          <a:p>
            <a:pPr>
              <a:buNone/>
            </a:pPr>
            <a:r>
              <a:rPr lang="hr-HR" dirty="0" smtClean="0"/>
              <a:t>  </a:t>
            </a:r>
          </a:p>
          <a:p>
            <a:r>
              <a:rPr lang="hr-HR" b="1" dirty="0" smtClean="0"/>
              <a:t>Oblici rada: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Frontalni oblik, rad u grupama, individualni rad, rad u parovima, samostalni istraživački rad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pojam “korijena” realiziran kroz dramsku vježbu “Puštamo korijene”</a:t>
            </a:r>
            <a:endParaRPr lang="hr-HR" dirty="0"/>
          </a:p>
        </p:txBody>
      </p:sp>
      <p:pic>
        <p:nvPicPr>
          <p:cNvPr id="1027" name="Picture 3" descr="C:\Users\Nataša\Desktop\predavanje\osmaši- korijeni\P115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429420" cy="4822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b="1" u="sng" dirty="0" smtClean="0"/>
              <a:t>Nastavne metode:</a:t>
            </a:r>
            <a:endParaRPr lang="hr-HR" u="sng" dirty="0" smtClean="0"/>
          </a:p>
          <a:p>
            <a:r>
              <a:rPr lang="hr-HR" dirty="0" smtClean="0"/>
              <a:t>  samostalni istraživački rad na relevantnoj knjižničnoj građi</a:t>
            </a:r>
          </a:p>
          <a:p>
            <a:r>
              <a:rPr lang="hr-HR" dirty="0" smtClean="0"/>
              <a:t>  prikupljanje relevantne internetske građe</a:t>
            </a:r>
          </a:p>
          <a:p>
            <a:r>
              <a:rPr lang="hr-HR" dirty="0" smtClean="0"/>
              <a:t>  rad na društvenoj internetskoj mreži (web 2.0 servisu)</a:t>
            </a:r>
          </a:p>
          <a:p>
            <a:r>
              <a:rPr lang="hr-HR" dirty="0" smtClean="0"/>
              <a:t>  izrada i prezentiranje PowerPointom </a:t>
            </a:r>
          </a:p>
          <a:p>
            <a:r>
              <a:rPr lang="hr-HR" dirty="0" smtClean="0"/>
              <a:t>  izrada i prezentiranje plakatom</a:t>
            </a:r>
          </a:p>
          <a:p>
            <a:r>
              <a:rPr lang="hr-HR" dirty="0" smtClean="0"/>
              <a:t>  pripremanje,  izlaganje i prezentiranje izložbenih  eksponata</a:t>
            </a:r>
          </a:p>
          <a:p>
            <a:r>
              <a:rPr lang="hr-HR" dirty="0" smtClean="0"/>
              <a:t>  glazbeno izražavanje sviranjem i pjevanjem</a:t>
            </a:r>
          </a:p>
          <a:p>
            <a:r>
              <a:rPr lang="hr-HR" dirty="0" smtClean="0"/>
              <a:t>  likovno izražavanje tušem, flomasterom, kolažom i plastelinom</a:t>
            </a:r>
          </a:p>
          <a:p>
            <a:r>
              <a:rPr lang="hr-HR" dirty="0" smtClean="0"/>
              <a:t> molitveno izražavanje</a:t>
            </a:r>
          </a:p>
          <a:p>
            <a:r>
              <a:rPr lang="hr-HR" dirty="0" smtClean="0"/>
              <a:t>  dramske i scenske metode u dramatizaciji i formi skeča</a:t>
            </a:r>
          </a:p>
          <a:p>
            <a:r>
              <a:rPr lang="hr-HR" dirty="0" smtClean="0"/>
              <a:t>  fotografiranje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Mediji komuniciranja: </a:t>
            </a:r>
          </a:p>
          <a:p>
            <a:r>
              <a:rPr lang="hr-HR" dirty="0" smtClean="0"/>
              <a:t>Relevantna knjižnična građa, internetska mreža (web 2.0 servis), društvena internetska mreža (facebook), laptop i projektor, klavinova, nastavni listići, različiti predmeti u kutijama (za motivaciju).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5641204"/>
          </a:xfrm>
        </p:spPr>
        <p:txBody>
          <a:bodyPr>
            <a:normAutofit fontScale="92500"/>
          </a:bodyPr>
          <a:lstStyle/>
          <a:p>
            <a:r>
              <a:rPr lang="hr-HR" b="1" dirty="0" smtClean="0"/>
              <a:t>Korelacija: </a:t>
            </a:r>
          </a:p>
          <a:p>
            <a:pPr>
              <a:buNone/>
            </a:pPr>
            <a:r>
              <a:rPr lang="hr-HR" b="1" dirty="0" smtClean="0"/>
              <a:t>    </a:t>
            </a:r>
            <a:r>
              <a:rPr lang="hr-HR" dirty="0" smtClean="0"/>
              <a:t>Sat vjeronauka ostvaren je korelacijom sa knjižničnim sadržajima i integriranim nastavnim satom s knjižničarkom prof. Draženkom Stančić.</a:t>
            </a:r>
          </a:p>
          <a:p>
            <a:r>
              <a:rPr lang="hr-HR" dirty="0" smtClean="0"/>
              <a:t>Korelacija je ostvarena s hrvatskim jezikom, likovnom kulturom, glazbenom kulturom, poviješću, informatikom t egrađanskim odgojem</a:t>
            </a:r>
          </a:p>
          <a:p>
            <a:r>
              <a:rPr lang="hr-HR" dirty="0" smtClean="0"/>
              <a:t>Korelacija je također ostvarena i sa župom sv. Marije Magdalene, koja je za tu priliku ustupila liturgijske i bogoslužne knjige (lekcionar, brevijar, misal, evanđelistar).</a:t>
            </a:r>
          </a:p>
          <a:p>
            <a:pPr>
              <a:buNone/>
            </a:pPr>
            <a:r>
              <a:rPr lang="hr-HR" dirty="0" smtClean="0"/>
              <a:t> 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Izvori za pripremanje učenika: 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dirty="0" smtClean="0"/>
              <a:t>Bratulić, Josip i dr. (ur.), </a:t>
            </a:r>
            <a:r>
              <a:rPr lang="hr-HR" i="1" dirty="0" smtClean="0"/>
              <a:t>Glagoljska i ćirilska tabla za dicu</a:t>
            </a:r>
            <a:r>
              <a:rPr lang="hr-HR" dirty="0" smtClean="0"/>
              <a:t> (pretisak), Zagreb: Sveučilišna     naklada Liber, 1986.</a:t>
            </a:r>
          </a:p>
          <a:p>
            <a:pPr lvl="0"/>
            <a:r>
              <a:rPr lang="hr-HR" dirty="0" smtClean="0"/>
              <a:t>Bratulić, Josip, </a:t>
            </a:r>
            <a:r>
              <a:rPr lang="hr-HR" i="1" dirty="0" smtClean="0"/>
              <a:t>Leksikon hrvatske glagoljice</a:t>
            </a:r>
            <a:r>
              <a:rPr lang="hr-HR" dirty="0" smtClean="0"/>
              <a:t>, Zagreb: Minerva, 1995.</a:t>
            </a:r>
          </a:p>
          <a:p>
            <a:pPr lvl="0"/>
            <a:r>
              <a:rPr lang="hr-HR" dirty="0" smtClean="0"/>
              <a:t>Bratulić, Josip (pr.), </a:t>
            </a:r>
            <a:r>
              <a:rPr lang="hr-HR" i="1" dirty="0" smtClean="0"/>
              <a:t>Žitja Konstantina Ćirila i Metodija i druga vrela</a:t>
            </a:r>
            <a:r>
              <a:rPr lang="hr-HR" dirty="0" smtClean="0"/>
              <a:t>, Zagreb: Kršćanska sadašnjost, 1985.</a:t>
            </a:r>
          </a:p>
          <a:p>
            <a:pPr lvl="0"/>
            <a:r>
              <a:rPr lang="hr-HR" dirty="0" smtClean="0"/>
              <a:t>Bratulić, J.- Damjanović, S., </a:t>
            </a:r>
            <a:r>
              <a:rPr lang="hr-HR" i="1" dirty="0" smtClean="0"/>
              <a:t>Hrvatska pisana kultura: izbor djela pisanih latinicom</a:t>
            </a:r>
            <a:r>
              <a:rPr lang="hr-HR" dirty="0" smtClean="0"/>
              <a:t>, </a:t>
            </a:r>
            <a:r>
              <a:rPr lang="hr-HR" i="1" dirty="0" smtClean="0"/>
              <a:t>glagoljicom i ćirilicom od VIII. do XXI. st</a:t>
            </a:r>
            <a:r>
              <a:rPr lang="hr-HR" dirty="0" smtClean="0"/>
              <a:t>., Križevci: Veda, 2005.</a:t>
            </a:r>
          </a:p>
          <a:p>
            <a:pPr lvl="0"/>
            <a:r>
              <a:rPr lang="hr-HR" i="1" dirty="0" smtClean="0"/>
              <a:t>Evanđelistar i četveroevanđelje</a:t>
            </a:r>
            <a:r>
              <a:rPr lang="hr-HR" dirty="0" smtClean="0"/>
              <a:t>, Zagreb: Kršćanska sadašnjost, 1989.</a:t>
            </a:r>
          </a:p>
          <a:p>
            <a:pPr lvl="0"/>
            <a:r>
              <a:rPr lang="hr-HR" i="1" dirty="0" smtClean="0"/>
              <a:t>Lekcionar I., nedjelje A B C i svetkovine Gospodnje, </a:t>
            </a:r>
            <a:r>
              <a:rPr lang="hr-HR" dirty="0" smtClean="0"/>
              <a:t>Zagreb: Kršćanska sadašnjost, 2007.</a:t>
            </a:r>
          </a:p>
          <a:p>
            <a:pPr lvl="0"/>
            <a:r>
              <a:rPr lang="hr-HR" i="1" dirty="0" smtClean="0"/>
              <a:t>Nastavni plan i program za osnovnu školu, </a:t>
            </a:r>
            <a:r>
              <a:rPr lang="hr-HR" dirty="0" smtClean="0"/>
              <a:t>Zagreb: Ministarstvo znanosti, obrazovanja i športa, 2006.</a:t>
            </a:r>
          </a:p>
          <a:p>
            <a:pPr lvl="0"/>
            <a:r>
              <a:rPr lang="hr-HR" dirty="0" smtClean="0"/>
              <a:t>Paro, Frane, </a:t>
            </a:r>
            <a:r>
              <a:rPr lang="hr-HR" i="1" dirty="0" smtClean="0"/>
              <a:t>Glagoljska početnica</a:t>
            </a:r>
            <a:r>
              <a:rPr lang="hr-HR" dirty="0" smtClean="0"/>
              <a:t>, Rijeka: Naklada Benja, 1995.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r-HR" dirty="0" smtClean="0"/>
              <a:t>Periš, Josip i autorski tim, </a:t>
            </a:r>
            <a:r>
              <a:rPr lang="hr-HR" i="1" dirty="0" smtClean="0"/>
              <a:t>S Kristom u život</a:t>
            </a:r>
            <a:r>
              <a:rPr lang="hr-HR" dirty="0" smtClean="0"/>
              <a:t>, udžbenik za katolički vjeronauk osmoga razreda osnovne škole, Zagreb: Kršćanska sadašnjost, 2008.</a:t>
            </a:r>
          </a:p>
          <a:p>
            <a:pPr lvl="0"/>
            <a:r>
              <a:rPr lang="hr-HR" dirty="0" smtClean="0"/>
              <a:t>Rebić, Adalbert (ur.), </a:t>
            </a:r>
            <a:r>
              <a:rPr lang="hr-HR" i="1" dirty="0" smtClean="0"/>
              <a:t>Opći religijski leksikon</a:t>
            </a:r>
            <a:r>
              <a:rPr lang="hr-HR" dirty="0" smtClean="0"/>
              <a:t>, Zagreb: Leksikografski zavod Miroslav Krleža, 2002.</a:t>
            </a:r>
          </a:p>
          <a:p>
            <a:pPr lvl="0"/>
            <a:r>
              <a:rPr lang="hr-HR" i="1" dirty="0" smtClean="0"/>
              <a:t>Rimski misal</a:t>
            </a:r>
            <a:r>
              <a:rPr lang="hr-HR" dirty="0" smtClean="0"/>
              <a:t>, Zagreb: Kršćanska sadašnjost, 1996.</a:t>
            </a:r>
          </a:p>
          <a:p>
            <a:pPr lvl="0"/>
            <a:r>
              <a:rPr lang="hr-HR" dirty="0" smtClean="0"/>
              <a:t>Sabljak, Tatjana, </a:t>
            </a:r>
            <a:r>
              <a:rPr lang="hr-HR" i="1" dirty="0" smtClean="0"/>
              <a:t>Glagoljica</a:t>
            </a:r>
            <a:r>
              <a:rPr lang="hr-HR" dirty="0" smtClean="0"/>
              <a:t>, Zagreb: Villa Sibylla, 2002.</a:t>
            </a:r>
          </a:p>
          <a:p>
            <a:pPr lvl="0"/>
            <a:r>
              <a:rPr lang="hr-HR" dirty="0" smtClean="0"/>
              <a:t>Starić, Aldo (ur.), </a:t>
            </a:r>
            <a:r>
              <a:rPr lang="hr-HR" i="1" dirty="0" smtClean="0"/>
              <a:t>Časoslov rimskog obreda IV</a:t>
            </a:r>
            <a:r>
              <a:rPr lang="hr-HR" dirty="0" smtClean="0"/>
              <a:t>, Zagreb: Kršćanska sadašnjost, 1997.</a:t>
            </a:r>
          </a:p>
          <a:p>
            <a:pPr lvl="0"/>
            <a:r>
              <a:rPr lang="hr-HR" dirty="0" smtClean="0"/>
              <a:t>II Vatikanski koncil, </a:t>
            </a:r>
            <a:r>
              <a:rPr lang="hr-HR" i="1" dirty="0" smtClean="0"/>
              <a:t>Dokumenti, Latinski i hrvatski</a:t>
            </a:r>
            <a:r>
              <a:rPr lang="hr-HR" dirty="0" smtClean="0"/>
              <a:t>, Zagreb: Kršćanska sadašnjost, 1980.</a:t>
            </a:r>
          </a:p>
          <a:p>
            <a:pPr lvl="0"/>
            <a:r>
              <a:rPr lang="hr-HR" u="sng" dirty="0" smtClean="0">
                <a:hlinkClick r:id="rId2"/>
              </a:rPr>
              <a:t>http://www.croatianhistory.net/glagoljica/dpg.html</a:t>
            </a:r>
            <a:endParaRPr lang="hr-HR" dirty="0" smtClean="0"/>
          </a:p>
          <a:p>
            <a:pPr lvl="0"/>
            <a:r>
              <a:rPr lang="hr-HR" u="sng" dirty="0" smtClean="0">
                <a:hlinkClick r:id="rId3"/>
              </a:rPr>
              <a:t>http</a:t>
            </a:r>
            <a:r>
              <a:rPr lang="hr-HR" u="sng" smtClean="0">
                <a:hlinkClick r:id="rId3"/>
              </a:rPr>
              <a:t>://hr.wikipedia.org/wiki/Slu%C5%BEbeni_jezik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5426890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 smtClean="0"/>
              <a:t>Izvori za pripremanje nastavnika: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i="1" dirty="0" smtClean="0"/>
              <a:t>Nastavni plan i program za osnovnu školu, </a:t>
            </a:r>
            <a:r>
              <a:rPr lang="hr-HR" dirty="0" smtClean="0"/>
              <a:t>Zagreb: Ministarstvo znanosti, obrazovanja i športa, 2006.</a:t>
            </a:r>
          </a:p>
          <a:p>
            <a:pPr lvl="0"/>
            <a:r>
              <a:rPr lang="hr-HR" dirty="0" smtClean="0"/>
              <a:t>Periš, Josip i autorski tim, </a:t>
            </a:r>
            <a:r>
              <a:rPr lang="hr-HR" i="1" dirty="0" smtClean="0"/>
              <a:t>S Kristom u život</a:t>
            </a:r>
            <a:r>
              <a:rPr lang="hr-HR" dirty="0" smtClean="0"/>
              <a:t>, udžbenik za katolički vjeronauk osmoga razreda osnovne škole, Zagreb: Kršćanska sadašnjost, 2008.</a:t>
            </a:r>
          </a:p>
          <a:p>
            <a:pPr lvl="0"/>
            <a:r>
              <a:rPr lang="hr-HR" dirty="0" smtClean="0"/>
              <a:t>II Vatikanski koncil, </a:t>
            </a:r>
            <a:r>
              <a:rPr lang="hr-HR" i="1" dirty="0" smtClean="0"/>
              <a:t>Dokumenti, Latinski i hrvatski</a:t>
            </a:r>
            <a:r>
              <a:rPr lang="hr-HR" dirty="0" smtClean="0"/>
              <a:t>, Zagreb: Kršćanska sadašnjost, 1980.</a:t>
            </a:r>
          </a:p>
          <a:p>
            <a:pPr lvl="0"/>
            <a:r>
              <a:rPr lang="hr-HR" dirty="0" smtClean="0"/>
              <a:t>Rebić, Adalbert (ur.), </a:t>
            </a:r>
            <a:r>
              <a:rPr lang="hr-HR" i="1" dirty="0" smtClean="0"/>
              <a:t>Opći religijski leksikon</a:t>
            </a:r>
            <a:r>
              <a:rPr lang="hr-HR" dirty="0" smtClean="0"/>
              <a:t>, Zagreb: Leksikografski zavod Miroslav Krleža, 2002.</a:t>
            </a:r>
          </a:p>
          <a:p>
            <a:pPr lvl="0"/>
            <a:r>
              <a:rPr lang="hr-HR" u="sng" dirty="0" smtClean="0">
                <a:hlinkClick r:id="rId2"/>
              </a:rPr>
              <a:t>http://www.croatianhistory.net/glagoljica/dpg.html</a:t>
            </a:r>
            <a:endParaRPr lang="hr-HR" dirty="0" smtClean="0"/>
          </a:p>
          <a:p>
            <a:pPr lvl="0"/>
            <a:r>
              <a:rPr lang="hr-HR" u="sng" dirty="0" smtClean="0">
                <a:hlinkClick r:id="rId3"/>
              </a:rPr>
              <a:t>http://hr.wikipedia.org/wiki/Slu%C5%BEbeni_jezik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 </a:t>
            </a:r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r-HR" b="1" dirty="0" smtClean="0"/>
              <a:t>GLOBALNA STRUKTURA SATA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b="1" i="1" dirty="0" smtClean="0"/>
              <a:t>Molitveni početak- vjeroučiteljica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b="1" dirty="0" smtClean="0"/>
              <a:t>Motivacija- vjeroučiteljica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b="1" dirty="0" smtClean="0"/>
              <a:t>Najava i prezentiranje samostalnog rada i istraživanja- vjeroučiteljica i knjižničarka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b="1" dirty="0" smtClean="0"/>
              <a:t>Generalizacija- vjeroučiteljica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b="1" dirty="0" smtClean="0"/>
              <a:t>Stvaralačko izražavanje- vjeroučiteljica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 </a:t>
            </a:r>
            <a:endParaRPr lang="hr-HR" dirty="0" smtClean="0"/>
          </a:p>
          <a:p>
            <a:pPr lvl="0"/>
            <a:r>
              <a:rPr lang="hr-HR" b="1" dirty="0" smtClean="0"/>
              <a:t>Aktualizacija- knjižničarka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 </a:t>
            </a:r>
            <a:endParaRPr lang="hr-HR" dirty="0" smtClean="0"/>
          </a:p>
          <a:p>
            <a:pPr lvl="0"/>
            <a:r>
              <a:rPr lang="hr-HR" b="1" i="1" dirty="0" smtClean="0"/>
              <a:t>Molitveni završetak- vjeroučiteljica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/>
          <a:lstStyle/>
          <a:p>
            <a:r>
              <a:rPr lang="hr-HR" b="1" u="sng" dirty="0" smtClean="0"/>
              <a:t>Motivacija</a:t>
            </a:r>
          </a:p>
          <a:p>
            <a:endParaRPr lang="hr-HR" dirty="0"/>
          </a:p>
        </p:txBody>
      </p:sp>
      <p:pic>
        <p:nvPicPr>
          <p:cNvPr id="19458" name="Picture 2" descr="C:\Users\Nataša\Desktop\uvod- motivacija\IMG_4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832" y="1500174"/>
            <a:ext cx="7467046" cy="4974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u="sng" dirty="0" smtClean="0"/>
              <a:t>Najava i prezentiranje </a:t>
            </a:r>
            <a:r>
              <a:rPr lang="hr-HR" sz="3000" b="1" u="sng" dirty="0" smtClean="0">
                <a:latin typeface="+mn-lt"/>
              </a:rPr>
              <a:t>samostalnog</a:t>
            </a:r>
            <a:r>
              <a:rPr lang="hr-HR" sz="3000" b="1" u="sng" dirty="0" smtClean="0"/>
              <a:t> rada i istraživanja</a:t>
            </a: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Grupa </a:t>
            </a:r>
            <a:r>
              <a:rPr lang="hr-HR" b="1" u="sng" dirty="0" smtClean="0"/>
              <a:t>Povjesničari</a:t>
            </a:r>
            <a:r>
              <a:rPr lang="hr-HR" dirty="0" smtClean="0"/>
              <a:t> (zadatak):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- istražiti relevantnu knjižničnu i internetsku građu </a:t>
            </a:r>
          </a:p>
          <a:p>
            <a:pPr>
              <a:buNone/>
            </a:pPr>
            <a:r>
              <a:rPr lang="hr-HR" dirty="0" smtClean="0"/>
              <a:t>     - napraviti PowerPoint  „</a:t>
            </a:r>
            <a:r>
              <a:rPr lang="hr-HR" i="1" dirty="0" smtClean="0"/>
              <a:t>Glagoljica i starohrvatski  jezik u bogoslužju</a:t>
            </a:r>
            <a:r>
              <a:rPr lang="hr-HR" dirty="0" smtClean="0"/>
              <a:t>“ 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Zadatak: </a:t>
            </a:r>
            <a:endParaRPr lang="hr-HR" dirty="0" smtClean="0"/>
          </a:p>
          <a:p>
            <a:r>
              <a:rPr lang="hr-HR" dirty="0" smtClean="0"/>
              <a:t>Napraviti ppt naziva </a:t>
            </a:r>
            <a:r>
              <a:rPr lang="hr-HR" u="sng" dirty="0" smtClean="0"/>
              <a:t>Glagoljica i starohrvatski jezik u bogoslužju </a:t>
            </a:r>
            <a:r>
              <a:rPr lang="hr-HR" dirty="0" smtClean="0"/>
              <a:t>koji će sadržavati samo odgovore na pitanja ispod (1 odgovor – 1 slajd).</a:t>
            </a:r>
          </a:p>
          <a:p>
            <a:r>
              <a:rPr lang="hr-HR" dirty="0" smtClean="0"/>
              <a:t>Ukrasiti vizualno po želji. Umetnuti audio zapis teksta Bašćanske ploče s linka </a:t>
            </a:r>
            <a:r>
              <a:rPr lang="hr-HR" u="sng" dirty="0" smtClean="0">
                <a:hlinkClick r:id="rId2"/>
              </a:rPr>
              <a:t>http://www.croatianhistory.net/glagoljica/dpg.html</a:t>
            </a:r>
            <a:r>
              <a:rPr lang="hr-HR" dirty="0" smtClean="0"/>
              <a:t> na slajd o službenom jeziku (2. pitanje).</a:t>
            </a:r>
          </a:p>
          <a:p>
            <a:r>
              <a:rPr lang="hr-HR" dirty="0" smtClean="0"/>
              <a:t>Pri izlaganju, svaki učenik govori jedan slajd.</a:t>
            </a:r>
          </a:p>
          <a:p>
            <a:pPr lvl="0"/>
            <a:r>
              <a:rPr lang="hr-HR" dirty="0" smtClean="0"/>
              <a:t>Na kojim jezicima je Katolička crkva svojim sljedbenicima priopćavala vjeroispovijest od postanka do suvremenog doba? </a:t>
            </a:r>
          </a:p>
          <a:p>
            <a:r>
              <a:rPr lang="hr-HR" dirty="0" smtClean="0"/>
              <a:t>(odgovor: Udžbenik, poglavlje Katolička crkva i kršćanstvo u Hrvata, str. 84.)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ša\Desktop\predavanje\osmaši- korijeni\P115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13556"/>
            <a:ext cx="7772400" cy="5829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r-HR" dirty="0" smtClean="0"/>
              <a:t>Što podrazumijeva, tj. znači, pojam službeni jezik?</a:t>
            </a:r>
          </a:p>
          <a:p>
            <a:r>
              <a:rPr lang="hr-HR" dirty="0" smtClean="0"/>
              <a:t>(odgovor:</a:t>
            </a:r>
            <a:r>
              <a:rPr lang="hr-HR" u="sng" dirty="0" smtClean="0">
                <a:hlinkClick r:id="rId2"/>
              </a:rPr>
              <a:t>http://hr.wikipedia.org/wiki/Slu%C5%BEbeni_jezik</a:t>
            </a:r>
            <a:r>
              <a:rPr lang="hr-HR" dirty="0" smtClean="0"/>
              <a:t>,)</a:t>
            </a:r>
          </a:p>
          <a:p>
            <a:pPr lvl="0"/>
            <a:r>
              <a:rPr lang="hr-HR" dirty="0" smtClean="0"/>
              <a:t>Koje godine i gdje je dopušteno bogoslužje na više jezika, osim na latinskom i hrvatskom narodnom jeziku)?</a:t>
            </a:r>
          </a:p>
          <a:p>
            <a:r>
              <a:rPr lang="hr-HR" dirty="0" smtClean="0"/>
              <a:t>(odgovor: udžbenik, poglavlje Katolička crkva i kršćanstvo u Hrvata, str. 84.)</a:t>
            </a:r>
          </a:p>
          <a:p>
            <a:pPr lvl="0"/>
            <a:r>
              <a:rPr lang="hr-HR" dirty="0" smtClean="0"/>
              <a:t>Zašto su Hrvati mogli vjeru ispovijedati na narodnom jeziku?</a:t>
            </a:r>
          </a:p>
          <a:p>
            <a:r>
              <a:rPr lang="hr-HR" dirty="0" smtClean="0"/>
              <a:t>(odgovor: Opći religijski leksikon, članak Ćiril Solunski)</a:t>
            </a:r>
          </a:p>
          <a:p>
            <a:pPr lvl="0"/>
            <a:r>
              <a:rPr lang="hr-HR" dirty="0" smtClean="0"/>
              <a:t>Kako se zove pismo kojim su pisane liturgijske knjige za Hrvate?</a:t>
            </a:r>
          </a:p>
          <a:p>
            <a:r>
              <a:rPr lang="hr-HR" dirty="0" smtClean="0"/>
              <a:t>(odgovor: udžbenik, poglavlje Katolička crkva i kršćanstvo u Hrvata, str. 84.)</a:t>
            </a:r>
          </a:p>
          <a:p>
            <a:pPr lvl="0"/>
            <a:r>
              <a:rPr lang="hr-HR" dirty="0" smtClean="0"/>
              <a:t>Ako su Hrvati imali pismo kojim su mogli zabilježiti što god su trebali, što je to značilo za njihov crkveni i kulturni život?</a:t>
            </a:r>
          </a:p>
          <a:p>
            <a:r>
              <a:rPr lang="hr-HR" dirty="0" smtClean="0"/>
              <a:t>(promisli i odgovori sam)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ataša\Desktop\povjesničar-ppt\g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8034363" cy="5356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ataša\Desktop\povjesničar-ppt\IMG_44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146612" cy="542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/>
          <a:lstStyle/>
          <a:p>
            <a:r>
              <a:rPr lang="hr-HR" dirty="0" smtClean="0"/>
              <a:t> Grupa </a:t>
            </a:r>
            <a:r>
              <a:rPr lang="hr-HR" b="1" u="sng" dirty="0" smtClean="0"/>
              <a:t>Arheolozi</a:t>
            </a:r>
            <a:r>
              <a:rPr lang="hr-HR" u="sng" dirty="0" smtClean="0"/>
              <a:t> </a:t>
            </a:r>
            <a:r>
              <a:rPr lang="hr-HR" dirty="0" smtClean="0"/>
              <a:t>(zadatak):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 istražiti relevantnu knjižničnu i internetsku građu </a:t>
            </a:r>
          </a:p>
          <a:p>
            <a:r>
              <a:rPr lang="hr-HR" dirty="0" smtClean="0"/>
              <a:t>osmisliti plakat „</a:t>
            </a:r>
            <a:r>
              <a:rPr lang="hr-HR" i="1" dirty="0" smtClean="0"/>
              <a:t>Duhovnost izražena glagoljicom</a:t>
            </a:r>
            <a:r>
              <a:rPr lang="hr-HR" dirty="0" smtClean="0"/>
              <a:t>“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71480"/>
            <a:ext cx="7772400" cy="5784080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Plakat</a:t>
            </a:r>
          </a:p>
          <a:p>
            <a:r>
              <a:rPr lang="hr-HR" b="1" dirty="0" smtClean="0"/>
              <a:t>Zadatak</a:t>
            </a:r>
            <a:endParaRPr lang="hr-HR" dirty="0" smtClean="0"/>
          </a:p>
          <a:p>
            <a:r>
              <a:rPr lang="hr-HR" dirty="0" smtClean="0"/>
              <a:t>Proučiti u udžbeniku poglavlje Katolička crkva i kršćanstvo u Hrvata, 3. ulomak (Važnost glagoljice), str. 85. i na temelju teksta osmisliti plakat </a:t>
            </a:r>
            <a:r>
              <a:rPr lang="hr-HR" b="1" i="1" dirty="0" smtClean="0"/>
              <a:t>Duhovnost izražena glagoljicom</a:t>
            </a:r>
            <a:r>
              <a:rPr lang="hr-HR" dirty="0" smtClean="0"/>
              <a:t>.</a:t>
            </a:r>
          </a:p>
          <a:p>
            <a:r>
              <a:rPr lang="hr-HR" dirty="0" smtClean="0"/>
              <a:t> Plakat mora spominjati glagoljaške tiskare, materijale na kojima su zabilježeni najvažniji spomenici: Plominski natpis, Valunska ploča, Bašćanska ploča, Misal po zakonu rimskoga dvora. Slike(skenirati)  i kraći opis koristiti iz knjige </a:t>
            </a:r>
            <a:r>
              <a:rPr lang="hr-HR" i="1" dirty="0" smtClean="0"/>
              <a:t>Hrvatska pisana kultura 1</a:t>
            </a:r>
            <a:r>
              <a:rPr lang="hr-HR" dirty="0" smtClean="0"/>
              <a:t> Josipa Bratulića i Stjepana Damjanovića.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ataša\Desktop\arheolozi- plakat\IMG_44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824940" cy="5213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ataša\Desktop\arheolozi- plakat\IMG_44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503268" cy="4999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ataša\Desktop\arheolozi- plakat\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712892" cy="5141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ataša\Desktop\arheolozi- plakat\g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57166"/>
            <a:ext cx="4038616" cy="6057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/>
          <a:lstStyle/>
          <a:p>
            <a:r>
              <a:rPr lang="hr-HR" dirty="0" smtClean="0"/>
              <a:t>Grupa </a:t>
            </a:r>
            <a:r>
              <a:rPr lang="hr-HR" b="1" u="sng" dirty="0" smtClean="0"/>
              <a:t>Kazališni umjetnici</a:t>
            </a:r>
            <a:r>
              <a:rPr lang="hr-HR" u="sng" dirty="0" smtClean="0"/>
              <a:t> </a:t>
            </a:r>
            <a:r>
              <a:rPr lang="hr-HR" dirty="0" smtClean="0"/>
              <a:t>(zadatak):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 istražiti relevantnu knjižničnu i internetsku građu </a:t>
            </a:r>
          </a:p>
          <a:p>
            <a:r>
              <a:rPr lang="hr-HR" dirty="0" smtClean="0"/>
              <a:t> osmisliti dramsko - scenski prikaz „</a:t>
            </a:r>
            <a:r>
              <a:rPr lang="hr-HR" i="1" dirty="0" smtClean="0"/>
              <a:t>Ćiril i Metod“ </a:t>
            </a: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ša\Desktop\predavanje\osmaši- korijeni\P1150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13556"/>
            <a:ext cx="7772400" cy="5829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28670"/>
            <a:ext cx="7772400" cy="542689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Dramskiprikaz</a:t>
            </a:r>
          </a:p>
          <a:p>
            <a:r>
              <a:rPr lang="hr-HR" b="1" dirty="0" smtClean="0"/>
              <a:t>Zadatak: </a:t>
            </a:r>
            <a:endParaRPr lang="hr-HR" dirty="0" smtClean="0"/>
          </a:p>
          <a:p>
            <a:r>
              <a:rPr lang="hr-HR" dirty="0" smtClean="0"/>
              <a:t>Proučiti u udžbeniku poglavlje Katolička crkva i kršćanstvo u Hrvata, 2. ulomak (Sveta braća Ćiril i Metod), str. 84/85., Žitija Konstantina Ćirila i Metodija i druga vrela, str. 76./77. i 127. i na temelju tekstovaosmisliti dramski prikaz </a:t>
            </a:r>
            <a:r>
              <a:rPr lang="hr-HR" b="1" i="1" dirty="0" smtClean="0"/>
              <a:t>Ćiril i Metod</a:t>
            </a:r>
            <a:r>
              <a:rPr lang="hr-HR" dirty="0" smtClean="0"/>
              <a:t> temeljen na slijedu tri dramska prizora od po minutu vremena.</a:t>
            </a:r>
          </a:p>
          <a:p>
            <a:pPr lvl="0"/>
            <a:r>
              <a:rPr lang="hr-HR" dirty="0" smtClean="0"/>
              <a:t>prizor: car Mihajlo upoznaje Ćirila i Metoda s molbom kneza Rastislava</a:t>
            </a:r>
          </a:p>
          <a:p>
            <a:pPr lvl="0"/>
            <a:r>
              <a:rPr lang="hr-HR" dirty="0" smtClean="0"/>
              <a:t>prizor: Ćiril i Metoda izvještavaju papu Hadrijana što su sve napravili (knjige koje su preveli)</a:t>
            </a:r>
          </a:p>
          <a:p>
            <a:pPr lvl="0"/>
            <a:r>
              <a:rPr lang="hr-HR" dirty="0" smtClean="0"/>
              <a:t>prizor: germanski svećenici uvjeravaju papu Ivana VIIi. da se bogoslužje mora vršiti samo na hebrejskom, grčkom i latinskom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ataša\Desktop\kazališni umjetnici- dramski prikaz\IMG_44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717716" cy="5141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ataša\Desktop\kazališni umjetnici- dramski prikaz\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927206" cy="5284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00108"/>
            <a:ext cx="7772400" cy="5355452"/>
          </a:xfrm>
        </p:spPr>
        <p:txBody>
          <a:bodyPr/>
          <a:lstStyle/>
          <a:p>
            <a:r>
              <a:rPr lang="hr-HR" dirty="0" smtClean="0"/>
              <a:t>Grupa </a:t>
            </a:r>
            <a:r>
              <a:rPr lang="hr-HR" b="1" u="sng" dirty="0" smtClean="0"/>
              <a:t>Kustosi</a:t>
            </a:r>
            <a:r>
              <a:rPr lang="hr-HR" dirty="0" smtClean="0"/>
              <a:t> (zadatak):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 istražiti relevantnu knjižničnu građu, te župni fond </a:t>
            </a:r>
          </a:p>
          <a:p>
            <a:r>
              <a:rPr lang="hr-HR" dirty="0" smtClean="0"/>
              <a:t> osmisliti i prezentirati prigodnu izložbu </a:t>
            </a:r>
            <a:r>
              <a:rPr lang="hr-HR" i="1" dirty="0" smtClean="0"/>
              <a:t>„Bogoslužne knjige</a:t>
            </a:r>
            <a:r>
              <a:rPr lang="hr-HR" dirty="0" smtClean="0"/>
              <a:t>“ sa kratkim kulturno umjetničkim programom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 fontScale="70000" lnSpcReduction="20000"/>
          </a:bodyPr>
          <a:lstStyle/>
          <a:p>
            <a:r>
              <a:rPr lang="hr-HR" b="1" dirty="0" smtClean="0"/>
              <a:t>Usmeno izlaganje</a:t>
            </a:r>
            <a:endParaRPr lang="hr-HR" dirty="0" smtClean="0"/>
          </a:p>
          <a:p>
            <a:r>
              <a:rPr lang="hr-HR" b="1" dirty="0" smtClean="0"/>
              <a:t>Zadatak </a:t>
            </a:r>
            <a:endParaRPr lang="hr-HR" dirty="0" smtClean="0"/>
          </a:p>
          <a:p>
            <a:r>
              <a:rPr lang="hr-HR" dirty="0" smtClean="0"/>
              <a:t>Proučiti u udžbeniku poglavlje Katolička crkva i kršćanstvo u Hrvata,  4. ulomak (Preteče novih vremena), str. 86/87., bilješke o bogoslužnim knjigama na 84. str.i Opći religijski leksikon, natuknicu Ćiril Solunski.Upoznati se s lekcionarom, misalom, evanđelistarom i brevijarom i složiti malu izložbu </a:t>
            </a:r>
            <a:r>
              <a:rPr lang="hr-HR" b="1" i="1" dirty="0" smtClean="0"/>
              <a:t>Bogoslužne knjige</a:t>
            </a:r>
            <a:r>
              <a:rPr lang="hr-HR" dirty="0" smtClean="0"/>
              <a:t> na stolu u knjižnici s imenom svake knjige s lijeve strane knjige</a:t>
            </a:r>
          </a:p>
          <a:p>
            <a:pPr lvl="0"/>
            <a:r>
              <a:rPr lang="hr-HR" dirty="0" smtClean="0"/>
              <a:t>Učenik objašnjava što će prezentirati (knjige za bogoslužje)</a:t>
            </a:r>
          </a:p>
          <a:p>
            <a:pPr lvl="0"/>
            <a:r>
              <a:rPr lang="hr-HR" dirty="0" smtClean="0"/>
              <a:t>učenik objašnjava što je lekcionar</a:t>
            </a:r>
          </a:p>
          <a:p>
            <a:pPr lvl="0"/>
            <a:r>
              <a:rPr lang="hr-HR" dirty="0" smtClean="0"/>
              <a:t>učenik objašnjava što je misal</a:t>
            </a:r>
          </a:p>
          <a:p>
            <a:pPr lvl="0"/>
            <a:r>
              <a:rPr lang="hr-HR" dirty="0" smtClean="0"/>
              <a:t>učenik objašnjava što je evanđelistar</a:t>
            </a:r>
          </a:p>
          <a:p>
            <a:pPr lvl="0"/>
            <a:r>
              <a:rPr lang="hr-HR" dirty="0" smtClean="0"/>
              <a:t>učenik objašnjava što je brevijar</a:t>
            </a:r>
          </a:p>
          <a:p>
            <a:pPr lvl="0"/>
            <a:r>
              <a:rPr lang="hr-HR" dirty="0" smtClean="0"/>
              <a:t>učenik tumači preteča čega je hrvatski narod vezanog uz razvoj Katoličke crkve (što je hrvatski narod imao prije ostalih naroda koji ispovijedaju katolicizam) i gdje se sve mogu naći tragovi evanđelja u hrvatskom narodu (gdje se utjelovilo evanđelje)</a:t>
            </a:r>
          </a:p>
          <a:p>
            <a:pPr lvl="0"/>
            <a:r>
              <a:rPr lang="hr-HR" dirty="0" smtClean="0"/>
              <a:t>učenica pjeva pjesmu Bog te ljubi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ataša\Desktop\kustosi- izložba\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605735" cy="5070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ataša\Desktop\kustosi- izložba\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605735" cy="5070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ataša\Desktop\kustosi- izložba\IMG_44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8139" y="714356"/>
            <a:ext cx="4139813" cy="5641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hr-HR" sz="3000" b="1" u="sng" dirty="0" smtClean="0">
                <a:latin typeface="+mn-lt"/>
              </a:rPr>
              <a:t>   Generalizacija</a:t>
            </a:r>
            <a:r>
              <a:rPr lang="hr-HR" sz="3000" b="1" dirty="0" smtClean="0">
                <a:latin typeface="+mn-lt"/>
              </a:rPr>
              <a:t> </a:t>
            </a:r>
            <a:r>
              <a:rPr lang="hr-HR" sz="3000" dirty="0" smtClean="0">
                <a:latin typeface="+mn-lt"/>
              </a:rPr>
              <a:t/>
            </a:r>
            <a:br>
              <a:rPr lang="hr-HR" sz="3000" dirty="0" smtClean="0">
                <a:latin typeface="+mn-lt"/>
              </a:rPr>
            </a:br>
            <a:r>
              <a:rPr lang="hr-HR" b="1" u="sng" dirty="0" smtClean="0"/>
              <a:t/>
            </a:r>
            <a:br>
              <a:rPr lang="hr-HR" b="1" u="sng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U nekoliko rečenica, držeći se ključnih pojmova (</a:t>
            </a:r>
            <a:r>
              <a:rPr lang="hr-HR" i="1" dirty="0" smtClean="0"/>
              <a:t>Ćiril i Metod, glagoljica i glagoljski spomenici</a:t>
            </a:r>
            <a:r>
              <a:rPr lang="hr-HR" dirty="0" smtClean="0"/>
              <a:t>) ponove se najvažnije činjenice. Rješavaju prvi zadatak, a drugi zadatak zadajemo za domaću zadaću. Plan ploče učenici dobiju na listiću kojeg će potom zalijepiti u svoje bilježnice.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 fontScale="92500" lnSpcReduction="20000"/>
          </a:bodyPr>
          <a:lstStyle/>
          <a:p>
            <a:r>
              <a:rPr lang="hr-HR" b="1" u="sng" dirty="0" smtClean="0"/>
              <a:t>Stvaralačko izražavanje</a:t>
            </a:r>
          </a:p>
          <a:p>
            <a:endParaRPr lang="hr-HR" b="1" u="sng" dirty="0" smtClean="0"/>
          </a:p>
          <a:p>
            <a:r>
              <a:rPr lang="hr-HR" dirty="0" smtClean="0"/>
              <a:t>Grupa </a:t>
            </a:r>
            <a:r>
              <a:rPr lang="hr-HR" b="1" dirty="0" smtClean="0"/>
              <a:t>Povjesničari</a:t>
            </a:r>
            <a:r>
              <a:rPr lang="hr-HR" dirty="0" smtClean="0"/>
              <a:t> (zadatak): </a:t>
            </a:r>
            <a:r>
              <a:rPr lang="hr-HR" i="1" dirty="0" smtClean="0"/>
              <a:t>Izrada reljefa iz lima</a:t>
            </a:r>
          </a:p>
          <a:p>
            <a:r>
              <a:rPr lang="hr-HR" u="sng" dirty="0" smtClean="0"/>
              <a:t>Potrebno:</a:t>
            </a:r>
          </a:p>
          <a:p>
            <a:pPr lvl="0"/>
            <a:r>
              <a:rPr lang="hr-HR" dirty="0" smtClean="0"/>
              <a:t>lim – folija, selotejp, tuš , kist, krpica za brisanje, fotokopije slova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u="sng" dirty="0" smtClean="0"/>
              <a:t>Postupak:</a:t>
            </a:r>
            <a:endParaRPr lang="hr-HR" dirty="0" smtClean="0"/>
          </a:p>
          <a:p>
            <a:r>
              <a:rPr lang="hr-HR" dirty="0" smtClean="0"/>
              <a:t> zalijepiti fotokopiju slova na lim</a:t>
            </a:r>
          </a:p>
          <a:p>
            <a:pPr lvl="0"/>
            <a:r>
              <a:rPr lang="hr-HR" dirty="0" smtClean="0"/>
              <a:t>izraditi reljef</a:t>
            </a:r>
          </a:p>
          <a:p>
            <a:pPr lvl="0"/>
            <a:r>
              <a:rPr lang="hr-HR" dirty="0" smtClean="0"/>
              <a:t>premazati foliju tušem</a:t>
            </a:r>
          </a:p>
          <a:p>
            <a:pPr lvl="0"/>
            <a:r>
              <a:rPr lang="hr-HR" dirty="0" smtClean="0"/>
              <a:t>osušiti</a:t>
            </a:r>
          </a:p>
          <a:p>
            <a:pPr lvl="0"/>
            <a:r>
              <a:rPr lang="hr-HR" dirty="0" smtClean="0"/>
              <a:t>obrisati krpicom</a:t>
            </a:r>
          </a:p>
          <a:p>
            <a:endParaRPr lang="hr-HR" i="1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formiranje </a:t>
            </a:r>
            <a:r>
              <a:rPr lang="hr-HR" u="sng" dirty="0" smtClean="0"/>
              <a:t>grupa-  </a:t>
            </a:r>
            <a:r>
              <a:rPr lang="hr-HR" dirty="0" smtClean="0"/>
              <a:t>odabirom jednog od četiriju ponuđenih predložaka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temeljem odabira dijele se </a:t>
            </a:r>
            <a:r>
              <a:rPr lang="hr-HR" u="sng" dirty="0" smtClean="0"/>
              <a:t> upute  </a:t>
            </a:r>
            <a:r>
              <a:rPr lang="hr-HR" dirty="0" smtClean="0"/>
              <a:t>i  </a:t>
            </a:r>
            <a:r>
              <a:rPr lang="hr-HR" u="sng" dirty="0" smtClean="0"/>
              <a:t>zadaci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       za rad i istraživanje u školskoj knjižnici</a:t>
            </a:r>
          </a:p>
          <a:p>
            <a:pPr>
              <a:buNone/>
            </a:pPr>
            <a:endParaRPr lang="hr-HR" u="sng" dirty="0" smtClean="0"/>
          </a:p>
          <a:p>
            <a:pPr>
              <a:buFont typeface="Wingdings" pitchFamily="2" charset="2"/>
              <a:buChar char="Ø"/>
            </a:pPr>
            <a:r>
              <a:rPr lang="hr-HR" u="sng" dirty="0" smtClean="0"/>
              <a:t> </a:t>
            </a:r>
            <a:r>
              <a:rPr lang="hr-HR" dirty="0" smtClean="0"/>
              <a:t>predviđeno vrijeme za realizaciju je tjedan dana</a:t>
            </a:r>
          </a:p>
          <a:p>
            <a:pPr>
              <a:buNone/>
            </a:pPr>
            <a:endParaRPr lang="hr-HR" u="sng" dirty="0" smtClean="0"/>
          </a:p>
          <a:p>
            <a:pPr>
              <a:buFont typeface="Wingdings" pitchFamily="2" charset="2"/>
              <a:buChar char="Ø"/>
            </a:pPr>
            <a:endParaRPr lang="hr-HR" u="sng" dirty="0" smtClean="0"/>
          </a:p>
          <a:p>
            <a:pPr>
              <a:buNone/>
            </a:pPr>
            <a:r>
              <a:rPr lang="hr-HR" u="sng" dirty="0" smtClean="0"/>
              <a:t>                                          </a:t>
            </a:r>
            <a:endParaRPr lang="hr-H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ataša\Desktop\1. grupa- reljef od lima\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605735" cy="5070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ataša\Desktop\1. grupa- reljef od lima\IMG_44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288820" cy="4856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ataša\Desktop\1. grupa- reljef od lima\IMG_44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5046988" cy="5284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ataša\Desktop\1. grupa- reljef od lima\IMG_4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7503268" cy="4999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7126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dirty="0" smtClean="0"/>
              <a:t>Grupa </a:t>
            </a:r>
            <a:r>
              <a:rPr lang="hr-HR" b="1" dirty="0" smtClean="0"/>
              <a:t>Arheolozi</a:t>
            </a:r>
            <a:r>
              <a:rPr lang="hr-HR" dirty="0" smtClean="0"/>
              <a:t> (zadatak): </a:t>
            </a:r>
            <a:r>
              <a:rPr lang="hr-HR" i="1" dirty="0" smtClean="0"/>
              <a:t>Izrada medaljona od gline/ glinamola</a:t>
            </a:r>
          </a:p>
          <a:p>
            <a:pPr lvl="0">
              <a:buNone/>
            </a:pPr>
            <a:r>
              <a:rPr lang="hr-HR" b="1" i="1" dirty="0" smtClean="0"/>
              <a:t> </a:t>
            </a:r>
            <a:endParaRPr lang="hr-HR" dirty="0" smtClean="0"/>
          </a:p>
          <a:p>
            <a:r>
              <a:rPr lang="hr-HR" u="sng" dirty="0" smtClean="0"/>
              <a:t>Potrebno:</a:t>
            </a:r>
          </a:p>
          <a:p>
            <a:pPr lvl="0"/>
            <a:r>
              <a:rPr lang="hr-HR" dirty="0" smtClean="0"/>
              <a:t>glinamol (smeđi) , olovka, flomaster , zaštititi klupu</a:t>
            </a:r>
          </a:p>
          <a:p>
            <a:pPr>
              <a:buNone/>
            </a:pPr>
            <a:r>
              <a:rPr lang="hr-HR" b="1" dirty="0" smtClean="0"/>
              <a:t>  </a:t>
            </a:r>
            <a:endParaRPr lang="hr-HR" dirty="0" smtClean="0"/>
          </a:p>
          <a:p>
            <a:r>
              <a:rPr lang="hr-HR" u="sng" dirty="0" smtClean="0"/>
              <a:t>Postupak:</a:t>
            </a:r>
          </a:p>
          <a:p>
            <a:pPr lvl="0"/>
            <a:r>
              <a:rPr lang="hr-HR" dirty="0" smtClean="0"/>
              <a:t>izraditi oblik medaljona (okrugli, četvrtasti) </a:t>
            </a:r>
          </a:p>
          <a:p>
            <a:pPr lvl="0"/>
            <a:r>
              <a:rPr lang="hr-HR" dirty="0" smtClean="0"/>
              <a:t>na njemu prikazati jedno slovo glagoljicom </a:t>
            </a:r>
          </a:p>
          <a:p>
            <a:pPr lvl="0"/>
            <a:r>
              <a:rPr lang="hr-HR" dirty="0" smtClean="0"/>
              <a:t>ukrasiti po želji </a:t>
            </a:r>
          </a:p>
          <a:p>
            <a:pPr lvl="0"/>
            <a:r>
              <a:rPr lang="hr-HR" dirty="0" smtClean="0"/>
              <a:t>napraviti „otvor“ za špagu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ataša\Desktop\2. grupa-medaljoni od gline\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820049" cy="5213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ataša\Desktop\2. grupa-medaljoni od gline\IMG_44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396044" cy="4927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ataša\Desktop\2. grupa-medaljoni od gline\IMG_44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396044" cy="49276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ataša\Desktop\2. grupa-medaljoni od gline\IMG_46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717716" cy="5141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ataša\Desktop\2. grupa-medaljoni od gline\IMG_46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717716" cy="5141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predložak</a:t>
            </a:r>
            <a:endParaRPr lang="hr-HR" dirty="0"/>
          </a:p>
        </p:txBody>
      </p:sp>
      <p:pic>
        <p:nvPicPr>
          <p:cNvPr id="4" name="Content Placeholder 3" descr="1238163544_0.79167400_2328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295" y="2143116"/>
            <a:ext cx="5920780" cy="4000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Grupa </a:t>
            </a:r>
            <a:r>
              <a:rPr lang="hr-HR" b="1" dirty="0" smtClean="0"/>
              <a:t>Kazališni umjetnici</a:t>
            </a:r>
            <a:r>
              <a:rPr lang="hr-HR" dirty="0" smtClean="0"/>
              <a:t> (zadatak):</a:t>
            </a:r>
            <a:r>
              <a:rPr lang="hr-HR" i="1" dirty="0" smtClean="0"/>
              <a:t>Teksturne i strukturne crte</a:t>
            </a:r>
          </a:p>
          <a:p>
            <a:pPr lvl="0">
              <a:buNone/>
            </a:pPr>
            <a:endParaRPr lang="hr-HR" dirty="0" smtClean="0"/>
          </a:p>
          <a:p>
            <a:r>
              <a:rPr lang="hr-HR" u="sng" dirty="0" smtClean="0"/>
              <a:t>Potrebno:</a:t>
            </a:r>
          </a:p>
          <a:p>
            <a:pPr lvl="0"/>
            <a:r>
              <a:rPr lang="hr-HR" dirty="0" smtClean="0"/>
              <a:t>flomasteri (odabrati 2 boje), škare, ljepilo</a:t>
            </a:r>
          </a:p>
          <a:p>
            <a:pPr>
              <a:buNone/>
            </a:pPr>
            <a:r>
              <a:rPr lang="hr-HR" dirty="0" smtClean="0"/>
              <a:t>  </a:t>
            </a:r>
          </a:p>
          <a:p>
            <a:r>
              <a:rPr lang="hr-HR" u="sng" dirty="0" smtClean="0"/>
              <a:t>Postupak:</a:t>
            </a:r>
          </a:p>
          <a:p>
            <a:pPr lvl="0"/>
            <a:r>
              <a:rPr lang="hr-HR" dirty="0" smtClean="0"/>
              <a:t>nacrtati na papiru slovo glagoljice </a:t>
            </a:r>
          </a:p>
          <a:p>
            <a:pPr lvl="0"/>
            <a:r>
              <a:rPr lang="hr-HR" dirty="0" smtClean="0"/>
              <a:t>izrezati oblik  </a:t>
            </a:r>
          </a:p>
          <a:p>
            <a:pPr lvl="0"/>
            <a:r>
              <a:rPr lang="hr-HR" dirty="0" smtClean="0"/>
              <a:t>izrezani oblik popuniti različitim teksturnim i strukturnim crtama </a:t>
            </a:r>
          </a:p>
          <a:p>
            <a:pPr lvl="0"/>
            <a:r>
              <a:rPr lang="hr-HR" dirty="0" smtClean="0"/>
              <a:t>koristiti 2 boje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ataša\Desktop\3. grupa- teksturne i strukturne crte\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605735" cy="5070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ataša\Desktop\3. grupa- teksturne i strukturne crte\g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498578" cy="4999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Nataša\Desktop\3. grupa- teksturne i strukturne crte\IMG_4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503268" cy="4999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ataša\Desktop\3. grupa- teksturne i strukturne crte\IMG_4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610492" cy="5070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564120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Grupa </a:t>
            </a:r>
            <a:r>
              <a:rPr lang="hr-HR" b="1" dirty="0" smtClean="0"/>
              <a:t>Kustosi</a:t>
            </a:r>
            <a:r>
              <a:rPr lang="hr-HR" dirty="0" smtClean="0"/>
              <a:t> (zadatak):</a:t>
            </a:r>
            <a:r>
              <a:rPr lang="hr-HR" i="1" dirty="0" smtClean="0"/>
              <a:t>Tonovi boje – kolaž</a:t>
            </a:r>
          </a:p>
          <a:p>
            <a:pPr>
              <a:buNone/>
            </a:pPr>
            <a:r>
              <a:rPr lang="hr-HR" b="1" i="1" dirty="0" smtClean="0"/>
              <a:t>  </a:t>
            </a:r>
            <a:endParaRPr lang="hr-HR" dirty="0" smtClean="0"/>
          </a:p>
          <a:p>
            <a:r>
              <a:rPr lang="hr-HR" u="sng" dirty="0" smtClean="0"/>
              <a:t>Potrebno:</a:t>
            </a:r>
          </a:p>
          <a:p>
            <a:pPr lvl="0"/>
            <a:r>
              <a:rPr lang="hr-HR" dirty="0" smtClean="0"/>
              <a:t>Kolaž, škare, ljepilo</a:t>
            </a:r>
          </a:p>
          <a:p>
            <a:pPr>
              <a:buNone/>
            </a:pPr>
            <a:r>
              <a:rPr lang="hr-HR" dirty="0" smtClean="0"/>
              <a:t> </a:t>
            </a:r>
          </a:p>
          <a:p>
            <a:r>
              <a:rPr lang="hr-HR" u="sng" dirty="0" smtClean="0"/>
              <a:t>Postupak:</a:t>
            </a:r>
          </a:p>
          <a:p>
            <a:pPr lvl="0"/>
            <a:r>
              <a:rPr lang="hr-HR" dirty="0" smtClean="0"/>
              <a:t>odabrati tonove jedne boje (3 tona) </a:t>
            </a:r>
          </a:p>
          <a:p>
            <a:pPr lvl="0"/>
            <a:r>
              <a:rPr lang="hr-HR" dirty="0" smtClean="0"/>
              <a:t>nacrtati slovo glagoljice na svakom tonu druge veličine  </a:t>
            </a:r>
          </a:p>
          <a:p>
            <a:pPr lvl="0"/>
            <a:r>
              <a:rPr lang="hr-HR" dirty="0" smtClean="0"/>
              <a:t>zalijepiti slova jedno na drugo i na podlogu</a:t>
            </a:r>
          </a:p>
          <a:p>
            <a:pPr lvl="0"/>
            <a:r>
              <a:rPr lang="hr-HR" dirty="0" smtClean="0"/>
              <a:t>početi rezati od manjeg slova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Nataša\Desktop\4. grupa- tonovi boje. kolaž\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712892" cy="5141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Nataša\Desktop\4. grupa- tonovi boje. kolaž\IMG_46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503268" cy="4999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Nataša\Desktop\4. grupa- tonovi boje. kolaž\IMG_46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824940" cy="5213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14356"/>
            <a:ext cx="7772400" cy="6429420"/>
          </a:xfrm>
        </p:spPr>
        <p:txBody>
          <a:bodyPr>
            <a:normAutofit fontScale="85000" lnSpcReduction="20000"/>
          </a:bodyPr>
          <a:lstStyle/>
          <a:p>
            <a:r>
              <a:rPr lang="hr-HR" b="1" u="sng" dirty="0" smtClean="0"/>
              <a:t>Aktualizacija </a:t>
            </a:r>
          </a:p>
          <a:p>
            <a:r>
              <a:rPr lang="hr-HR" dirty="0" smtClean="0"/>
              <a:t>Za vrijeme samostalnog istraživačkog rada u knjižnici, knjižničarka je fotografirala učeničke aktivnosti i fotografije su dostupne na internetskoj društvenoj mreži facebook, na profilu školske knjižnice</a:t>
            </a:r>
            <a:r>
              <a:rPr lang="hr-HR" u="sng" dirty="0" smtClean="0">
                <a:hlinkClick r:id="rId2"/>
              </a:rPr>
              <a:t>http://www.facebook.com/XNICA8</a:t>
            </a:r>
            <a:r>
              <a:rPr lang="hr-HR" dirty="0" smtClean="0"/>
              <a:t>, te fotografije objavila u albumu </a:t>
            </a:r>
            <a:r>
              <a:rPr lang="hr-HR" u="sng" dirty="0" smtClean="0">
                <a:hlinkClick r:id="rId3"/>
              </a:rPr>
              <a:t>http://www.facebook.com/media/set/?set=a.216545275106064.49775.165825313511394&amp;type=1</a:t>
            </a:r>
            <a:r>
              <a:rPr lang="hr-HR" dirty="0" smtClean="0"/>
              <a:t>, želeći tim načinom pokazati povezanost prošlosti i sadašnjosti, njihovu međusobnu uvjetovanost i nadopunjavanje.</a:t>
            </a:r>
          </a:p>
          <a:p>
            <a:r>
              <a:rPr lang="hr-HR" dirty="0" smtClean="0"/>
              <a:t>Za vrijeme prezentiranja učeničkih ostvaraja proizašlih samostalnim istraživačkim radom, te likovnog stvaralačkog izražavanja, učenici će fotografirati navedene aktivnosti, te će fotografije dodati u navedeni album na stranicama društvene internetske mreže facebook.</a:t>
            </a:r>
          </a:p>
          <a:p>
            <a:r>
              <a:rPr lang="hr-HR" dirty="0" smtClean="0"/>
              <a:t>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Grupa POVJESNIČARI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dirty="0" smtClean="0"/>
              <a:t> bave se proučavanjem tzv. “prošle stvarnosti”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prikupljaju podatke i u knjižnicama</a:t>
            </a:r>
          </a:p>
          <a:p>
            <a:pPr>
              <a:buFont typeface="Wingdings" pitchFamily="2" charset="2"/>
              <a:buChar char="Ø"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zadatak objašnjen u daljnjem izlaganju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HVALA  NA  POZORNOSTI !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predložak</a:t>
            </a:r>
            <a:endParaRPr lang="hr-HR" dirty="0"/>
          </a:p>
        </p:txBody>
      </p:sp>
      <p:pic>
        <p:nvPicPr>
          <p:cNvPr id="4" name="Content Placeholder 3" descr="670px-Detailed_window-Step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034" y="1784350"/>
            <a:ext cx="627713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</TotalTime>
  <Words>1787</Words>
  <Application>Microsoft Office PowerPoint</Application>
  <PresentationFormat>Prikaz na zaslonu (4:3)</PresentationFormat>
  <Paragraphs>272</Paragraphs>
  <Slides>80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80</vt:i4>
      </vt:variant>
    </vt:vector>
  </HeadingPairs>
  <TitlesOfParts>
    <vt:vector size="89" baseType="lpstr">
      <vt:lpstr>Arial</vt:lpstr>
      <vt:lpstr>Consolas</vt:lpstr>
      <vt:lpstr>Corbel</vt:lpstr>
      <vt:lpstr>Perpetua</vt:lpstr>
      <vt:lpstr>Pristina</vt:lpstr>
      <vt:lpstr>Wingdings</vt:lpstr>
      <vt:lpstr>Wingdings 2</vt:lpstr>
      <vt:lpstr>Wingdings 3</vt:lpstr>
      <vt:lpstr>Metro</vt:lpstr>
      <vt:lpstr>  KORELACIJA nastave vjeronauka s kio kroz teme  “Pokrštenje hrvata i njihov ulazak u zajednicu kršćanskih naroda/ uporaba stečenih znanja”  - primjer dobre prakse-</vt:lpstr>
      <vt:lpstr>UVODNI  DIO</vt:lpstr>
      <vt:lpstr>PowerPointova prezentacija</vt:lpstr>
      <vt:lpstr>PowerPointova prezentacija</vt:lpstr>
      <vt:lpstr>PowerPointova prezentacija</vt:lpstr>
      <vt:lpstr>PowerPointova prezentacija</vt:lpstr>
      <vt:lpstr>1. predložak</vt:lpstr>
      <vt:lpstr>1. Grupa POVJESNIČARI</vt:lpstr>
      <vt:lpstr>2. predložak</vt:lpstr>
      <vt:lpstr>2. Grupa ARHEOLOZI</vt:lpstr>
      <vt:lpstr>3. predložak</vt:lpstr>
      <vt:lpstr>3. Grupa KAZALIŠNI UMJETNICI</vt:lpstr>
      <vt:lpstr>4. predložak</vt:lpstr>
      <vt:lpstr>4. Grupa KUSTOSI</vt:lpstr>
      <vt:lpstr>LEKCIONAR</vt:lpstr>
      <vt:lpstr>MISAL</vt:lpstr>
      <vt:lpstr>EVANĐELISTAR</vt:lpstr>
      <vt:lpstr>BREVIJAR</vt:lpstr>
      <vt:lpstr>PowerPointova prezentacija</vt:lpstr>
      <vt:lpstr>PowerPointova prezentacija</vt:lpstr>
      <vt:lpstr>PowerPointova prezentacija</vt:lpstr>
      <vt:lpstr>ISHODI UČENJA- kognitivni  - učenici će:       </vt:lpstr>
      <vt:lpstr>PowerPointova prezentacija</vt:lpstr>
      <vt:lpstr>ISHODI UČENJA- psihomotorički  - učenici će:</vt:lpstr>
      <vt:lpstr>PowerPointova prezentacija</vt:lpstr>
      <vt:lpstr>ISHODI UČENJA- afektivni  - učenici će: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Najava i prezentiranje samostalnog rada i istraživanja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Generalizacija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VJERONAUČNA  PARLAONICA Što kaže znanost, a što vjera o postanku svijeta i čovjeka</dc:title>
  <dc:creator>Nataša</dc:creator>
  <cp:lastModifiedBy>Prof</cp:lastModifiedBy>
  <cp:revision>76</cp:revision>
  <dcterms:created xsi:type="dcterms:W3CDTF">2015-03-08T14:33:59Z</dcterms:created>
  <dcterms:modified xsi:type="dcterms:W3CDTF">2015-07-06T10:16:45Z</dcterms:modified>
</cp:coreProperties>
</file>