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86" r:id="rId3"/>
    <p:sldId id="290" r:id="rId4"/>
    <p:sldId id="287" r:id="rId5"/>
    <p:sldId id="288" r:id="rId6"/>
    <p:sldId id="289" r:id="rId7"/>
    <p:sldId id="294" r:id="rId8"/>
    <p:sldId id="295" r:id="rId9"/>
    <p:sldId id="281" r:id="rId10"/>
    <p:sldId id="282" r:id="rId11"/>
    <p:sldId id="283" r:id="rId12"/>
    <p:sldId id="291" r:id="rId13"/>
    <p:sldId id="292" r:id="rId14"/>
    <p:sldId id="266" r:id="rId15"/>
    <p:sldId id="273" r:id="rId16"/>
    <p:sldId id="280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4646"/>
    <a:srgbClr val="9D9D9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97" autoAdjust="0"/>
    <p:restoredTop sz="94660"/>
  </p:normalViewPr>
  <p:slideViewPr>
    <p:cSldViewPr>
      <p:cViewPr varScale="1">
        <p:scale>
          <a:sx n="70" d="100"/>
          <a:sy n="70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B4F50C-3798-4B27-B1FC-4D0FA1CA7500}" type="datetimeFigureOut">
              <a:rPr lang="sr-Latn-CS" smtClean="0"/>
              <a:pPr/>
              <a:t>15.9.2015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3D98CF-579C-40AF-A010-90DA6873E7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vanja.jesenek@guest.arnes.si" TargetMode="External"/><Relationship Id="rId2" Type="http://schemas.openxmlformats.org/officeDocument/2006/relationships/hyperlink" Target="mailto:malucija@gmail.com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irsreco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1714488"/>
            <a:ext cx="9144000" cy="1428760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>
                <a:effectLst/>
                <a:latin typeface="Times New Roman" pitchFamily="18" charset="0"/>
              </a:rPr>
              <a:t>Planiranje projekta poticanja čitanja i razvoja informacijske pismenosti</a:t>
            </a:r>
            <a:endParaRPr lang="hr-HR" sz="3600" dirty="0">
              <a:effectLst/>
              <a:latin typeface="Times New Roman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85852" y="3429000"/>
            <a:ext cx="7415242" cy="500066"/>
          </a:xfrm>
        </p:spPr>
        <p:txBody>
          <a:bodyPr>
            <a:normAutofit/>
          </a:bodyPr>
          <a:lstStyle/>
          <a:p>
            <a:r>
              <a:rPr lang="hr-HR" sz="2400" dirty="0" err="1" smtClean="0">
                <a:latin typeface="Times New Roman" pitchFamily="18" charset="0"/>
              </a:rPr>
              <a:t>Luca</a:t>
            </a:r>
            <a:r>
              <a:rPr lang="hr-HR" sz="2400" dirty="0" smtClean="0">
                <a:latin typeface="Times New Roman" pitchFamily="18" charset="0"/>
              </a:rPr>
              <a:t> Matić, </a:t>
            </a:r>
            <a:r>
              <a:rPr lang="hr-HR" sz="2400" dirty="0" err="1" smtClean="0">
                <a:latin typeface="Times New Roman" pitchFamily="18" charset="0"/>
              </a:rPr>
              <a:t>prof</a:t>
            </a:r>
            <a:r>
              <a:rPr lang="hr-HR" sz="2400" dirty="0" smtClean="0">
                <a:latin typeface="Times New Roman" pitchFamily="18" charset="0"/>
              </a:rPr>
              <a:t>. i </a:t>
            </a:r>
            <a:r>
              <a:rPr lang="hr-HR" sz="2400" dirty="0" err="1" smtClean="0">
                <a:latin typeface="Times New Roman" pitchFamily="18" charset="0"/>
              </a:rPr>
              <a:t>dipl</a:t>
            </a:r>
            <a:r>
              <a:rPr lang="hr-HR" sz="2400" dirty="0" smtClean="0">
                <a:latin typeface="Times New Roman" pitchFamily="18" charset="0"/>
              </a:rPr>
              <a:t>. </a:t>
            </a:r>
            <a:r>
              <a:rPr lang="hr-HR" sz="2400" dirty="0" err="1" smtClean="0">
                <a:latin typeface="Times New Roman" pitchFamily="18" charset="0"/>
              </a:rPr>
              <a:t>knjiž</a:t>
            </a:r>
            <a:r>
              <a:rPr lang="hr-HR" sz="2400" dirty="0" smtClean="0">
                <a:latin typeface="Times New Roman" pitchFamily="18" charset="0"/>
              </a:rPr>
              <a:t>.</a:t>
            </a:r>
          </a:p>
          <a:p>
            <a:endParaRPr lang="hr-HR" dirty="0" smtClean="0">
              <a:latin typeface="Times New Roman" pitchFamily="18" charset="0"/>
            </a:endParaRPr>
          </a:p>
          <a:p>
            <a:endParaRPr lang="hr-HR" dirty="0" smtClean="0">
              <a:latin typeface="Times New Roman" pitchFamily="18" charset="0"/>
            </a:endParaRPr>
          </a:p>
          <a:p>
            <a:endParaRPr lang="hr-HR" dirty="0">
              <a:latin typeface="Times New Roman" pitchFamily="18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0" y="571501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Times New Roman" pitchFamily="18" charset="0"/>
              </a:rPr>
              <a:t>Međužupanijski stručni skup školskih knjižničara</a:t>
            </a:r>
          </a:p>
          <a:p>
            <a:pPr algn="ctr"/>
            <a:r>
              <a:rPr lang="hr-HR" sz="2400" dirty="0" smtClean="0">
                <a:latin typeface="Times New Roman" pitchFamily="18" charset="0"/>
              </a:rPr>
              <a:t>Ivanec, 6. srpnja 2015.</a:t>
            </a:r>
            <a:endParaRPr lang="hr-HR" sz="2400" dirty="0">
              <a:latin typeface="Times New Roman" pitchFamily="18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0" y="3571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Times New Roman" pitchFamily="18" charset="0"/>
              </a:rPr>
              <a:t>Osnovna škola ,,Antun </a:t>
            </a:r>
            <a:r>
              <a:rPr lang="hr-HR" sz="2400" dirty="0" err="1" smtClean="0">
                <a:latin typeface="Times New Roman" pitchFamily="18" charset="0"/>
              </a:rPr>
              <a:t>Nemčić</a:t>
            </a:r>
            <a:r>
              <a:rPr lang="hr-HR" sz="2400" dirty="0" smtClean="0">
                <a:latin typeface="Times New Roman" pitchFamily="18" charset="0"/>
              </a:rPr>
              <a:t> </a:t>
            </a:r>
            <a:r>
              <a:rPr lang="hr-HR" sz="2400" dirty="0" err="1" smtClean="0">
                <a:latin typeface="Times New Roman" pitchFamily="18" charset="0"/>
              </a:rPr>
              <a:t>Gostovinski</a:t>
            </a:r>
            <a:r>
              <a:rPr lang="hr-HR" sz="2400" dirty="0" smtClean="0">
                <a:latin typeface="Times New Roman" pitchFamily="18" charset="0"/>
              </a:rPr>
              <a:t>’’ Koprivnica</a:t>
            </a:r>
            <a:endParaRPr lang="hr-HR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Uključuje: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osposobljenost za organiziranje i praćenje usvajanja, obrade i vrjednovanja novog znanja te njihove primjene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znanje o strategijama i metodama učenja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osposobljavanje učenika za procjenjivanje i odabiranje metoda učenja koje mu najbolje odgovaraju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osposobljavanje učenika za preuzimanje odgovornosti</a:t>
            </a:r>
          </a:p>
          <a:p>
            <a:pPr>
              <a:buNone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Učiti kako učiti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55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Učenici će: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razlikovati činjenicu od mišljenja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znati postavljati pitanja, tražiti, procijeniti pouzdanost i služiti se informacijama iz različiti izvora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steći vještine suradnje s drugima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steći znanje i vještine te razviti strategije učenja te procijeniti jesu li one dobre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razviti pozitivan stav prema stjecanju novog znanja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biti osposobljeni za primjenu stečenog znanja i vještina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Ciljevi </a:t>
            </a:r>
            <a:r>
              <a:rPr lang="hr-HR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međupredmetne</a:t>
            </a:r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 teme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4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0"/>
            <a:ext cx="8406106" cy="1143000"/>
          </a:xfrm>
        </p:spPr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Ciljevi projekta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715040"/>
          </a:xfrm>
        </p:spPr>
        <p:txBody>
          <a:bodyPr/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promicanje i poticanje čitanja naglas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razvijanje svijesti o važnosti i utjecaju čitanja naglas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razvijanja čitalačkih sposobnosti i vještina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razvijanje svih vrsta pismenosti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promocija hrvatske dječje književnosti, povijesti i kulture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upoznavanje djela slovenske dječje književnosti, jezika, povijesti, kulture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uporaba novih medija u interpretaciji književnog djela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bogaćenje jezika i razvoj kritičkog mišljenja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kreativno i suradničko korištenje Informacijsko-komunikacijske tehnologije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ovladavanje metodama istraživačkog rada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unapređivanje vještina i sposobnosti javnog nastupa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promocija školske knjižnice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promocija europskog identiteta</a:t>
            </a:r>
          </a:p>
          <a:p>
            <a:pPr marL="109728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5959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00726"/>
          </a:xfrm>
        </p:spPr>
        <p:txBody>
          <a:bodyPr>
            <a:noAutofit/>
          </a:bodyPr>
          <a:lstStyle/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izražajno čitati</a:t>
            </a:r>
          </a:p>
          <a:p>
            <a:r>
              <a:rPr lang="hr-HR" sz="2300" smtClean="0">
                <a:latin typeface="Times New Roman" pitchFamily="18" charset="0"/>
                <a:cs typeface="Times New Roman" pitchFamily="18" charset="0"/>
              </a:rPr>
              <a:t>čitati </a:t>
            </a:r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razumijevanjem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razgovarati o pročitanom tekstu</a:t>
            </a:r>
            <a:endParaRPr lang="hr-HR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bogatiti svoj </a:t>
            </a:r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rječnik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razmijeniti </a:t>
            </a:r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dojmove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izraziti stavove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analizirati i vrednovati pročitani sadržaj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kritički </a:t>
            </a:r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promišljati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istraživati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stvaralački se izraziti</a:t>
            </a: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prezentirati</a:t>
            </a:r>
            <a:endParaRPr lang="hr-HR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koristiti </a:t>
            </a:r>
            <a:r>
              <a:rPr lang="hr-HR" sz="2300" dirty="0" smtClean="0">
                <a:latin typeface="Times New Roman" pitchFamily="18" charset="0"/>
                <a:cs typeface="Times New Roman" pitchFamily="18" charset="0"/>
              </a:rPr>
              <a:t>naučeno u novim situacijama</a:t>
            </a:r>
          </a:p>
          <a:p>
            <a:pPr marL="109728" indent="0">
              <a:buNone/>
            </a:pPr>
            <a:endParaRPr lang="hr-HR" sz="2300" dirty="0" smtClean="0"/>
          </a:p>
          <a:p>
            <a:endParaRPr lang="hr-HR" sz="23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r-HR" sz="3600" dirty="0" smtClean="0">
                <a:effectLst/>
                <a:latin typeface="Times New Roman" pitchFamily="18" charset="0"/>
                <a:cs typeface="Times New Roman" pitchFamily="18" charset="0"/>
              </a:rPr>
              <a:t>Ishodi </a:t>
            </a:r>
            <a:r>
              <a:rPr lang="hr-HR" sz="3100" dirty="0" smtClean="0">
                <a:effectLst/>
                <a:latin typeface="Times New Roman" pitchFamily="18" charset="0"/>
                <a:cs typeface="Times New Roman" pitchFamily="18" charset="0"/>
              </a:rPr>
              <a:t>(učenik će moći)</a:t>
            </a:r>
            <a:r>
              <a:rPr lang="hr-HR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hr-HR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5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Prijavili se za projekt: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OŠ “Antun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Nemčić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Gostovinski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” Koprivnica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OŠ “Braća Radić” Koprivnica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OŠ “Đuro Ester” Koprivnica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OŠ Grgura Karlovčana Đurđevac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OŠ Ljudevita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Modeca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Križevci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solidFill>
                  <a:srgbClr val="464646"/>
                </a:solidFill>
                <a:effectLst/>
                <a:latin typeface="Times New Roman" pitchFamily="18" charset="0"/>
                <a:cs typeface="Times New Roman" pitchFamily="18" charset="0"/>
              </a:rPr>
              <a:t>Koprivničko-križevačka</a:t>
            </a:r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 županija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562422" y="1417638"/>
            <a:ext cx="4038600" cy="4525963"/>
          </a:xfrm>
        </p:spPr>
        <p:txBody>
          <a:bodyPr>
            <a:noAutofit/>
          </a:bodyPr>
          <a:lstStyle/>
          <a:p>
            <a:pPr fontAlgn="t">
              <a:buNone/>
            </a:pPr>
            <a:r>
              <a:rPr lang="vi-V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Republika Hrvatska</a:t>
            </a:r>
            <a:endParaRPr lang="vi-VN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OŠ "Antun Nemčić Gostovinski" Koprivnica</a:t>
            </a:r>
          </a:p>
          <a:p>
            <a:pPr fontAlgn="t"/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Školska ulica 5</a:t>
            </a:r>
            <a:endParaRPr lang="hr-H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48 000 Koprivnica</a:t>
            </a:r>
          </a:p>
          <a:p>
            <a:pPr fontAlgn="t"/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Ravnateljica: </a:t>
            </a:r>
            <a:endParaRPr lang="hr-H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fontAlgn="t">
              <a:buNone/>
            </a:pPr>
            <a:r>
              <a:rPr lang="hr-H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Gordana Gazdić-Buhanec</a:t>
            </a:r>
          </a:p>
          <a:p>
            <a:pPr fontAlgn="t"/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048/622-172</a:t>
            </a:r>
          </a:p>
          <a:p>
            <a:pPr fontAlgn="t"/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kolski knjiž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ničarka:</a:t>
            </a:r>
          </a:p>
          <a:p>
            <a:pPr marL="109728" indent="0" fontAlgn="t">
              <a:buNone/>
            </a:pPr>
            <a:r>
              <a:rPr lang="hr-H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Luca Matić</a:t>
            </a:r>
          </a:p>
          <a:p>
            <a:pPr fontAlgn="t"/>
            <a:r>
              <a:rPr lang="vi-VN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malucija@gmail.com</a:t>
            </a:r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048/220-322, 098 502 966</a:t>
            </a:r>
          </a:p>
          <a:p>
            <a:pPr fontAlgn="t"/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Razred: 4c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(22 učenika) </a:t>
            </a:r>
            <a:endParaRPr lang="vi-VN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vi-V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Učiteljica: Đurđica Pošta</a:t>
            </a:r>
            <a:endParaRPr lang="hr-H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endParaRPr lang="hr-HR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vi-V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536915" y="1417638"/>
            <a:ext cx="4038600" cy="4525963"/>
          </a:xfrm>
        </p:spPr>
        <p:txBody>
          <a:bodyPr>
            <a:normAutofit/>
          </a:bodyPr>
          <a:lstStyle/>
          <a:p>
            <a:pPr fontAlgn="t">
              <a:buNone/>
            </a:pPr>
            <a:r>
              <a:rPr lang="hr-H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Republika Slovenija</a:t>
            </a:r>
            <a:endParaRPr lang="hr-H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hr-H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hr-H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OŠ </a:t>
            </a:r>
            <a:r>
              <a:rPr lang="hr-HR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Sladki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Vrh</a:t>
            </a:r>
          </a:p>
          <a:p>
            <a:pPr fontAlgn="t"/>
            <a:r>
              <a:rPr lang="hr-HR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Sladki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Vrh 8a</a:t>
            </a:r>
          </a:p>
          <a:p>
            <a:pPr fontAlgn="t"/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2214 </a:t>
            </a:r>
            <a:r>
              <a:rPr lang="hr-HR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Sladki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Vrh</a:t>
            </a:r>
          </a:p>
          <a:p>
            <a:pPr fontAlgn="t">
              <a:buNone/>
            </a:pP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hr-H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Šolska knjižničarka: </a:t>
            </a:r>
          </a:p>
          <a:p>
            <a:pPr marL="109728" indent="0" fontAlgn="t">
              <a:buNone/>
            </a:pPr>
            <a:r>
              <a:rPr lang="hr-H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Vanja Jesenek</a:t>
            </a:r>
          </a:p>
          <a:p>
            <a:pPr fontAlgn="t"/>
            <a:r>
              <a:rPr lang="hr-HR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vanja.jesenek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@guest.arnes.si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  </a:t>
            </a:r>
            <a:br>
              <a:rPr lang="hr-HR" sz="2000" dirty="0" smtClean="0">
                <a:latin typeface="Times New Roman" pitchFamily="18" charset="0"/>
                <a:cs typeface="Times New Roman" pitchFamily="18" charset="0"/>
              </a:rPr>
            </a:b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rgbClr val="464646"/>
                </a:solidFill>
                <a:effectLst/>
                <a:latin typeface="Times New Roman" pitchFamily="18" charset="0"/>
                <a:cs typeface="Times New Roman" pitchFamily="18" charset="0"/>
              </a:rPr>
              <a:t>Škole partneri</a:t>
            </a:r>
            <a:endParaRPr lang="hr-HR" sz="3200" dirty="0">
              <a:solidFill>
                <a:srgbClr val="46464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19175"/>
          </a:xfrm>
        </p:spPr>
        <p:txBody>
          <a:bodyPr>
            <a:normAutofit/>
          </a:bodyPr>
          <a:lstStyle/>
          <a:p>
            <a:pPr algn="ctr"/>
            <a:endParaRPr lang="hr-HR" dirty="0" smtClean="0"/>
          </a:p>
          <a:p>
            <a:pPr algn="ctr"/>
            <a:endParaRPr lang="hr-HR" dirty="0" smtClean="0"/>
          </a:p>
          <a:p>
            <a:pPr algn="ctr"/>
            <a:endParaRPr lang="hr-HR" dirty="0" smtClean="0"/>
          </a:p>
          <a:p>
            <a:pPr algn="ctr">
              <a:buNone/>
            </a:pPr>
            <a:r>
              <a:rPr lang="hr-HR" sz="3200" dirty="0" smtClean="0"/>
              <a:t>Hvala!</a:t>
            </a:r>
            <a:endParaRPr lang="hr-HR" sz="32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3864175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Ideja nastala na 25. Proljetnoj školi školskih knjižničara</a:t>
            </a:r>
          </a:p>
          <a:p>
            <a:endParaRPr lang="hr-H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800" b="1" dirty="0" smtClean="0">
                <a:latin typeface="Times New Roman" pitchFamily="18" charset="0"/>
                <a:cs typeface="Times New Roman" pitchFamily="18" charset="0"/>
              </a:rPr>
              <a:t>Cilj: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Poticanje čitanja dječje književnosti</a:t>
            </a:r>
          </a:p>
          <a:p>
            <a:endParaRPr lang="hr-H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800" b="1" dirty="0" smtClean="0">
                <a:latin typeface="Times New Roman" pitchFamily="18" charset="0"/>
                <a:cs typeface="Times New Roman" pitchFamily="18" charset="0"/>
              </a:rPr>
              <a:t>Zadaća: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Promicanje hrvatske/slovenske književnosti, jezika i kulture</a:t>
            </a:r>
            <a:endParaRPr lang="hr-H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200" b="1" dirty="0" smtClean="0">
                <a:effectLst/>
              </a:rPr>
              <a:t/>
            </a:r>
            <a:br>
              <a:rPr lang="hr-HR" sz="3200" b="1" dirty="0" smtClean="0">
                <a:effectLst/>
              </a:rPr>
            </a:br>
            <a:r>
              <a:rPr lang="hr-HR" sz="3200" b="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100" b="0" dirty="0" smtClean="0">
                <a:effectLst/>
                <a:latin typeface="Times New Roman" pitchFamily="18" charset="0"/>
                <a:cs typeface="Times New Roman" pitchFamily="18" charset="0"/>
              </a:rPr>
              <a:t>Međudržavni projekt osnovnih škola </a:t>
            </a:r>
            <a:br>
              <a:rPr lang="hr-HR" sz="31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sz="3100" b="0" dirty="0" smtClean="0">
                <a:effectLst/>
                <a:latin typeface="Times New Roman" pitchFamily="18" charset="0"/>
                <a:cs typeface="Times New Roman" pitchFamily="18" charset="0"/>
              </a:rPr>
              <a:t>Republike Slovenije i Republike Hrvatske</a:t>
            </a:r>
            <a:r>
              <a:rPr lang="hr-HR" sz="32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32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sz="3200" b="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600" dirty="0" smtClean="0">
                <a:effectLst/>
                <a:latin typeface="Times New Roman" pitchFamily="18" charset="0"/>
                <a:cs typeface="Times New Roman" pitchFamily="18" charset="0"/>
              </a:rPr>
              <a:t>Čitanje ne poznaje granice/Branje ne pozna meje </a:t>
            </a:r>
            <a:r>
              <a:rPr lang="hr-HR" sz="31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31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sz="33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33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hr-HR" sz="33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6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lnSpcReduction="10000"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slovenske škole čitaju prijevode djela hrvatskih autora, a hrvatske škole prijevode djela slovenskih autora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prijedlog: čitati poglavlje po poglavlje naglas u razredu ili knjižnici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istraživački rad učenika vezan uz povijest, kulturu i znamenitosti kraja škole partnera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mogu sudjelovati cijeli razredni odjeli ili interesne skupine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priprema završnice u jednoj od škola i prezentiranje rada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sve troškove vezane uz projekt snosi škola koja sudjeluje (prijevoz, domaćinstvo)</a:t>
            </a:r>
          </a:p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r-HR" sz="2800" dirty="0" smtClean="0">
                <a:effectLst/>
                <a:latin typeface="Times New Roman" pitchFamily="18" charset="0"/>
                <a:cs typeface="Times New Roman" pitchFamily="18" charset="0"/>
              </a:rPr>
              <a:t>Kako izgleda projekt?</a:t>
            </a:r>
            <a:br>
              <a:rPr lang="hr-HR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hr-HR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1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 Hrvatsku: Mirjana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Čubaković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, školska knjižničarka, OŠ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Budaševo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-Topolovac-Gušće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r-HR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mirsreco</a:t>
            </a:r>
            <a:r>
              <a:rPr lang="hr-HR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lang="hr-HR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gmail.com</a:t>
            </a:r>
            <a:endParaRPr lang="hr-HR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Za Sloveniju: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Mirjam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Klavž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-Dolinar,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šk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 knjižničarka i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prof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 slovenskog jezika, OŠ bratov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Polančičev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Maribor</a:t>
            </a:r>
          </a:p>
          <a:p>
            <a:pPr>
              <a:buNone/>
            </a:pP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Koordinatori projekta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53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Uloga koordinatora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povezuju dvije po dvije škole koje se međusobno dogovaraju o provedbi projekta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škole koordinatorima šalju informacije o započetom projektu (tijekom listopada) te kratko izvješće (tijekom ožujka)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2801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 O K R O V I T E L J I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 smtClean="0"/>
              <a:t>REPUBLIKA SLOVENIJA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hr-HR" dirty="0" smtClean="0"/>
              <a:t>REBUBLIKA HRVATSKA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ZVEZA BIBLIOTEKARSKIH DRUŠTEV SLOVENIJE</a:t>
            </a: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Sekcija za </a:t>
            </a: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šolske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knjižnice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HRVATSKO KNJIŽNIČARSKO DRUŠTVO</a:t>
            </a: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Sekcija za školske knjižnice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Hrvatsko čitateljsko društvo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Korisnik\Desktop\preuzm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7694" y="41910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orisnik\Desktop\preuzmi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81836" y="4191000"/>
            <a:ext cx="1368152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45783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poticanje čitanja iz užitka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stjecanja čitalačkih navika i kompetencija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unaprijeđivanja kulture čitanja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stvaranje aktivnog čitatelja</a:t>
            </a:r>
          </a:p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Poticanje čitanja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83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temeljni oblik suvremene pismenosti koji objedinjuje znanja i vještine ostalih vrsta pismenosti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omogućuje stvaranje i korištenje novih znanja </a:t>
            </a:r>
          </a:p>
          <a:p>
            <a:pPr marL="109728" indent="0">
              <a:buNone/>
            </a:pP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Informacijski pismena osoba sposobna je: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pretraživati (pronalaženje, vrjednovanje, organiziranje i odabiranje informacija)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interpretirati (pretvaranje podataka i informacija u znanje) </a:t>
            </a:r>
          </a:p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razvijati nove ideje (stvaranje novog znanja) 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itchFamily="18" charset="0"/>
                <a:cs typeface="Times New Roman" pitchFamily="18" charset="0"/>
              </a:rPr>
              <a:t>Informacijska pismenost</a:t>
            </a:r>
            <a:endParaRPr lang="hr-H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na materinskom jeziku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na stranim jezicima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matematička kompetencija i osnovne kompetencije u prirodoslovlju i tehnologiji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učiti kako učiti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socijalna i građanska kompetencija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inicijativnost i poduzetnost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kulturna svijest i izražavanje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Kompetencije za cjeloživotno obrazovanje:</a:t>
            </a:r>
            <a:endParaRPr lang="hr-HR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30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729</TotalTime>
  <Words>659</Words>
  <Application>Microsoft Office PowerPoint</Application>
  <PresentationFormat>Prikaz na zaslonu (4:3)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Gomilanje</vt:lpstr>
      <vt:lpstr>Planiranje projekta poticanja čitanja i razvoja informacijske pismenosti</vt:lpstr>
      <vt:lpstr>  Međudržavni projekt osnovnih škola  Republike Slovenije i Republike Hrvatske  Čitanje ne poznaje granice/Branje ne pozna meje   </vt:lpstr>
      <vt:lpstr>Kako izgleda projekt? </vt:lpstr>
      <vt:lpstr>Koordinatori projekta</vt:lpstr>
      <vt:lpstr>Uloga koordinatora</vt:lpstr>
      <vt:lpstr>P O K R O V I T E L J I </vt:lpstr>
      <vt:lpstr>Poticanje čitanja</vt:lpstr>
      <vt:lpstr>Informacijska pismenost</vt:lpstr>
      <vt:lpstr>Kompetencije za cjeloživotno obrazovanje:</vt:lpstr>
      <vt:lpstr>Učiti kako učiti</vt:lpstr>
      <vt:lpstr>Ciljevi međupredmetne teme</vt:lpstr>
      <vt:lpstr>Ciljevi projekta</vt:lpstr>
      <vt:lpstr>Ishodi (učenik će moći) </vt:lpstr>
      <vt:lpstr>Koprivničko-križevačka županija</vt:lpstr>
      <vt:lpstr>Škole partneri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Međudržavni projekt osnovnih škola Republike Slovenije i Republike Hrvatske</dc:title>
  <dc:creator>Korisnik</dc:creator>
  <cp:lastModifiedBy>Korisnik</cp:lastModifiedBy>
  <cp:revision>67</cp:revision>
  <dcterms:created xsi:type="dcterms:W3CDTF">2015-04-27T12:03:55Z</dcterms:created>
  <dcterms:modified xsi:type="dcterms:W3CDTF">2015-09-15T10:12:53Z</dcterms:modified>
</cp:coreProperties>
</file>