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9" r:id="rId3"/>
    <p:sldId id="274" r:id="rId4"/>
    <p:sldId id="275" r:id="rId5"/>
    <p:sldId id="272" r:id="rId6"/>
    <p:sldId id="273" r:id="rId7"/>
    <p:sldId id="265" r:id="rId8"/>
    <p:sldId id="257" r:id="rId9"/>
    <p:sldId id="258" r:id="rId10"/>
    <p:sldId id="259" r:id="rId11"/>
    <p:sldId id="271" r:id="rId12"/>
    <p:sldId id="260" r:id="rId13"/>
    <p:sldId id="268" r:id="rId14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CB7B2-7160-4CF5-8506-B651884D1A29}" type="datetimeFigureOut">
              <a:rPr lang="hr-HR" smtClean="0"/>
              <a:pPr/>
              <a:t>7.9.2015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AEC75-E285-4D59-B3E4-722E406A73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310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84126-541D-4327-B5B0-88171035E243}" type="datetime1">
              <a:rPr lang="hr-HR" smtClean="0"/>
              <a:pPr/>
              <a:t>7.9.2015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r-HR" smtClean="0"/>
              <a:t>Osijek, 26. kolovoza  2015.</a:t>
            </a:r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EA0F0-84E1-426A-AB78-A1C0276CF62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84DFF-A196-4032-BFCA-7B772C1755E5}" type="datetime1">
              <a:rPr lang="hr-HR" smtClean="0"/>
              <a:pPr/>
              <a:t>7.9.2015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r-HR" smtClean="0"/>
              <a:t>Osijek, 26. kolovoza  2015.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EA0F0-84E1-426A-AB78-A1C0276CF62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2CF4B-01AC-4A28-BCCE-764BB8C63FE9}" type="datetime1">
              <a:rPr lang="hr-HR" smtClean="0"/>
              <a:pPr/>
              <a:t>7.9.2015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r-HR" smtClean="0"/>
              <a:t>Osijek, 26. kolovoza  2015.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EA0F0-84E1-426A-AB78-A1C0276CF62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66DC0-4500-4285-92E1-9F61A7E15C70}" type="datetime1">
              <a:rPr lang="hr-HR" smtClean="0"/>
              <a:pPr/>
              <a:t>7.9.2015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r-HR" smtClean="0"/>
              <a:t>Osijek, 26. kolovoza  2015.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EA0F0-84E1-426A-AB78-A1C0276CF62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FF5B5-C24E-4E79-BFF4-B9280C52FD44}" type="datetime1">
              <a:rPr lang="hr-HR" smtClean="0"/>
              <a:pPr/>
              <a:t>7.9.2015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r-HR" smtClean="0"/>
              <a:t>Osijek, 26. kolovoza  2015.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EA0F0-84E1-426A-AB78-A1C0276CF62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D0C3F-34F6-41DF-9C29-DABB50EAB1DB}" type="datetime1">
              <a:rPr lang="hr-HR" smtClean="0"/>
              <a:pPr/>
              <a:t>7.9.2015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r-HR" smtClean="0"/>
              <a:t>Osijek, 26. kolovoza  2015.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EA0F0-84E1-426A-AB78-A1C0276CF62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0BB7B-21E5-4D5A-8572-8E099DF8D425}" type="datetime1">
              <a:rPr lang="hr-HR" smtClean="0"/>
              <a:pPr/>
              <a:t>7.9.2015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r-HR" smtClean="0"/>
              <a:t>Osijek, 26. kolovoza  2015.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EA0F0-84E1-426A-AB78-A1C0276CF62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DEE78E-A1C5-4C40-8A87-E92B24710132}" type="datetime1">
              <a:rPr lang="hr-HR" smtClean="0"/>
              <a:pPr/>
              <a:t>7.9.2015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r-HR" smtClean="0"/>
              <a:t>Osijek, 26. kolovoza 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EA0F0-84E1-426A-AB78-A1C0276CF62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378BF3-56CC-4EBB-863E-EF8FA117F342}" type="datetime1">
              <a:rPr lang="hr-HR" smtClean="0"/>
              <a:pPr/>
              <a:t>7.9.2015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r-HR" smtClean="0"/>
              <a:t>Osijek, 26. kolovoza  2015.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EA0F0-84E1-426A-AB78-A1C0276CF62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27E2FD-0DDC-46DF-BE5C-44423FBC4129}" type="datetime1">
              <a:rPr lang="hr-HR" smtClean="0"/>
              <a:pPr/>
              <a:t>7.9.2015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r-HR" smtClean="0"/>
              <a:t>Osijek, 26. kolovoza  2015.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EA0F0-84E1-426A-AB78-A1C0276CF62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7C121-5A99-4BB0-9A88-8AACC0E960BD}" type="datetime1">
              <a:rPr lang="hr-HR" smtClean="0"/>
              <a:pPr/>
              <a:t>7.9.2015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r-HR" smtClean="0"/>
              <a:t>Osijek, 26. kolovoza  2015.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EA0F0-84E1-426A-AB78-A1C0276CF62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91E6DA-49F3-4FE0-91D5-C57E2CC08845}" type="datetime1">
              <a:rPr lang="hr-HR" smtClean="0"/>
              <a:pPr/>
              <a:t>7.9.2015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hr-HR" smtClean="0"/>
              <a:t>Osijek, 26. kolovoza  2015.</a:t>
            </a:r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6CEA0F0-84E1-426A-AB78-A1C0276CF62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35696" y="481912"/>
            <a:ext cx="2664296" cy="6376088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/>
              <a:t>Međužupanijski stručni skup </a:t>
            </a:r>
          </a:p>
          <a:p>
            <a:pPr algn="ctr"/>
            <a:r>
              <a:rPr lang="hr-HR" sz="2400" i="1" dirty="0" smtClean="0"/>
              <a:t>Kurikularna reforma i školske knjižnice</a:t>
            </a:r>
          </a:p>
          <a:p>
            <a:pPr algn="ctr"/>
            <a:endParaRPr lang="hr-HR" sz="2000" dirty="0" smtClean="0"/>
          </a:p>
          <a:p>
            <a:pPr algn="ctr"/>
            <a:endParaRPr lang="hr-HR" sz="2000" dirty="0" smtClean="0"/>
          </a:p>
          <a:p>
            <a:pPr algn="ctr"/>
            <a:r>
              <a:rPr lang="hr-HR" sz="2800" dirty="0" smtClean="0"/>
              <a:t>RADIONICA </a:t>
            </a:r>
          </a:p>
          <a:p>
            <a:pPr algn="ctr"/>
            <a:r>
              <a:rPr lang="hr-HR" sz="2800" i="1" dirty="0" smtClean="0"/>
              <a:t>Biti knjižničar – izazov ili profesija</a:t>
            </a:r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r>
              <a:rPr lang="hr-HR" sz="1800" dirty="0" smtClean="0"/>
              <a:t>Voditeljice: </a:t>
            </a:r>
          </a:p>
          <a:p>
            <a:r>
              <a:rPr lang="hr-HR" sz="1800" dirty="0" smtClean="0"/>
              <a:t>Biljana Krnjajić, </a:t>
            </a:r>
            <a:r>
              <a:rPr lang="hr-HR" sz="1400" dirty="0" smtClean="0"/>
              <a:t>stručni suradnik mentor</a:t>
            </a:r>
          </a:p>
          <a:p>
            <a:r>
              <a:rPr lang="hr-HR" sz="1800" dirty="0" smtClean="0"/>
              <a:t> Anita Tufekčić, </a:t>
            </a:r>
            <a:r>
              <a:rPr lang="hr-HR" sz="1400" dirty="0" smtClean="0"/>
              <a:t>stručni suradnik mentor</a:t>
            </a:r>
            <a:endParaRPr lang="hr-HR" sz="1400" dirty="0"/>
          </a:p>
        </p:txBody>
      </p:sp>
      <p:pic>
        <p:nvPicPr>
          <p:cNvPr id="6" name="Picture 5" descr="D:\Documents and Settings\Anita\Desktop\djeca odrasli knji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8356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1800" dirty="0" smtClean="0"/>
              <a:t>Osijek, 26. kolovoza  2015.</a:t>
            </a:r>
            <a:endParaRPr lang="hr-HR" sz="1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52501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149080"/>
            <a:ext cx="214312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1222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Tijek radionice...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5608" y="1447800"/>
            <a:ext cx="3568440" cy="4800600"/>
          </a:xfrm>
        </p:spPr>
        <p:txBody>
          <a:bodyPr>
            <a:normAutofit fontScale="92500" lnSpcReduction="20000"/>
          </a:bodyPr>
          <a:lstStyle/>
          <a:p>
            <a:r>
              <a:rPr lang="hr-HR" sz="2400" b="1" dirty="0" smtClean="0"/>
              <a:t>3.korak – Planiranje školskog kurikuluma: potrebe, prioriteti i ciljevi</a:t>
            </a:r>
          </a:p>
          <a:p>
            <a:r>
              <a:rPr lang="hr-HR" sz="2400" dirty="0" smtClean="0"/>
              <a:t>Zadatak za grupe:</a:t>
            </a:r>
          </a:p>
          <a:p>
            <a:r>
              <a:rPr lang="hr-HR" sz="2400" dirty="0" smtClean="0"/>
              <a:t>Na primjeru </a:t>
            </a:r>
            <a:r>
              <a:rPr lang="hr-HR" sz="2400" i="1" dirty="0" smtClean="0"/>
              <a:t>Predloška za izradu plana realizacije kurikulumskih ciljeva  </a:t>
            </a:r>
            <a:r>
              <a:rPr lang="hr-HR" sz="2400" dirty="0" smtClean="0"/>
              <a:t>riješiti Prioritetno područje: Jezično komunikacijska kompetencija </a:t>
            </a:r>
          </a:p>
          <a:p>
            <a:r>
              <a:rPr lang="hr-HR" sz="2400" dirty="0" smtClean="0"/>
              <a:t>Facilitator svake grupe iznosi zajednički prijedlog grupe.</a:t>
            </a:r>
          </a:p>
          <a:p>
            <a:r>
              <a:rPr lang="hr-HR" sz="2400" dirty="0" smtClean="0"/>
              <a:t>Trajanje: </a:t>
            </a:r>
            <a:r>
              <a:rPr lang="hr-HR" sz="2400" b="1" dirty="0" smtClean="0"/>
              <a:t>30 minuta</a:t>
            </a:r>
            <a:endParaRPr lang="hr-HR" sz="2400" b="1" dirty="0"/>
          </a:p>
        </p:txBody>
      </p:sp>
      <p:pic>
        <p:nvPicPr>
          <p:cNvPr id="4" name="Picture 5" descr="D:\Documents and Settings\Anita\Desktop\djeca odrasli knji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4036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1800" dirty="0" smtClean="0"/>
              <a:t>Osijek, 26. kolovoza  2015.</a:t>
            </a:r>
            <a:endParaRPr lang="hr-HR" sz="1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374441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16424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Područja razvoja kurikuluma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1800" dirty="0" smtClean="0"/>
              <a:t>Osijek, 26. kolovoza  2015.</a:t>
            </a:r>
            <a:endParaRPr lang="hr-HR" sz="1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7200800" cy="497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:\Documents and Settings\Anita\Desktop\djeca odrasli knji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4036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Tijek radionice...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5608" y="1447800"/>
            <a:ext cx="2704344" cy="4800600"/>
          </a:xfrm>
        </p:spPr>
        <p:txBody>
          <a:bodyPr/>
          <a:lstStyle/>
          <a:p>
            <a:r>
              <a:rPr lang="hr-HR" dirty="0" smtClean="0"/>
              <a:t>Za kraj...</a:t>
            </a:r>
          </a:p>
          <a:p>
            <a:r>
              <a:rPr lang="hr-HR" sz="2800" dirty="0" smtClean="0"/>
              <a:t>EVALUACIJA</a:t>
            </a:r>
          </a:p>
          <a:p>
            <a:r>
              <a:rPr lang="hr-HR" sz="2800" dirty="0" smtClean="0"/>
              <a:t>Trajanje: </a:t>
            </a:r>
            <a:r>
              <a:rPr lang="hr-HR" sz="2800" b="1" dirty="0" smtClean="0"/>
              <a:t>5 minuta </a:t>
            </a:r>
            <a:endParaRPr lang="hr-HR" sz="2800" b="1" dirty="0"/>
          </a:p>
        </p:txBody>
      </p:sp>
      <p:pic>
        <p:nvPicPr>
          <p:cNvPr id="4" name="Picture 5" descr="D:\Documents and Settings\Anita\Desktop\djeca odrasli knji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4036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1800" dirty="0" smtClean="0"/>
              <a:t>Osijek, 26. kolovoza  2015.</a:t>
            </a:r>
            <a:endParaRPr lang="hr-HR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05064"/>
            <a:ext cx="2160240" cy="213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68760"/>
            <a:ext cx="42484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95054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60032" y="274320"/>
            <a:ext cx="4073656" cy="3442712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Hvala na pozornosti!</a:t>
            </a:r>
            <a:endParaRPr lang="hr-HR" dirty="0"/>
          </a:p>
        </p:txBody>
      </p:sp>
      <p:pic>
        <p:nvPicPr>
          <p:cNvPr id="3" name="Picture 5" descr="D:\Documents and Settings\Anita\Desktop\djeca odrasli knji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27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1800" dirty="0" smtClean="0"/>
              <a:t>Osijek, 26. kolovoza  2015.</a:t>
            </a:r>
            <a:endParaRPr lang="hr-HR" sz="1800" dirty="0"/>
          </a:p>
        </p:txBody>
      </p:sp>
      <p:sp>
        <p:nvSpPr>
          <p:cNvPr id="6" name="Rectangle 5"/>
          <p:cNvSpPr/>
          <p:nvPr/>
        </p:nvSpPr>
        <p:spPr>
          <a:xfrm>
            <a:off x="4788024" y="3717032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/>
              <a:t>«Učenje nas ne bi trebalo samo</a:t>
            </a:r>
          </a:p>
          <a:p>
            <a:r>
              <a:rPr lang="it-IT" i="1" dirty="0" smtClean="0"/>
              <a:t>dovesti nekud, ono nam treba</a:t>
            </a:r>
          </a:p>
          <a:p>
            <a:r>
              <a:rPr lang="en-US" i="1" dirty="0" err="1" smtClean="0"/>
              <a:t>omogućiti</a:t>
            </a:r>
            <a:r>
              <a:rPr lang="en-US" i="1" dirty="0" smtClean="0"/>
              <a:t> (</a:t>
            </a:r>
            <a:r>
              <a:rPr lang="en-US" i="1" dirty="0" err="1" smtClean="0"/>
              <a:t>pomoći</a:t>
            </a:r>
            <a:r>
              <a:rPr lang="en-US" i="1" dirty="0" smtClean="0"/>
              <a:t>) </a:t>
            </a:r>
            <a:r>
              <a:rPr lang="en-US" i="1" dirty="0" err="1" smtClean="0"/>
              <a:t>da</a:t>
            </a:r>
            <a:r>
              <a:rPr lang="en-US" i="1" dirty="0" smtClean="0"/>
              <a:t> </a:t>
            </a:r>
            <a:r>
              <a:rPr lang="en-US" i="1" dirty="0" err="1" smtClean="0"/>
              <a:t>kasnije</a:t>
            </a:r>
            <a:endParaRPr lang="en-US" i="1" dirty="0" smtClean="0"/>
          </a:p>
          <a:p>
            <a:r>
              <a:rPr lang="pl-PL" i="1" dirty="0" smtClean="0"/>
              <a:t>idemo dalje na mnogo lakši način…»</a:t>
            </a:r>
          </a:p>
          <a:p>
            <a:r>
              <a:rPr lang="en-US" i="1" dirty="0" smtClean="0"/>
              <a:t>J. Bruner (1996.)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611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Početak...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2848360" cy="4800600"/>
          </a:xfrm>
        </p:spPr>
        <p:txBody>
          <a:bodyPr/>
          <a:lstStyle/>
          <a:p>
            <a:r>
              <a:rPr lang="hr-HR" sz="2800" b="1" dirty="0" smtClean="0"/>
              <a:t>Uvod</a:t>
            </a:r>
            <a:r>
              <a:rPr lang="hr-HR" sz="2800" dirty="0" smtClean="0"/>
              <a:t> – motivacijski filmić :</a:t>
            </a:r>
          </a:p>
          <a:p>
            <a:r>
              <a:rPr lang="hr-HR" sz="2800" i="1" dirty="0" smtClean="0"/>
              <a:t>Svako dijete treba uzor</a:t>
            </a:r>
            <a:r>
              <a:rPr lang="hr-HR" sz="2800" b="1" i="1" dirty="0" smtClean="0"/>
              <a:t> </a:t>
            </a:r>
            <a:r>
              <a:rPr lang="hr-HR" sz="2800" i="1" dirty="0" smtClean="0"/>
              <a:t>(Rita Pierson)</a:t>
            </a:r>
          </a:p>
          <a:p>
            <a:r>
              <a:rPr lang="hr-HR" sz="2800" dirty="0" smtClean="0"/>
              <a:t>Trajanje uz kratki razgovor: </a:t>
            </a:r>
            <a:r>
              <a:rPr lang="hr-HR" sz="2800" b="1" dirty="0" smtClean="0"/>
              <a:t>15 minuta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1800" dirty="0" smtClean="0"/>
              <a:t>Osijek, 26. kolovoza  2015.</a:t>
            </a:r>
            <a:endParaRPr lang="hr-HR" sz="1800" dirty="0"/>
          </a:p>
        </p:txBody>
      </p:sp>
      <p:pic>
        <p:nvPicPr>
          <p:cNvPr id="5" name="Picture 5" descr="D:\Documents and Settings\Anita\Desktop\djeca odrasli knji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4756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Documents and Settings\Anita\Desktop\rita no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16835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 kurikuluma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1800" dirty="0" smtClean="0"/>
              <a:t>Osijek, 26. kolovoza  2015.</a:t>
            </a:r>
            <a:endParaRPr lang="hr-HR" sz="1800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9"/>
            <a:ext cx="7200800" cy="453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:\Documents and Settings\Anita\Desktop\djeca odrasli knji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876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nastavnika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1800" dirty="0" smtClean="0"/>
              <a:t>Osijek, 26. kolovoza  2015.</a:t>
            </a:r>
            <a:endParaRPr lang="hr-HR" sz="1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1650"/>
            <a:ext cx="7488831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Documents and Settings\Anita\Desktop\djeca odrasli knji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876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Školski kurikulum – holistička perspektiva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1800" dirty="0" smtClean="0"/>
              <a:t>Osijek, 26. kolovoza  2015.</a:t>
            </a:r>
            <a:endParaRPr lang="hr-HR" sz="1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3055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Documents and Settings\Anita\Desktop\djeca odrasli knji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876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Konfuzija???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1800" dirty="0" smtClean="0"/>
              <a:t>Osijek, 26. kolovoza  2015.</a:t>
            </a:r>
            <a:endParaRPr lang="hr-HR" sz="1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6655965" cy="432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Documents and Settings\Anita\Desktop\djeca odrasli knji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876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Tijek radionice...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b="1" dirty="0" smtClean="0"/>
              <a:t>1.korak - Idealni školski kurikulum</a:t>
            </a:r>
          </a:p>
          <a:p>
            <a:r>
              <a:rPr lang="hr-HR" sz="2400" dirty="0" smtClean="0"/>
              <a:t>Uputa: samostalno, razmislite o idealnom kurikulumu. Zapišite 7 do 10 pridjeva koji opisuju ključne značajke kurikuluma kakvom težite. Zatim, u grupi razmotrite pridjeve koje ste predložili i izbacite sve one pridjeve za koje niste sigurni da dobro opisuju vaše želje, povežite zajedno ono što je moguće, nađite zamjenski izraz. </a:t>
            </a:r>
          </a:p>
          <a:p>
            <a:r>
              <a:rPr lang="hr-HR" sz="2400" dirty="0" smtClean="0"/>
              <a:t>FORMIRAJTE ZAJEDNIČKU LISTU S 10 DO 15 PRIDJEVA! Facilitator grupe iznosi i obrazlaže po prioritetima zašto je to važno za njegovu grupu.</a:t>
            </a:r>
          </a:p>
          <a:p>
            <a:r>
              <a:rPr lang="hr-HR" sz="2400" dirty="0" smtClean="0"/>
              <a:t>Trajanje: </a:t>
            </a:r>
            <a:r>
              <a:rPr lang="hr-HR" sz="2400" b="1" dirty="0" smtClean="0"/>
              <a:t>15 minuta</a:t>
            </a:r>
            <a:endParaRPr lang="hr-HR" sz="2400" b="1" dirty="0"/>
          </a:p>
        </p:txBody>
      </p:sp>
      <p:pic>
        <p:nvPicPr>
          <p:cNvPr id="4" name="Picture 5" descr="D:\Documents and Settings\Anita\Desktop\djeca odrasli knji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4756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1800" dirty="0" smtClean="0"/>
              <a:t>Osijek, 26. kolovoza  2015.</a:t>
            </a:r>
            <a:endParaRPr lang="hr-HR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88640"/>
            <a:ext cx="2457450" cy="132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1448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Obilježja idejnog kurikuluma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5608" y="1556792"/>
            <a:ext cx="2632336" cy="4691608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i="1" dirty="0" err="1" smtClean="0"/>
              <a:t>Konstruktivistički</a:t>
            </a:r>
            <a:endParaRPr lang="en-US" sz="2800" i="1" dirty="0" smtClean="0"/>
          </a:p>
          <a:p>
            <a:pPr algn="ctr"/>
            <a:r>
              <a:rPr lang="en-US" sz="2800" i="1" dirty="0" err="1" smtClean="0"/>
              <a:t>Socijalno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odgovoran</a:t>
            </a:r>
            <a:endParaRPr lang="en-US" sz="2800" i="1" dirty="0" smtClean="0"/>
          </a:p>
          <a:p>
            <a:pPr algn="ctr"/>
            <a:r>
              <a:rPr lang="en-US" sz="2800" i="1" dirty="0" err="1" smtClean="0"/>
              <a:t>Multikulturan</a:t>
            </a:r>
            <a:endParaRPr lang="en-US" sz="2800" i="1" dirty="0" smtClean="0"/>
          </a:p>
          <a:p>
            <a:pPr algn="ctr"/>
            <a:r>
              <a:rPr lang="en-US" sz="2800" dirty="0" err="1" smtClean="0"/>
              <a:t>Refleksivan</a:t>
            </a:r>
            <a:endParaRPr lang="en-US" sz="2800" dirty="0" smtClean="0"/>
          </a:p>
          <a:p>
            <a:pPr algn="ctr"/>
            <a:r>
              <a:rPr lang="en-US" sz="2800" i="1" dirty="0" err="1" smtClean="0"/>
              <a:t>Holistički</a:t>
            </a:r>
            <a:endParaRPr lang="en-US" sz="2800" i="1" dirty="0" smtClean="0"/>
          </a:p>
          <a:p>
            <a:pPr algn="ctr"/>
            <a:r>
              <a:rPr lang="en-US" sz="2800" i="1" dirty="0" err="1" smtClean="0"/>
              <a:t>Globalan</a:t>
            </a:r>
            <a:endParaRPr lang="en-US" sz="2800" i="1" dirty="0" smtClean="0"/>
          </a:p>
          <a:p>
            <a:pPr algn="ctr"/>
            <a:r>
              <a:rPr lang="en-US" sz="2800" i="1" dirty="0" err="1" smtClean="0"/>
              <a:t>Ciljno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orijentiran</a:t>
            </a:r>
            <a:endParaRPr lang="en-US" sz="2800" i="1" dirty="0" smtClean="0"/>
          </a:p>
          <a:p>
            <a:pPr algn="ctr"/>
            <a:r>
              <a:rPr lang="en-US" sz="2800" i="1" dirty="0" err="1" smtClean="0"/>
              <a:t>Otvoren</a:t>
            </a:r>
            <a:endParaRPr lang="hr-HR" sz="2800" dirty="0"/>
          </a:p>
        </p:txBody>
      </p:sp>
      <p:pic>
        <p:nvPicPr>
          <p:cNvPr id="4" name="Picture 5" descr="D:\Documents and Settings\Anita\Desktop\djeca odrasli knji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4756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1800" dirty="0" smtClean="0"/>
              <a:t>Osijek, 26. kolovoza  2015.</a:t>
            </a:r>
            <a:endParaRPr lang="hr-HR" sz="1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84784"/>
            <a:ext cx="4392488" cy="464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826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/>
          <a:lstStyle/>
          <a:p>
            <a:r>
              <a:rPr lang="hr-HR" dirty="0" smtClean="0"/>
              <a:t>Tijek radionice...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1447800"/>
            <a:ext cx="3960440" cy="4800600"/>
          </a:xfrm>
        </p:spPr>
        <p:txBody>
          <a:bodyPr>
            <a:noAutofit/>
          </a:bodyPr>
          <a:lstStyle/>
          <a:p>
            <a:r>
              <a:rPr lang="hr-HR" sz="1800" b="1" dirty="0" smtClean="0"/>
              <a:t>2.korak – Definiranje plana za izradu školskog kurikuluma</a:t>
            </a:r>
          </a:p>
          <a:p>
            <a:r>
              <a:rPr lang="hr-HR" sz="1800" dirty="0" smtClean="0"/>
              <a:t>Zadatak: Samostalno analizirajte vlastiti školski kurikulum i odgovorite na pitanja u predlošku 1. Zatim,  u grupi izdvojite 3 elementa s najvišim i 3 elementa s najnižim procjenama.</a:t>
            </a:r>
          </a:p>
          <a:p>
            <a:r>
              <a:rPr lang="hr-HR" sz="1800" dirty="0" smtClean="0"/>
              <a:t>Koje korake treba poduzeti kako bi se poboljšali elementi koji su dobili najniže procjene?</a:t>
            </a:r>
          </a:p>
          <a:p>
            <a:r>
              <a:rPr lang="hr-HR" sz="1800" dirty="0" smtClean="0"/>
              <a:t>Napravite zajedničku listu prijedloga u svakoj grupi. </a:t>
            </a:r>
          </a:p>
          <a:p>
            <a:r>
              <a:rPr lang="hr-HR" sz="1800" dirty="0" smtClean="0"/>
              <a:t>Facilitator izlaže za svoju grupu prijedoge.</a:t>
            </a:r>
          </a:p>
          <a:p>
            <a:r>
              <a:rPr lang="hr-HR" sz="1800" dirty="0" smtClean="0"/>
              <a:t>Trajanje: </a:t>
            </a:r>
            <a:r>
              <a:rPr lang="hr-HR" sz="1800" b="1" dirty="0" smtClean="0"/>
              <a:t>25 minuta</a:t>
            </a:r>
            <a:endParaRPr lang="hr-HR" sz="1800" b="1" dirty="0"/>
          </a:p>
        </p:txBody>
      </p:sp>
      <p:pic>
        <p:nvPicPr>
          <p:cNvPr id="4" name="Picture 5" descr="D:\Documents and Settings\Anita\Desktop\djeca odrasli knji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1156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z="1800" dirty="0" smtClean="0"/>
              <a:t>Osijek, 26. kolovoza  2015.</a:t>
            </a:r>
            <a:endParaRPr lang="hr-HR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211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14541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222</TotalTime>
  <Words>432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Solsticij</vt:lpstr>
      <vt:lpstr>Slide 1</vt:lpstr>
      <vt:lpstr>Početak...</vt:lpstr>
      <vt:lpstr>Izrada kurikuluma</vt:lpstr>
      <vt:lpstr>Uloga nastavnika</vt:lpstr>
      <vt:lpstr>Školski kurikulum – holistička perspektiva</vt:lpstr>
      <vt:lpstr>Konfuzija???</vt:lpstr>
      <vt:lpstr>Tijek radionice...</vt:lpstr>
      <vt:lpstr>Obilježja idejnog kurikuluma</vt:lpstr>
      <vt:lpstr>Tijek radionice...</vt:lpstr>
      <vt:lpstr>Tijek radionice...</vt:lpstr>
      <vt:lpstr>Područja razvoja kurikuluma</vt:lpstr>
      <vt:lpstr>Tijek radionice...</vt:lpstr>
      <vt:lpstr>Hvala na pozornosti!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Anita</dc:creator>
  <cp:lastModifiedBy>bsusnjic</cp:lastModifiedBy>
  <cp:revision>25</cp:revision>
  <dcterms:created xsi:type="dcterms:W3CDTF">2015-05-25T15:36:19Z</dcterms:created>
  <dcterms:modified xsi:type="dcterms:W3CDTF">2015-09-07T10:56:36Z</dcterms:modified>
</cp:coreProperties>
</file>