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1A00"/>
    <a:srgbClr val="7CC800"/>
    <a:srgbClr val="5EEC3C"/>
    <a:srgbClr val="1D3A00"/>
    <a:srgbClr val="003296"/>
    <a:srgbClr val="E39A39"/>
    <a:srgbClr val="FFC901"/>
    <a:srgbClr val="FE9202"/>
    <a:srgbClr val="FEA402"/>
    <a:srgbClr val="D68B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98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492AF-9EFD-41CD-8A16-D895FB4BB63B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65B9D-9BF6-4ACC-A70C-5B7F5752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41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955493" cy="725348"/>
          </a:xfrm>
        </p:spPr>
        <p:txBody>
          <a:bodyPr>
            <a:normAutofit fontScale="90000"/>
          </a:bodyPr>
          <a:lstStyle/>
          <a:p>
            <a:r>
              <a:rPr lang="hr-HR" dirty="0" err="1" smtClean="0">
                <a:latin typeface="Arial Black" pitchFamily="34" charset="0"/>
                <a:cs typeface="Aharoni" pitchFamily="2" charset="-79"/>
              </a:rPr>
              <a:t>Knjigovježbom</a:t>
            </a:r>
            <a:r>
              <a:rPr lang="hr-HR" dirty="0" smtClean="0">
                <a:latin typeface="Arial Black" pitchFamily="34" charset="0"/>
                <a:cs typeface="Aharoni" pitchFamily="2" charset="-79"/>
              </a:rPr>
              <a:t> do poetskog kolaža</a:t>
            </a:r>
            <a:endParaRPr lang="en-US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4286262"/>
            <a:ext cx="5955494" cy="763525"/>
          </a:xfrm>
        </p:spPr>
        <p:txBody>
          <a:bodyPr>
            <a:normAutofit/>
          </a:bodyPr>
          <a:lstStyle/>
          <a:p>
            <a:endParaRPr lang="hr-HR" sz="12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Stjepana Kadić, knjižničarka mentorica, OŠ </a:t>
            </a:r>
            <a:r>
              <a:rPr lang="hr-HR" sz="8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Fran</a:t>
            </a:r>
            <a:r>
              <a:rPr lang="hr-HR" sz="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8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Koncelak</a:t>
            </a:r>
            <a:r>
              <a:rPr lang="hr-HR" sz="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8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Drnje</a:t>
            </a:r>
            <a:endParaRPr lang="hr-HR" sz="8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Sveti Petar </a:t>
            </a:r>
            <a:r>
              <a:rPr lang="hr-HR" sz="8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Orehovec</a:t>
            </a:r>
            <a:r>
              <a:rPr lang="hr-HR" sz="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26. travnja 2018.</a:t>
            </a:r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52"/>
            <a:ext cx="8929750" cy="763525"/>
          </a:xfrm>
        </p:spPr>
        <p:txBody>
          <a:bodyPr>
            <a:noAutofit/>
          </a:bodyPr>
          <a:lstStyle/>
          <a:p>
            <a:pPr algn="ctr"/>
            <a:r>
              <a:rPr lang="hr-HR" dirty="0" smtClean="0">
                <a:latin typeface="Arial Black" pitchFamily="34" charset="0"/>
              </a:rPr>
              <a:t>Primjeri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028" name="Picture 4" descr="D:\Fotke\2016.2017\Knjigovježbe - Hlebine\DSC04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6"/>
            <a:ext cx="2405063" cy="3206750"/>
          </a:xfrm>
          <a:prstGeom prst="rect">
            <a:avLst/>
          </a:prstGeom>
          <a:noFill/>
        </p:spPr>
      </p:pic>
      <p:pic>
        <p:nvPicPr>
          <p:cNvPr id="1030" name="Picture 6" descr="D:\Fotke\2016.2017\Knjigovježbe - Hlebine\DSC04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714494"/>
            <a:ext cx="2430000" cy="32400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071684"/>
            <a:ext cx="3151096" cy="236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52"/>
            <a:ext cx="8929750" cy="763525"/>
          </a:xfrm>
        </p:spPr>
        <p:txBody>
          <a:bodyPr>
            <a:noAutofit/>
          </a:bodyPr>
          <a:lstStyle/>
          <a:p>
            <a:pPr algn="ctr"/>
            <a:r>
              <a:rPr lang="hr-HR" dirty="0" smtClean="0">
                <a:latin typeface="Arial Black" pitchFamily="34" charset="0"/>
              </a:rPr>
              <a:t>Primjeri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2050" name="Picture 2" descr="D:\Fotke\2016.2017\Knjigovježbe, 6. c\DSC048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6"/>
            <a:ext cx="2675273" cy="2006455"/>
          </a:xfrm>
          <a:prstGeom prst="rect">
            <a:avLst/>
          </a:prstGeom>
          <a:noFill/>
        </p:spPr>
      </p:pic>
      <p:pic>
        <p:nvPicPr>
          <p:cNvPr id="2051" name="Picture 3" descr="D:\Fotke\2016.2017\Knjigovježbe, 6. c\DSC04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928808"/>
            <a:ext cx="2674937" cy="2006600"/>
          </a:xfrm>
          <a:prstGeom prst="rect">
            <a:avLst/>
          </a:prstGeom>
          <a:noFill/>
        </p:spPr>
      </p:pic>
      <p:pic>
        <p:nvPicPr>
          <p:cNvPr id="2052" name="Picture 4" descr="D:\Fotke\2016.2017\Knjigovježbe, 6. c\DSC048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643188"/>
            <a:ext cx="2674937" cy="2006600"/>
          </a:xfrm>
          <a:prstGeom prst="rect">
            <a:avLst/>
          </a:prstGeom>
          <a:noFill/>
        </p:spPr>
      </p:pic>
      <p:pic>
        <p:nvPicPr>
          <p:cNvPr id="10" name="Picture 2" descr="D:\Fotke\2016.2017\Knjigovježbe, 6. c\DSC048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928940"/>
            <a:ext cx="2675273" cy="2006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Arial Black" pitchFamily="34" charset="0"/>
              </a:rPr>
              <a:t>Primjeri</a:t>
            </a:r>
            <a:endParaRPr lang="hr-HR" dirty="0"/>
          </a:p>
        </p:txBody>
      </p:sp>
      <p:pic>
        <p:nvPicPr>
          <p:cNvPr id="3075" name="Picture 3" descr="D:\Fotke\2016.2017\Knjigovježbe, 6. c\DSC048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14"/>
            <a:ext cx="2675273" cy="2006455"/>
          </a:xfrm>
          <a:prstGeom prst="rect">
            <a:avLst/>
          </a:prstGeom>
          <a:noFill/>
        </p:spPr>
      </p:pic>
      <p:pic>
        <p:nvPicPr>
          <p:cNvPr id="3076" name="Picture 4" descr="D:\Fotke\2016.2017\Knjigovježbe, 6. c\DSC04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71750"/>
            <a:ext cx="2674937" cy="2006600"/>
          </a:xfrm>
          <a:prstGeom prst="rect">
            <a:avLst/>
          </a:prstGeom>
          <a:noFill/>
        </p:spPr>
      </p:pic>
      <p:pic>
        <p:nvPicPr>
          <p:cNvPr id="3077" name="Picture 5" descr="D:\Fotke\2016.2017\Knjigovježbe, 6. c\DSC04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785932"/>
            <a:ext cx="2549264" cy="2714644"/>
          </a:xfrm>
          <a:prstGeom prst="rect">
            <a:avLst/>
          </a:prstGeom>
          <a:noFill/>
        </p:spPr>
      </p:pic>
      <p:pic>
        <p:nvPicPr>
          <p:cNvPr id="3078" name="Picture 6" descr="D:\Fotke\2016.2017\Knjigovježbe - Hlebine\DSC046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9494">
            <a:off x="6429388" y="1142990"/>
            <a:ext cx="2518190" cy="3357586"/>
          </a:xfrm>
          <a:prstGeom prst="rect">
            <a:avLst/>
          </a:prstGeom>
          <a:noFill/>
        </p:spPr>
      </p:pic>
      <p:sp>
        <p:nvSpPr>
          <p:cNvPr id="10" name="TekstniOkvir 9"/>
          <p:cNvSpPr txBox="1"/>
          <p:nvPr/>
        </p:nvSpPr>
        <p:spPr>
          <a:xfrm>
            <a:off x="7000892" y="4214824"/>
            <a:ext cx="185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Tema: </a:t>
            </a:r>
            <a:r>
              <a:rPr lang="hr-HR" sz="1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Fran</a:t>
            </a:r>
            <a:r>
              <a:rPr lang="hr-HR" sz="1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Galović</a:t>
            </a:r>
            <a:endParaRPr lang="hr-HR" sz="1400" b="1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4143372" y="4429138"/>
            <a:ext cx="185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Tema: Valentinovo</a:t>
            </a:r>
            <a:endParaRPr lang="hr-HR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4" y="281175"/>
            <a:ext cx="6566316" cy="763525"/>
          </a:xfrm>
        </p:spPr>
        <p:txBody>
          <a:bodyPr>
            <a:normAutofit/>
          </a:bodyPr>
          <a:lstStyle/>
          <a:p>
            <a:pPr algn="l"/>
            <a:r>
              <a:rPr lang="hr-HR" sz="4400" dirty="0" smtClean="0">
                <a:latin typeface="Arial Black" pitchFamily="34" charset="0"/>
              </a:rPr>
              <a:t>Korelacija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044699"/>
            <a:ext cx="6566315" cy="3970331"/>
          </a:xfrm>
        </p:spPr>
        <p:txBody>
          <a:bodyPr/>
          <a:lstStyle/>
          <a:p>
            <a:pPr>
              <a:buNone/>
            </a:pPr>
            <a:endParaRPr lang="hr-HR" dirty="0" smtClean="0"/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Tjelesna i zdravstvena kultura, Hrvatski jezik i školska knjižnica</a:t>
            </a:r>
          </a:p>
          <a:p>
            <a:r>
              <a:rPr lang="hr-HR" dirty="0" err="1" smtClean="0">
                <a:latin typeface="Arial" pitchFamily="34" charset="0"/>
                <a:cs typeface="Arial" pitchFamily="34" charset="0"/>
              </a:rPr>
              <a:t>š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sat vode učitelj/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ica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TZK-a i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šk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knjižničar/ka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jesto: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šk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sportska dvorana ili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šk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knjižnica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rajanje: 1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šk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sat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52"/>
            <a:ext cx="8929750" cy="763525"/>
          </a:xfrm>
        </p:spPr>
        <p:txBody>
          <a:bodyPr>
            <a:noAutofit/>
          </a:bodyPr>
          <a:lstStyle/>
          <a:p>
            <a:pPr algn="ctr"/>
            <a:r>
              <a:rPr lang="hr-HR" dirty="0" smtClean="0">
                <a:latin typeface="Arial Black" pitchFamily="34" charset="0"/>
              </a:rPr>
              <a:t>Što trebate učinite prije </a:t>
            </a:r>
            <a:r>
              <a:rPr lang="hr-HR" dirty="0" err="1" smtClean="0">
                <a:latin typeface="Arial Black" pitchFamily="34" charset="0"/>
              </a:rPr>
              <a:t>šk</a:t>
            </a:r>
            <a:r>
              <a:rPr lang="hr-HR" dirty="0" smtClean="0">
                <a:latin typeface="Arial Black" pitchFamily="34" charset="0"/>
              </a:rPr>
              <a:t>. sata?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36697"/>
            <a:ext cx="8246071" cy="3206803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zabrati temu (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Galovićeva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jesen, Valentinovo, Majčin dan…)</a:t>
            </a:r>
          </a:p>
          <a:p>
            <a:pPr lvl="0"/>
            <a:r>
              <a:rPr lang="hr-HR" dirty="0" smtClean="0">
                <a:latin typeface="Arial" pitchFamily="34" charset="0"/>
                <a:cs typeface="Arial" pitchFamily="34" charset="0"/>
              </a:rPr>
              <a:t>prema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temi izabrati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prikladne pjesme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r-HR" dirty="0" smtClean="0">
                <a:latin typeface="Arial" pitchFamily="34" charset="0"/>
                <a:cs typeface="Arial" pitchFamily="34" charset="0"/>
              </a:rPr>
              <a:t>izrezati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stihove i staviti u pripremljene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knjige (3 stiha - 1 knjiga)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52"/>
            <a:ext cx="8929750" cy="763525"/>
          </a:xfrm>
        </p:spPr>
        <p:txBody>
          <a:bodyPr>
            <a:noAutofit/>
          </a:bodyPr>
          <a:lstStyle/>
          <a:p>
            <a:pPr algn="ctr"/>
            <a:r>
              <a:rPr lang="hr-HR" dirty="0" smtClean="0">
                <a:latin typeface="Arial Black" pitchFamily="34" charset="0"/>
              </a:rPr>
              <a:t>P</a:t>
            </a:r>
            <a:r>
              <a:rPr lang="hr-HR" dirty="0" smtClean="0">
                <a:latin typeface="Arial Black" pitchFamily="34" charset="0"/>
              </a:rPr>
              <a:t>očetak…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36697"/>
            <a:ext cx="8246071" cy="3206803"/>
          </a:xfrm>
        </p:spPr>
        <p:txBody>
          <a:bodyPr>
            <a:normAutofit/>
          </a:bodyPr>
          <a:lstStyle/>
          <a:p>
            <a:pPr lvl="0"/>
            <a:r>
              <a:rPr lang="hr-HR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dabrane knjige staviti na stolove i zamoliti učenike da se prošeću oko ponuđenih naslova</a:t>
            </a:r>
          </a:p>
          <a:p>
            <a:pPr lvl="0"/>
            <a:r>
              <a:rPr lang="hr-HR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čenici biraju knjige </a:t>
            </a:r>
          </a:p>
          <a:p>
            <a:pPr lvl="0"/>
            <a:r>
              <a:rPr lang="hr-HR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čitelj/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ica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TZK-a vodi vježbe s knjigama</a:t>
            </a:r>
          </a:p>
          <a:p>
            <a:pPr lvl="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52"/>
            <a:ext cx="8929750" cy="763525"/>
          </a:xfrm>
        </p:spPr>
        <p:txBody>
          <a:bodyPr>
            <a:noAutofit/>
          </a:bodyPr>
          <a:lstStyle/>
          <a:p>
            <a:pPr algn="ctr"/>
            <a:r>
              <a:rPr lang="hr-HR" dirty="0" smtClean="0">
                <a:latin typeface="Arial Black" pitchFamily="34" charset="0"/>
              </a:rPr>
              <a:t>…daljnji tijek </a:t>
            </a:r>
            <a:r>
              <a:rPr lang="hr-HR" dirty="0" err="1" smtClean="0">
                <a:latin typeface="Arial Black" pitchFamily="34" charset="0"/>
              </a:rPr>
              <a:t>šk</a:t>
            </a:r>
            <a:r>
              <a:rPr lang="hr-HR" dirty="0" smtClean="0">
                <a:latin typeface="Arial Black" pitchFamily="34" charset="0"/>
              </a:rPr>
              <a:t>. sata…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36697"/>
            <a:ext cx="8246071" cy="3206803"/>
          </a:xfrm>
        </p:spPr>
        <p:txBody>
          <a:bodyPr>
            <a:normAutofit/>
          </a:bodyPr>
          <a:lstStyle/>
          <a:p>
            <a:pPr lvl="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r-HR" dirty="0" smtClean="0">
                <a:latin typeface="Arial" pitchFamily="34" charset="0"/>
                <a:cs typeface="Arial" pitchFamily="34" charset="0"/>
              </a:rPr>
              <a:t>učitelj/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ica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TZK-a dijeli učenike u skupine (4 učenika – 1 skupina)</a:t>
            </a:r>
          </a:p>
          <a:p>
            <a:pPr lvl="0"/>
            <a:r>
              <a:rPr lang="hr-HR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vaka skupina smješta za svoj stol/strunjaču/gredu</a:t>
            </a:r>
          </a:p>
          <a:p>
            <a:pPr lvl="0"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52"/>
            <a:ext cx="8929750" cy="763525"/>
          </a:xfrm>
        </p:spPr>
        <p:txBody>
          <a:bodyPr>
            <a:noAutofit/>
          </a:bodyPr>
          <a:lstStyle/>
          <a:p>
            <a:pPr algn="ctr"/>
            <a:r>
              <a:rPr lang="hr-HR" dirty="0" smtClean="0">
                <a:latin typeface="Arial Black" pitchFamily="34" charset="0"/>
              </a:rPr>
              <a:t>…daljnji tijek </a:t>
            </a:r>
            <a:r>
              <a:rPr lang="hr-HR" dirty="0" err="1" smtClean="0">
                <a:latin typeface="Arial Black" pitchFamily="34" charset="0"/>
              </a:rPr>
              <a:t>šk</a:t>
            </a:r>
            <a:r>
              <a:rPr lang="hr-HR" dirty="0" smtClean="0">
                <a:latin typeface="Arial Black" pitchFamily="34" charset="0"/>
              </a:rPr>
              <a:t>. sata…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14494"/>
            <a:ext cx="8246071" cy="3206803"/>
          </a:xfrm>
        </p:spPr>
        <p:txBody>
          <a:bodyPr>
            <a:normAutofit lnSpcReduction="10000"/>
          </a:bodyPr>
          <a:lstStyle/>
          <a:p>
            <a:pPr lvl="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r-HR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azgovor o knjigama – što učenici vole čitati, prema čemu biraju knjige i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sl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hr-HR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eći upute za rad – pronaći stihove u odabranim knjigama, objasniti temu…</a:t>
            </a:r>
          </a:p>
          <a:p>
            <a:pPr lvl="0"/>
            <a:r>
              <a:rPr lang="hr-HR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bjasniti pojam “poetski kolaž”</a:t>
            </a:r>
          </a:p>
          <a:p>
            <a:pPr lvl="0"/>
            <a:r>
              <a:rPr lang="hr-HR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onoviti pravila skupnog rada</a:t>
            </a:r>
          </a:p>
          <a:p>
            <a:pPr lvl="0"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52"/>
            <a:ext cx="8929750" cy="763525"/>
          </a:xfrm>
        </p:spPr>
        <p:txBody>
          <a:bodyPr>
            <a:noAutofit/>
          </a:bodyPr>
          <a:lstStyle/>
          <a:p>
            <a:pPr algn="ctr"/>
            <a:r>
              <a:rPr lang="hr-HR" dirty="0" smtClean="0">
                <a:latin typeface="Arial Black" pitchFamily="34" charset="0"/>
              </a:rPr>
              <a:t>…daljnji tijek </a:t>
            </a:r>
            <a:r>
              <a:rPr lang="hr-HR" dirty="0" err="1" smtClean="0">
                <a:latin typeface="Arial Black" pitchFamily="34" charset="0"/>
              </a:rPr>
              <a:t>šk</a:t>
            </a:r>
            <a:r>
              <a:rPr lang="hr-HR" dirty="0" smtClean="0">
                <a:latin typeface="Arial Black" pitchFamily="34" charset="0"/>
              </a:rPr>
              <a:t>. sata…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36697"/>
            <a:ext cx="8246071" cy="3206803"/>
          </a:xfrm>
        </p:spPr>
        <p:txBody>
          <a:bodyPr>
            <a:normAutofit/>
          </a:bodyPr>
          <a:lstStyle/>
          <a:p>
            <a:pPr lvl="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r-HR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vakoj skupini dati papir u boji na koji će lijepiti stihove - svoj poetski kolaž</a:t>
            </a:r>
          </a:p>
          <a:p>
            <a:pPr lvl="0"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52"/>
            <a:ext cx="8929750" cy="763525"/>
          </a:xfrm>
        </p:spPr>
        <p:txBody>
          <a:bodyPr>
            <a:noAutofit/>
          </a:bodyPr>
          <a:lstStyle/>
          <a:p>
            <a:pPr algn="ctr"/>
            <a:r>
              <a:rPr lang="hr-HR" dirty="0" smtClean="0">
                <a:latin typeface="Arial Black" pitchFamily="34" charset="0"/>
              </a:rPr>
              <a:t>Završetak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36697"/>
            <a:ext cx="8246071" cy="3206803"/>
          </a:xfrm>
        </p:spPr>
        <p:txBody>
          <a:bodyPr>
            <a:normAutofit/>
          </a:bodyPr>
          <a:lstStyle/>
          <a:p>
            <a:pPr lvl="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r-HR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redstavnik svake skupine čita svoj poetski kolaž</a:t>
            </a:r>
          </a:p>
          <a:p>
            <a:pPr lvl="0"/>
            <a:r>
              <a:rPr lang="hr-HR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akon razgovora o pročitanome,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šk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sat završava vježbom s knjigama</a:t>
            </a:r>
          </a:p>
          <a:p>
            <a:pPr lvl="0"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52"/>
            <a:ext cx="8929750" cy="763525"/>
          </a:xfrm>
        </p:spPr>
        <p:txBody>
          <a:bodyPr>
            <a:noAutofit/>
          </a:bodyPr>
          <a:lstStyle/>
          <a:p>
            <a:pPr algn="ctr"/>
            <a:r>
              <a:rPr lang="hr-HR" dirty="0" smtClean="0">
                <a:latin typeface="Arial Black" pitchFamily="34" charset="0"/>
              </a:rPr>
              <a:t>Nakon </a:t>
            </a:r>
            <a:r>
              <a:rPr lang="hr-HR" dirty="0" err="1" smtClean="0">
                <a:latin typeface="Arial Black" pitchFamily="34" charset="0"/>
              </a:rPr>
              <a:t>šk</a:t>
            </a:r>
            <a:r>
              <a:rPr lang="hr-HR" dirty="0" smtClean="0">
                <a:latin typeface="Arial Black" pitchFamily="34" charset="0"/>
              </a:rPr>
              <a:t>. sata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36697"/>
            <a:ext cx="8246071" cy="3206803"/>
          </a:xfrm>
        </p:spPr>
        <p:txBody>
          <a:bodyPr>
            <a:normAutofit/>
          </a:bodyPr>
          <a:lstStyle/>
          <a:p>
            <a:pPr lvl="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r-HR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ripremiti prigodan pano s novonastalim poetskim kolažima, pjesmama čije ste stihove koristili, tekstom o obilježavanju izabrane teme, fotografijama s održanog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šk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sata…</a:t>
            </a:r>
          </a:p>
          <a:p>
            <a:pPr lvl="0"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Prikaz na zaslonu (16:9)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Office Theme</vt:lpstr>
      <vt:lpstr>Knjigovježbom do poetskog kolaža</vt:lpstr>
      <vt:lpstr>Korelacija</vt:lpstr>
      <vt:lpstr>Što trebate učinite prije šk. sata?</vt:lpstr>
      <vt:lpstr>Početak…</vt:lpstr>
      <vt:lpstr>…daljnji tijek šk. sata…</vt:lpstr>
      <vt:lpstr>…daljnji tijek šk. sata…</vt:lpstr>
      <vt:lpstr>…daljnji tijek šk. sata…</vt:lpstr>
      <vt:lpstr>Završetak</vt:lpstr>
      <vt:lpstr>Nakon šk. sata</vt:lpstr>
      <vt:lpstr>Primjeri</vt:lpstr>
      <vt:lpstr>Primjeri</vt:lpstr>
      <vt:lpstr>Primjeri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2017-07-14T17:38:22Z</dcterms:created>
  <dcterms:modified xsi:type="dcterms:W3CDTF">2018-05-02T09:52:27Z</dcterms:modified>
</cp:coreProperties>
</file>