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70" r:id="rId3"/>
    <p:sldId id="257" r:id="rId4"/>
    <p:sldId id="263" r:id="rId5"/>
    <p:sldId id="260" r:id="rId6"/>
    <p:sldId id="261" r:id="rId7"/>
    <p:sldId id="271" r:id="rId8"/>
    <p:sldId id="264" r:id="rId9"/>
    <p:sldId id="265" r:id="rId10"/>
    <p:sldId id="269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343" autoAdjust="0"/>
  </p:normalViewPr>
  <p:slideViewPr>
    <p:cSldViewPr>
      <p:cViewPr>
        <p:scale>
          <a:sx n="84" d="100"/>
          <a:sy n="84" d="100"/>
        </p:scale>
        <p:origin x="-2400" y="-7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926BC-8E78-4CCF-A7B2-8DF8460C404D}" type="datetime1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2853-67FE-4B33-8352-7E4108629A36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43FD-ABDB-43CF-A014-C9419E2A3211}" type="datetime1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Presenta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705600" cy="808038"/>
          </a:xfrm>
        </p:spPr>
        <p:txBody>
          <a:bodyPr/>
          <a:lstStyle>
            <a:lvl1pPr algn="ctr">
              <a:defRPr/>
            </a:lvl1pPr>
          </a:lstStyle>
          <a:p>
            <a:r>
              <a:rPr lang="hr-HR" dirty="0"/>
              <a:t>Kliknite da biste uredili stil naslova matrice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50A7-F2AC-4A3A-BAC6-4433188AF404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85BE-30D6-45E9-9828-9A90A2D6DF6D}" type="datetime1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03B8-852C-4305-A8B5-259A7A1815FE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25EA-66B7-4B75-BC7E-E841861BC2EE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081B-7565-4E7A-9F9F-F1076E2DDB85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0E28A-3A4F-4E6B-B567-EC8C4C5EF7EB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08A9-3E88-45E3-A460-6C4313B1A85D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CF1C-1A92-4FD7-820B-88967322F7A9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48785BE-30D6-45E9-9828-9A90A2D6DF6D}" type="datetime1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58" r:id="rId12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oo.hr/euprojekti/kvalifikacije/default.aspx?id=521" TargetMode="External"/><Relationship Id="rId2" Type="http://schemas.openxmlformats.org/officeDocument/2006/relationships/hyperlink" Target="https://mzo.hr/hr/rubrike/predmetni-kurikulumi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zo.hr/hr/rubrike/nacionalni-kurikulumi" TargetMode="External"/><Relationship Id="rId2" Type="http://schemas.openxmlformats.org/officeDocument/2006/relationships/hyperlink" Target="https://mzo.hr/hr/rubrike/medupredmetne-tem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zo.hr/hr/rubrike/okvir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2348880"/>
            <a:ext cx="4680520" cy="2520280"/>
          </a:xfrm>
        </p:spPr>
        <p:txBody>
          <a:bodyPr>
            <a:noAutofit/>
          </a:bodyPr>
          <a:lstStyle/>
          <a:p>
            <a:pPr algn="ctr"/>
            <a:r>
              <a:rPr lang="hr-HR" sz="4400" dirty="0">
                <a:solidFill>
                  <a:srgbClr val="92D050"/>
                </a:solidFill>
              </a:rPr>
              <a:t>Školski </a:t>
            </a:r>
            <a:r>
              <a:rPr lang="hr-HR" sz="4400" dirty="0" smtClean="0">
                <a:solidFill>
                  <a:srgbClr val="92D050"/>
                </a:solidFill>
              </a:rPr>
              <a:t>knjižničari -  </a:t>
            </a:r>
            <a:r>
              <a:rPr lang="hr-HR" sz="4400" dirty="0">
                <a:solidFill>
                  <a:srgbClr val="92D050"/>
                </a:solidFill>
              </a:rPr>
              <a:t>za razliku u odgoju i obrazovanju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4653136"/>
            <a:ext cx="4419600" cy="147464"/>
          </a:xfrm>
        </p:spPr>
        <p:txBody>
          <a:bodyPr>
            <a:normAutofit fontScale="25000" lnSpcReduction="20000"/>
          </a:bodyPr>
          <a:lstStyle/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738148"/>
              </p:ext>
            </p:extLst>
          </p:nvPr>
        </p:nvGraphicFramePr>
        <p:xfrm>
          <a:off x="179511" y="-3"/>
          <a:ext cx="8712969" cy="69013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6296">
                  <a:extLst>
                    <a:ext uri="{9D8B030D-6E8A-4147-A177-3AD203B41FA5}">
                      <a16:colId xmlns:a16="http://schemas.microsoft.com/office/drawing/2014/main" xmlns="" val="534156294"/>
                    </a:ext>
                  </a:extLst>
                </a:gridCol>
                <a:gridCol w="2228897">
                  <a:extLst>
                    <a:ext uri="{9D8B030D-6E8A-4147-A177-3AD203B41FA5}">
                      <a16:colId xmlns:a16="http://schemas.microsoft.com/office/drawing/2014/main" xmlns="" val="1658288807"/>
                    </a:ext>
                  </a:extLst>
                </a:gridCol>
                <a:gridCol w="926296">
                  <a:extLst>
                    <a:ext uri="{9D8B030D-6E8A-4147-A177-3AD203B41FA5}">
                      <a16:colId xmlns:a16="http://schemas.microsoft.com/office/drawing/2014/main" xmlns="" val="1004861559"/>
                    </a:ext>
                  </a:extLst>
                </a:gridCol>
                <a:gridCol w="926296">
                  <a:extLst>
                    <a:ext uri="{9D8B030D-6E8A-4147-A177-3AD203B41FA5}">
                      <a16:colId xmlns:a16="http://schemas.microsoft.com/office/drawing/2014/main" xmlns="" val="1591127951"/>
                    </a:ext>
                  </a:extLst>
                </a:gridCol>
                <a:gridCol w="926296">
                  <a:extLst>
                    <a:ext uri="{9D8B030D-6E8A-4147-A177-3AD203B41FA5}">
                      <a16:colId xmlns:a16="http://schemas.microsoft.com/office/drawing/2014/main" xmlns="" val="274385343"/>
                    </a:ext>
                  </a:extLst>
                </a:gridCol>
                <a:gridCol w="926296">
                  <a:extLst>
                    <a:ext uri="{9D8B030D-6E8A-4147-A177-3AD203B41FA5}">
                      <a16:colId xmlns:a16="http://schemas.microsoft.com/office/drawing/2014/main" xmlns="" val="288599230"/>
                    </a:ext>
                  </a:extLst>
                </a:gridCol>
                <a:gridCol w="926296">
                  <a:extLst>
                    <a:ext uri="{9D8B030D-6E8A-4147-A177-3AD203B41FA5}">
                      <a16:colId xmlns:a16="http://schemas.microsoft.com/office/drawing/2014/main" xmlns="" val="2946134033"/>
                    </a:ext>
                  </a:extLst>
                </a:gridCol>
                <a:gridCol w="926296">
                  <a:extLst>
                    <a:ext uri="{9D8B030D-6E8A-4147-A177-3AD203B41FA5}">
                      <a16:colId xmlns:a16="http://schemas.microsoft.com/office/drawing/2014/main" xmlns="" val="3609291897"/>
                    </a:ext>
                  </a:extLst>
                </a:gridCol>
              </a:tblGrid>
              <a:tr h="333678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hr-HR" sz="1300" u="none" strike="noStrike">
                          <a:effectLst/>
                        </a:rPr>
                        <a:t>Tim za DOS</a:t>
                      </a:r>
                      <a:endParaRPr lang="hr-HR" sz="13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28106485"/>
                  </a:ext>
                </a:extLst>
              </a:tr>
              <a:tr h="333678">
                <a:tc>
                  <a:txBody>
                    <a:bodyPr/>
                    <a:lstStyle/>
                    <a:p>
                      <a:pPr algn="l" fontAlgn="b"/>
                      <a:r>
                        <a:rPr lang="hr-HR" sz="600" u="none" strike="noStrike">
                          <a:effectLst/>
                        </a:rPr>
                        <a:t> </a:t>
                      </a:r>
                      <a:endParaRPr lang="hr-HR" sz="600" b="0" i="0" u="none" strike="noStrike">
                        <a:solidFill>
                          <a:srgbClr val="9C65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300" u="none" strike="noStrike">
                          <a:effectLst/>
                        </a:rPr>
                        <a:t> </a:t>
                      </a:r>
                      <a:endParaRPr lang="hr-HR" sz="13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800" u="none" strike="noStrike">
                          <a:effectLst/>
                        </a:rPr>
                        <a:t>br.</a:t>
                      </a:r>
                      <a:endParaRPr lang="hr-HR" sz="8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OŠ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br.</a:t>
                      </a:r>
                      <a:endParaRPr lang="hr-HR" sz="9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SŠ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900" u="none" strike="noStrike">
                          <a:effectLst/>
                        </a:rPr>
                        <a:t>br.</a:t>
                      </a:r>
                      <a:endParaRPr lang="hr-HR" sz="9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Ukupno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xmlns="" val="1190192777"/>
                  </a:ext>
                </a:extLst>
              </a:tr>
              <a:tr h="219526">
                <a:tc>
                  <a:txBody>
                    <a:bodyPr/>
                    <a:lstStyle/>
                    <a:p>
                      <a:pPr algn="ctr" fontAlgn="b"/>
                      <a:r>
                        <a:rPr lang="hr-HR" sz="800" u="none" strike="noStrike" dirty="0">
                          <a:effectLst/>
                        </a:rPr>
                        <a:t>r.br</a:t>
                      </a:r>
                      <a:endParaRPr lang="hr-HR" sz="800" b="1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800" u="none" strike="noStrike">
                          <a:effectLst/>
                        </a:rPr>
                        <a:t>Županija</a:t>
                      </a:r>
                      <a:endParaRPr lang="hr-HR" sz="8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800" u="none" strike="noStrike">
                          <a:effectLst/>
                        </a:rPr>
                        <a:t> </a:t>
                      </a:r>
                      <a:endParaRPr lang="hr-HR" sz="8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800" u="none" strike="noStrike">
                          <a:effectLst/>
                        </a:rPr>
                        <a:t> </a:t>
                      </a:r>
                      <a:endParaRPr lang="hr-HR" sz="8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800" u="none" strike="noStrike">
                          <a:effectLst/>
                        </a:rPr>
                        <a:t> </a:t>
                      </a:r>
                      <a:endParaRPr lang="hr-HR" sz="8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xmlns="" val="1640063858"/>
                  </a:ext>
                </a:extLst>
              </a:tr>
              <a:tr h="272213">
                <a:tc>
                  <a:txBody>
                    <a:bodyPr/>
                    <a:lstStyle/>
                    <a:p>
                      <a:pPr algn="ctr" fontAlgn="b"/>
                      <a:r>
                        <a:rPr lang="hr-HR" sz="600" u="none" strike="noStrike">
                          <a:effectLst/>
                        </a:rPr>
                        <a:t>1.</a:t>
                      </a:r>
                      <a:endParaRPr lang="hr-HR" sz="6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 dirty="0">
                          <a:effectLst/>
                        </a:rPr>
                        <a:t>Bjelovarsko-bilogorska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700" u="none" strike="noStrike">
                          <a:effectLst/>
                        </a:rPr>
                        <a:t>25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700" u="none" strike="noStrike">
                          <a:effectLst/>
                        </a:rPr>
                        <a:t>24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39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xmlns="" val="1150744940"/>
                  </a:ext>
                </a:extLst>
              </a:tr>
              <a:tr h="272213">
                <a:tc>
                  <a:txBody>
                    <a:bodyPr/>
                    <a:lstStyle/>
                    <a:p>
                      <a:pPr algn="ctr" fontAlgn="b"/>
                      <a:r>
                        <a:rPr lang="hr-HR" sz="600" u="none" strike="noStrike">
                          <a:effectLst/>
                        </a:rPr>
                        <a:t>2.</a:t>
                      </a:r>
                      <a:endParaRPr lang="hr-HR" sz="6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 dirty="0">
                          <a:effectLst/>
                        </a:rPr>
                        <a:t>Brodsko-posavska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33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700" u="none" strike="noStrike">
                          <a:effectLst/>
                        </a:rPr>
                        <a:t>11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44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xmlns="" val="3612996441"/>
                  </a:ext>
                </a:extLst>
              </a:tr>
              <a:tr h="272213">
                <a:tc>
                  <a:txBody>
                    <a:bodyPr/>
                    <a:lstStyle/>
                    <a:p>
                      <a:pPr algn="ctr" fontAlgn="b"/>
                      <a:r>
                        <a:rPr lang="hr-HR" sz="600" u="none" strike="noStrike">
                          <a:effectLst/>
                        </a:rPr>
                        <a:t>3.</a:t>
                      </a:r>
                      <a:endParaRPr lang="hr-HR" sz="6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 dirty="0">
                          <a:effectLst/>
                        </a:rPr>
                        <a:t>Grad Zagreb OŠ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109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700" u="none" strike="noStrike">
                          <a:effectLst/>
                        </a:rPr>
                        <a:t> 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109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xmlns="" val="1357648355"/>
                  </a:ext>
                </a:extLst>
              </a:tr>
              <a:tr h="272213">
                <a:tc>
                  <a:txBody>
                    <a:bodyPr/>
                    <a:lstStyle/>
                    <a:p>
                      <a:pPr algn="ctr" fontAlgn="b"/>
                      <a:r>
                        <a:rPr lang="hr-HR" sz="600" u="none" strike="noStrike">
                          <a:effectLst/>
                        </a:rPr>
                        <a:t>4.</a:t>
                      </a:r>
                      <a:endParaRPr lang="hr-HR" sz="6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 dirty="0">
                          <a:effectLst/>
                        </a:rPr>
                        <a:t>Grad Zagreb SŠ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 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700" u="none" strike="noStrike">
                          <a:effectLst/>
                        </a:rPr>
                        <a:t>97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97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xmlns="" val="2957013307"/>
                  </a:ext>
                </a:extLst>
              </a:tr>
              <a:tr h="272213">
                <a:tc>
                  <a:txBody>
                    <a:bodyPr/>
                    <a:lstStyle/>
                    <a:p>
                      <a:pPr algn="ctr" fontAlgn="b"/>
                      <a:r>
                        <a:rPr lang="hr-HR" sz="600" u="none" strike="noStrike">
                          <a:effectLst/>
                        </a:rPr>
                        <a:t>5.</a:t>
                      </a:r>
                      <a:endParaRPr lang="hr-HR" sz="6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 dirty="0">
                          <a:effectLst/>
                        </a:rPr>
                        <a:t>Istarska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42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700" u="none" strike="noStrike">
                          <a:effectLst/>
                        </a:rPr>
                        <a:t>18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60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xmlns="" val="76096745"/>
                  </a:ext>
                </a:extLst>
              </a:tr>
              <a:tr h="272213">
                <a:tc>
                  <a:txBody>
                    <a:bodyPr/>
                    <a:lstStyle/>
                    <a:p>
                      <a:pPr algn="ctr" fontAlgn="b"/>
                      <a:r>
                        <a:rPr lang="hr-HR" sz="600" u="none" strike="noStrike">
                          <a:effectLst/>
                        </a:rPr>
                        <a:t>6.</a:t>
                      </a:r>
                      <a:endParaRPr lang="hr-HR" sz="6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 dirty="0">
                          <a:effectLst/>
                        </a:rPr>
                        <a:t>Karlovačka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23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700" u="none" strike="noStrike">
                          <a:effectLst/>
                        </a:rPr>
                        <a:t>11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34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xmlns="" val="1214105566"/>
                  </a:ext>
                </a:extLst>
              </a:tr>
              <a:tr h="272213">
                <a:tc>
                  <a:txBody>
                    <a:bodyPr/>
                    <a:lstStyle/>
                    <a:p>
                      <a:pPr algn="ctr" fontAlgn="b"/>
                      <a:r>
                        <a:rPr lang="hr-HR" sz="600" u="none" strike="noStrike">
                          <a:effectLst/>
                        </a:rPr>
                        <a:t>7.</a:t>
                      </a:r>
                      <a:endParaRPr lang="hr-HR" sz="6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 dirty="0">
                          <a:effectLst/>
                        </a:rPr>
                        <a:t>Koprivničko-križevačka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21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700" u="none" strike="noStrike">
                          <a:effectLst/>
                        </a:rPr>
                        <a:t>8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29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xmlns="" val="3856746561"/>
                  </a:ext>
                </a:extLst>
              </a:tr>
              <a:tr h="272213">
                <a:tc>
                  <a:txBody>
                    <a:bodyPr/>
                    <a:lstStyle/>
                    <a:p>
                      <a:pPr algn="ctr" fontAlgn="b"/>
                      <a:r>
                        <a:rPr lang="hr-HR" sz="600" u="none" strike="noStrike">
                          <a:effectLst/>
                        </a:rPr>
                        <a:t>8.</a:t>
                      </a:r>
                      <a:endParaRPr lang="hr-HR" sz="6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 dirty="0">
                          <a:effectLst/>
                        </a:rPr>
                        <a:t>Krapinsko-zagorska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29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700" u="none" strike="noStrike">
                          <a:effectLst/>
                        </a:rPr>
                        <a:t> 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29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xmlns="" val="3098379831"/>
                  </a:ext>
                </a:extLst>
              </a:tr>
              <a:tr h="272213">
                <a:tc>
                  <a:txBody>
                    <a:bodyPr/>
                    <a:lstStyle/>
                    <a:p>
                      <a:pPr algn="ctr" fontAlgn="b"/>
                      <a:r>
                        <a:rPr lang="hr-HR" sz="600" u="none" strike="noStrike">
                          <a:effectLst/>
                        </a:rPr>
                        <a:t>9.</a:t>
                      </a:r>
                      <a:endParaRPr lang="hr-HR" sz="6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 dirty="0">
                          <a:effectLst/>
                        </a:rPr>
                        <a:t>Ličko-senjska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14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700" u="none" strike="noStrike">
                          <a:effectLst/>
                        </a:rPr>
                        <a:t>5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19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xmlns="" val="3425613312"/>
                  </a:ext>
                </a:extLst>
              </a:tr>
              <a:tr h="272213">
                <a:tc>
                  <a:txBody>
                    <a:bodyPr/>
                    <a:lstStyle/>
                    <a:p>
                      <a:pPr algn="ctr" fontAlgn="b"/>
                      <a:r>
                        <a:rPr lang="hr-HR" sz="600" u="none" strike="noStrike">
                          <a:effectLst/>
                        </a:rPr>
                        <a:t>10.</a:t>
                      </a:r>
                      <a:endParaRPr lang="hr-HR" sz="6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 dirty="0">
                          <a:effectLst/>
                        </a:rPr>
                        <a:t>Međimurska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32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700" u="none" strike="noStrike">
                          <a:effectLst/>
                        </a:rPr>
                        <a:t>7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39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xmlns="" val="3155625032"/>
                  </a:ext>
                </a:extLst>
              </a:tr>
              <a:tr h="272213">
                <a:tc>
                  <a:txBody>
                    <a:bodyPr/>
                    <a:lstStyle/>
                    <a:p>
                      <a:pPr algn="ctr" fontAlgn="b"/>
                      <a:r>
                        <a:rPr lang="hr-HR" sz="600" u="none" strike="noStrike">
                          <a:effectLst/>
                        </a:rPr>
                        <a:t>11.</a:t>
                      </a:r>
                      <a:endParaRPr lang="hr-HR" sz="6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 dirty="0">
                          <a:effectLst/>
                        </a:rPr>
                        <a:t>Osječko-baranjska OŠ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60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700" u="none" strike="noStrike">
                          <a:effectLst/>
                        </a:rPr>
                        <a:t> 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60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xmlns="" val="4022181794"/>
                  </a:ext>
                </a:extLst>
              </a:tr>
              <a:tr h="272213">
                <a:tc>
                  <a:txBody>
                    <a:bodyPr/>
                    <a:lstStyle/>
                    <a:p>
                      <a:pPr algn="ctr" fontAlgn="b"/>
                      <a:r>
                        <a:rPr lang="hr-HR" sz="600" u="none" strike="noStrike">
                          <a:effectLst/>
                        </a:rPr>
                        <a:t>12.</a:t>
                      </a:r>
                      <a:endParaRPr lang="hr-HR" sz="6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 dirty="0">
                          <a:effectLst/>
                        </a:rPr>
                        <a:t>Osječko-baranjska SŠ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 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700" u="none" strike="noStrike">
                          <a:effectLst/>
                        </a:rPr>
                        <a:t>30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30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xmlns="" val="3770740321"/>
                  </a:ext>
                </a:extLst>
              </a:tr>
              <a:tr h="272213">
                <a:tc>
                  <a:txBody>
                    <a:bodyPr/>
                    <a:lstStyle/>
                    <a:p>
                      <a:pPr algn="ctr" fontAlgn="b"/>
                      <a:r>
                        <a:rPr lang="hr-HR" sz="600" u="none" strike="noStrike">
                          <a:effectLst/>
                        </a:rPr>
                        <a:t>13.</a:t>
                      </a:r>
                      <a:endParaRPr lang="hr-HR" sz="6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 dirty="0">
                          <a:effectLst/>
                        </a:rPr>
                        <a:t>Požeško-slavonska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17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700" u="none" strike="noStrike">
                          <a:effectLst/>
                        </a:rPr>
                        <a:t>9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26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xmlns="" val="1820717404"/>
                  </a:ext>
                </a:extLst>
              </a:tr>
              <a:tr h="272213">
                <a:tc>
                  <a:txBody>
                    <a:bodyPr/>
                    <a:lstStyle/>
                    <a:p>
                      <a:pPr algn="ctr" fontAlgn="b"/>
                      <a:r>
                        <a:rPr lang="hr-HR" sz="600" u="none" strike="noStrike">
                          <a:effectLst/>
                        </a:rPr>
                        <a:t>14.</a:t>
                      </a:r>
                      <a:endParaRPr lang="hr-HR" sz="6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 dirty="0">
                          <a:effectLst/>
                        </a:rPr>
                        <a:t>Primorsko-goranska OŠ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62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700" u="none" strike="noStrike">
                          <a:effectLst/>
                        </a:rPr>
                        <a:t> 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62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xmlns="" val="62487082"/>
                  </a:ext>
                </a:extLst>
              </a:tr>
              <a:tr h="272213">
                <a:tc>
                  <a:txBody>
                    <a:bodyPr/>
                    <a:lstStyle/>
                    <a:p>
                      <a:pPr algn="ctr" fontAlgn="b"/>
                      <a:r>
                        <a:rPr lang="hr-HR" sz="600" u="none" strike="noStrike">
                          <a:effectLst/>
                        </a:rPr>
                        <a:t>15.</a:t>
                      </a:r>
                      <a:endParaRPr lang="hr-HR" sz="6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 dirty="0">
                          <a:effectLst/>
                        </a:rPr>
                        <a:t>Primorsko-goranska SŠ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 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700" u="none" strike="noStrike">
                          <a:effectLst/>
                        </a:rPr>
                        <a:t>33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33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xmlns="" val="3789944248"/>
                  </a:ext>
                </a:extLst>
              </a:tr>
              <a:tr h="272213">
                <a:tc>
                  <a:txBody>
                    <a:bodyPr/>
                    <a:lstStyle/>
                    <a:p>
                      <a:pPr algn="ctr" fontAlgn="b"/>
                      <a:r>
                        <a:rPr lang="hr-HR" sz="600" u="none" strike="noStrike">
                          <a:effectLst/>
                        </a:rPr>
                        <a:t>16.</a:t>
                      </a:r>
                      <a:endParaRPr lang="hr-HR" sz="6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 dirty="0">
                          <a:effectLst/>
                        </a:rPr>
                        <a:t>Sisačko-moslavačka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34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700" u="none" strike="noStrike">
                          <a:effectLst/>
                        </a:rPr>
                        <a:t>13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47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xmlns="" val="3236607699"/>
                  </a:ext>
                </a:extLst>
              </a:tr>
              <a:tr h="272213">
                <a:tc>
                  <a:txBody>
                    <a:bodyPr/>
                    <a:lstStyle/>
                    <a:p>
                      <a:pPr algn="ctr" fontAlgn="b"/>
                      <a:r>
                        <a:rPr lang="hr-HR" sz="600" u="none" strike="noStrike">
                          <a:effectLst/>
                        </a:rPr>
                        <a:t>17.</a:t>
                      </a:r>
                      <a:endParaRPr lang="hr-HR" sz="6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 dirty="0">
                          <a:effectLst/>
                        </a:rPr>
                        <a:t>Varaždinska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36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700" u="none" strike="noStrike">
                          <a:effectLst/>
                        </a:rPr>
                        <a:t>16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52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xmlns="" val="3020373589"/>
                  </a:ext>
                </a:extLst>
              </a:tr>
              <a:tr h="272213">
                <a:tc>
                  <a:txBody>
                    <a:bodyPr/>
                    <a:lstStyle/>
                    <a:p>
                      <a:pPr algn="ctr" fontAlgn="b"/>
                      <a:r>
                        <a:rPr lang="hr-HR" sz="600" u="none" strike="noStrike">
                          <a:effectLst/>
                        </a:rPr>
                        <a:t>18.</a:t>
                      </a:r>
                      <a:endParaRPr lang="hr-HR" sz="6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 dirty="0">
                          <a:effectLst/>
                        </a:rPr>
                        <a:t>Virovitičko-podravska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17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700" u="none" strike="noStrike">
                          <a:effectLst/>
                        </a:rPr>
                        <a:t>9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26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xmlns="" val="1219797862"/>
                  </a:ext>
                </a:extLst>
              </a:tr>
              <a:tr h="272213">
                <a:tc>
                  <a:txBody>
                    <a:bodyPr/>
                    <a:lstStyle/>
                    <a:p>
                      <a:pPr algn="ctr" fontAlgn="b"/>
                      <a:r>
                        <a:rPr lang="hr-HR" sz="600" u="none" strike="noStrike">
                          <a:effectLst/>
                        </a:rPr>
                        <a:t>19.</a:t>
                      </a:r>
                      <a:endParaRPr lang="hr-HR" sz="6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 dirty="0">
                          <a:effectLst/>
                        </a:rPr>
                        <a:t>Vukovarsko-srijemska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47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700" u="none" strike="noStrike">
                          <a:effectLst/>
                        </a:rPr>
                        <a:t>14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61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xmlns="" val="638763242"/>
                  </a:ext>
                </a:extLst>
              </a:tr>
              <a:tr h="272213">
                <a:tc>
                  <a:txBody>
                    <a:bodyPr/>
                    <a:lstStyle/>
                    <a:p>
                      <a:pPr algn="ctr" fontAlgn="b"/>
                      <a:r>
                        <a:rPr lang="hr-HR" sz="600" u="none" strike="noStrike">
                          <a:effectLst/>
                        </a:rPr>
                        <a:t>20.</a:t>
                      </a:r>
                      <a:endParaRPr lang="hr-HR" sz="6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 dirty="0">
                          <a:effectLst/>
                        </a:rPr>
                        <a:t>Zagrebačka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62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700" u="none" strike="noStrike">
                          <a:effectLst/>
                        </a:rPr>
                        <a:t> 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700" u="none" strike="noStrike">
                          <a:effectLst/>
                        </a:rPr>
                        <a:t>62</a:t>
                      </a:r>
                      <a:endParaRPr lang="hr-HR" sz="7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xmlns="" val="4201683723"/>
                  </a:ext>
                </a:extLst>
              </a:tr>
              <a:tr h="175620">
                <a:tc>
                  <a:txBody>
                    <a:bodyPr/>
                    <a:lstStyle/>
                    <a:p>
                      <a:pPr algn="l" fontAlgn="b"/>
                      <a:endParaRPr lang="hr-H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H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H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H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H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H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xmlns="" val="2026156304"/>
                  </a:ext>
                </a:extLst>
              </a:tr>
              <a:tr h="35124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u="none" strike="noStrike">
                          <a:effectLst/>
                        </a:rPr>
                        <a:t> </a:t>
                      </a:r>
                      <a:endParaRPr lang="hr-HR" sz="13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u="none" strike="noStrike">
                          <a:effectLst/>
                        </a:rPr>
                        <a:t>Ukupno</a:t>
                      </a:r>
                      <a:endParaRPr lang="hr-HR" sz="13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u="none" strike="noStrike">
                          <a:effectLst/>
                        </a:rPr>
                        <a:t> </a:t>
                      </a:r>
                      <a:endParaRPr lang="hr-HR" sz="13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32</a:t>
                      </a:r>
                      <a:endParaRPr lang="hr-HR" sz="13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u="none" strike="noStrike" dirty="0">
                          <a:effectLst/>
                        </a:rPr>
                        <a:t> </a:t>
                      </a:r>
                      <a:endParaRPr lang="hr-HR" sz="1300" b="1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14</a:t>
                      </a:r>
                      <a:endParaRPr lang="hr-HR" sz="12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u="none" strike="noStrike">
                          <a:effectLst/>
                        </a:rPr>
                        <a:t> </a:t>
                      </a:r>
                      <a:endParaRPr lang="hr-HR" sz="1300" b="1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46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5600" marR="5600" marT="5600" marB="0" anchor="ctr"/>
                </a:tc>
                <a:extLst>
                  <a:ext uri="{0D108BD9-81ED-4DB2-BD59-A6C34878D82A}">
                    <a16:rowId xmlns:a16="http://schemas.microsoft.com/office/drawing/2014/main" xmlns="" val="1605366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132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6" name="Picture 2" descr="C:\Users\Adrijana\Desktop\prtsc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124744"/>
            <a:ext cx="9151221" cy="3762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319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Digitalni obrazovni sadržaj (DOS)</a:t>
            </a:r>
            <a:endParaRPr lang="hr-HR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pojam se odnosi na sadržaje namijenjene učenju i poučavanju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na stranicama </a:t>
            </a:r>
            <a:r>
              <a:rPr lang="hr-HR" b="1" dirty="0" err="1" smtClean="0">
                <a:solidFill>
                  <a:srgbClr val="92D050"/>
                </a:solidFill>
              </a:rPr>
              <a:t>Edutorija</a:t>
            </a:r>
            <a:r>
              <a:rPr lang="hr-HR" dirty="0"/>
              <a:t> </a:t>
            </a:r>
            <a:r>
              <a:rPr lang="hr-HR" dirty="0" smtClean="0">
                <a:sym typeface="Wingdings" panose="05000000000000000000" pitchFamily="2" charset="2"/>
              </a:rPr>
              <a:t> </a:t>
            </a:r>
            <a:r>
              <a:rPr lang="hr-HR" dirty="0" smtClean="0"/>
              <a:t>repozitorij digitalnih nastavnih materijala (</a:t>
            </a:r>
            <a:r>
              <a:rPr lang="hr-HR" dirty="0" err="1"/>
              <a:t>edutorij.e</a:t>
            </a:r>
            <a:r>
              <a:rPr lang="hr-HR" dirty="0"/>
              <a:t>-</a:t>
            </a:r>
            <a:r>
              <a:rPr lang="hr-HR" dirty="0" err="1"/>
              <a:t>skole.hr</a:t>
            </a:r>
            <a:r>
              <a:rPr lang="hr-HR" dirty="0" smtClean="0"/>
              <a:t>)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BIO, KEM, FIZ, MAT (7. i 8. r. OŠ i 1. i 2. r. gimnazije)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multimedijski i interaktivni sadržaji</a:t>
            </a: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6038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92D050"/>
                </a:solidFill>
              </a:rPr>
              <a:t>Cilj:</a:t>
            </a:r>
            <a:endParaRPr lang="hr-HR" dirty="0">
              <a:solidFill>
                <a:srgbClr val="92D05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utjecati </a:t>
            </a:r>
            <a:r>
              <a:rPr lang="hr-HR" dirty="0"/>
              <a:t>na što skoriju izradu kurikuluma školskih knjižničara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spcBef>
                <a:spcPct val="0"/>
              </a:spcBef>
              <a:buNone/>
              <a:tabLst>
                <a:tab pos="3830638" algn="l"/>
              </a:tabLst>
            </a:pPr>
            <a:r>
              <a:rPr lang="hr-HR" sz="3600" b="1" spc="50" dirty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92D050"/>
                </a:solidFill>
                <a:latin typeface="+mj-lt"/>
                <a:ea typeface="+mj-ea"/>
                <a:cs typeface="+mj-cs"/>
              </a:rPr>
              <a:t>Kako?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izrada nastavnih materijala - scenarija poučavanja, digitalnih obrazovnih </a:t>
            </a:r>
            <a:r>
              <a:rPr lang="hr-HR" dirty="0" smtClean="0"/>
              <a:t>sadržaja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cijeli nastavni sat, dio sata (etapa), projekt, domaći rad, DOD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5911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 b="1" dirty="0">
                <a:solidFill>
                  <a:srgbClr val="92D050"/>
                </a:solidFill>
              </a:rPr>
              <a:t>Savjetnica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predstavljanje ideje </a:t>
            </a:r>
            <a:r>
              <a:rPr lang="hr-HR" sz="2800" dirty="0" smtClean="0"/>
              <a:t>predstavnicima MZO/CKR/AZOO</a:t>
            </a:r>
          </a:p>
          <a:p>
            <a:pPr marL="0" indent="0">
              <a:buNone/>
            </a:pPr>
            <a:endParaRPr lang="hr-HR" sz="2800" dirty="0"/>
          </a:p>
          <a:p>
            <a:r>
              <a:rPr lang="hr-HR" sz="2800" dirty="0" smtClean="0"/>
              <a:t>pregovor </a:t>
            </a:r>
            <a:r>
              <a:rPr lang="hr-HR" sz="2800" dirty="0"/>
              <a:t>za izradu </a:t>
            </a:r>
            <a:r>
              <a:rPr lang="hr-HR" sz="2800" dirty="0" err="1"/>
              <a:t>kurikula</a:t>
            </a:r>
            <a:r>
              <a:rPr lang="hr-HR" sz="2800" dirty="0"/>
              <a:t> školskih knjižničara </a:t>
            </a:r>
            <a:endParaRPr lang="hr-HR" sz="2800" dirty="0" smtClean="0"/>
          </a:p>
          <a:p>
            <a:pPr marL="0" indent="0">
              <a:buNone/>
            </a:pPr>
            <a:endParaRPr lang="hr-HR" sz="2800" dirty="0"/>
          </a:p>
          <a:p>
            <a:r>
              <a:rPr lang="hr-HR" sz="2800" dirty="0"/>
              <a:t>kompenzacija autorskih prava (školskim knjižničarima i njihovim kolegama)</a:t>
            </a:r>
          </a:p>
        </p:txBody>
      </p:sp>
    </p:spTree>
    <p:extLst>
      <p:ext uri="{BB962C8B-B14F-4D97-AF65-F5344CB8AC3E}">
        <p14:creationId xmlns:p14="http://schemas.microsoft.com/office/powerpoint/2010/main" val="209757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 dirty="0" smtClean="0">
                <a:solidFill>
                  <a:srgbClr val="92D050"/>
                </a:solidFill>
              </a:rPr>
              <a:t>Školski k</a:t>
            </a:r>
            <a:r>
              <a:rPr lang="hr-HR" sz="2800" b="1" dirty="0" smtClean="0">
                <a:solidFill>
                  <a:srgbClr val="92D050"/>
                </a:solidFill>
              </a:rPr>
              <a:t>njižničari - planiranje</a:t>
            </a:r>
            <a:endParaRPr lang="hr-HR" sz="2800" b="1" dirty="0">
              <a:solidFill>
                <a:srgbClr val="92D05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95300" y="1556792"/>
            <a:ext cx="8229600" cy="4191000"/>
          </a:xfrm>
        </p:spPr>
        <p:txBody>
          <a:bodyPr>
            <a:noAutofit/>
          </a:bodyPr>
          <a:lstStyle/>
          <a:p>
            <a:r>
              <a:rPr lang="hr-HR" sz="2400" dirty="0"/>
              <a:t>dobar odnos s kolegom (učiteljem, nastavnikom</a:t>
            </a:r>
            <a:r>
              <a:rPr lang="hr-HR" dirty="0"/>
              <a:t>) </a:t>
            </a:r>
            <a:r>
              <a:rPr lang="hr-HR" dirty="0" smtClean="0"/>
              <a:t>- dogovor</a:t>
            </a:r>
            <a:endParaRPr lang="hr-HR" sz="2400" dirty="0"/>
          </a:p>
          <a:p>
            <a:endParaRPr lang="hr-HR" sz="2400" dirty="0"/>
          </a:p>
          <a:p>
            <a:r>
              <a:rPr lang="hr-HR" sz="2400" dirty="0"/>
              <a:t>izvori u knjižnici i online za kolegin predmet</a:t>
            </a:r>
          </a:p>
          <a:p>
            <a:endParaRPr lang="hr-HR" sz="2400" dirty="0"/>
          </a:p>
          <a:p>
            <a:r>
              <a:rPr lang="hr-HR" sz="2400" dirty="0"/>
              <a:t>kurikulum koleginog predmeta, </a:t>
            </a:r>
            <a:r>
              <a:rPr lang="hr-HR" sz="2400" dirty="0" err="1"/>
              <a:t>kurikulumi</a:t>
            </a:r>
            <a:r>
              <a:rPr lang="hr-HR" sz="2400" dirty="0"/>
              <a:t> MPT-a, Okvir za vrednovanje i ONK</a:t>
            </a:r>
          </a:p>
          <a:p>
            <a:endParaRPr lang="hr-HR" sz="2400" dirty="0"/>
          </a:p>
          <a:p>
            <a:r>
              <a:rPr lang="hr-HR" sz="2400" dirty="0"/>
              <a:t>edukacija o izradi DOS-a</a:t>
            </a:r>
          </a:p>
        </p:txBody>
      </p:sp>
    </p:spTree>
    <p:extLst>
      <p:ext uri="{BB962C8B-B14F-4D97-AF65-F5344CB8AC3E}">
        <p14:creationId xmlns:p14="http://schemas.microsoft.com/office/powerpoint/2010/main" val="109439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 dirty="0" smtClean="0">
                <a:solidFill>
                  <a:srgbClr val="92D050"/>
                </a:solidFill>
              </a:rPr>
              <a:t>P</a:t>
            </a:r>
            <a:r>
              <a:rPr lang="hr-HR" sz="2800" b="1" dirty="0" smtClean="0">
                <a:solidFill>
                  <a:srgbClr val="92D050"/>
                </a:solidFill>
              </a:rPr>
              <a:t>isanje </a:t>
            </a:r>
            <a:r>
              <a:rPr lang="hr-HR" sz="2800" b="1" dirty="0">
                <a:solidFill>
                  <a:srgbClr val="92D050"/>
                </a:solidFill>
              </a:rPr>
              <a:t>i provedba scenarija poučavanja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sz="2800" dirty="0" smtClean="0"/>
              <a:t>sastaviti ishode učenja koji će biti temelj za osmišljavanje aktivnosti</a:t>
            </a:r>
          </a:p>
          <a:p>
            <a:pPr marL="0" indent="0">
              <a:buNone/>
            </a:pPr>
            <a:endParaRPr lang="hr-HR" sz="2800" dirty="0" smtClean="0"/>
          </a:p>
          <a:p>
            <a:r>
              <a:rPr lang="hr-HR" sz="2800" dirty="0" smtClean="0"/>
              <a:t>pisanje scenarija poučavanja</a:t>
            </a:r>
          </a:p>
          <a:p>
            <a:pPr marL="0" indent="0">
              <a:buNone/>
            </a:pPr>
            <a:endParaRPr lang="hr-HR" sz="2800" dirty="0" smtClean="0"/>
          </a:p>
          <a:p>
            <a:r>
              <a:rPr lang="hr-HR" sz="2800" dirty="0"/>
              <a:t>provedba scenarija </a:t>
            </a:r>
            <a:r>
              <a:rPr lang="hr-HR" sz="2800" dirty="0" smtClean="0"/>
              <a:t>poučavanja</a:t>
            </a:r>
          </a:p>
          <a:p>
            <a:pPr marL="0" indent="0">
              <a:buNone/>
            </a:pPr>
            <a:endParaRPr lang="hr-HR" sz="2800" dirty="0"/>
          </a:p>
          <a:p>
            <a:r>
              <a:rPr lang="hr-HR" sz="2800" dirty="0" smtClean="0"/>
              <a:t>korekcija i dorada </a:t>
            </a:r>
            <a:r>
              <a:rPr lang="hr-HR" sz="2800" dirty="0"/>
              <a:t>scenarija </a:t>
            </a:r>
            <a:r>
              <a:rPr lang="hr-HR" sz="2800" dirty="0" smtClean="0"/>
              <a:t>poučavanja</a:t>
            </a:r>
          </a:p>
          <a:p>
            <a:endParaRPr lang="hr-HR" sz="2800" dirty="0" smtClean="0"/>
          </a:p>
          <a:p>
            <a:r>
              <a:rPr lang="hr-HR" sz="2800" dirty="0" smtClean="0"/>
              <a:t>objava (</a:t>
            </a:r>
            <a:r>
              <a:rPr lang="hr-HR" sz="2800" dirty="0" err="1" smtClean="0"/>
              <a:t>Edutorij</a:t>
            </a:r>
            <a:r>
              <a:rPr lang="hr-HR" sz="2800" dirty="0" smtClean="0"/>
              <a:t> i Školski </a:t>
            </a:r>
            <a:r>
              <a:rPr lang="hr-HR" sz="2800" dirty="0" err="1" smtClean="0"/>
              <a:t>knjižičari</a:t>
            </a:r>
            <a:r>
              <a:rPr lang="hr-HR" sz="2800" dirty="0" smtClean="0"/>
              <a:t>)</a:t>
            </a:r>
            <a:endParaRPr lang="hr-HR" sz="2800" dirty="0" smtClean="0"/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51505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 dirty="0">
                <a:solidFill>
                  <a:srgbClr val="92D050"/>
                </a:solidFill>
              </a:rPr>
              <a:t>Savjeti</a:t>
            </a:r>
            <a:r>
              <a:rPr lang="hr-HR" dirty="0" smtClean="0"/>
              <a:t> </a:t>
            </a:r>
            <a:r>
              <a:rPr lang="hr-HR" sz="2800" dirty="0">
                <a:solidFill>
                  <a:srgbClr val="92D050"/>
                </a:solidFill>
              </a:rPr>
              <a:t>…</a:t>
            </a:r>
            <a:endParaRPr lang="hr-HR" sz="2800" dirty="0">
              <a:solidFill>
                <a:srgbClr val="92D05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informacije, </a:t>
            </a:r>
            <a:r>
              <a:rPr lang="hr-HR" dirty="0" smtClean="0"/>
              <a:t>zadaci </a:t>
            </a:r>
            <a:r>
              <a:rPr lang="hr-HR" dirty="0"/>
              <a:t>i aktivnosti učenika - povezane sa </a:t>
            </a:r>
            <a:r>
              <a:rPr lang="hr-HR" dirty="0" smtClean="0"/>
              <a:t>svakodnevicom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treba imati na umu što se od učenika očekuje i kako će se provjeravati ostvarenost </a:t>
            </a:r>
            <a:r>
              <a:rPr lang="hr-HR" dirty="0" smtClean="0"/>
              <a:t>ishoda (formativno vrednovanje)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naslov scenarija poučavanja treba privući pažnju i interes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 smtClean="0"/>
              <a:t>korelacija ; kreativnost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874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>
                <a:solidFill>
                  <a:srgbClr val="92D050"/>
                </a:solidFill>
              </a:rPr>
              <a:t>Kurikuli</a:t>
            </a:r>
            <a:endParaRPr lang="hr-HR" dirty="0">
              <a:solidFill>
                <a:srgbClr val="92D05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b="1" dirty="0"/>
              <a:t>Predmetni </a:t>
            </a:r>
            <a:r>
              <a:rPr lang="hr-HR" b="1" dirty="0" err="1"/>
              <a:t>kurikulumi</a:t>
            </a:r>
            <a:r>
              <a:rPr lang="hr-HR" b="1" dirty="0"/>
              <a:t>: </a:t>
            </a:r>
            <a:r>
              <a:rPr lang="hr-HR" dirty="0"/>
              <a:t>Hrvatski jezik (OŠ, SŠ), Engleski jezik (OŠ, SŠ), Njemački jezik (OŠ, SŠ), Talijanski jezik (OŠ, SŠ), Francuski jezik (OŠ, SŠ), Matematika (OŠ, SŠ), Priroda i društvo (OŠ RN), Priroda (OŠ PN), Biologija (OŠ, SŠ), Fizika (OŠ, SŠ), Kemija (OŠ, SŠ), Geografija (OŠ, SŠ), Povijest (OŠ, SŠ), Tehnička kultura (OŠ), Informatika (OŠ, SŠ), Glazbena kultura i Glazbena umjetnost (OŠ, SŠ), Likovna kultura i Likovna umjetnost (OŠ, SŠ), Tjelesna i zdravstvena kultura (OŠ, SŠ), Filozofija (SŠ), Sociologija (SŠ), Psihologija (SŠ), Logika (SŠ), Etika (SŠ), Politika i gospodarstvo (SŠ), Grči jezik (SŠ), Latinski jezik (SŠ), Katolički vjeronauk (OŠ, SŠ), Pravoslavni vjeronauk (OŠ, SŠ), Islamski vjeronauk (OŠ, SŠ)</a:t>
            </a:r>
          </a:p>
          <a:p>
            <a:endParaRPr lang="hr-HR" dirty="0"/>
          </a:p>
          <a:p>
            <a:r>
              <a:rPr lang="hr-HR" dirty="0">
                <a:hlinkClick r:id="rId2"/>
              </a:rPr>
              <a:t>https://mzo.hr/hr/rubrike/predmetni-kurikulumi</a:t>
            </a:r>
            <a:r>
              <a:rPr lang="hr-HR" dirty="0"/>
              <a:t> </a:t>
            </a:r>
          </a:p>
          <a:p>
            <a:endParaRPr lang="hr-HR" dirty="0"/>
          </a:p>
          <a:p>
            <a:r>
              <a:rPr lang="hr-HR" b="1" dirty="0"/>
              <a:t>Strukovni </a:t>
            </a:r>
            <a:r>
              <a:rPr lang="hr-HR" b="1" dirty="0" err="1"/>
              <a:t>kurikulumi</a:t>
            </a:r>
            <a:r>
              <a:rPr lang="hr-HR" b="1" dirty="0"/>
              <a:t>: </a:t>
            </a:r>
            <a:r>
              <a:rPr lang="hr-HR" dirty="0"/>
              <a:t>Poljoprivreda, prehrana i veterina, Šumarstvo, prerada i obrada drva, Geologija, rudarstvo, nafta i kemijska tehnologija, Tekstil i koža, Grafička tehnologija i audio-vizualna tehnologija, Strojarstvo, brodogradnja i metalurgija, Elektrotehnika i računalstvo, Graditeljstvo i geodezija, Ekonomija, Trgovina, Turizam i ugostiteljstvo, Promet i logistika, Zdravstvo i socijalna skrb, Osobne, usluge zaštite i druge usluge</a:t>
            </a:r>
          </a:p>
          <a:p>
            <a:endParaRPr lang="hr-HR" dirty="0"/>
          </a:p>
          <a:p>
            <a:r>
              <a:rPr lang="hr-HR" dirty="0">
                <a:hlinkClick r:id="rId3"/>
              </a:rPr>
              <a:t>http://www.asoo.hr/euprojekti/kvalifikacije/default.aspx?id=521</a:t>
            </a:r>
            <a:r>
              <a:rPr lang="hr-H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3311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>
                <a:solidFill>
                  <a:srgbClr val="92D050"/>
                </a:solidFill>
              </a:rPr>
              <a:t>Kurikuli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b="1" dirty="0" err="1"/>
              <a:t>Međupredmetne</a:t>
            </a:r>
            <a:r>
              <a:rPr lang="hr-HR" b="1" dirty="0"/>
              <a:t> teme: </a:t>
            </a:r>
            <a:r>
              <a:rPr lang="hr-HR" u="sng" dirty="0"/>
              <a:t>Učiti kako učiti, </a:t>
            </a:r>
            <a:r>
              <a:rPr lang="hr-HR" u="sng" dirty="0" err="1"/>
              <a:t>Uporba</a:t>
            </a:r>
            <a:r>
              <a:rPr lang="hr-HR" u="sng" dirty="0"/>
              <a:t> IKT-a,</a:t>
            </a:r>
            <a:r>
              <a:rPr lang="hr-HR" dirty="0"/>
              <a:t> Poduzetništvo, Osobni i socijalni razvoj, Zdravlje, Održivi razvoj, Građanski odgoj i obrazovanje</a:t>
            </a:r>
          </a:p>
          <a:p>
            <a:endParaRPr lang="hr-HR" dirty="0"/>
          </a:p>
          <a:p>
            <a:r>
              <a:rPr lang="hr-HR" dirty="0">
                <a:hlinkClick r:id="rId2"/>
              </a:rPr>
              <a:t>https://mzo.hr/hr/rubrike/medupredmetne-teme</a:t>
            </a:r>
            <a:endParaRPr lang="hr-HR" dirty="0"/>
          </a:p>
          <a:p>
            <a:endParaRPr lang="hr-HR" dirty="0"/>
          </a:p>
          <a:p>
            <a:r>
              <a:rPr lang="hr-HR" b="1" dirty="0"/>
              <a:t>Okviri: </a:t>
            </a:r>
            <a:r>
              <a:rPr lang="hr-HR" u="sng" dirty="0"/>
              <a:t>Okvir nacionalnog kurikuluma (ONK), Okvir za vrednovanje procesa i ishoda učenja u osnovnoškolskome i srednjoškolskome odgoju i obrazovanju, </a:t>
            </a:r>
            <a:r>
              <a:rPr lang="hr-HR" dirty="0"/>
              <a:t>Okvir za poticanje i prilagodbu iskustava učenja te vrednovanje postignuća djece i učenika s teškoćama, </a:t>
            </a:r>
            <a:r>
              <a:rPr lang="pt-BR" dirty="0"/>
              <a:t>Okvir za poticanje iskustava učenja i vrednovanje postignuća darovite djece i učenika</a:t>
            </a:r>
            <a:endParaRPr lang="hr-HR" dirty="0"/>
          </a:p>
          <a:p>
            <a:endParaRPr lang="hr-HR" dirty="0"/>
          </a:p>
          <a:p>
            <a:r>
              <a:rPr lang="hr-HR" dirty="0">
                <a:hlinkClick r:id="rId3"/>
              </a:rPr>
              <a:t>https://mzo.hr/hr/rubrike/nacionalni-kurikulumi</a:t>
            </a:r>
            <a:endParaRPr lang="hr-HR" dirty="0"/>
          </a:p>
          <a:p>
            <a:endParaRPr lang="hr-HR" dirty="0"/>
          </a:p>
          <a:p>
            <a:r>
              <a:rPr lang="hr-HR" dirty="0">
                <a:hlinkClick r:id="rId4"/>
              </a:rPr>
              <a:t>https://mzo.hr/hr/rubrike/okviri</a:t>
            </a:r>
            <a:r>
              <a:rPr lang="hr-HR" dirty="0"/>
              <a:t>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8718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amnati krov">
  <a:themeElements>
    <a:clrScheme name="Slamnati krov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j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amnati krov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357</TotalTime>
  <Words>754</Words>
  <Application>Microsoft Office PowerPoint</Application>
  <PresentationFormat>Prikaz na zaslonu (4:3)</PresentationFormat>
  <Paragraphs>254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2" baseType="lpstr">
      <vt:lpstr>Slamnati krov</vt:lpstr>
      <vt:lpstr>Školski knjižničari -  za razliku u odgoju i obrazovanju</vt:lpstr>
      <vt:lpstr>Digitalni obrazovni sadržaj (DOS)</vt:lpstr>
      <vt:lpstr>Cilj:</vt:lpstr>
      <vt:lpstr>Savjetnica</vt:lpstr>
      <vt:lpstr>Školski knjižničari - planiranje</vt:lpstr>
      <vt:lpstr>Pisanje i provedba scenarija poučavanja</vt:lpstr>
      <vt:lpstr>Savjeti …</vt:lpstr>
      <vt:lpstr>Kurikuli</vt:lpstr>
      <vt:lpstr>Kurikuli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DadaS</dc:creator>
  <cp:lastModifiedBy>Adrijana</cp:lastModifiedBy>
  <cp:revision>31</cp:revision>
  <dcterms:created xsi:type="dcterms:W3CDTF">2018-04-16T20:59:23Z</dcterms:created>
  <dcterms:modified xsi:type="dcterms:W3CDTF">2018-04-25T15:51:00Z</dcterms:modified>
</cp:coreProperties>
</file>