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 showSpecialPlsOnTitleSld="0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</p:sldIdLst>
  <p:sldSz cy="7559675" cx="10080625"/>
  <p:notesSz cx="6797675" cy="9926625"/>
  <p:embeddedFontLst>
    <p:embeddedFont>
      <p:font typeface="Tahoma"/>
      <p:regular r:id="rId67"/>
      <p:bold r:id="rId6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66" Type="http://schemas.openxmlformats.org/officeDocument/2006/relationships/slide" Target="slides/slide62.xml"/><Relationship Id="rId21" Type="http://schemas.openxmlformats.org/officeDocument/2006/relationships/slide" Target="slides/slide17.xml"/><Relationship Id="rId65" Type="http://schemas.openxmlformats.org/officeDocument/2006/relationships/slide" Target="slides/slide61.xml"/><Relationship Id="rId24" Type="http://schemas.openxmlformats.org/officeDocument/2006/relationships/slide" Target="slides/slide20.xml"/><Relationship Id="rId68" Type="http://schemas.openxmlformats.org/officeDocument/2006/relationships/font" Target="fonts/Tahoma-bold.fntdata"/><Relationship Id="rId23" Type="http://schemas.openxmlformats.org/officeDocument/2006/relationships/slide" Target="slides/slide19.xml"/><Relationship Id="rId67" Type="http://schemas.openxmlformats.org/officeDocument/2006/relationships/font" Target="fonts/Tahoma-regular.fntdata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/>
        </p:nvSpPr>
        <p:spPr>
          <a:xfrm>
            <a:off x="0" y="0"/>
            <a:ext cx="6797675" cy="9926638"/>
          </a:xfrm>
          <a:prstGeom prst="roundRect">
            <a:avLst>
              <a:gd fmla="val 19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1875" lIns="83775" spcFirstLastPara="1" rIns="83775" wrap="square" tIns="41875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hape 4"/>
          <p:cNvSpPr/>
          <p:nvPr/>
        </p:nvSpPr>
        <p:spPr>
          <a:xfrm>
            <a:off x="0" y="0"/>
            <a:ext cx="6797675" cy="9926638"/>
          </a:xfrm>
          <a:prstGeom prst="roundRect">
            <a:avLst>
              <a:gd fmla="val 19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1875" lIns="83775" spcFirstLastPara="1" rIns="83775" wrap="square" tIns="41875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5"/>
          <p:cNvSpPr/>
          <p:nvPr/>
        </p:nvSpPr>
        <p:spPr>
          <a:xfrm>
            <a:off x="0" y="0"/>
            <a:ext cx="6797675" cy="9926638"/>
          </a:xfrm>
          <a:prstGeom prst="roundRect">
            <a:avLst>
              <a:gd fmla="val 19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1875" lIns="83775" spcFirstLastPara="1" rIns="83775" wrap="square" tIns="41875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6"/>
          <p:cNvSpPr/>
          <p:nvPr/>
        </p:nvSpPr>
        <p:spPr>
          <a:xfrm>
            <a:off x="0" y="0"/>
            <a:ext cx="6797675" cy="9926638"/>
          </a:xfrm>
          <a:prstGeom prst="roundRect">
            <a:avLst>
              <a:gd fmla="val 19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1875" lIns="83775" spcFirstLastPara="1" rIns="83775" wrap="square" tIns="41875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7"/>
          <p:cNvSpPr/>
          <p:nvPr/>
        </p:nvSpPr>
        <p:spPr>
          <a:xfrm>
            <a:off x="0" y="0"/>
            <a:ext cx="6797675" cy="9926638"/>
          </a:xfrm>
          <a:prstGeom prst="roundRect">
            <a:avLst>
              <a:gd fmla="val 19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1875" lIns="83775" spcFirstLastPara="1" rIns="83775" wrap="square" tIns="41875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8"/>
          <p:cNvSpPr/>
          <p:nvPr>
            <p:ph idx="2" type="sldImg"/>
          </p:nvPr>
        </p:nvSpPr>
        <p:spPr>
          <a:xfrm>
            <a:off x="919163" y="754063"/>
            <a:ext cx="4949825" cy="371316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" name="Shape 9"/>
          <p:cNvSpPr txBox="1"/>
          <p:nvPr>
            <p:ph idx="1" type="body"/>
          </p:nvPr>
        </p:nvSpPr>
        <p:spPr>
          <a:xfrm>
            <a:off x="679450" y="4714875"/>
            <a:ext cx="5430838" cy="44592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Shape 10"/>
          <p:cNvSpPr txBox="1"/>
          <p:nvPr>
            <p:ph idx="3" type="hdr"/>
          </p:nvPr>
        </p:nvSpPr>
        <p:spPr>
          <a:xfrm>
            <a:off x="0" y="0"/>
            <a:ext cx="2941638" cy="4873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  <a:defRPr b="0" i="0" sz="1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Shape 11"/>
          <p:cNvSpPr txBox="1"/>
          <p:nvPr>
            <p:ph idx="10" type="dt"/>
          </p:nvPr>
        </p:nvSpPr>
        <p:spPr>
          <a:xfrm>
            <a:off x="3846513" y="0"/>
            <a:ext cx="2943225" cy="4873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  <a:defRPr b="0" i="0" sz="1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1" type="ftr"/>
          </p:nvPr>
        </p:nvSpPr>
        <p:spPr>
          <a:xfrm>
            <a:off x="0" y="9428163"/>
            <a:ext cx="2941638" cy="4889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  <a:defRPr b="0" i="0" sz="1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2" type="sldNum"/>
          </p:nvPr>
        </p:nvSpPr>
        <p:spPr>
          <a:xfrm>
            <a:off x="3846513" y="9428163"/>
            <a:ext cx="2943225" cy="488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b="0" i="0" lang="en-US" sz="1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3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>
            <p:ph idx="12" type="sldNum"/>
          </p:nvPr>
        </p:nvSpPr>
        <p:spPr>
          <a:xfrm>
            <a:off x="3846513" y="9428163"/>
            <a:ext cx="2943225" cy="488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b="0" i="0" lang="en-US" sz="1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3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1" name="Shape 91"/>
          <p:cNvSpPr/>
          <p:nvPr>
            <p:ph idx="2" type="sldImg"/>
          </p:nvPr>
        </p:nvSpPr>
        <p:spPr>
          <a:xfrm>
            <a:off x="917575" y="754063"/>
            <a:ext cx="4960938" cy="3722687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679450" y="4714875"/>
            <a:ext cx="5430838" cy="44592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/>
          <p:nvPr>
            <p:ph idx="12" type="sldNum"/>
          </p:nvPr>
        </p:nvSpPr>
        <p:spPr>
          <a:xfrm>
            <a:off x="3846513" y="9428163"/>
            <a:ext cx="29433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b="0" i="0" lang="en-US" sz="1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3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3" name="Shape 173"/>
          <p:cNvSpPr/>
          <p:nvPr>
            <p:ph idx="2" type="sldImg"/>
          </p:nvPr>
        </p:nvSpPr>
        <p:spPr>
          <a:xfrm>
            <a:off x="917575" y="754063"/>
            <a:ext cx="4959300" cy="37194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74" name="Shape 174"/>
          <p:cNvSpPr txBox="1"/>
          <p:nvPr>
            <p:ph idx="1" type="body"/>
          </p:nvPr>
        </p:nvSpPr>
        <p:spPr>
          <a:xfrm>
            <a:off x="679450" y="4714875"/>
            <a:ext cx="5430900" cy="44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/>
          <p:nvPr>
            <p:ph idx="12" type="sldNum"/>
          </p:nvPr>
        </p:nvSpPr>
        <p:spPr>
          <a:xfrm>
            <a:off x="3846513" y="9428163"/>
            <a:ext cx="29433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b="0" i="0" lang="en-US" sz="1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3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2" name="Shape 182"/>
          <p:cNvSpPr txBox="1"/>
          <p:nvPr/>
        </p:nvSpPr>
        <p:spPr>
          <a:xfrm>
            <a:off x="3849688" y="9428163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2875" lIns="82450" spcFirstLastPara="1" rIns="82450" wrap="square" tIns="428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Shape 183"/>
          <p:cNvSpPr/>
          <p:nvPr>
            <p:ph idx="2" type="sldImg"/>
          </p:nvPr>
        </p:nvSpPr>
        <p:spPr>
          <a:xfrm>
            <a:off x="919163" y="744538"/>
            <a:ext cx="4960800" cy="37227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84" name="Shape 184"/>
          <p:cNvSpPr txBox="1"/>
          <p:nvPr>
            <p:ph idx="1" type="body"/>
          </p:nvPr>
        </p:nvSpPr>
        <p:spPr>
          <a:xfrm>
            <a:off x="906463" y="4714875"/>
            <a:ext cx="4984800" cy="4467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/>
          <p:nvPr>
            <p:ph idx="12" type="sldNum"/>
          </p:nvPr>
        </p:nvSpPr>
        <p:spPr>
          <a:xfrm>
            <a:off x="3846513" y="9428163"/>
            <a:ext cx="29433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b="0" i="0" lang="en-US" sz="1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3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4" name="Shape 194"/>
          <p:cNvSpPr txBox="1"/>
          <p:nvPr/>
        </p:nvSpPr>
        <p:spPr>
          <a:xfrm>
            <a:off x="3849688" y="9428163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2875" lIns="82450" spcFirstLastPara="1" rIns="82450" wrap="square" tIns="428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Shape 195"/>
          <p:cNvSpPr/>
          <p:nvPr>
            <p:ph idx="2" type="sldImg"/>
          </p:nvPr>
        </p:nvSpPr>
        <p:spPr>
          <a:xfrm>
            <a:off x="919163" y="744538"/>
            <a:ext cx="4960800" cy="37227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96" name="Shape 196"/>
          <p:cNvSpPr txBox="1"/>
          <p:nvPr>
            <p:ph idx="1" type="body"/>
          </p:nvPr>
        </p:nvSpPr>
        <p:spPr>
          <a:xfrm>
            <a:off x="906463" y="4714875"/>
            <a:ext cx="4984800" cy="4467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/>
          <p:nvPr>
            <p:ph idx="12" type="sldNum"/>
          </p:nvPr>
        </p:nvSpPr>
        <p:spPr>
          <a:xfrm>
            <a:off x="3846513" y="9428163"/>
            <a:ext cx="29433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b="0" i="0" lang="en-US" sz="1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3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6" name="Shape 206"/>
          <p:cNvSpPr txBox="1"/>
          <p:nvPr/>
        </p:nvSpPr>
        <p:spPr>
          <a:xfrm>
            <a:off x="3849688" y="9428163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2875" lIns="82450" spcFirstLastPara="1" rIns="82450" wrap="square" tIns="428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Shape 207"/>
          <p:cNvSpPr/>
          <p:nvPr>
            <p:ph idx="2" type="sldImg"/>
          </p:nvPr>
        </p:nvSpPr>
        <p:spPr>
          <a:xfrm>
            <a:off x="919163" y="744538"/>
            <a:ext cx="4960800" cy="37227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08" name="Shape 208"/>
          <p:cNvSpPr txBox="1"/>
          <p:nvPr>
            <p:ph idx="1" type="body"/>
          </p:nvPr>
        </p:nvSpPr>
        <p:spPr>
          <a:xfrm>
            <a:off x="906463" y="4714875"/>
            <a:ext cx="4984800" cy="4467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/>
          <p:nvPr>
            <p:ph idx="12" type="sldNum"/>
          </p:nvPr>
        </p:nvSpPr>
        <p:spPr>
          <a:xfrm>
            <a:off x="3846513" y="9428163"/>
            <a:ext cx="29433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b="0" i="0" lang="en-US" sz="1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3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9" name="Shape 219"/>
          <p:cNvSpPr/>
          <p:nvPr>
            <p:ph idx="2" type="sldImg"/>
          </p:nvPr>
        </p:nvSpPr>
        <p:spPr>
          <a:xfrm>
            <a:off x="917575" y="754063"/>
            <a:ext cx="4959300" cy="37194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20" name="Shape 220"/>
          <p:cNvSpPr txBox="1"/>
          <p:nvPr>
            <p:ph idx="1" type="body"/>
          </p:nvPr>
        </p:nvSpPr>
        <p:spPr>
          <a:xfrm>
            <a:off x="679450" y="4714875"/>
            <a:ext cx="5430900" cy="44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idx="2" type="sldImg"/>
          </p:nvPr>
        </p:nvSpPr>
        <p:spPr>
          <a:xfrm>
            <a:off x="919163" y="754063"/>
            <a:ext cx="4949700" cy="3713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9" name="Shape 229"/>
          <p:cNvSpPr txBox="1"/>
          <p:nvPr>
            <p:ph idx="1" type="body"/>
          </p:nvPr>
        </p:nvSpPr>
        <p:spPr>
          <a:xfrm>
            <a:off x="679450" y="4714875"/>
            <a:ext cx="5430900" cy="44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0" name="Shape 230"/>
          <p:cNvSpPr txBox="1"/>
          <p:nvPr>
            <p:ph idx="12" type="sldNum"/>
          </p:nvPr>
        </p:nvSpPr>
        <p:spPr>
          <a:xfrm>
            <a:off x="3846513" y="9428163"/>
            <a:ext cx="29433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b="0" i="0" lang="en-US" sz="1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3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/>
          <p:nvPr>
            <p:ph idx="12" type="sldNum"/>
          </p:nvPr>
        </p:nvSpPr>
        <p:spPr>
          <a:xfrm>
            <a:off x="3846513" y="9428163"/>
            <a:ext cx="29433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b="0" i="0" lang="en-US" sz="1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3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8" name="Shape 238"/>
          <p:cNvSpPr/>
          <p:nvPr>
            <p:ph idx="2" type="sldImg"/>
          </p:nvPr>
        </p:nvSpPr>
        <p:spPr>
          <a:xfrm>
            <a:off x="917575" y="754063"/>
            <a:ext cx="4959300" cy="37194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39" name="Shape 239"/>
          <p:cNvSpPr txBox="1"/>
          <p:nvPr>
            <p:ph idx="1" type="body"/>
          </p:nvPr>
        </p:nvSpPr>
        <p:spPr>
          <a:xfrm>
            <a:off x="679450" y="4714875"/>
            <a:ext cx="5430900" cy="44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/>
          <p:nvPr>
            <p:ph idx="12" type="sldNum"/>
          </p:nvPr>
        </p:nvSpPr>
        <p:spPr>
          <a:xfrm>
            <a:off x="3846513" y="9428163"/>
            <a:ext cx="29433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7" name="Shape 247"/>
          <p:cNvSpPr/>
          <p:nvPr>
            <p:ph idx="2" type="sldImg"/>
          </p:nvPr>
        </p:nvSpPr>
        <p:spPr>
          <a:xfrm>
            <a:off x="917575" y="754063"/>
            <a:ext cx="4959300" cy="37194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48" name="Shape 248"/>
          <p:cNvSpPr txBox="1"/>
          <p:nvPr>
            <p:ph idx="1" type="body"/>
          </p:nvPr>
        </p:nvSpPr>
        <p:spPr>
          <a:xfrm>
            <a:off x="679450" y="4714875"/>
            <a:ext cx="5430900" cy="44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Definicija e-knjige: </a:t>
            </a:r>
            <a:r>
              <a:rPr lang="en-US"/>
              <a:t>svaki sadržaj koji je prepoznatljivo knjigo-lik, bez obzira na veličinu, porijeklo ili sastav, isključujući serijske publikacije, dostupan za konzultaciju ili čitanje u elektroničkom obliku na bilo kojem uređaju sa zaslonom.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Armstrong, Lonsdale (2011)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/>
          <p:nvPr>
            <p:ph idx="12" type="sldNum"/>
          </p:nvPr>
        </p:nvSpPr>
        <p:spPr>
          <a:xfrm>
            <a:off x="3846513" y="9428163"/>
            <a:ext cx="29433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7" name="Shape 257"/>
          <p:cNvSpPr/>
          <p:nvPr>
            <p:ph idx="2" type="sldImg"/>
          </p:nvPr>
        </p:nvSpPr>
        <p:spPr>
          <a:xfrm>
            <a:off x="917575" y="754063"/>
            <a:ext cx="4959300" cy="37194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58" name="Shape 258"/>
          <p:cNvSpPr txBox="1"/>
          <p:nvPr>
            <p:ph idx="1" type="body"/>
          </p:nvPr>
        </p:nvSpPr>
        <p:spPr>
          <a:xfrm>
            <a:off x="679450" y="4714875"/>
            <a:ext cx="5430900" cy="44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/>
          <p:nvPr>
            <p:ph idx="12" type="sldNum"/>
          </p:nvPr>
        </p:nvSpPr>
        <p:spPr>
          <a:xfrm>
            <a:off x="3846513" y="9428163"/>
            <a:ext cx="29433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8" name="Shape 268"/>
          <p:cNvSpPr/>
          <p:nvPr>
            <p:ph idx="2" type="sldImg"/>
          </p:nvPr>
        </p:nvSpPr>
        <p:spPr>
          <a:xfrm>
            <a:off x="917575" y="754063"/>
            <a:ext cx="4959300" cy="37194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69" name="Shape 269"/>
          <p:cNvSpPr txBox="1"/>
          <p:nvPr>
            <p:ph idx="1" type="body"/>
          </p:nvPr>
        </p:nvSpPr>
        <p:spPr>
          <a:xfrm>
            <a:off x="679450" y="4714875"/>
            <a:ext cx="5430900" cy="44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/>
          <p:nvPr>
            <p:ph idx="12" type="sldNum"/>
          </p:nvPr>
        </p:nvSpPr>
        <p:spPr>
          <a:xfrm>
            <a:off x="3846513" y="9428163"/>
            <a:ext cx="29433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b="0" i="0" lang="en-US" sz="1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3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8" name="Shape 98"/>
          <p:cNvSpPr/>
          <p:nvPr>
            <p:ph idx="2" type="sldImg"/>
          </p:nvPr>
        </p:nvSpPr>
        <p:spPr>
          <a:xfrm>
            <a:off x="917575" y="754063"/>
            <a:ext cx="4960800" cy="37227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9" name="Shape 99"/>
          <p:cNvSpPr txBox="1"/>
          <p:nvPr>
            <p:ph idx="1" type="body"/>
          </p:nvPr>
        </p:nvSpPr>
        <p:spPr>
          <a:xfrm>
            <a:off x="679450" y="4714875"/>
            <a:ext cx="5430900" cy="44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/>
          <p:nvPr>
            <p:ph idx="12" type="sldNum"/>
          </p:nvPr>
        </p:nvSpPr>
        <p:spPr>
          <a:xfrm>
            <a:off x="3846513" y="9428163"/>
            <a:ext cx="29433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9" name="Shape 279"/>
          <p:cNvSpPr/>
          <p:nvPr>
            <p:ph idx="2" type="sldImg"/>
          </p:nvPr>
        </p:nvSpPr>
        <p:spPr>
          <a:xfrm>
            <a:off x="917575" y="754063"/>
            <a:ext cx="4959300" cy="37194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80" name="Shape 280"/>
          <p:cNvSpPr txBox="1"/>
          <p:nvPr>
            <p:ph idx="1" type="body"/>
          </p:nvPr>
        </p:nvSpPr>
        <p:spPr>
          <a:xfrm>
            <a:off x="679450" y="4714875"/>
            <a:ext cx="5430900" cy="44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/>
          <p:nvPr>
            <p:ph idx="12" type="sldNum"/>
          </p:nvPr>
        </p:nvSpPr>
        <p:spPr>
          <a:xfrm>
            <a:off x="3846513" y="9428163"/>
            <a:ext cx="29433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0" name="Shape 290"/>
          <p:cNvSpPr/>
          <p:nvPr>
            <p:ph idx="2" type="sldImg"/>
          </p:nvPr>
        </p:nvSpPr>
        <p:spPr>
          <a:xfrm>
            <a:off x="917575" y="754063"/>
            <a:ext cx="4959300" cy="37194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91" name="Shape 291"/>
          <p:cNvSpPr txBox="1"/>
          <p:nvPr>
            <p:ph idx="1" type="body"/>
          </p:nvPr>
        </p:nvSpPr>
        <p:spPr>
          <a:xfrm>
            <a:off x="615950" y="4695825"/>
            <a:ext cx="5891100" cy="48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/>
          <p:nvPr>
            <p:ph idx="12" type="sldNum"/>
          </p:nvPr>
        </p:nvSpPr>
        <p:spPr>
          <a:xfrm>
            <a:off x="3846513" y="9428163"/>
            <a:ext cx="29433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2" name="Shape 302"/>
          <p:cNvSpPr/>
          <p:nvPr>
            <p:ph idx="2" type="sldImg"/>
          </p:nvPr>
        </p:nvSpPr>
        <p:spPr>
          <a:xfrm>
            <a:off x="917575" y="754063"/>
            <a:ext cx="4959300" cy="37194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03" name="Shape 303"/>
          <p:cNvSpPr txBox="1"/>
          <p:nvPr>
            <p:ph idx="1" type="body"/>
          </p:nvPr>
        </p:nvSpPr>
        <p:spPr>
          <a:xfrm>
            <a:off x="679450" y="4714875"/>
            <a:ext cx="5430900" cy="44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/>
          <p:nvPr>
            <p:ph idx="12" type="sldNum"/>
          </p:nvPr>
        </p:nvSpPr>
        <p:spPr>
          <a:xfrm>
            <a:off x="3846513" y="9428163"/>
            <a:ext cx="29433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1" name="Shape 311"/>
          <p:cNvSpPr/>
          <p:nvPr>
            <p:ph idx="2" type="sldImg"/>
          </p:nvPr>
        </p:nvSpPr>
        <p:spPr>
          <a:xfrm>
            <a:off x="917575" y="754063"/>
            <a:ext cx="4959300" cy="37194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12" name="Shape 312"/>
          <p:cNvSpPr txBox="1"/>
          <p:nvPr>
            <p:ph idx="1" type="body"/>
          </p:nvPr>
        </p:nvSpPr>
        <p:spPr>
          <a:xfrm>
            <a:off x="679450" y="4714875"/>
            <a:ext cx="5430900" cy="44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/>
          <p:nvPr>
            <p:ph idx="12" type="sldNum"/>
          </p:nvPr>
        </p:nvSpPr>
        <p:spPr>
          <a:xfrm>
            <a:off x="3846513" y="9428163"/>
            <a:ext cx="29433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2" name="Shape 322"/>
          <p:cNvSpPr/>
          <p:nvPr>
            <p:ph idx="2" type="sldImg"/>
          </p:nvPr>
        </p:nvSpPr>
        <p:spPr>
          <a:xfrm>
            <a:off x="917575" y="754063"/>
            <a:ext cx="4959300" cy="37194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23" name="Shape 323"/>
          <p:cNvSpPr txBox="1"/>
          <p:nvPr>
            <p:ph idx="1" type="body"/>
          </p:nvPr>
        </p:nvSpPr>
        <p:spPr>
          <a:xfrm>
            <a:off x="679450" y="4714875"/>
            <a:ext cx="5430900" cy="44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/>
          <p:nvPr>
            <p:ph idx="12" type="sldNum"/>
          </p:nvPr>
        </p:nvSpPr>
        <p:spPr>
          <a:xfrm>
            <a:off x="3846513" y="9428163"/>
            <a:ext cx="29433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2" name="Shape 332"/>
          <p:cNvSpPr/>
          <p:nvPr>
            <p:ph idx="2" type="sldImg"/>
          </p:nvPr>
        </p:nvSpPr>
        <p:spPr>
          <a:xfrm>
            <a:off x="917575" y="754063"/>
            <a:ext cx="4959300" cy="37194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33" name="Shape 333"/>
          <p:cNvSpPr txBox="1"/>
          <p:nvPr>
            <p:ph idx="1" type="body"/>
          </p:nvPr>
        </p:nvSpPr>
        <p:spPr>
          <a:xfrm>
            <a:off x="679450" y="4714875"/>
            <a:ext cx="5430900" cy="44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/>
          <p:nvPr>
            <p:ph idx="12" type="sldNum"/>
          </p:nvPr>
        </p:nvSpPr>
        <p:spPr>
          <a:xfrm>
            <a:off x="3846513" y="9428163"/>
            <a:ext cx="29433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3" name="Shape 343"/>
          <p:cNvSpPr/>
          <p:nvPr>
            <p:ph idx="2" type="sldImg"/>
          </p:nvPr>
        </p:nvSpPr>
        <p:spPr>
          <a:xfrm>
            <a:off x="917575" y="754063"/>
            <a:ext cx="4959300" cy="37194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44" name="Shape 344"/>
          <p:cNvSpPr txBox="1"/>
          <p:nvPr>
            <p:ph idx="1" type="body"/>
          </p:nvPr>
        </p:nvSpPr>
        <p:spPr>
          <a:xfrm>
            <a:off x="679450" y="4714875"/>
            <a:ext cx="5430900" cy="44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 txBox="1"/>
          <p:nvPr>
            <p:ph idx="12" type="sldNum"/>
          </p:nvPr>
        </p:nvSpPr>
        <p:spPr>
          <a:xfrm>
            <a:off x="3846513" y="9428163"/>
            <a:ext cx="29433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6" name="Shape 356"/>
          <p:cNvSpPr txBox="1"/>
          <p:nvPr/>
        </p:nvSpPr>
        <p:spPr>
          <a:xfrm>
            <a:off x="3849688" y="9428163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2875" lIns="82450" spcFirstLastPara="1" rIns="82450" wrap="square" tIns="428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Shape 357"/>
          <p:cNvSpPr/>
          <p:nvPr>
            <p:ph idx="2" type="sldImg"/>
          </p:nvPr>
        </p:nvSpPr>
        <p:spPr>
          <a:xfrm>
            <a:off x="919163" y="744538"/>
            <a:ext cx="4960800" cy="37227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58" name="Shape 358"/>
          <p:cNvSpPr txBox="1"/>
          <p:nvPr>
            <p:ph idx="1" type="body"/>
          </p:nvPr>
        </p:nvSpPr>
        <p:spPr>
          <a:xfrm>
            <a:off x="679450" y="4714875"/>
            <a:ext cx="5438700" cy="446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 txBox="1"/>
          <p:nvPr>
            <p:ph idx="12" type="sldNum"/>
          </p:nvPr>
        </p:nvSpPr>
        <p:spPr>
          <a:xfrm>
            <a:off x="3846513" y="9428163"/>
            <a:ext cx="2943225" cy="488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9" name="Shape 369"/>
          <p:cNvSpPr/>
          <p:nvPr>
            <p:ph idx="2" type="sldImg"/>
          </p:nvPr>
        </p:nvSpPr>
        <p:spPr>
          <a:xfrm>
            <a:off x="917575" y="754063"/>
            <a:ext cx="4959350" cy="37195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70" name="Shape 370"/>
          <p:cNvSpPr txBox="1"/>
          <p:nvPr>
            <p:ph idx="1" type="body"/>
          </p:nvPr>
        </p:nvSpPr>
        <p:spPr>
          <a:xfrm>
            <a:off x="679450" y="4714875"/>
            <a:ext cx="5430838" cy="44592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/>
          <p:nvPr>
            <p:ph idx="12" type="sldNum"/>
          </p:nvPr>
        </p:nvSpPr>
        <p:spPr>
          <a:xfrm>
            <a:off x="3846513" y="9428163"/>
            <a:ext cx="2943225" cy="488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8" name="Shape 378"/>
          <p:cNvSpPr/>
          <p:nvPr>
            <p:ph idx="2" type="sldImg"/>
          </p:nvPr>
        </p:nvSpPr>
        <p:spPr>
          <a:xfrm>
            <a:off x="917575" y="754063"/>
            <a:ext cx="4959350" cy="37195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79" name="Shape 379"/>
          <p:cNvSpPr txBox="1"/>
          <p:nvPr>
            <p:ph idx="1" type="body"/>
          </p:nvPr>
        </p:nvSpPr>
        <p:spPr>
          <a:xfrm>
            <a:off x="679450" y="4714875"/>
            <a:ext cx="5430838" cy="44592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/>
          <p:nvPr>
            <p:ph idx="12" type="sldNum"/>
          </p:nvPr>
        </p:nvSpPr>
        <p:spPr>
          <a:xfrm>
            <a:off x="3846513" y="9428163"/>
            <a:ext cx="29433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b="0" i="0" lang="en-US" sz="1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3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7" name="Shape 107"/>
          <p:cNvSpPr/>
          <p:nvPr>
            <p:ph idx="2" type="sldImg"/>
          </p:nvPr>
        </p:nvSpPr>
        <p:spPr>
          <a:xfrm>
            <a:off x="917575" y="754063"/>
            <a:ext cx="4959300" cy="37194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08" name="Shape 108"/>
          <p:cNvSpPr txBox="1"/>
          <p:nvPr>
            <p:ph idx="1" type="body"/>
          </p:nvPr>
        </p:nvSpPr>
        <p:spPr>
          <a:xfrm>
            <a:off x="679450" y="4714875"/>
            <a:ext cx="5435700" cy="44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 txBox="1"/>
          <p:nvPr>
            <p:ph idx="12" type="sldNum"/>
          </p:nvPr>
        </p:nvSpPr>
        <p:spPr>
          <a:xfrm>
            <a:off x="3846513" y="9428163"/>
            <a:ext cx="2943225" cy="488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Shape 390"/>
          <p:cNvSpPr/>
          <p:nvPr>
            <p:ph idx="2" type="sldImg"/>
          </p:nvPr>
        </p:nvSpPr>
        <p:spPr>
          <a:xfrm>
            <a:off x="919163" y="754063"/>
            <a:ext cx="4949825" cy="371316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1" name="Shape 391"/>
          <p:cNvSpPr txBox="1"/>
          <p:nvPr>
            <p:ph idx="1" type="body"/>
          </p:nvPr>
        </p:nvSpPr>
        <p:spPr>
          <a:xfrm>
            <a:off x="679450" y="4714875"/>
            <a:ext cx="5430838" cy="44592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 txBox="1"/>
          <p:nvPr>
            <p:ph idx="12" type="sldNum"/>
          </p:nvPr>
        </p:nvSpPr>
        <p:spPr>
          <a:xfrm>
            <a:off x="3846513" y="9428163"/>
            <a:ext cx="2943225" cy="488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1" name="Shape 411"/>
          <p:cNvSpPr/>
          <p:nvPr>
            <p:ph idx="2" type="sldImg"/>
          </p:nvPr>
        </p:nvSpPr>
        <p:spPr>
          <a:xfrm>
            <a:off x="917575" y="754063"/>
            <a:ext cx="4959350" cy="37195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12" name="Shape 412"/>
          <p:cNvSpPr txBox="1"/>
          <p:nvPr>
            <p:ph idx="1" type="body"/>
          </p:nvPr>
        </p:nvSpPr>
        <p:spPr>
          <a:xfrm>
            <a:off x="679450" y="4714875"/>
            <a:ext cx="5430838" cy="44592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Njemački - Brockhaus Enzyklopädie, obustavljena 2014.</a:t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 txBox="1"/>
          <p:nvPr>
            <p:ph idx="12" type="sldNum"/>
          </p:nvPr>
        </p:nvSpPr>
        <p:spPr>
          <a:xfrm>
            <a:off x="3846513" y="9428163"/>
            <a:ext cx="2943225" cy="488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1" name="Shape 421"/>
          <p:cNvSpPr/>
          <p:nvPr>
            <p:ph idx="2" type="sldImg"/>
          </p:nvPr>
        </p:nvSpPr>
        <p:spPr>
          <a:xfrm>
            <a:off x="917575" y="754063"/>
            <a:ext cx="4959350" cy="37195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22" name="Shape 422"/>
          <p:cNvSpPr txBox="1"/>
          <p:nvPr>
            <p:ph idx="1" type="body"/>
          </p:nvPr>
        </p:nvSpPr>
        <p:spPr>
          <a:xfrm>
            <a:off x="679450" y="4714875"/>
            <a:ext cx="5430838" cy="44592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 txBox="1"/>
          <p:nvPr>
            <p:ph idx="12" type="sldNum"/>
          </p:nvPr>
        </p:nvSpPr>
        <p:spPr>
          <a:xfrm>
            <a:off x="3846513" y="9428163"/>
            <a:ext cx="2943225" cy="488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5" name="Shape 435"/>
          <p:cNvSpPr/>
          <p:nvPr>
            <p:ph idx="2" type="sldImg"/>
          </p:nvPr>
        </p:nvSpPr>
        <p:spPr>
          <a:xfrm>
            <a:off x="917575" y="754063"/>
            <a:ext cx="4959350" cy="37195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36" name="Shape 436"/>
          <p:cNvSpPr txBox="1"/>
          <p:nvPr>
            <p:ph idx="1" type="body"/>
          </p:nvPr>
        </p:nvSpPr>
        <p:spPr>
          <a:xfrm>
            <a:off x="679450" y="4714875"/>
            <a:ext cx="5430838" cy="44592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 txBox="1"/>
          <p:nvPr>
            <p:ph idx="12" type="sldNum"/>
          </p:nvPr>
        </p:nvSpPr>
        <p:spPr>
          <a:xfrm>
            <a:off x="3846513" y="9428163"/>
            <a:ext cx="2943225" cy="488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5" name="Shape 445"/>
          <p:cNvSpPr/>
          <p:nvPr>
            <p:ph idx="2" type="sldImg"/>
          </p:nvPr>
        </p:nvSpPr>
        <p:spPr>
          <a:xfrm>
            <a:off x="917575" y="754063"/>
            <a:ext cx="4959350" cy="37195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46" name="Shape 446"/>
          <p:cNvSpPr txBox="1"/>
          <p:nvPr>
            <p:ph idx="1" type="body"/>
          </p:nvPr>
        </p:nvSpPr>
        <p:spPr>
          <a:xfrm>
            <a:off x="679450" y="4714875"/>
            <a:ext cx="5430838" cy="44592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 txBox="1"/>
          <p:nvPr>
            <p:ph idx="12" type="sldNum"/>
          </p:nvPr>
        </p:nvSpPr>
        <p:spPr>
          <a:xfrm>
            <a:off x="3846513" y="9428163"/>
            <a:ext cx="2943225" cy="488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8" name="Shape 458"/>
          <p:cNvSpPr/>
          <p:nvPr>
            <p:ph idx="2" type="sldImg"/>
          </p:nvPr>
        </p:nvSpPr>
        <p:spPr>
          <a:xfrm>
            <a:off x="917575" y="754063"/>
            <a:ext cx="4959350" cy="37195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59" name="Shape 459"/>
          <p:cNvSpPr txBox="1"/>
          <p:nvPr>
            <p:ph idx="1" type="body"/>
          </p:nvPr>
        </p:nvSpPr>
        <p:spPr>
          <a:xfrm>
            <a:off x="679450" y="4714875"/>
            <a:ext cx="5430838" cy="44592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 txBox="1"/>
          <p:nvPr>
            <p:ph idx="12" type="sldNum"/>
          </p:nvPr>
        </p:nvSpPr>
        <p:spPr>
          <a:xfrm>
            <a:off x="3846513" y="9428163"/>
            <a:ext cx="2943225" cy="488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8" name="Shape 468"/>
          <p:cNvSpPr/>
          <p:nvPr>
            <p:ph idx="2" type="sldImg"/>
          </p:nvPr>
        </p:nvSpPr>
        <p:spPr>
          <a:xfrm>
            <a:off x="917575" y="754063"/>
            <a:ext cx="4959350" cy="37195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69" name="Shape 469"/>
          <p:cNvSpPr txBox="1"/>
          <p:nvPr>
            <p:ph idx="1" type="body"/>
          </p:nvPr>
        </p:nvSpPr>
        <p:spPr>
          <a:xfrm>
            <a:off x="679450" y="4714875"/>
            <a:ext cx="5430838" cy="44592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 txBox="1"/>
          <p:nvPr>
            <p:ph idx="12" type="sldNum"/>
          </p:nvPr>
        </p:nvSpPr>
        <p:spPr>
          <a:xfrm>
            <a:off x="3846513" y="9428163"/>
            <a:ext cx="2943225" cy="488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8" name="Shape 478"/>
          <p:cNvSpPr/>
          <p:nvPr>
            <p:ph idx="2" type="sldImg"/>
          </p:nvPr>
        </p:nvSpPr>
        <p:spPr>
          <a:xfrm>
            <a:off x="917575" y="754063"/>
            <a:ext cx="4959350" cy="37195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79" name="Shape 479"/>
          <p:cNvSpPr txBox="1"/>
          <p:nvPr>
            <p:ph idx="1" type="body"/>
          </p:nvPr>
        </p:nvSpPr>
        <p:spPr>
          <a:xfrm>
            <a:off x="679450" y="4714875"/>
            <a:ext cx="5430838" cy="44592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 txBox="1"/>
          <p:nvPr>
            <p:ph idx="12" type="sldNum"/>
          </p:nvPr>
        </p:nvSpPr>
        <p:spPr>
          <a:xfrm>
            <a:off x="3846513" y="9428163"/>
            <a:ext cx="2943225" cy="488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7" name="Shape 487"/>
          <p:cNvSpPr/>
          <p:nvPr>
            <p:ph idx="2" type="sldImg"/>
          </p:nvPr>
        </p:nvSpPr>
        <p:spPr>
          <a:xfrm>
            <a:off x="917575" y="754063"/>
            <a:ext cx="4959350" cy="37195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88" name="Shape 488"/>
          <p:cNvSpPr txBox="1"/>
          <p:nvPr>
            <p:ph idx="1" type="body"/>
          </p:nvPr>
        </p:nvSpPr>
        <p:spPr>
          <a:xfrm>
            <a:off x="679450" y="4714875"/>
            <a:ext cx="5430838" cy="44592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/>
          <p:nvPr>
            <p:ph idx="12" type="sldNum"/>
          </p:nvPr>
        </p:nvSpPr>
        <p:spPr>
          <a:xfrm>
            <a:off x="3846513" y="9428163"/>
            <a:ext cx="2943225" cy="488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7" name="Shape 497"/>
          <p:cNvSpPr/>
          <p:nvPr>
            <p:ph idx="2" type="sldImg"/>
          </p:nvPr>
        </p:nvSpPr>
        <p:spPr>
          <a:xfrm>
            <a:off x="917575" y="754063"/>
            <a:ext cx="4959350" cy="37195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98" name="Shape 498"/>
          <p:cNvSpPr txBox="1"/>
          <p:nvPr>
            <p:ph idx="1" type="body"/>
          </p:nvPr>
        </p:nvSpPr>
        <p:spPr>
          <a:xfrm>
            <a:off x="679450" y="4714875"/>
            <a:ext cx="5430838" cy="44592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/>
          <p:nvPr>
            <p:ph idx="12" type="sldNum"/>
          </p:nvPr>
        </p:nvSpPr>
        <p:spPr>
          <a:xfrm>
            <a:off x="3846513" y="9428163"/>
            <a:ext cx="29433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b="0" i="0" lang="en-US" sz="1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3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6" name="Shape 116"/>
          <p:cNvSpPr/>
          <p:nvPr>
            <p:ph idx="2" type="sldImg"/>
          </p:nvPr>
        </p:nvSpPr>
        <p:spPr>
          <a:xfrm>
            <a:off x="917575" y="754063"/>
            <a:ext cx="4959300" cy="37194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17" name="Shape 117"/>
          <p:cNvSpPr txBox="1"/>
          <p:nvPr>
            <p:ph idx="1" type="body"/>
          </p:nvPr>
        </p:nvSpPr>
        <p:spPr>
          <a:xfrm>
            <a:off x="647700" y="4808538"/>
            <a:ext cx="5435700" cy="43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 txBox="1"/>
          <p:nvPr>
            <p:ph idx="1" type="body"/>
          </p:nvPr>
        </p:nvSpPr>
        <p:spPr>
          <a:xfrm>
            <a:off x="679450" y="4714875"/>
            <a:ext cx="5430838" cy="4459288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Shape 509"/>
          <p:cNvSpPr/>
          <p:nvPr>
            <p:ph idx="2" type="sldImg"/>
          </p:nvPr>
        </p:nvSpPr>
        <p:spPr>
          <a:xfrm>
            <a:off x="919163" y="754063"/>
            <a:ext cx="4949825" cy="371316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hape 516"/>
          <p:cNvSpPr txBox="1"/>
          <p:nvPr>
            <p:ph idx="12" type="sldNum"/>
          </p:nvPr>
        </p:nvSpPr>
        <p:spPr>
          <a:xfrm>
            <a:off x="3846513" y="9428163"/>
            <a:ext cx="2943225" cy="488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17" name="Shape 517"/>
          <p:cNvSpPr/>
          <p:nvPr>
            <p:ph idx="2" type="sldImg"/>
          </p:nvPr>
        </p:nvSpPr>
        <p:spPr>
          <a:xfrm>
            <a:off x="917575" y="754063"/>
            <a:ext cx="4959350" cy="37195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18" name="Shape 518"/>
          <p:cNvSpPr txBox="1"/>
          <p:nvPr>
            <p:ph idx="1" type="body"/>
          </p:nvPr>
        </p:nvSpPr>
        <p:spPr>
          <a:xfrm>
            <a:off x="679450" y="4714875"/>
            <a:ext cx="5430838" cy="44592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hape 526"/>
          <p:cNvSpPr txBox="1"/>
          <p:nvPr>
            <p:ph idx="12" type="sldNum"/>
          </p:nvPr>
        </p:nvSpPr>
        <p:spPr>
          <a:xfrm>
            <a:off x="3846513" y="9428163"/>
            <a:ext cx="2943225" cy="488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7" name="Shape 527"/>
          <p:cNvSpPr/>
          <p:nvPr>
            <p:ph idx="2" type="sldImg"/>
          </p:nvPr>
        </p:nvSpPr>
        <p:spPr>
          <a:xfrm>
            <a:off x="917575" y="754063"/>
            <a:ext cx="4959350" cy="37195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28" name="Shape 528"/>
          <p:cNvSpPr txBox="1"/>
          <p:nvPr>
            <p:ph idx="1" type="body"/>
          </p:nvPr>
        </p:nvSpPr>
        <p:spPr>
          <a:xfrm>
            <a:off x="679450" y="4714875"/>
            <a:ext cx="5430838" cy="44592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 txBox="1"/>
          <p:nvPr>
            <p:ph idx="12" type="sldNum"/>
          </p:nvPr>
        </p:nvSpPr>
        <p:spPr>
          <a:xfrm>
            <a:off x="3846513" y="9428163"/>
            <a:ext cx="2943225" cy="488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1" name="Shape 541"/>
          <p:cNvSpPr/>
          <p:nvPr>
            <p:ph idx="2" type="sldImg"/>
          </p:nvPr>
        </p:nvSpPr>
        <p:spPr>
          <a:xfrm>
            <a:off x="917575" y="754063"/>
            <a:ext cx="4959350" cy="37195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42" name="Shape 542"/>
          <p:cNvSpPr txBox="1"/>
          <p:nvPr>
            <p:ph idx="1" type="body"/>
          </p:nvPr>
        </p:nvSpPr>
        <p:spPr>
          <a:xfrm>
            <a:off x="679450" y="4714875"/>
            <a:ext cx="5430838" cy="44592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Shape 550"/>
          <p:cNvSpPr txBox="1"/>
          <p:nvPr>
            <p:ph idx="12" type="sldNum"/>
          </p:nvPr>
        </p:nvSpPr>
        <p:spPr>
          <a:xfrm>
            <a:off x="3846513" y="9428163"/>
            <a:ext cx="2943225" cy="488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1" name="Shape 551"/>
          <p:cNvSpPr/>
          <p:nvPr>
            <p:ph idx="2" type="sldImg"/>
          </p:nvPr>
        </p:nvSpPr>
        <p:spPr>
          <a:xfrm>
            <a:off x="917575" y="754063"/>
            <a:ext cx="4959350" cy="37195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52" name="Shape 552"/>
          <p:cNvSpPr txBox="1"/>
          <p:nvPr>
            <p:ph idx="1" type="body"/>
          </p:nvPr>
        </p:nvSpPr>
        <p:spPr>
          <a:xfrm>
            <a:off x="679450" y="4714875"/>
            <a:ext cx="5430838" cy="44592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 txBox="1"/>
          <p:nvPr>
            <p:ph idx="12" type="sldNum"/>
          </p:nvPr>
        </p:nvSpPr>
        <p:spPr>
          <a:xfrm>
            <a:off x="3846513" y="9428163"/>
            <a:ext cx="2943225" cy="488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3" name="Shape 563"/>
          <p:cNvSpPr/>
          <p:nvPr>
            <p:ph idx="2" type="sldImg"/>
          </p:nvPr>
        </p:nvSpPr>
        <p:spPr>
          <a:xfrm>
            <a:off x="917575" y="754063"/>
            <a:ext cx="4959350" cy="37195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64" name="Shape 564"/>
          <p:cNvSpPr txBox="1"/>
          <p:nvPr>
            <p:ph idx="1" type="body"/>
          </p:nvPr>
        </p:nvSpPr>
        <p:spPr>
          <a:xfrm>
            <a:off x="679450" y="4714875"/>
            <a:ext cx="5430838" cy="44592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 txBox="1"/>
          <p:nvPr>
            <p:ph idx="12" type="sldNum"/>
          </p:nvPr>
        </p:nvSpPr>
        <p:spPr>
          <a:xfrm>
            <a:off x="3846513" y="9428163"/>
            <a:ext cx="2943225" cy="488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74" name="Shape 574"/>
          <p:cNvSpPr/>
          <p:nvPr>
            <p:ph idx="2" type="sldImg"/>
          </p:nvPr>
        </p:nvSpPr>
        <p:spPr>
          <a:xfrm>
            <a:off x="917575" y="754063"/>
            <a:ext cx="4959350" cy="37195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75" name="Shape 575"/>
          <p:cNvSpPr txBox="1"/>
          <p:nvPr>
            <p:ph idx="1" type="body"/>
          </p:nvPr>
        </p:nvSpPr>
        <p:spPr>
          <a:xfrm>
            <a:off x="679450" y="4714875"/>
            <a:ext cx="5430838" cy="44592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/>
          <p:nvPr>
            <p:ph idx="12" type="sldNum"/>
          </p:nvPr>
        </p:nvSpPr>
        <p:spPr>
          <a:xfrm>
            <a:off x="3846513" y="9428163"/>
            <a:ext cx="2943225" cy="488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84" name="Shape 584"/>
          <p:cNvSpPr/>
          <p:nvPr>
            <p:ph idx="2" type="sldImg"/>
          </p:nvPr>
        </p:nvSpPr>
        <p:spPr>
          <a:xfrm>
            <a:off x="917575" y="754063"/>
            <a:ext cx="4959350" cy="37195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85" name="Shape 585"/>
          <p:cNvSpPr txBox="1"/>
          <p:nvPr>
            <p:ph idx="1" type="body"/>
          </p:nvPr>
        </p:nvSpPr>
        <p:spPr>
          <a:xfrm>
            <a:off x="679450" y="4714875"/>
            <a:ext cx="5430838" cy="44592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Shape 594"/>
          <p:cNvSpPr txBox="1"/>
          <p:nvPr>
            <p:ph idx="12" type="sldNum"/>
          </p:nvPr>
        </p:nvSpPr>
        <p:spPr>
          <a:xfrm>
            <a:off x="3846513" y="9428163"/>
            <a:ext cx="2943225" cy="488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5" name="Shape 595"/>
          <p:cNvSpPr/>
          <p:nvPr>
            <p:ph idx="2" type="sldImg"/>
          </p:nvPr>
        </p:nvSpPr>
        <p:spPr>
          <a:xfrm>
            <a:off x="917575" y="754063"/>
            <a:ext cx="4959350" cy="37195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96" name="Shape 596"/>
          <p:cNvSpPr txBox="1"/>
          <p:nvPr>
            <p:ph idx="1" type="body"/>
          </p:nvPr>
        </p:nvSpPr>
        <p:spPr>
          <a:xfrm>
            <a:off x="679450" y="4714875"/>
            <a:ext cx="5430838" cy="44592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Shape 605"/>
          <p:cNvSpPr txBox="1"/>
          <p:nvPr>
            <p:ph idx="12" type="sldNum"/>
          </p:nvPr>
        </p:nvSpPr>
        <p:spPr>
          <a:xfrm>
            <a:off x="3846513" y="9428163"/>
            <a:ext cx="2943225" cy="488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06" name="Shape 606"/>
          <p:cNvSpPr/>
          <p:nvPr>
            <p:ph idx="2" type="sldImg"/>
          </p:nvPr>
        </p:nvSpPr>
        <p:spPr>
          <a:xfrm>
            <a:off x="917575" y="754063"/>
            <a:ext cx="4959350" cy="37195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07" name="Shape 607"/>
          <p:cNvSpPr txBox="1"/>
          <p:nvPr>
            <p:ph idx="1" type="body"/>
          </p:nvPr>
        </p:nvSpPr>
        <p:spPr>
          <a:xfrm>
            <a:off x="679450" y="4714875"/>
            <a:ext cx="5430838" cy="44592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/>
          <p:nvPr>
            <p:ph idx="12" type="sldNum"/>
          </p:nvPr>
        </p:nvSpPr>
        <p:spPr>
          <a:xfrm>
            <a:off x="3846513" y="9428163"/>
            <a:ext cx="29433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b="0" i="0" lang="en-US" sz="1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3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5" name="Shape 125"/>
          <p:cNvSpPr/>
          <p:nvPr>
            <p:ph idx="2" type="sldImg"/>
          </p:nvPr>
        </p:nvSpPr>
        <p:spPr>
          <a:xfrm>
            <a:off x="917575" y="754063"/>
            <a:ext cx="4959300" cy="37194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26" name="Shape 126"/>
          <p:cNvSpPr txBox="1"/>
          <p:nvPr>
            <p:ph idx="1" type="body"/>
          </p:nvPr>
        </p:nvSpPr>
        <p:spPr>
          <a:xfrm>
            <a:off x="679450" y="4714875"/>
            <a:ext cx="5430900" cy="44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Shape 616"/>
          <p:cNvSpPr txBox="1"/>
          <p:nvPr>
            <p:ph idx="12" type="sldNum"/>
          </p:nvPr>
        </p:nvSpPr>
        <p:spPr>
          <a:xfrm>
            <a:off x="3846513" y="9428163"/>
            <a:ext cx="2943225" cy="488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7" name="Shape 617"/>
          <p:cNvSpPr/>
          <p:nvPr>
            <p:ph idx="2" type="sldImg"/>
          </p:nvPr>
        </p:nvSpPr>
        <p:spPr>
          <a:xfrm>
            <a:off x="917575" y="754063"/>
            <a:ext cx="4959350" cy="37195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18" name="Shape 618"/>
          <p:cNvSpPr txBox="1"/>
          <p:nvPr>
            <p:ph idx="1" type="body"/>
          </p:nvPr>
        </p:nvSpPr>
        <p:spPr>
          <a:xfrm>
            <a:off x="679450" y="4714875"/>
            <a:ext cx="5430838" cy="44592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Shape 627"/>
          <p:cNvSpPr txBox="1"/>
          <p:nvPr>
            <p:ph idx="12" type="sldNum"/>
          </p:nvPr>
        </p:nvSpPr>
        <p:spPr>
          <a:xfrm>
            <a:off x="3846513" y="9428163"/>
            <a:ext cx="2943225" cy="488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28" name="Shape 628"/>
          <p:cNvSpPr/>
          <p:nvPr>
            <p:ph idx="2" type="sldImg"/>
          </p:nvPr>
        </p:nvSpPr>
        <p:spPr>
          <a:xfrm>
            <a:off x="917575" y="754063"/>
            <a:ext cx="4959350" cy="37195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29" name="Shape 629"/>
          <p:cNvSpPr txBox="1"/>
          <p:nvPr>
            <p:ph idx="1" type="body"/>
          </p:nvPr>
        </p:nvSpPr>
        <p:spPr>
          <a:xfrm>
            <a:off x="679450" y="4714875"/>
            <a:ext cx="5430838" cy="44592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Shape 638"/>
          <p:cNvSpPr txBox="1"/>
          <p:nvPr>
            <p:ph idx="12" type="sldNum"/>
          </p:nvPr>
        </p:nvSpPr>
        <p:spPr>
          <a:xfrm>
            <a:off x="3846513" y="9428163"/>
            <a:ext cx="2943225" cy="488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39" name="Shape 639"/>
          <p:cNvSpPr/>
          <p:nvPr>
            <p:ph idx="2" type="sldImg"/>
          </p:nvPr>
        </p:nvSpPr>
        <p:spPr>
          <a:xfrm>
            <a:off x="917575" y="754063"/>
            <a:ext cx="4959350" cy="37195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40" name="Shape 640"/>
          <p:cNvSpPr txBox="1"/>
          <p:nvPr>
            <p:ph idx="1" type="body"/>
          </p:nvPr>
        </p:nvSpPr>
        <p:spPr>
          <a:xfrm>
            <a:off x="679450" y="4714875"/>
            <a:ext cx="5430838" cy="44592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Shape 648"/>
          <p:cNvSpPr txBox="1"/>
          <p:nvPr>
            <p:ph idx="12" type="sldNum"/>
          </p:nvPr>
        </p:nvSpPr>
        <p:spPr>
          <a:xfrm>
            <a:off x="3846513" y="9428163"/>
            <a:ext cx="2943225" cy="488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49" name="Shape 649"/>
          <p:cNvSpPr/>
          <p:nvPr>
            <p:ph idx="2" type="sldImg"/>
          </p:nvPr>
        </p:nvSpPr>
        <p:spPr>
          <a:xfrm>
            <a:off x="917575" y="754063"/>
            <a:ext cx="4959350" cy="37195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50" name="Shape 650"/>
          <p:cNvSpPr txBox="1"/>
          <p:nvPr>
            <p:ph idx="1" type="body"/>
          </p:nvPr>
        </p:nvSpPr>
        <p:spPr>
          <a:xfrm>
            <a:off x="679450" y="4714875"/>
            <a:ext cx="5430838" cy="44592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Shape 658"/>
          <p:cNvSpPr/>
          <p:nvPr>
            <p:ph idx="2" type="sldImg"/>
          </p:nvPr>
        </p:nvSpPr>
        <p:spPr>
          <a:xfrm>
            <a:off x="919163" y="754063"/>
            <a:ext cx="4949825" cy="371316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59" name="Shape 659"/>
          <p:cNvSpPr txBox="1"/>
          <p:nvPr>
            <p:ph idx="1" type="body"/>
          </p:nvPr>
        </p:nvSpPr>
        <p:spPr>
          <a:xfrm>
            <a:off x="679450" y="4714875"/>
            <a:ext cx="5430838" cy="44592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0" name="Shape 660"/>
          <p:cNvSpPr txBox="1"/>
          <p:nvPr>
            <p:ph idx="12" type="sldNum"/>
          </p:nvPr>
        </p:nvSpPr>
        <p:spPr>
          <a:xfrm>
            <a:off x="3846513" y="9428163"/>
            <a:ext cx="2943225" cy="488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 txBox="1"/>
          <p:nvPr>
            <p:ph idx="12" type="sldNum"/>
          </p:nvPr>
        </p:nvSpPr>
        <p:spPr>
          <a:xfrm>
            <a:off x="3846513" y="9428163"/>
            <a:ext cx="2943225" cy="488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8" name="Shape 668"/>
          <p:cNvSpPr/>
          <p:nvPr>
            <p:ph idx="2" type="sldImg"/>
          </p:nvPr>
        </p:nvSpPr>
        <p:spPr>
          <a:xfrm>
            <a:off x="917575" y="754063"/>
            <a:ext cx="4959350" cy="37195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69" name="Shape 669"/>
          <p:cNvSpPr txBox="1"/>
          <p:nvPr>
            <p:ph idx="1" type="body"/>
          </p:nvPr>
        </p:nvSpPr>
        <p:spPr>
          <a:xfrm>
            <a:off x="679450" y="4714875"/>
            <a:ext cx="5430838" cy="44592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Shape 677"/>
          <p:cNvSpPr txBox="1"/>
          <p:nvPr>
            <p:ph idx="12" type="sldNum"/>
          </p:nvPr>
        </p:nvSpPr>
        <p:spPr>
          <a:xfrm>
            <a:off x="3846513" y="9428163"/>
            <a:ext cx="2943225" cy="488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78" name="Shape 678"/>
          <p:cNvSpPr/>
          <p:nvPr>
            <p:ph idx="2" type="sldImg"/>
          </p:nvPr>
        </p:nvSpPr>
        <p:spPr>
          <a:xfrm>
            <a:off x="917575" y="754063"/>
            <a:ext cx="4959350" cy="37195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79" name="Shape 679"/>
          <p:cNvSpPr txBox="1"/>
          <p:nvPr>
            <p:ph idx="1" type="body"/>
          </p:nvPr>
        </p:nvSpPr>
        <p:spPr>
          <a:xfrm>
            <a:off x="679450" y="4714875"/>
            <a:ext cx="5430838" cy="44592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Shape 687"/>
          <p:cNvSpPr txBox="1"/>
          <p:nvPr>
            <p:ph idx="1" type="body"/>
          </p:nvPr>
        </p:nvSpPr>
        <p:spPr>
          <a:xfrm>
            <a:off x="679450" y="4714875"/>
            <a:ext cx="5430838" cy="4459288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8" name="Shape 688"/>
          <p:cNvSpPr/>
          <p:nvPr>
            <p:ph idx="2" type="sldImg"/>
          </p:nvPr>
        </p:nvSpPr>
        <p:spPr>
          <a:xfrm>
            <a:off x="919163" y="754063"/>
            <a:ext cx="4949825" cy="371316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Shape 698"/>
          <p:cNvSpPr txBox="1"/>
          <p:nvPr>
            <p:ph idx="12" type="sldNum"/>
          </p:nvPr>
        </p:nvSpPr>
        <p:spPr>
          <a:xfrm>
            <a:off x="3846513" y="9428163"/>
            <a:ext cx="2943225" cy="488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9" name="Shape 699"/>
          <p:cNvSpPr/>
          <p:nvPr>
            <p:ph idx="2" type="sldImg"/>
          </p:nvPr>
        </p:nvSpPr>
        <p:spPr>
          <a:xfrm>
            <a:off x="917575" y="754063"/>
            <a:ext cx="4959350" cy="37195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00" name="Shape 700"/>
          <p:cNvSpPr txBox="1"/>
          <p:nvPr>
            <p:ph idx="1" type="body"/>
          </p:nvPr>
        </p:nvSpPr>
        <p:spPr>
          <a:xfrm>
            <a:off x="679450" y="4714875"/>
            <a:ext cx="5430838" cy="44592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Shape 709"/>
          <p:cNvSpPr txBox="1"/>
          <p:nvPr>
            <p:ph idx="12" type="sldNum"/>
          </p:nvPr>
        </p:nvSpPr>
        <p:spPr>
          <a:xfrm>
            <a:off x="3846513" y="9428163"/>
            <a:ext cx="2943225" cy="488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10" name="Shape 710"/>
          <p:cNvSpPr/>
          <p:nvPr>
            <p:ph idx="2" type="sldImg"/>
          </p:nvPr>
        </p:nvSpPr>
        <p:spPr>
          <a:xfrm>
            <a:off x="917575" y="754063"/>
            <a:ext cx="4959350" cy="37195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11" name="Shape 711"/>
          <p:cNvSpPr txBox="1"/>
          <p:nvPr>
            <p:ph idx="1" type="body"/>
          </p:nvPr>
        </p:nvSpPr>
        <p:spPr>
          <a:xfrm>
            <a:off x="679450" y="4714875"/>
            <a:ext cx="5430838" cy="44592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/>
          <p:nvPr>
            <p:ph idx="12" type="sldNum"/>
          </p:nvPr>
        </p:nvSpPr>
        <p:spPr>
          <a:xfrm>
            <a:off x="3846513" y="9428163"/>
            <a:ext cx="29433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b="0" i="0" lang="en-US" sz="1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3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5" name="Shape 135"/>
          <p:cNvSpPr/>
          <p:nvPr>
            <p:ph idx="2" type="sldImg"/>
          </p:nvPr>
        </p:nvSpPr>
        <p:spPr>
          <a:xfrm>
            <a:off x="917575" y="754063"/>
            <a:ext cx="4959300" cy="37194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36" name="Shape 136"/>
          <p:cNvSpPr txBox="1"/>
          <p:nvPr>
            <p:ph idx="1" type="body"/>
          </p:nvPr>
        </p:nvSpPr>
        <p:spPr>
          <a:xfrm>
            <a:off x="679450" y="4714875"/>
            <a:ext cx="5430900" cy="44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Shape 719"/>
          <p:cNvSpPr txBox="1"/>
          <p:nvPr>
            <p:ph idx="1" type="body"/>
          </p:nvPr>
        </p:nvSpPr>
        <p:spPr>
          <a:xfrm>
            <a:off x="679450" y="4714875"/>
            <a:ext cx="5430838" cy="4459288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0" name="Shape 720"/>
          <p:cNvSpPr/>
          <p:nvPr>
            <p:ph idx="2" type="sldImg"/>
          </p:nvPr>
        </p:nvSpPr>
        <p:spPr>
          <a:xfrm>
            <a:off x="919163" y="754063"/>
            <a:ext cx="4949825" cy="371316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Shape 727"/>
          <p:cNvSpPr/>
          <p:nvPr>
            <p:ph idx="2" type="sldImg"/>
          </p:nvPr>
        </p:nvSpPr>
        <p:spPr>
          <a:xfrm>
            <a:off x="919163" y="754063"/>
            <a:ext cx="4949700" cy="3713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Shape 728"/>
          <p:cNvSpPr txBox="1"/>
          <p:nvPr>
            <p:ph idx="1" type="body"/>
          </p:nvPr>
        </p:nvSpPr>
        <p:spPr>
          <a:xfrm>
            <a:off x="679450" y="4714875"/>
            <a:ext cx="5430900" cy="445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9" name="Shape 729"/>
          <p:cNvSpPr txBox="1"/>
          <p:nvPr>
            <p:ph idx="12" type="sldNum"/>
          </p:nvPr>
        </p:nvSpPr>
        <p:spPr>
          <a:xfrm>
            <a:off x="3846513" y="9428163"/>
            <a:ext cx="2943300" cy="489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Shape 735"/>
          <p:cNvSpPr/>
          <p:nvPr>
            <p:ph idx="2" type="sldImg"/>
          </p:nvPr>
        </p:nvSpPr>
        <p:spPr>
          <a:xfrm>
            <a:off x="919163" y="754063"/>
            <a:ext cx="4949700" cy="3713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Shape 736"/>
          <p:cNvSpPr txBox="1"/>
          <p:nvPr>
            <p:ph idx="1" type="body"/>
          </p:nvPr>
        </p:nvSpPr>
        <p:spPr>
          <a:xfrm>
            <a:off x="679450" y="4714875"/>
            <a:ext cx="5430900" cy="445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7" name="Shape 737"/>
          <p:cNvSpPr txBox="1"/>
          <p:nvPr>
            <p:ph idx="12" type="sldNum"/>
          </p:nvPr>
        </p:nvSpPr>
        <p:spPr>
          <a:xfrm>
            <a:off x="3846513" y="9428163"/>
            <a:ext cx="2943300" cy="489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/>
          <p:nvPr>
            <p:ph idx="12" type="sldNum"/>
          </p:nvPr>
        </p:nvSpPr>
        <p:spPr>
          <a:xfrm>
            <a:off x="3846513" y="9428163"/>
            <a:ext cx="29433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b="0" i="0" lang="en-US" sz="1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3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5" name="Shape 145"/>
          <p:cNvSpPr/>
          <p:nvPr>
            <p:ph idx="2" type="sldImg"/>
          </p:nvPr>
        </p:nvSpPr>
        <p:spPr>
          <a:xfrm>
            <a:off x="917575" y="754063"/>
            <a:ext cx="4959300" cy="37194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46" name="Shape 146"/>
          <p:cNvSpPr txBox="1"/>
          <p:nvPr>
            <p:ph idx="1" type="body"/>
          </p:nvPr>
        </p:nvSpPr>
        <p:spPr>
          <a:xfrm>
            <a:off x="679450" y="4714875"/>
            <a:ext cx="5430900" cy="44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/>
          <p:nvPr>
            <p:ph idx="12" type="sldNum"/>
          </p:nvPr>
        </p:nvSpPr>
        <p:spPr>
          <a:xfrm>
            <a:off x="3846513" y="9428163"/>
            <a:ext cx="29433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b="0" i="0" lang="en-US" sz="1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3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5" name="Shape 155"/>
          <p:cNvSpPr/>
          <p:nvPr>
            <p:ph idx="2" type="sldImg"/>
          </p:nvPr>
        </p:nvSpPr>
        <p:spPr>
          <a:xfrm>
            <a:off x="917575" y="754063"/>
            <a:ext cx="4959300" cy="37194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56" name="Shape 156"/>
          <p:cNvSpPr txBox="1"/>
          <p:nvPr>
            <p:ph idx="1" type="body"/>
          </p:nvPr>
        </p:nvSpPr>
        <p:spPr>
          <a:xfrm>
            <a:off x="679450" y="4714875"/>
            <a:ext cx="5430900" cy="44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/>
          <p:nvPr>
            <p:ph idx="12" type="sldNum"/>
          </p:nvPr>
        </p:nvSpPr>
        <p:spPr>
          <a:xfrm>
            <a:off x="3846513" y="9428163"/>
            <a:ext cx="29433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b="0" i="0" lang="en-US" sz="1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3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4" name="Shape 164"/>
          <p:cNvSpPr/>
          <p:nvPr>
            <p:ph idx="2" type="sldImg"/>
          </p:nvPr>
        </p:nvSpPr>
        <p:spPr>
          <a:xfrm>
            <a:off x="917575" y="754063"/>
            <a:ext cx="4959300" cy="37194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65" name="Shape 165"/>
          <p:cNvSpPr txBox="1"/>
          <p:nvPr>
            <p:ph idx="1" type="body"/>
          </p:nvPr>
        </p:nvSpPr>
        <p:spPr>
          <a:xfrm>
            <a:off x="679450" y="4714875"/>
            <a:ext cx="5430900" cy="44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aslovni slajd" showMasterSp="0" type="title">
  <p:cSld name="TITLE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ctrTitle"/>
          </p:nvPr>
        </p:nvSpPr>
        <p:spPr>
          <a:xfrm>
            <a:off x="755650" y="2347913"/>
            <a:ext cx="8569325" cy="162083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Shape 22"/>
          <p:cNvSpPr txBox="1"/>
          <p:nvPr>
            <p:ph idx="1" type="subTitle"/>
          </p:nvPr>
        </p:nvSpPr>
        <p:spPr>
          <a:xfrm>
            <a:off x="1512888" y="4283075"/>
            <a:ext cx="7056437" cy="19319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" name="Shape 23"/>
          <p:cNvSpPr txBox="1"/>
          <p:nvPr>
            <p:ph idx="10" type="dt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Shape 24"/>
          <p:cNvSpPr txBox="1"/>
          <p:nvPr>
            <p:ph idx="11" type="ftr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" name="Shape 25"/>
          <p:cNvSpPr txBox="1"/>
          <p:nvPr>
            <p:ph idx="12" type="sldNum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aslov i okomiti tekst" showMasterSp="0" type="vertTx">
  <p:cSld name="VERTICAL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/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Shape 79"/>
          <p:cNvSpPr txBox="1"/>
          <p:nvPr>
            <p:ph idx="1" type="body"/>
          </p:nvPr>
        </p:nvSpPr>
        <p:spPr>
          <a:xfrm rot="5400000">
            <a:off x="2546351" y="-277812"/>
            <a:ext cx="4989512" cy="90725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Shape 80"/>
          <p:cNvSpPr txBox="1"/>
          <p:nvPr>
            <p:ph idx="10" type="dt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1" name="Shape 81"/>
          <p:cNvSpPr txBox="1"/>
          <p:nvPr>
            <p:ph idx="11" type="ftr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2" name="Shape 82"/>
          <p:cNvSpPr txBox="1"/>
          <p:nvPr>
            <p:ph idx="12" type="sldNum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komiti naslov i tekst" showMasterSp="0" type="vertTitleAndTx">
  <p:cSld name="VERTICAL_TITLE_AND_VERTICAL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/>
          <p:nvPr>
            <p:ph type="title"/>
          </p:nvPr>
        </p:nvSpPr>
        <p:spPr>
          <a:xfrm rot="5400000">
            <a:off x="5218907" y="2394744"/>
            <a:ext cx="6450012" cy="2266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Shape 85"/>
          <p:cNvSpPr txBox="1"/>
          <p:nvPr>
            <p:ph idx="1" type="body"/>
          </p:nvPr>
        </p:nvSpPr>
        <p:spPr>
          <a:xfrm rot="5400000">
            <a:off x="606426" y="201612"/>
            <a:ext cx="6450012" cy="66532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Shape 86"/>
          <p:cNvSpPr txBox="1"/>
          <p:nvPr>
            <p:ph idx="10" type="dt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" name="Shape 87"/>
          <p:cNvSpPr txBox="1"/>
          <p:nvPr>
            <p:ph idx="11" type="ftr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8" name="Shape 88"/>
          <p:cNvSpPr txBox="1"/>
          <p:nvPr>
            <p:ph idx="12" type="sldNum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aslov i sadržaj" showMasterSp="0" type="obj">
  <p:cSld name="OBJEC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/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" name="Shape 28"/>
          <p:cNvSpPr txBox="1"/>
          <p:nvPr>
            <p:ph idx="1" type="body"/>
          </p:nvPr>
        </p:nvSpPr>
        <p:spPr>
          <a:xfrm>
            <a:off x="504825" y="1763713"/>
            <a:ext cx="9072563" cy="49895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" name="Shape 29"/>
          <p:cNvSpPr txBox="1"/>
          <p:nvPr>
            <p:ph idx="10" type="dt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Shape 30"/>
          <p:cNvSpPr txBox="1"/>
          <p:nvPr>
            <p:ph idx="11" type="ftr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Zaglavlje odjeljka" showMasterSp="0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796925" y="4857750"/>
            <a:ext cx="8567738" cy="15017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Shape 34"/>
          <p:cNvSpPr txBox="1"/>
          <p:nvPr>
            <p:ph idx="1" type="body"/>
          </p:nvPr>
        </p:nvSpPr>
        <p:spPr>
          <a:xfrm>
            <a:off x="796925" y="3203575"/>
            <a:ext cx="8567738" cy="165417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Shape 35"/>
          <p:cNvSpPr txBox="1"/>
          <p:nvPr>
            <p:ph idx="10" type="dt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" name="Shape 36"/>
          <p:cNvSpPr txBox="1"/>
          <p:nvPr>
            <p:ph idx="11" type="ftr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12" type="sldNum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va sadržaja" showMasterSp="0" type="twoObj">
  <p:cSld name="TWO_OBJECT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/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1" type="body"/>
          </p:nvPr>
        </p:nvSpPr>
        <p:spPr>
          <a:xfrm>
            <a:off x="504825" y="1763713"/>
            <a:ext cx="4459288" cy="49895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Shape 41"/>
          <p:cNvSpPr txBox="1"/>
          <p:nvPr>
            <p:ph idx="2" type="body"/>
          </p:nvPr>
        </p:nvSpPr>
        <p:spPr>
          <a:xfrm>
            <a:off x="5116513" y="1763713"/>
            <a:ext cx="4460875" cy="49895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Shape 42"/>
          <p:cNvSpPr txBox="1"/>
          <p:nvPr>
            <p:ph idx="10" type="dt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11" type="ftr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12" type="sldNum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Usporedba" showMasterSp="0" type="twoTxTwoObj">
  <p:cSld name="TWO_OBJECTS_WITH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/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1" type="body"/>
          </p:nvPr>
        </p:nvSpPr>
        <p:spPr>
          <a:xfrm>
            <a:off x="504825" y="1692275"/>
            <a:ext cx="4452938" cy="7048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2" type="body"/>
          </p:nvPr>
        </p:nvSpPr>
        <p:spPr>
          <a:xfrm>
            <a:off x="504825" y="2397125"/>
            <a:ext cx="4452938" cy="4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3" type="body"/>
          </p:nvPr>
        </p:nvSpPr>
        <p:spPr>
          <a:xfrm>
            <a:off x="5121275" y="1692275"/>
            <a:ext cx="4456113" cy="7048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" name="Shape 50"/>
          <p:cNvSpPr txBox="1"/>
          <p:nvPr>
            <p:ph idx="4" type="body"/>
          </p:nvPr>
        </p:nvSpPr>
        <p:spPr>
          <a:xfrm>
            <a:off x="5121275" y="2397125"/>
            <a:ext cx="4456113" cy="4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" name="Shape 51"/>
          <p:cNvSpPr txBox="1"/>
          <p:nvPr>
            <p:ph idx="10" type="dt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1" type="ftr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2" type="sldNum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amo naslov" showMasterSp="0" type="titleOnly">
  <p:cSld name="TITLE_ONLY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/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Shape 56"/>
          <p:cNvSpPr txBox="1"/>
          <p:nvPr>
            <p:ph idx="10" type="dt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11" type="ftr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2" type="sldNum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azno" showMasterSp="0" type="blank">
  <p:cSld name="BLANK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/>
          <p:nvPr>
            <p:ph idx="10" type="dt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Shape 61"/>
          <p:cNvSpPr txBox="1"/>
          <p:nvPr>
            <p:ph idx="11" type="ftr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" name="Shape 62"/>
          <p:cNvSpPr txBox="1"/>
          <p:nvPr>
            <p:ph idx="12" type="sldNum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adržaj s opisom" showMasterSp="0" type="objTx">
  <p:cSld name="OBJECT_WITH_CAPTIO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/>
          <p:nvPr>
            <p:ph type="title"/>
          </p:nvPr>
        </p:nvSpPr>
        <p:spPr>
          <a:xfrm>
            <a:off x="504825" y="301625"/>
            <a:ext cx="3316288" cy="127952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Shape 65"/>
          <p:cNvSpPr txBox="1"/>
          <p:nvPr>
            <p:ph idx="1" type="body"/>
          </p:nvPr>
        </p:nvSpPr>
        <p:spPr>
          <a:xfrm>
            <a:off x="3941763" y="301625"/>
            <a:ext cx="5635625" cy="64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Shape 66"/>
          <p:cNvSpPr txBox="1"/>
          <p:nvPr>
            <p:ph idx="2" type="body"/>
          </p:nvPr>
        </p:nvSpPr>
        <p:spPr>
          <a:xfrm>
            <a:off x="504825" y="1581150"/>
            <a:ext cx="3316288" cy="5172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Shape 67"/>
          <p:cNvSpPr txBox="1"/>
          <p:nvPr>
            <p:ph idx="10" type="dt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" name="Shape 68"/>
          <p:cNvSpPr txBox="1"/>
          <p:nvPr>
            <p:ph idx="11" type="ftr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" name="Shape 69"/>
          <p:cNvSpPr txBox="1"/>
          <p:nvPr>
            <p:ph idx="12" type="sldNum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ika s opisom" showMasterSp="0" type="picTx">
  <p:cSld name="PICTURE_WITH_CAPTION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/>
          <p:nvPr>
            <p:ph type="title"/>
          </p:nvPr>
        </p:nvSpPr>
        <p:spPr>
          <a:xfrm>
            <a:off x="1976438" y="5291138"/>
            <a:ext cx="6048375" cy="62547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Shape 72"/>
          <p:cNvSpPr/>
          <p:nvPr>
            <p:ph idx="2" type="pic"/>
          </p:nvPr>
        </p:nvSpPr>
        <p:spPr>
          <a:xfrm>
            <a:off x="1976438" y="674688"/>
            <a:ext cx="6048375" cy="4537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Shape 73"/>
          <p:cNvSpPr txBox="1"/>
          <p:nvPr>
            <p:ph idx="1" type="body"/>
          </p:nvPr>
        </p:nvSpPr>
        <p:spPr>
          <a:xfrm>
            <a:off x="1976438" y="5916613"/>
            <a:ext cx="6048375" cy="8874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" name="Shape 74"/>
          <p:cNvSpPr txBox="1"/>
          <p:nvPr>
            <p:ph idx="10" type="dt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" name="Shape 75"/>
          <p:cNvSpPr txBox="1"/>
          <p:nvPr>
            <p:ph idx="11" type="ftr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6" name="Shape 76"/>
          <p:cNvSpPr txBox="1"/>
          <p:nvPr>
            <p:ph idx="12" type="sldNum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/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Shape 16"/>
          <p:cNvSpPr txBox="1"/>
          <p:nvPr>
            <p:ph idx="1" type="body"/>
          </p:nvPr>
        </p:nvSpPr>
        <p:spPr>
          <a:xfrm>
            <a:off x="504825" y="1763713"/>
            <a:ext cx="9072563" cy="49895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" name="Shape 17"/>
          <p:cNvSpPr txBox="1"/>
          <p:nvPr>
            <p:ph idx="10" type="dt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Shape 18"/>
          <p:cNvSpPr txBox="1"/>
          <p:nvPr>
            <p:ph idx="11" type="ftr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www.stripforum.hr/" TargetMode="External"/><Relationship Id="rId4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Relationship Id="rId4" Type="http://schemas.openxmlformats.org/officeDocument/2006/relationships/hyperlink" Target="http://www.digured.hr/Adresari-i-imenici/Adresar-tijela-javne-vlasti/Opci-podaci-o-RH" TargetMode="External"/><Relationship Id="rId5" Type="http://schemas.openxmlformats.org/officeDocument/2006/relationships/hyperlink" Target="http://www.digured.hr/Adresari-i-imenici/Adresar-tijela-javne-vlasti/Opci-podaci-o-RH" TargetMode="External"/><Relationship Id="rId6" Type="http://schemas.openxmlformats.org/officeDocument/2006/relationships/hyperlink" Target="http://www.digured.hr/Adresari-i-imenici/Adresar-tijela-javne-vlasti/Opci-podaci-o-RH" TargetMode="External"/><Relationship Id="rId7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www.file-extensions.org/" TargetMode="External"/><Relationship Id="rId4" Type="http://schemas.openxmlformats.org/officeDocument/2006/relationships/hyperlink" Target="https://www.file-extensions.org/" TargetMode="External"/><Relationship Id="rId5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www.google.ca/advanced_search" TargetMode="External"/><Relationship Id="rId4" Type="http://schemas.openxmlformats.org/officeDocument/2006/relationships/hyperlink" Target="https://support.google.com/websearch/answer/2466433?visit_id=1-636263846451110589-84993350&amp;p=adv_pages_similar&amp;hl=hr&amp;rd=1" TargetMode="External"/><Relationship Id="rId10" Type="http://schemas.openxmlformats.org/officeDocument/2006/relationships/hyperlink" Target="https://search.creativecommons.org/" TargetMode="External"/><Relationship Id="rId9" Type="http://schemas.openxmlformats.org/officeDocument/2006/relationships/hyperlink" Target="https://www.wolframalpha.com/" TargetMode="External"/><Relationship Id="rId5" Type="http://schemas.openxmlformats.org/officeDocument/2006/relationships/hyperlink" Target="http://www.bing.com/" TargetMode="External"/><Relationship Id="rId6" Type="http://schemas.openxmlformats.org/officeDocument/2006/relationships/hyperlink" Target="https://duckduckgo.com/" TargetMode="External"/><Relationship Id="rId7" Type="http://schemas.openxmlformats.org/officeDocument/2006/relationships/hyperlink" Target="http://www.dogpile.com/" TargetMode="External"/><Relationship Id="rId8" Type="http://schemas.openxmlformats.org/officeDocument/2006/relationships/hyperlink" Target="https://www.yandex.com/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www.gutenberg.org/" TargetMode="External"/><Relationship Id="rId4" Type="http://schemas.openxmlformats.org/officeDocument/2006/relationships/hyperlink" Target="http://www.ijf.hr/hr/publikacije/besplatne-elektronicke-knjige/602/" TargetMode="External"/><Relationship Id="rId5" Type="http://schemas.openxmlformats.org/officeDocument/2006/relationships/hyperlink" Target="http://elektronickeknjige.com/" TargetMode="External"/><Relationship Id="rId6" Type="http://schemas.openxmlformats.org/officeDocument/2006/relationships/hyperlink" Target="http://www.fes-croatia.org/fes-zagreb-publications/" TargetMode="External"/><Relationship Id="rId7" Type="http://schemas.openxmlformats.org/officeDocument/2006/relationships/image" Target="../media/image24.png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hyperlink" Target="http://comicbookplus.com/" TargetMode="External"/><Relationship Id="rId10" Type="http://schemas.openxmlformats.org/officeDocument/2006/relationships/hyperlink" Target="https://books.google.com/" TargetMode="External"/><Relationship Id="rId13" Type="http://schemas.openxmlformats.org/officeDocument/2006/relationships/image" Target="../media/image14.png"/><Relationship Id="rId1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://en.childrenslibrary.org/" TargetMode="External"/><Relationship Id="rId4" Type="http://schemas.openxmlformats.org/officeDocument/2006/relationships/hyperlink" Target="http://dzs.ffzg.unizg.hr/popis.htm" TargetMode="External"/><Relationship Id="rId9" Type="http://schemas.openxmlformats.org/officeDocument/2006/relationships/hyperlink" Target="https://openlibrary.org/" TargetMode="External"/><Relationship Id="rId14" Type="http://schemas.openxmlformats.org/officeDocument/2006/relationships/image" Target="../media/image10.png"/><Relationship Id="rId5" Type="http://schemas.openxmlformats.org/officeDocument/2006/relationships/hyperlink" Target="http://lektire.skole.hr/" TargetMode="External"/><Relationship Id="rId6" Type="http://schemas.openxmlformats.org/officeDocument/2006/relationships/hyperlink" Target="http://library.foi.hr/zbirke/proljetna-skola/index.php?page=knjige" TargetMode="External"/><Relationship Id="rId7" Type="http://schemas.openxmlformats.org/officeDocument/2006/relationships/hyperlink" Target="http://library.foi.hr/zbirke/proljetna-skola/index.php?page=knjige" TargetMode="External"/><Relationship Id="rId8" Type="http://schemas.openxmlformats.org/officeDocument/2006/relationships/hyperlink" Target="http://library.foi.hr/zbirke/proljetna-skola/index.php?page=knjige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://hrcak.srce.hr/" TargetMode="External"/><Relationship Id="rId4" Type="http://schemas.openxmlformats.org/officeDocument/2006/relationships/hyperlink" Target="http://dnc.nsk.hr/Newspapers/Default.aspx" TargetMode="External"/><Relationship Id="rId5" Type="http://schemas.openxmlformats.org/officeDocument/2006/relationships/hyperlink" Target="http://dnc.nsk.hr/Newspapers/" TargetMode="External"/><Relationship Id="rId6" Type="http://schemas.openxmlformats.org/officeDocument/2006/relationships/image" Target="../media/image13.png"/><Relationship Id="rId7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1" Type="http://schemas.openxmlformats.org/officeDocument/2006/relationships/hyperlink" Target="http://hairstyle-news.hr/category/casopis-arhiva/" TargetMode="External"/><Relationship Id="rId10" Type="http://schemas.openxmlformats.org/officeDocument/2006/relationships/hyperlink" Target="http://www.matica.hr/kolo/" TargetMode="External"/><Relationship Id="rId13" Type="http://schemas.openxmlformats.org/officeDocument/2006/relationships/image" Target="../media/image19.png"/><Relationship Id="rId1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dizbi.hazu.hr/" TargetMode="External"/><Relationship Id="rId4" Type="http://schemas.openxmlformats.org/officeDocument/2006/relationships/hyperlink" Target="http://www.knjiznica.hr/digitalne-zbirke" TargetMode="External"/><Relationship Id="rId9" Type="http://schemas.openxmlformats.org/officeDocument/2006/relationships/hyperlink" Target="http://mozaik-knjiga.hr/casopisi/prvi-izbor/prelistaj-casopis/" TargetMode="External"/><Relationship Id="rId5" Type="http://schemas.openxmlformats.org/officeDocument/2006/relationships/hyperlink" Target="http://www.knjiznica.hr/digitalne-zbirke" TargetMode="External"/><Relationship Id="rId6" Type="http://schemas.openxmlformats.org/officeDocument/2006/relationships/hyperlink" Target="http://www.knjiznica.hr/digitalne-zbirke" TargetMode="External"/><Relationship Id="rId7" Type="http://schemas.openxmlformats.org/officeDocument/2006/relationships/hyperlink" Target="http://www.hps.hr/hrvatski-planinar/svi-brojevi/" TargetMode="External"/><Relationship Id="rId8" Type="http://schemas.openxmlformats.org/officeDocument/2006/relationships/hyperlink" Target="https://hrvatski-vojnik.hr/magazin.html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png"/><Relationship Id="rId4" Type="http://schemas.openxmlformats.org/officeDocument/2006/relationships/image" Target="../media/image15.png"/><Relationship Id="rId5" Type="http://schemas.openxmlformats.org/officeDocument/2006/relationships/hyperlink" Target="http://www.doaj.org/" TargetMode="External"/><Relationship Id="rId6" Type="http://schemas.openxmlformats.org/officeDocument/2006/relationships/hyperlink" Target="http://highwire.stanford.edu/lists/freeart.dtl" TargetMode="External"/><Relationship Id="rId7" Type="http://schemas.openxmlformats.org/officeDocument/2006/relationships/hyperlink" Target="https://journals4free.com/" TargetMode="External"/><Relationship Id="rId8" Type="http://schemas.openxmlformats.org/officeDocument/2006/relationships/image" Target="../media/image1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://login.webofknowledge.com/" TargetMode="External"/><Relationship Id="rId4" Type="http://schemas.openxmlformats.org/officeDocument/2006/relationships/image" Target="../media/image21.png"/><Relationship Id="rId5" Type="http://schemas.openxmlformats.org/officeDocument/2006/relationships/image" Target="../media/image20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png"/><Relationship Id="rId4" Type="http://schemas.openxmlformats.org/officeDocument/2006/relationships/hyperlink" Target="http://www.osti.gov/energycitations/index.jsp" TargetMode="External"/><Relationship Id="rId5" Type="http://schemas.openxmlformats.org/officeDocument/2006/relationships/hyperlink" Target="http://patft.uspto.gov/" TargetMode="External"/></Relationships>
</file>

<file path=ppt/slides/_rels/slide25.xml.rels><?xml version="1.0" encoding="UTF-8" standalone="yes"?><Relationships xmlns="http://schemas.openxmlformats.org/package/2006/relationships"><Relationship Id="rId1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://baze.nsk.hr/o-portalu/" TargetMode="External"/><Relationship Id="rId4" Type="http://schemas.openxmlformats.org/officeDocument/2006/relationships/hyperlink" Target="http://www.digured.hr/" TargetMode="External"/><Relationship Id="rId9" Type="http://schemas.openxmlformats.org/officeDocument/2006/relationships/image" Target="../media/image23.png"/><Relationship Id="rId5" Type="http://schemas.openxmlformats.org/officeDocument/2006/relationships/hyperlink" Target="https://bib.irb.hr/index.html" TargetMode="External"/><Relationship Id="rId6" Type="http://schemas.openxmlformats.org/officeDocument/2006/relationships/hyperlink" Target="https://eric.ed.gov/" TargetMode="External"/><Relationship Id="rId7" Type="http://schemas.openxmlformats.org/officeDocument/2006/relationships/hyperlink" Target="https://www.ncbi.nlm.nih.gov/pubmed" TargetMode="External"/><Relationship Id="rId8" Type="http://schemas.openxmlformats.org/officeDocument/2006/relationships/hyperlink" Target="https://eric.ed.gov/?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://www.classicalconnect.com/" TargetMode="External"/><Relationship Id="rId4" Type="http://schemas.openxmlformats.org/officeDocument/2006/relationships/hyperlink" Target="http://www.imdb.com/" TargetMode="External"/><Relationship Id="rId9" Type="http://schemas.openxmlformats.org/officeDocument/2006/relationships/image" Target="../media/image44.png"/><Relationship Id="rId5" Type="http://schemas.openxmlformats.org/officeDocument/2006/relationships/hyperlink" Target="http://www.imfdb.org/wiki/Main_Page" TargetMode="External"/><Relationship Id="rId6" Type="http://schemas.openxmlformats.org/officeDocument/2006/relationships/hyperlink" Target="http://www.imcdb.org/" TargetMode="External"/><Relationship Id="rId7" Type="http://schemas.openxmlformats.org/officeDocument/2006/relationships/image" Target="../media/image39.png"/><Relationship Id="rId8" Type="http://schemas.openxmlformats.org/officeDocument/2006/relationships/image" Target="../media/image25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://www.bioportal.hr/gis/" TargetMode="External"/><Relationship Id="rId4" Type="http://schemas.openxmlformats.org/officeDocument/2006/relationships/image" Target="../media/image7.png"/><Relationship Id="rId5" Type="http://schemas.openxmlformats.org/officeDocument/2006/relationships/image" Target="../media/image5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1" Type="http://schemas.openxmlformats.org/officeDocument/2006/relationships/image" Target="../media/image30.png"/><Relationship Id="rId10" Type="http://schemas.openxmlformats.org/officeDocument/2006/relationships/hyperlink" Target="http://www.knjiznica.hr/pitajte-knjiznicare/prezimena/" TargetMode="External"/><Relationship Id="rId13" Type="http://schemas.openxmlformats.org/officeDocument/2006/relationships/image" Target="../media/image28.gif"/><Relationship Id="rId1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://utgafuskra.is/about.jsp" TargetMode="External"/><Relationship Id="rId4" Type="http://schemas.openxmlformats.org/officeDocument/2006/relationships/hyperlink" Target="http://bnb.bl.uk/" TargetMode="External"/><Relationship Id="rId9" Type="http://schemas.openxmlformats.org/officeDocument/2006/relationships/hyperlink" Target="http://www.knjiznica.hr/pitajte-knjiznicare/prezimena/" TargetMode="External"/><Relationship Id="rId5" Type="http://schemas.openxmlformats.org/officeDocument/2006/relationships/hyperlink" Target="https://www.ncbi.nlm.nih.gov/pmc/articles/PMC1616169/" TargetMode="External"/><Relationship Id="rId6" Type="http://schemas.openxmlformats.org/officeDocument/2006/relationships/hyperlink" Target="https://www.ncbi.nlm.nih.gov/pmc/articles/PMC1616169/" TargetMode="External"/><Relationship Id="rId7" Type="http://schemas.openxmlformats.org/officeDocument/2006/relationships/hyperlink" Target="https://www.ncbi.nlm.nih.gov/pmc/articles/PMC1616169/" TargetMode="External"/><Relationship Id="rId8" Type="http://schemas.openxmlformats.org/officeDocument/2006/relationships/hyperlink" Target="http://www.knjiznica.hr/pitajte-knjiznicare/prezimena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1" Type="http://schemas.openxmlformats.org/officeDocument/2006/relationships/image" Target="../media/image32.jpg"/><Relationship Id="rId10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://www.lzmk.hr/hr/" TargetMode="External"/><Relationship Id="rId4" Type="http://schemas.openxmlformats.org/officeDocument/2006/relationships/image" Target="../media/image34.jpg"/><Relationship Id="rId9" Type="http://schemas.openxmlformats.org/officeDocument/2006/relationships/image" Target="../media/image36.jpg"/><Relationship Id="rId5" Type="http://schemas.openxmlformats.org/officeDocument/2006/relationships/image" Target="../media/image37.jpg"/><Relationship Id="rId6" Type="http://schemas.openxmlformats.org/officeDocument/2006/relationships/image" Target="../media/image31.jpg"/><Relationship Id="rId7" Type="http://schemas.openxmlformats.org/officeDocument/2006/relationships/image" Target="../media/image35.jpg"/><Relationship Id="rId8" Type="http://schemas.openxmlformats.org/officeDocument/2006/relationships/image" Target="../media/image33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://www.britannica.com/" TargetMode="External"/><Relationship Id="rId4" Type="http://schemas.openxmlformats.org/officeDocument/2006/relationships/hyperlink" Target="http://www.larousse.fr/" TargetMode="External"/><Relationship Id="rId5" Type="http://schemas.openxmlformats.org/officeDocument/2006/relationships/hyperlink" Target="http://www.lzmk.hr/hr/" TargetMode="External"/><Relationship Id="rId6" Type="http://schemas.openxmlformats.org/officeDocument/2006/relationships/hyperlink" Target="http://proleksis.lzmk.hr/" TargetMode="External"/><Relationship Id="rId7" Type="http://schemas.openxmlformats.org/officeDocument/2006/relationships/image" Target="../media/image4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://hr.wikipedia.org/wiki/Glavna_stranica" TargetMode="External"/><Relationship Id="rId4" Type="http://schemas.openxmlformats.org/officeDocument/2006/relationships/image" Target="../media/image48.png"/><Relationship Id="rId5" Type="http://schemas.openxmlformats.org/officeDocument/2006/relationships/image" Target="../media/image3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s://en.wikipedia.org/w/index.php?title=List_of_online_encyclopedias&amp;oldid=761994013" TargetMode="External"/><Relationship Id="rId4" Type="http://schemas.openxmlformats.org/officeDocument/2006/relationships/hyperlink" Target="http://www.ala.org/rusa/awards/etsbestindex" TargetMode="External"/><Relationship Id="rId5" Type="http://schemas.openxmlformats.org/officeDocument/2006/relationships/image" Target="../media/image4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://www.baseball-almanac.com/" TargetMode="External"/><Relationship Id="rId4" Type="http://schemas.openxmlformats.org/officeDocument/2006/relationships/hyperlink" Target="http://www.almanac.com/" TargetMode="External"/><Relationship Id="rId9" Type="http://schemas.openxmlformats.org/officeDocument/2006/relationships/image" Target="../media/image42.png"/><Relationship Id="rId5" Type="http://schemas.openxmlformats.org/officeDocument/2006/relationships/hyperlink" Target="https://www.cia.gov/library/publications/the-world-factbook" TargetMode="External"/><Relationship Id="rId6" Type="http://schemas.openxmlformats.org/officeDocument/2006/relationships/image" Target="../media/image41.png"/><Relationship Id="rId7" Type="http://schemas.openxmlformats.org/officeDocument/2006/relationships/image" Target="../media/image49.png"/><Relationship Id="rId8" Type="http://schemas.openxmlformats.org/officeDocument/2006/relationships/hyperlink" Target="http://www.almanac.com/" TargetMode="Externa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://hjp.srce.hr/" TargetMode="External"/><Relationship Id="rId4" Type="http://schemas.openxmlformats.org/officeDocument/2006/relationships/hyperlink" Target="http://ihjj.hr/" TargetMode="External"/><Relationship Id="rId5" Type="http://schemas.openxmlformats.org/officeDocument/2006/relationships/hyperlink" Target="http://www.ffzg.unizg.hr/zzl/racunalni_resursi.html" TargetMode="External"/><Relationship Id="rId6" Type="http://schemas.openxmlformats.org/officeDocument/2006/relationships/image" Target="../media/image5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hyperlink" Target="http://www.merriam-webster.com/dictionary/library" TargetMode="External"/><Relationship Id="rId4" Type="http://schemas.openxmlformats.org/officeDocument/2006/relationships/hyperlink" Target="https://www.verba.hr/online-rjecnici" TargetMode="External"/><Relationship Id="rId5" Type="http://schemas.openxmlformats.org/officeDocument/2006/relationships/image" Target="../media/image5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hyperlink" Target="http://jadran.gfz.hr/pojmovnik.html" TargetMode="External"/><Relationship Id="rId4" Type="http://schemas.openxmlformats.org/officeDocument/2006/relationships/hyperlink" Target="http://www.filozofija.org/rjecnik-filozofskih-pojmova" TargetMode="External"/><Relationship Id="rId5" Type="http://schemas.openxmlformats.org/officeDocument/2006/relationships/hyperlink" Target="http://eurovoc.europa.eu/drupal/?q=hr" TargetMode="External"/><Relationship Id="rId6" Type="http://schemas.openxmlformats.org/officeDocument/2006/relationships/hyperlink" Target="http://www.medijskapismenost.hr/pojmovnik/" TargetMode="External"/><Relationship Id="rId7" Type="http://schemas.openxmlformats.org/officeDocument/2006/relationships/hyperlink" Target="http://www.webopedia.com/TERM/C/clickbait.html" TargetMode="Externa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hyperlink" Target="http://www.google.com/translate_t" TargetMode="External"/><Relationship Id="rId4" Type="http://schemas.openxmlformats.org/officeDocument/2006/relationships/hyperlink" Target="https://www.babelfish.com/" TargetMode="External"/><Relationship Id="rId5" Type="http://schemas.openxmlformats.org/officeDocument/2006/relationships/hyperlink" Target="http://www.lel.ed.ac.uk/research/gsound/Eng/Database/Phonetics/Englishes/Home/HomeMainFrameHolder.htm" TargetMode="External"/><Relationship Id="rId6" Type="http://schemas.openxmlformats.org/officeDocument/2006/relationships/image" Target="../media/image4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6.png"/><Relationship Id="rId4" Type="http://schemas.openxmlformats.org/officeDocument/2006/relationships/hyperlink" Target="http://tkojetko.irb.hr/index.php" TargetMode="External"/><Relationship Id="rId5" Type="http://schemas.openxmlformats.org/officeDocument/2006/relationships/hyperlink" Target="http://info.hazu.hr/hr/clanovi_akademije/" TargetMode="External"/><Relationship Id="rId6" Type="http://schemas.openxmlformats.org/officeDocument/2006/relationships/hyperlink" Target="http://www.infoplease.com/people.html?link=hptext" TargetMode="External"/><Relationship Id="rId7" Type="http://schemas.openxmlformats.org/officeDocument/2006/relationships/image" Target="../media/image58.png"/><Relationship Id="rId8" Type="http://schemas.openxmlformats.org/officeDocument/2006/relationships/image" Target="../media/image4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hyperlink" Target="http://www.libertyellisfoundation.org/" TargetMode="Externa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hyperlink" Target="http://www.martindalecenter.com/" TargetMode="External"/><Relationship Id="rId4" Type="http://schemas.openxmlformats.org/officeDocument/2006/relationships/hyperlink" Target="http://www.martindalecenter.com/Calculators.html" TargetMode="External"/><Relationship Id="rId5" Type="http://schemas.openxmlformats.org/officeDocument/2006/relationships/hyperlink" Target="http://www.martindalecenter.com/Calculators.html" TargetMode="External"/><Relationship Id="rId6" Type="http://schemas.openxmlformats.org/officeDocument/2006/relationships/image" Target="../media/image5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hyperlink" Target="http://www.martindalecenter.com/Calculators3_1_Arch.html" TargetMode="External"/><Relationship Id="rId4" Type="http://schemas.openxmlformats.org/officeDocument/2006/relationships/hyperlink" Target="http://www.martindalecenter.com/Calculators3_1_Arch.html%23ARCH-NAUTICAL-ARCHAEOLOGY" TargetMode="External"/><Relationship Id="rId5" Type="http://schemas.openxmlformats.org/officeDocument/2006/relationships/image" Target="../media/image51.png"/><Relationship Id="rId6" Type="http://schemas.openxmlformats.org/officeDocument/2006/relationships/hyperlink" Target="http://www.martindalecenter.com/Calculators3_1_Arch.html#ARCH-NAUTICAL-ARCHAEOLOGY" TargetMode="External"/><Relationship Id="rId7" Type="http://schemas.openxmlformats.org/officeDocument/2006/relationships/hyperlink" Target="http://www.vimeo.com/10208005" TargetMode="Externa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hyperlink" Target="http://www.dzs.hr/" TargetMode="External"/><Relationship Id="rId4" Type="http://schemas.openxmlformats.org/officeDocument/2006/relationships/image" Target="../media/image6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hyperlink" Target="http://ec.europa.eu/eurostat/statistics-explained/index.php" TargetMode="External"/><Relationship Id="rId4" Type="http://schemas.openxmlformats.org/officeDocument/2006/relationships/hyperlink" Target="http://data.worldbank.org/" TargetMode="External"/><Relationship Id="rId9" Type="http://schemas.openxmlformats.org/officeDocument/2006/relationships/image" Target="../media/image55.png"/><Relationship Id="rId5" Type="http://schemas.openxmlformats.org/officeDocument/2006/relationships/hyperlink" Target="http://data.un.org/" TargetMode="External"/><Relationship Id="rId6" Type="http://schemas.openxmlformats.org/officeDocument/2006/relationships/hyperlink" Target="http://www.who.int/gho/en/" TargetMode="External"/><Relationship Id="rId7" Type="http://schemas.openxmlformats.org/officeDocument/2006/relationships/image" Target="../media/image53.png"/><Relationship Id="rId8" Type="http://schemas.openxmlformats.org/officeDocument/2006/relationships/image" Target="../media/image54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hyperlink" Target="http://www.timeanddate.com" TargetMode="External"/><Relationship Id="rId4" Type="http://schemas.openxmlformats.org/officeDocument/2006/relationships/hyperlink" Target="http://calendarhome.com/tyc/" TargetMode="External"/><Relationship Id="rId5" Type="http://schemas.openxmlformats.org/officeDocument/2006/relationships/hyperlink" Target="http://mojkalendar.com.hr/2016.aspx" TargetMode="External"/><Relationship Id="rId6" Type="http://schemas.openxmlformats.org/officeDocument/2006/relationships/image" Target="../media/image61.png"/><Relationship Id="rId7" Type="http://schemas.openxmlformats.org/officeDocument/2006/relationships/image" Target="../media/image57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80.png"/><Relationship Id="rId4" Type="http://schemas.openxmlformats.org/officeDocument/2006/relationships/hyperlink" Target="http://maps.google.com/" TargetMode="External"/><Relationship Id="rId5" Type="http://schemas.openxmlformats.org/officeDocument/2006/relationships/hyperlink" Target="http://www.dgu.hr/" TargetMode="Externa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hyperlink" Target="http://www.viamichelin.com" TargetMode="External"/><Relationship Id="rId4" Type="http://schemas.openxmlformats.org/officeDocument/2006/relationships/hyperlink" Target="http://www.map.hak.hr/" TargetMode="External"/><Relationship Id="rId5" Type="http://schemas.openxmlformats.org/officeDocument/2006/relationships/image" Target="../media/image71.png"/><Relationship Id="rId6" Type="http://schemas.openxmlformats.org/officeDocument/2006/relationships/image" Target="../media/image68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hyperlink" Target="http://www.nasa.gov/" TargetMode="External"/><Relationship Id="rId4" Type="http://schemas.openxmlformats.org/officeDocument/2006/relationships/hyperlink" Target="http://www.esa.int/esaKIDSen/" TargetMode="External"/><Relationship Id="rId5" Type="http://schemas.openxmlformats.org/officeDocument/2006/relationships/image" Target="../media/image76.png"/><Relationship Id="rId6" Type="http://schemas.openxmlformats.org/officeDocument/2006/relationships/image" Target="../media/image67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hyperlink" Target="http://medlineplus.gov/" TargetMode="External"/><Relationship Id="rId4" Type="http://schemas.openxmlformats.org/officeDocument/2006/relationships/hyperlink" Target="http://javno-zdravlje.hr/" TargetMode="External"/><Relationship Id="rId5" Type="http://schemas.openxmlformats.org/officeDocument/2006/relationships/hyperlink" Target="http://www.msd-prirucnici.placebo.hr/" TargetMode="External"/><Relationship Id="rId6" Type="http://schemas.openxmlformats.org/officeDocument/2006/relationships/image" Target="../media/image70.png"/><Relationship Id="rId7" Type="http://schemas.openxmlformats.org/officeDocument/2006/relationships/image" Target="../media/image6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hyperlink" Target="https://www.google.com/culturalinstitute/beta/u/0/" TargetMode="External"/><Relationship Id="rId4" Type="http://schemas.openxmlformats.org/officeDocument/2006/relationships/hyperlink" Target="http://arthistoryresources.net/ARTHLinks.html" TargetMode="External"/><Relationship Id="rId5" Type="http://schemas.openxmlformats.org/officeDocument/2006/relationships/image" Target="../media/image69.png"/><Relationship Id="rId6" Type="http://schemas.openxmlformats.org/officeDocument/2006/relationships/image" Target="../media/image75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hyperlink" Target="http://scholar.google.com/" TargetMode="External"/><Relationship Id="rId4" Type="http://schemas.openxmlformats.org/officeDocument/2006/relationships/hyperlink" Target="http://www.earlham.edu/~peters/philinks.htm" TargetMode="External"/><Relationship Id="rId5" Type="http://schemas.openxmlformats.org/officeDocument/2006/relationships/hyperlink" Target="http://www.earlham.edu/~peters/philinks.htm" TargetMode="External"/><Relationship Id="rId6" Type="http://schemas.openxmlformats.org/officeDocument/2006/relationships/image" Target="../media/image62.png"/><Relationship Id="rId7" Type="http://schemas.openxmlformats.org/officeDocument/2006/relationships/image" Target="../media/image60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hyperlink" Target="http://www.knjiznica.hr/pitajte-knjiznicare/linkovi/" TargetMode="External"/><Relationship Id="rId4" Type="http://schemas.openxmlformats.org/officeDocument/2006/relationships/image" Target="../media/image66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hyperlink" Target="http://libguides.mit.edu/virtualref" TargetMode="External"/><Relationship Id="rId4" Type="http://schemas.openxmlformats.org/officeDocument/2006/relationships/image" Target="../media/image64.png"/></Relationships>
</file>

<file path=ppt/slides/_rels/slide54.xml.rels><?xml version="1.0" encoding="UTF-8" standalone="yes"?><Relationships xmlns="http://schemas.openxmlformats.org/package/2006/relationships"><Relationship Id="rId10" Type="http://schemas.openxmlformats.org/officeDocument/2006/relationships/hyperlink" Target="https://www.ted.com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hyperlink" Target="http://www.srce.unizg.hr/portal-oer" TargetMode="External"/><Relationship Id="rId4" Type="http://schemas.openxmlformats.org/officeDocument/2006/relationships/hyperlink" Target="http://www.howstuffworks.com/" TargetMode="External"/><Relationship Id="rId9" Type="http://schemas.openxmlformats.org/officeDocument/2006/relationships/hyperlink" Target="https://ocw.mit.edu/index.htm" TargetMode="External"/><Relationship Id="rId5" Type="http://schemas.openxmlformats.org/officeDocument/2006/relationships/hyperlink" Target="http://www.howstuffworks.com/" TargetMode="External"/><Relationship Id="rId6" Type="http://schemas.openxmlformats.org/officeDocument/2006/relationships/hyperlink" Target="https://www.khanacademy.org/" TargetMode="External"/><Relationship Id="rId7" Type="http://schemas.openxmlformats.org/officeDocument/2006/relationships/hyperlink" Target="http://www.smarttutor.com/" TargetMode="External"/><Relationship Id="rId8" Type="http://schemas.openxmlformats.org/officeDocument/2006/relationships/hyperlink" Target="http://www.nature.com/wls" TargetMode="Externa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hyperlink" Target="https://lib.irb.hr/web/hr/knjiznice.html" TargetMode="External"/><Relationship Id="rId4" Type="http://schemas.openxmlformats.org/officeDocument/2006/relationships/hyperlink" Target="https://lib.irb.hr/web/hr/knjiznice.html" TargetMode="External"/><Relationship Id="rId5" Type="http://schemas.openxmlformats.org/officeDocument/2006/relationships/hyperlink" Target="https://lib.irb.hr/web/hr/knjiznice.html" TargetMode="External"/><Relationship Id="rId6" Type="http://schemas.openxmlformats.org/officeDocument/2006/relationships/hyperlink" Target="http://www.worldcat.org/" TargetMode="External"/><Relationship Id="rId7" Type="http://schemas.openxmlformats.org/officeDocument/2006/relationships/image" Target="../media/image79.png"/></Relationships>
</file>

<file path=ppt/slides/_rels/slide56.xml.rels><?xml version="1.0" encoding="UTF-8" standalone="yes"?><Relationships xmlns="http://schemas.openxmlformats.org/package/2006/relationships"><Relationship Id="rId10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hyperlink" Target="http://digitalna.nsk.hr/" TargetMode="External"/><Relationship Id="rId4" Type="http://schemas.openxmlformats.org/officeDocument/2006/relationships/hyperlink" Target="http://www.knjiznica.hr/digitalne-zbirke" TargetMode="External"/><Relationship Id="rId9" Type="http://schemas.openxmlformats.org/officeDocument/2006/relationships/hyperlink" Target="http://digi.vatlib.it/" TargetMode="External"/><Relationship Id="rId5" Type="http://schemas.openxmlformats.org/officeDocument/2006/relationships/hyperlink" Target="http://kgzdzb.arhivpro.hr/index.php" TargetMode="External"/><Relationship Id="rId6" Type="http://schemas.openxmlformats.org/officeDocument/2006/relationships/hyperlink" Target="http://lektire.skole.hr/popis-djela" TargetMode="External"/><Relationship Id="rId7" Type="http://schemas.openxmlformats.org/officeDocument/2006/relationships/hyperlink" Target="http://www.europeana.eu/portal/hr" TargetMode="External"/><Relationship Id="rId8" Type="http://schemas.openxmlformats.org/officeDocument/2006/relationships/hyperlink" Target="http://www.wdl.org/en" TargetMode="Externa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hyperlink" Target="https://www.google.hr/imghp?hl=hr&amp;tab=wi&amp;ei=cw_gWNzrJMKL6AS2yKn4Cg&amp;ved=0EKouCBIoAQ" TargetMode="External"/><Relationship Id="rId4" Type="http://schemas.openxmlformats.org/officeDocument/2006/relationships/image" Target="../media/image77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hyperlink" Target="https://archive.org/web/" TargetMode="External"/><Relationship Id="rId4" Type="http://schemas.openxmlformats.org/officeDocument/2006/relationships/hyperlink" Target="http://haw.nsk.hr/" TargetMode="External"/><Relationship Id="rId5" Type="http://schemas.openxmlformats.org/officeDocument/2006/relationships/image" Target="../media/image73.png"/><Relationship Id="rId6" Type="http://schemas.openxmlformats.org/officeDocument/2006/relationships/image" Target="../media/image72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7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hyperlink" Target="http://lib.irb.hr/web/hr/kako-izraditi-vlastitu-bazu-podataka-radova.html" TargetMode="Externa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hyperlink" Target="http://www.carnet.hr/crepozitorij/prirucnik_online-baze.pdf" TargetMode="Externa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>
            <p:ph type="ctrTitle"/>
          </p:nvPr>
        </p:nvSpPr>
        <p:spPr>
          <a:xfrm>
            <a:off x="215776" y="2347913"/>
            <a:ext cx="9505056" cy="16208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E-izvori: </a:t>
            </a:r>
            <a:b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pretraživanje, vrednovanje i korištenje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Shape 95"/>
          <p:cNvSpPr txBox="1"/>
          <p:nvPr>
            <p:ph idx="1" type="subTitle"/>
          </p:nvPr>
        </p:nvSpPr>
        <p:spPr>
          <a:xfrm>
            <a:off x="1512888" y="4283075"/>
            <a:ext cx="7056437" cy="1931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Jagoda Ille, viša knjižničarka</a:t>
            </a:r>
            <a:endParaRPr/>
          </a:p>
          <a:p>
            <a:pPr indent="0" lvl="0" marL="0" marR="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Centar za stalno stručno usavršavanje, 201</a:t>
            </a:r>
            <a:r>
              <a:rPr lang="en-US" sz="2800">
                <a:solidFill>
                  <a:schemeClr val="dk1"/>
                </a:solidFill>
              </a:rPr>
              <a:t>8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/>
          <p:nvPr>
            <p:ph type="title"/>
          </p:nvPr>
        </p:nvSpPr>
        <p:spPr>
          <a:xfrm>
            <a:off x="504825" y="303213"/>
            <a:ext cx="9072600" cy="125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Vrednovanje sadržaja (nastavak)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Shape 177"/>
          <p:cNvSpPr txBox="1"/>
          <p:nvPr>
            <p:ph idx="1" type="body"/>
          </p:nvPr>
        </p:nvSpPr>
        <p:spPr>
          <a:xfrm>
            <a:off x="504825" y="1763713"/>
            <a:ext cx="9072600" cy="49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predmet – koji je predmet, koliko detaljno je obrađen, što izvor nudi za razliku od ostalih, nudi li novost ili prenosi informacije iz drugih izvora, pokriva li temu u cijelosti</a:t>
            </a:r>
            <a:endParaRPr/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korisnici </a:t>
            </a:r>
            <a:r>
              <a:rPr lang="en-US"/>
              <a:t>– </a:t>
            </a: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kome je izvor namijenjen (znanstvenicima, stručnjacima, djeci, kupcima, političkim ekstremistima) i koja mu je svrha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dostupnost – organiziranje informacija unutar izvora te pouzdanost i brzina servera</a:t>
            </a:r>
            <a:endParaRPr/>
          </a:p>
        </p:txBody>
      </p:sp>
      <p:sp>
        <p:nvSpPr>
          <p:cNvPr id="178" name="Shape 178"/>
          <p:cNvSpPr txBox="1"/>
          <p:nvPr>
            <p:ph idx="10" type="dt"/>
          </p:nvPr>
        </p:nvSpPr>
        <p:spPr>
          <a:xfrm>
            <a:off x="504825" y="7007225"/>
            <a:ext cx="23511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 b="0" i="0" sz="12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Shape 179"/>
          <p:cNvSpPr txBox="1"/>
          <p:nvPr>
            <p:ph idx="12" type="sldNum"/>
          </p:nvPr>
        </p:nvSpPr>
        <p:spPr>
          <a:xfrm>
            <a:off x="7224713" y="7007225"/>
            <a:ext cx="23526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/>
          <p:nvPr/>
        </p:nvSpPr>
        <p:spPr>
          <a:xfrm>
            <a:off x="2092325" y="1276350"/>
            <a:ext cx="180900" cy="18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ts val="2800"/>
              <a:buFont typeface="Times New Roman"/>
              <a:buNone/>
            </a:pPr>
            <a:r>
              <a:t/>
            </a:r>
            <a:endParaRPr b="1" i="0" sz="28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ts val="2800"/>
              <a:buFont typeface="Times New Roman"/>
              <a:buNone/>
            </a:pPr>
            <a:r>
              <a:t/>
            </a:r>
            <a:endParaRPr b="1" i="0" sz="28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ts val="2800"/>
              <a:buFont typeface="Times New Roman"/>
              <a:buNone/>
            </a:pPr>
            <a:r>
              <a:t/>
            </a:r>
            <a:endParaRPr b="1" i="0" sz="28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ts val="2800"/>
              <a:buFont typeface="Times New Roman"/>
              <a:buNone/>
            </a:pPr>
            <a:r>
              <a:t/>
            </a:r>
            <a:endParaRPr b="1" i="0" sz="28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7" name="Shape 187"/>
          <p:cNvSpPr txBox="1"/>
          <p:nvPr/>
        </p:nvSpPr>
        <p:spPr>
          <a:xfrm>
            <a:off x="3042443" y="6526179"/>
            <a:ext cx="39639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mes New Roman"/>
              <a:buNone/>
            </a:pPr>
            <a:r>
              <a:rPr b="1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http://www.stripforum.hr/</a:t>
            </a:r>
            <a:endParaRPr/>
          </a:p>
        </p:txBody>
      </p:sp>
      <p:pic>
        <p:nvPicPr>
          <p:cNvPr id="188" name="Shape 188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41450" y="1619250"/>
            <a:ext cx="7165974" cy="4600576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89" name="Shape 189"/>
          <p:cNvSpPr txBox="1"/>
          <p:nvPr>
            <p:ph type="title"/>
          </p:nvPr>
        </p:nvSpPr>
        <p:spPr>
          <a:xfrm>
            <a:off x="504825" y="303213"/>
            <a:ext cx="9072600" cy="125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Primjer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Shape 190"/>
          <p:cNvSpPr txBox="1"/>
          <p:nvPr>
            <p:ph idx="10" type="dt"/>
          </p:nvPr>
        </p:nvSpPr>
        <p:spPr>
          <a:xfrm>
            <a:off x="504825" y="7007225"/>
            <a:ext cx="23511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 b="0" i="0" sz="12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Shape 191"/>
          <p:cNvSpPr txBox="1"/>
          <p:nvPr>
            <p:ph idx="12" type="sldNum"/>
          </p:nvPr>
        </p:nvSpPr>
        <p:spPr>
          <a:xfrm>
            <a:off x="7224713" y="7007225"/>
            <a:ext cx="23526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/>
        </p:nvSpPr>
        <p:spPr>
          <a:xfrm>
            <a:off x="2982013" y="6156100"/>
            <a:ext cx="4116600" cy="4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mes New Roman"/>
              <a:buNone/>
            </a:pPr>
            <a:r>
              <a:rPr i="0" lang="en-US" sz="2600" u="none" cap="none" strike="noStrike">
                <a:solidFill>
                  <a:schemeClr val="dk1"/>
                </a:solidFill>
              </a:rPr>
              <a:t>Tko je Darko Žubrinić?</a:t>
            </a:r>
            <a:endParaRPr/>
          </a:p>
        </p:txBody>
      </p:sp>
      <p:sp>
        <p:nvSpPr>
          <p:cNvPr id="199" name="Shape 199"/>
          <p:cNvSpPr txBox="1"/>
          <p:nvPr>
            <p:ph type="title"/>
          </p:nvPr>
        </p:nvSpPr>
        <p:spPr>
          <a:xfrm>
            <a:off x="504825" y="303213"/>
            <a:ext cx="9072600" cy="125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Primjer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Shape 200"/>
          <p:cNvSpPr txBox="1"/>
          <p:nvPr>
            <p:ph idx="10" type="dt"/>
          </p:nvPr>
        </p:nvSpPr>
        <p:spPr>
          <a:xfrm>
            <a:off x="504825" y="7007225"/>
            <a:ext cx="23511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 b="0" i="0" sz="12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Shape 201"/>
          <p:cNvSpPr txBox="1"/>
          <p:nvPr>
            <p:ph idx="12" type="sldNum"/>
          </p:nvPr>
        </p:nvSpPr>
        <p:spPr>
          <a:xfrm>
            <a:off x="7224713" y="7007225"/>
            <a:ext cx="23526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2" name="Shape 2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9952" y="1530002"/>
            <a:ext cx="7029450" cy="441007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203" name="Shape 2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76016" y="3735040"/>
            <a:ext cx="3131198" cy="43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/>
          <p:nvPr>
            <p:ph type="title"/>
          </p:nvPr>
        </p:nvSpPr>
        <p:spPr>
          <a:xfrm>
            <a:off x="504825" y="303213"/>
            <a:ext cx="9072600" cy="125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Zada</a:t>
            </a:r>
            <a:r>
              <a:rPr lang="en-US" sz="4000"/>
              <a:t>tak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Shape 211"/>
          <p:cNvSpPr txBox="1"/>
          <p:nvPr>
            <p:ph idx="1" type="body"/>
          </p:nvPr>
        </p:nvSpPr>
        <p:spPr>
          <a:xfrm>
            <a:off x="1439900" y="1763717"/>
            <a:ext cx="8137500" cy="17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Kolika je duljina rijeke Save u Republici Hrvatskoj? </a:t>
            </a:r>
            <a:endParaRPr/>
          </a:p>
          <a:p>
            <a:pPr indent="-2857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 vjerodostojnog izvora</a:t>
            </a:r>
            <a:r>
              <a:rPr lang="en-US"/>
              <a:t>!</a:t>
            </a:r>
            <a:endParaRPr/>
          </a:p>
          <a:p>
            <a: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/>
          <p:nvPr>
            <p:ph idx="10" type="dt"/>
          </p:nvPr>
        </p:nvSpPr>
        <p:spPr>
          <a:xfrm>
            <a:off x="504825" y="7007225"/>
            <a:ext cx="23511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 b="0" i="0" sz="12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Shape 213"/>
          <p:cNvSpPr txBox="1"/>
          <p:nvPr>
            <p:ph idx="12" type="sldNum"/>
          </p:nvPr>
        </p:nvSpPr>
        <p:spPr>
          <a:xfrm>
            <a:off x="7224713" y="7007225"/>
            <a:ext cx="23526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s://upload.wikimedia.org/wikipedia/commons/thumb/3/38/Task.svg/2000px-Task.svg.png" id="214" name="Shape 2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8002" y="1490006"/>
            <a:ext cx="877692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Shape 215"/>
          <p:cNvSpPr txBox="1"/>
          <p:nvPr/>
        </p:nvSpPr>
        <p:spPr>
          <a:xfrm>
            <a:off x="1439900" y="3906200"/>
            <a:ext cx="77301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562 km 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342900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Izvor: </a:t>
            </a:r>
            <a:r>
              <a:rPr lang="en-US" sz="2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http://www.digured.hr/Adresari-i-imenici</a:t>
            </a:r>
            <a:br>
              <a:rPr lang="en-US" sz="2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</a:br>
            <a:r>
              <a:rPr lang="en-US" sz="2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/Adresar-tijela-javne-vlasti/Opci-podaci-o-RH</a:t>
            </a:r>
            <a:endParaRPr/>
          </a:p>
        </p:txBody>
      </p:sp>
      <p:pic>
        <p:nvPicPr>
          <p:cNvPr descr="https://upload.wikimedia.org/wikipedia/commons/thumb/d/dd/Antu_task-complete.svg/2000px-Antu_task-complete.svg.png" id="216" name="Shape 2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96852" y="4233760"/>
            <a:ext cx="900000" cy="9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/>
          <p:nvPr>
            <p:ph type="title"/>
          </p:nvPr>
        </p:nvSpPr>
        <p:spPr>
          <a:xfrm>
            <a:off x="504825" y="303213"/>
            <a:ext cx="9072600" cy="125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Formati dokumenata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Shape 223"/>
          <p:cNvSpPr txBox="1"/>
          <p:nvPr>
            <p:ph idx="1" type="body"/>
          </p:nvPr>
        </p:nvSpPr>
        <p:spPr>
          <a:xfrm>
            <a:off x="504825" y="1763713"/>
            <a:ext cx="9072600" cy="33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ekstenzija - pobliže označava vrstu podataka od kojih se sastoji datoteka te upućuje na program koji je „otvara”</a:t>
            </a:r>
            <a:endParaRPr/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format ili vrsta datoteke određuje na koji način se vrši memoriranje i otvaranje računalnih podataka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http://www.file-extensions.org/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Shape 224"/>
          <p:cNvSpPr txBox="1"/>
          <p:nvPr>
            <p:ph idx="10" type="dt"/>
          </p:nvPr>
        </p:nvSpPr>
        <p:spPr>
          <a:xfrm>
            <a:off x="504825" y="7007225"/>
            <a:ext cx="23511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 b="0" i="0" sz="12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Shape 225"/>
          <p:cNvSpPr txBox="1"/>
          <p:nvPr>
            <p:ph idx="12" type="sldNum"/>
          </p:nvPr>
        </p:nvSpPr>
        <p:spPr>
          <a:xfrm>
            <a:off x="7224713" y="7007225"/>
            <a:ext cx="23526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ile-Extensions.org - The Source for File Extensions Information" id="226" name="Shape 226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32200" y="5940077"/>
            <a:ext cx="5031168" cy="9816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/>
          <p:nvPr>
            <p:ph type="title"/>
          </p:nvPr>
        </p:nvSpPr>
        <p:spPr>
          <a:xfrm>
            <a:off x="504825" y="303213"/>
            <a:ext cx="9072600" cy="125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Pretraživanje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Shape 233"/>
          <p:cNvSpPr txBox="1"/>
          <p:nvPr>
            <p:ph idx="1" type="body"/>
          </p:nvPr>
        </p:nvSpPr>
        <p:spPr>
          <a:xfrm>
            <a:off x="504825" y="1763713"/>
            <a:ext cx="9072600" cy="49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Google</a:t>
            </a: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napredno pretraživanje; </a:t>
            </a: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preciziranje</a:t>
            </a: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web-pretraživanja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Bing</a:t>
            </a: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pretraživanje video-zapisa, </a:t>
            </a:r>
            <a:r>
              <a:rPr b="0" i="1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autocomplete</a:t>
            </a:r>
            <a:endParaRPr b="0" i="1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DuckDuckGo</a:t>
            </a: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anonimno pretraživanje</a:t>
            </a:r>
            <a:endParaRPr/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Dogpile</a:t>
            </a: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metatražilica</a:t>
            </a:r>
            <a:endParaRPr/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Yandex</a:t>
            </a: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ruski gugl</a:t>
            </a:r>
            <a:endParaRPr/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WolframAlpha</a:t>
            </a: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b="0" i="1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computational knowledge engine</a:t>
            </a:r>
            <a:endParaRPr/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0"/>
              </a:rPr>
              <a:t>Creative Commons Search</a:t>
            </a: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sadržaji u otvorenom pristupu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Shape 234"/>
          <p:cNvSpPr txBox="1"/>
          <p:nvPr>
            <p:ph idx="10" type="dt"/>
          </p:nvPr>
        </p:nvSpPr>
        <p:spPr>
          <a:xfrm>
            <a:off x="504825" y="7007225"/>
            <a:ext cx="23511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2017</a:t>
            </a:r>
            <a:endParaRPr b="0" i="0" sz="12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Shape 235"/>
          <p:cNvSpPr txBox="1"/>
          <p:nvPr>
            <p:ph idx="12" type="sldNum"/>
          </p:nvPr>
        </p:nvSpPr>
        <p:spPr>
          <a:xfrm>
            <a:off x="7224713" y="7007225"/>
            <a:ext cx="23526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/>
          <p:nvPr>
            <p:ph type="title"/>
          </p:nvPr>
        </p:nvSpPr>
        <p:spPr>
          <a:xfrm>
            <a:off x="504825" y="303213"/>
            <a:ext cx="9072600" cy="125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Vrste elektroničkih izvora</a:t>
            </a:r>
            <a:endParaRPr/>
          </a:p>
        </p:txBody>
      </p:sp>
      <p:sp>
        <p:nvSpPr>
          <p:cNvPr id="242" name="Shape 242"/>
          <p:cNvSpPr txBox="1"/>
          <p:nvPr>
            <p:ph idx="1" type="body"/>
          </p:nvPr>
        </p:nvSpPr>
        <p:spPr>
          <a:xfrm>
            <a:off x="504825" y="1763713"/>
            <a:ext cx="9072600" cy="49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6196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20"/>
              <a:buFont typeface="Arial"/>
              <a:buChar char="•"/>
            </a:pPr>
            <a:r>
              <a:rPr b="0" i="0" lang="en-US" sz="27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knjige</a:t>
            </a:r>
            <a:endParaRPr/>
          </a:p>
          <a:p>
            <a:pPr indent="-457200" lvl="0" marL="461962" marR="0" rtl="0" algn="l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Font typeface="Arial"/>
              <a:buChar char="•"/>
            </a:pPr>
            <a:r>
              <a:rPr b="0" i="0" lang="en-US" sz="27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članci/periodika</a:t>
            </a:r>
            <a:endParaRPr/>
          </a:p>
          <a:p>
            <a:pPr indent="-457200" lvl="0" marL="461962" marR="0" rtl="0" algn="l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Font typeface="Arial"/>
              <a:buChar char="•"/>
            </a:pPr>
            <a:r>
              <a:rPr b="0" i="0" lang="en-US" sz="27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baze podataka</a:t>
            </a:r>
            <a:endParaRPr/>
          </a:p>
          <a:p>
            <a:pPr indent="-457200" lvl="0" marL="461962" marR="0" rtl="0" algn="l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Font typeface="Arial"/>
              <a:buChar char="•"/>
            </a:pPr>
            <a:r>
              <a:rPr b="0" i="0" lang="en-US" sz="27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referentna djela (enciklopedije, leksikoni, rječnici…) </a:t>
            </a:r>
            <a:endParaRPr b="0" i="0" sz="272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61962" marR="0" rtl="0" algn="l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Font typeface="Arial"/>
              <a:buChar char="•"/>
            </a:pPr>
            <a:r>
              <a:rPr b="0" i="0" lang="en-US" sz="27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mrežne stranice</a:t>
            </a:r>
            <a:endParaRPr b="0" i="0" sz="272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61962" marR="0" rtl="0" algn="l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Font typeface="Arial"/>
              <a:buChar char="•"/>
            </a:pPr>
            <a:r>
              <a:rPr b="0" i="0" lang="en-US" sz="27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blogovi</a:t>
            </a:r>
            <a:endParaRPr/>
          </a:p>
          <a:p>
            <a:pPr indent="-457200" lvl="0" marL="461962" marR="0" rtl="0" algn="l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Font typeface="Arial"/>
              <a:buChar char="•"/>
            </a:pPr>
            <a:r>
              <a:rPr b="0" i="0" lang="en-US" sz="27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multimedija (video zapisi, audio zapisi, 3D objekti, animacije, igre…)</a:t>
            </a:r>
            <a:endParaRPr/>
          </a:p>
          <a:p>
            <a:pPr indent="-457200" lvl="0" marL="461962" marR="0" rtl="0" algn="l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Font typeface="Arial"/>
              <a:buChar char="•"/>
            </a:pPr>
            <a:r>
              <a:rPr b="0" i="0" lang="en-US" sz="27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društvene mreže</a:t>
            </a:r>
            <a:endParaRPr b="0" i="0" sz="272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61962" marR="0" rtl="0" algn="l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Font typeface="Arial"/>
              <a:buChar char="•"/>
            </a:pPr>
            <a:r>
              <a:rPr lang="en-US" sz="2720"/>
              <a:t>forumi, </a:t>
            </a:r>
            <a:r>
              <a:rPr b="0" i="0" lang="en-US" sz="27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čavrljanja (chatovi) i instantne poruke (instant messaging)</a:t>
            </a:r>
            <a:r>
              <a:rPr lang="en-US"/>
              <a:t>...</a:t>
            </a:r>
            <a:endParaRPr/>
          </a:p>
        </p:txBody>
      </p:sp>
      <p:sp>
        <p:nvSpPr>
          <p:cNvPr id="243" name="Shape 243"/>
          <p:cNvSpPr txBox="1"/>
          <p:nvPr>
            <p:ph idx="10" type="dt"/>
          </p:nvPr>
        </p:nvSpPr>
        <p:spPr>
          <a:xfrm>
            <a:off x="504825" y="7007225"/>
            <a:ext cx="23511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 b="0" i="0" sz="12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Shape 244"/>
          <p:cNvSpPr txBox="1"/>
          <p:nvPr>
            <p:ph idx="12" type="sldNum"/>
          </p:nvPr>
        </p:nvSpPr>
        <p:spPr>
          <a:xfrm>
            <a:off x="7224713" y="7007225"/>
            <a:ext cx="23526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/>
          <p:nvPr>
            <p:ph type="title"/>
          </p:nvPr>
        </p:nvSpPr>
        <p:spPr>
          <a:xfrm>
            <a:off x="504825" y="303213"/>
            <a:ext cx="9072600" cy="125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Vrste e-izvora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Shape 251"/>
          <p:cNvSpPr txBox="1"/>
          <p:nvPr>
            <p:ph idx="1" type="body"/>
          </p:nvPr>
        </p:nvSpPr>
        <p:spPr>
          <a:xfrm>
            <a:off x="504825" y="1763713"/>
            <a:ext cx="4319400" cy="51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Knjige:</a:t>
            </a:r>
            <a:endParaRPr/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Project Gutenberg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Knjige Instituta za javne financije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E-knjige Društva za promicanje književnosti na novim medijima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Publikacije Friedrich-Ebert-Stiftung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Shape 252"/>
          <p:cNvSpPr txBox="1"/>
          <p:nvPr>
            <p:ph idx="10" type="dt"/>
          </p:nvPr>
        </p:nvSpPr>
        <p:spPr>
          <a:xfrm>
            <a:off x="504825" y="7007225"/>
            <a:ext cx="23511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Shape 253"/>
          <p:cNvSpPr txBox="1"/>
          <p:nvPr>
            <p:ph idx="12" type="sldNum"/>
          </p:nvPr>
        </p:nvSpPr>
        <p:spPr>
          <a:xfrm>
            <a:off x="7224713" y="7007225"/>
            <a:ext cx="23526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Shape 25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536256" y="1763613"/>
            <a:ext cx="5285662" cy="466729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/>
          <p:nvPr>
            <p:ph idx="1" type="body"/>
          </p:nvPr>
        </p:nvSpPr>
        <p:spPr>
          <a:xfrm>
            <a:off x="504825" y="3191297"/>
            <a:ext cx="90726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ICDL - International Children's Digital Library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Zbirka književnih djela na hrvatskome jeziku FFZG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eLektire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u="sng">
                <a:hlinkClick r:id="rId6"/>
              </a:rPr>
              <a:t>Digitalizirana zbirka zbornika </a:t>
            </a:r>
            <a:br>
              <a:rPr lang="en-US" sz="2800" u="sng">
                <a:hlinkClick r:id="rId7"/>
              </a:rPr>
            </a:br>
            <a:r>
              <a:rPr lang="en-US" sz="2800" u="sng">
                <a:hlinkClick r:id="rId8"/>
              </a:rPr>
              <a:t>Proljetne škole školskih knjižničara</a:t>
            </a:r>
            <a:endParaRPr/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Open Library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0"/>
              </a:rPr>
              <a:t>Google Books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1"/>
              </a:rPr>
              <a:t>Comic Book Plus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Shape 261"/>
          <p:cNvSpPr txBox="1"/>
          <p:nvPr>
            <p:ph idx="10" type="dt"/>
          </p:nvPr>
        </p:nvSpPr>
        <p:spPr>
          <a:xfrm>
            <a:off x="504825" y="7007225"/>
            <a:ext cx="23511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Shape 262"/>
          <p:cNvSpPr txBox="1"/>
          <p:nvPr>
            <p:ph idx="12" type="sldNum"/>
          </p:nvPr>
        </p:nvSpPr>
        <p:spPr>
          <a:xfrm>
            <a:off x="7224713" y="7007225"/>
            <a:ext cx="23526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3" name="Shape 26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012209" y="4466965"/>
            <a:ext cx="3502580" cy="254025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264" name="Shape 26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47824" y="312966"/>
            <a:ext cx="3744416" cy="274432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265" name="Shape 26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4824288" y="879375"/>
            <a:ext cx="4690517" cy="2171662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/>
          <p:nvPr>
            <p:ph type="title"/>
          </p:nvPr>
        </p:nvSpPr>
        <p:spPr>
          <a:xfrm>
            <a:off x="504825" y="303213"/>
            <a:ext cx="9072600" cy="125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Periodika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Shape 272"/>
          <p:cNvSpPr txBox="1"/>
          <p:nvPr>
            <p:ph idx="1" type="body"/>
          </p:nvPr>
        </p:nvSpPr>
        <p:spPr>
          <a:xfrm>
            <a:off x="504825" y="1763713"/>
            <a:ext cx="9072600" cy="49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0" i="0" lang="en-US" sz="30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Hrčak</a:t>
            </a: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tekući naslovi </a:t>
            </a:r>
            <a:b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znanstvene i stručne periodike 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0" i="0" lang="en-US" sz="30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Stare hrvatske novine</a:t>
            </a:r>
            <a:endParaRPr b="0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0" i="0" lang="en-US" sz="30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Stari hrvatski časopisi</a:t>
            </a:r>
            <a:endParaRPr b="0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Shape 273"/>
          <p:cNvSpPr txBox="1"/>
          <p:nvPr>
            <p:ph idx="10" type="dt"/>
          </p:nvPr>
        </p:nvSpPr>
        <p:spPr>
          <a:xfrm>
            <a:off x="504825" y="7007225"/>
            <a:ext cx="23511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Shape 274"/>
          <p:cNvSpPr txBox="1"/>
          <p:nvPr>
            <p:ph idx="12" type="sldNum"/>
          </p:nvPr>
        </p:nvSpPr>
        <p:spPr>
          <a:xfrm>
            <a:off x="7224713" y="7007225"/>
            <a:ext cx="23526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5" name="Shape 27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92440" y="1619597"/>
            <a:ext cx="3240360" cy="278621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276" name="Shape 27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015976" y="3995861"/>
            <a:ext cx="3764777" cy="3000803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/>
          <p:nvPr>
            <p:ph type="title"/>
          </p:nvPr>
        </p:nvSpPr>
        <p:spPr>
          <a:xfrm>
            <a:off x="504825" y="303213"/>
            <a:ext cx="9072600" cy="125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Sadržaj radionice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504825" y="1763713"/>
            <a:ext cx="9072600" cy="49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0">
            <a:noAutofit/>
          </a:bodyPr>
          <a:lstStyle/>
          <a:p>
            <a:pPr indent="-457200" lvl="0" marL="497041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pronalaženje, vrednovanje i korištenje elektroničkih izvora besplatno dostupnih na internetu: monografskih publikacija, članaka, referentnih izvora, multimedije, statističkih podataka i sl. 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9704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prepoznavanje značajki različitih formata elektroničkih izvora 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9704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okupljanje i uređivanje pronađenih izvora</a:t>
            </a:r>
            <a:endParaRPr/>
          </a:p>
        </p:txBody>
      </p:sp>
      <p:sp>
        <p:nvSpPr>
          <p:cNvPr id="103" name="Shape 103"/>
          <p:cNvSpPr txBox="1"/>
          <p:nvPr>
            <p:ph idx="10" type="dt"/>
          </p:nvPr>
        </p:nvSpPr>
        <p:spPr>
          <a:xfrm>
            <a:off x="504825" y="7007225"/>
            <a:ext cx="23511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 b="0" i="0" sz="12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Shape 104"/>
          <p:cNvSpPr txBox="1"/>
          <p:nvPr>
            <p:ph idx="12" type="sldNum"/>
          </p:nvPr>
        </p:nvSpPr>
        <p:spPr>
          <a:xfrm>
            <a:off x="7224713" y="7007225"/>
            <a:ext cx="23526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/>
          <p:nvPr>
            <p:ph type="title"/>
          </p:nvPr>
        </p:nvSpPr>
        <p:spPr>
          <a:xfrm>
            <a:off x="504825" y="303213"/>
            <a:ext cx="9072600" cy="125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Periodika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Shape 283"/>
          <p:cNvSpPr txBox="1"/>
          <p:nvPr>
            <p:ph idx="1" type="body"/>
          </p:nvPr>
        </p:nvSpPr>
        <p:spPr>
          <a:xfrm>
            <a:off x="504825" y="1619597"/>
            <a:ext cx="5471700" cy="49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Knjižnica HAZU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Rad, Zbornik za narodni život i običaje, Medicinski vjesnik, Arti musices,  Starine ...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digitalne zbirke narodnih knjižnica - </a:t>
            </a:r>
            <a:r>
              <a:rPr b="0" i="0" lang="en-US" sz="24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http://www.knjiznica.hr/mods/</a:t>
            </a:r>
            <a:br>
              <a:rPr b="0" i="0" lang="en-US" sz="24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</a:br>
            <a:r>
              <a:rPr b="0" i="0" lang="en-US" sz="24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digitalne-zbirke/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Pojedinačni naslovi:</a:t>
            </a:r>
            <a:endParaRPr/>
          </a:p>
          <a:p>
            <a:pPr indent="-342900" lvl="0" marL="3429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Hrvatski planinar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Hrvatski vojnik</a:t>
            </a:r>
            <a:endParaRPr sz="2000"/>
          </a:p>
          <a:p>
            <a:pPr indent="-342900" lvl="0" marL="3429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u="sng">
                <a:solidFill>
                  <a:schemeClr val="hlink"/>
                </a:solidFill>
                <a:hlinkClick r:id="rId9"/>
              </a:rPr>
              <a:t>Prvi izbor</a:t>
            </a:r>
            <a:endParaRPr sz="2000"/>
          </a:p>
          <a:p>
            <a:pPr indent="-342900" lvl="0" marL="3429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0"/>
              </a:rPr>
              <a:t>Kolo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1"/>
              </a:rPr>
              <a:t>Hairstyle News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 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Shape 284"/>
          <p:cNvSpPr txBox="1"/>
          <p:nvPr>
            <p:ph idx="10" type="dt"/>
          </p:nvPr>
        </p:nvSpPr>
        <p:spPr>
          <a:xfrm>
            <a:off x="504825" y="7007225"/>
            <a:ext cx="23511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Shape 285"/>
          <p:cNvSpPr txBox="1"/>
          <p:nvPr>
            <p:ph idx="12" type="sldNum"/>
          </p:nvPr>
        </p:nvSpPr>
        <p:spPr>
          <a:xfrm>
            <a:off x="7224713" y="7007225"/>
            <a:ext cx="23526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6" name="Shape 28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111950" y="1619597"/>
            <a:ext cx="3400349" cy="231101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287" name="Shape 28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111950" y="4436112"/>
            <a:ext cx="3400349" cy="2582543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Shape 2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28344" y="4211885"/>
            <a:ext cx="3783719" cy="102103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294" name="Shape 2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53308" y="5652045"/>
            <a:ext cx="3858756" cy="83412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95" name="Shape 295"/>
          <p:cNvSpPr txBox="1"/>
          <p:nvPr>
            <p:ph type="title"/>
          </p:nvPr>
        </p:nvSpPr>
        <p:spPr>
          <a:xfrm>
            <a:off x="504825" y="303213"/>
            <a:ext cx="9072600" cy="125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Periodika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Shape 296"/>
          <p:cNvSpPr txBox="1"/>
          <p:nvPr>
            <p:ph idx="1" type="body"/>
          </p:nvPr>
        </p:nvSpPr>
        <p:spPr>
          <a:xfrm>
            <a:off x="504825" y="1763713"/>
            <a:ext cx="9072600" cy="18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Directory of Open Access Journals (DOAJ)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Free Online Full-text Articles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Journals for Free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Shape 297"/>
          <p:cNvSpPr txBox="1"/>
          <p:nvPr>
            <p:ph idx="10" type="dt"/>
          </p:nvPr>
        </p:nvSpPr>
        <p:spPr>
          <a:xfrm>
            <a:off x="504825" y="7007225"/>
            <a:ext cx="23511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Shape 298"/>
          <p:cNvSpPr txBox="1"/>
          <p:nvPr>
            <p:ph idx="12" type="sldNum"/>
          </p:nvPr>
        </p:nvSpPr>
        <p:spPr>
          <a:xfrm>
            <a:off x="7224713" y="7007225"/>
            <a:ext cx="23526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9" name="Shape 29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47824" y="3779837"/>
            <a:ext cx="4318850" cy="3168351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/>
          <p:nvPr>
            <p:ph type="title"/>
          </p:nvPr>
        </p:nvSpPr>
        <p:spPr>
          <a:xfrm>
            <a:off x="504825" y="303213"/>
            <a:ext cx="9072600" cy="125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Baze podataka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Shape 306"/>
          <p:cNvSpPr txBox="1"/>
          <p:nvPr>
            <p:ph idx="1" type="body"/>
          </p:nvPr>
        </p:nvSpPr>
        <p:spPr>
          <a:xfrm>
            <a:off x="504825" y="1763713"/>
            <a:ext cx="9072600" cy="49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cilj izrade - sakupljanje relevantne literature iz određenog znanstvenog područja</a:t>
            </a:r>
            <a:endParaRPr/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priređivači baza podataka:</a:t>
            </a:r>
            <a:endParaRPr/>
          </a:p>
          <a:p>
            <a:pPr indent="-2857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komercijalne / nekomercijalne institucije</a:t>
            </a:r>
            <a:endParaRPr/>
          </a:p>
          <a:p>
            <a:pPr indent="-2857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strukovna udruženja</a:t>
            </a:r>
            <a:endParaRPr/>
          </a:p>
          <a:p>
            <a:pPr indent="-2857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knjižnice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 izradi sudjeluju:</a:t>
            </a:r>
            <a:endParaRPr/>
          </a:p>
          <a:p>
            <a:pPr indent="-2857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knjižničari – definiraju strukturu baze podataka</a:t>
            </a:r>
            <a:endParaRPr/>
          </a:p>
          <a:p>
            <a:pPr indent="-2857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računalni stručnjaci – izrađuju bazu i sučelje, brinu o tehničkoj podršci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indekseri – stručnjaci iz odgovarajućih znanstvenih područja (bibliografski podaci, opis radova – sažeci, ključne riječi ...)</a:t>
            </a:r>
            <a:endParaRPr/>
          </a:p>
          <a:p>
            <a:pPr indent="-1651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651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Shape 307"/>
          <p:cNvSpPr txBox="1"/>
          <p:nvPr>
            <p:ph idx="10" type="dt"/>
          </p:nvPr>
        </p:nvSpPr>
        <p:spPr>
          <a:xfrm>
            <a:off x="504825" y="7007225"/>
            <a:ext cx="23511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Shape 308"/>
          <p:cNvSpPr txBox="1"/>
          <p:nvPr>
            <p:ph idx="12" type="sldNum"/>
          </p:nvPr>
        </p:nvSpPr>
        <p:spPr>
          <a:xfrm>
            <a:off x="7224713" y="7007225"/>
            <a:ext cx="23526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/>
          <p:nvPr>
            <p:ph type="title"/>
          </p:nvPr>
        </p:nvSpPr>
        <p:spPr>
          <a:xfrm>
            <a:off x="504825" y="303213"/>
            <a:ext cx="9072600" cy="125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Baze prema podacima koje sadrže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Shape 315"/>
          <p:cNvSpPr txBox="1"/>
          <p:nvPr>
            <p:ph idx="1" type="body"/>
          </p:nvPr>
        </p:nvSpPr>
        <p:spPr>
          <a:xfrm>
            <a:off x="504825" y="1763713"/>
            <a:ext cx="9072600" cy="49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referentne – sažete informacije: gdje naći </a:t>
            </a:r>
            <a:b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potrebne podatke - adresari i katalozi 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bibliografske – uvid u određeno znanstveno područje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referiraju izvorne radove objavljene u primarnim publikacijama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referirani radovi izvorno objavljeni na različitim jezicima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knjižnični katalozi su bibliografske baze podataka</a:t>
            </a:r>
            <a:endParaRPr/>
          </a:p>
          <a:p>
            <a:pPr indent="-2857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sadržaj zapisa: potpuni bibliografski podaci, sažeci, često  poveznice na izvorne baze podataka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npr. </a:t>
            </a:r>
            <a:r>
              <a:rPr b="0" i="0" lang="en-US" sz="24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Current Contents Connect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prikaz sadržaja časopisa u kojem je objavljen pronađeni rad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Shape 316"/>
          <p:cNvSpPr txBox="1"/>
          <p:nvPr>
            <p:ph idx="10" type="dt"/>
          </p:nvPr>
        </p:nvSpPr>
        <p:spPr>
          <a:xfrm>
            <a:off x="504825" y="7007225"/>
            <a:ext cx="23511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Shape 317"/>
          <p:cNvSpPr txBox="1"/>
          <p:nvPr>
            <p:ph idx="12" type="sldNum"/>
          </p:nvPr>
        </p:nvSpPr>
        <p:spPr>
          <a:xfrm>
            <a:off x="7200552" y="6948189"/>
            <a:ext cx="23526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8" name="Shape 3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28890" y="1547588"/>
            <a:ext cx="1017588" cy="113347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http://www.bib.umontreal.ca/communiques/images/communiques/CurrentContents.jpg" id="319" name="Shape 3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12320" y="5888731"/>
            <a:ext cx="2449982" cy="134749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g1.gif" id="325" name="Shape 325"/>
          <p:cNvPicPr preferRelativeResize="0"/>
          <p:nvPr/>
        </p:nvPicPr>
        <p:blipFill rotWithShape="1">
          <a:blip r:embed="rId3">
            <a:alphaModFix/>
          </a:blip>
          <a:srcRect b="88024" l="0" r="0" t="-1"/>
          <a:stretch/>
        </p:blipFill>
        <p:spPr>
          <a:xfrm>
            <a:off x="1620043" y="6305550"/>
            <a:ext cx="6840538" cy="65569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26" name="Shape 326"/>
          <p:cNvSpPr txBox="1"/>
          <p:nvPr>
            <p:ph type="title"/>
          </p:nvPr>
        </p:nvSpPr>
        <p:spPr>
          <a:xfrm>
            <a:off x="504825" y="303213"/>
            <a:ext cx="9072600" cy="125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Baze prema podacima koje sadrže (nastavak)</a:t>
            </a:r>
            <a:endParaRPr b="0" i="0" sz="3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Shape 327"/>
          <p:cNvSpPr txBox="1"/>
          <p:nvPr>
            <p:ph idx="1" type="body"/>
          </p:nvPr>
        </p:nvSpPr>
        <p:spPr>
          <a:xfrm>
            <a:off x="504030" y="1763613"/>
            <a:ext cx="9072600" cy="49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citatne baze podataka - po količini informacija su bibliografske baze</a:t>
            </a:r>
            <a:endParaRPr/>
          </a:p>
          <a:p>
            <a:pPr indent="-2857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daju odgovor na pitanje koji su radovi najpopularniji, najčitaniji ili najviše citirani unutar nekog znanstvenog područja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služe i vrednovanju znanstvenog rada znanstvenika</a:t>
            </a:r>
            <a:endParaRPr/>
          </a:p>
          <a:p>
            <a:pPr indent="-2857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b="0" i="0" lang="en-US" sz="24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Energy Citations Database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izvorne baze podataka - baze cjelovitog teksta (</a:t>
            </a:r>
            <a:r>
              <a:rPr b="0" i="1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full text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pristup cjelovitim tekstovima primarnih publikacija, najčešće objavljenih u periodičkim publikacijama, patenti, statistike</a:t>
            </a:r>
            <a:endParaRPr/>
          </a:p>
          <a:p>
            <a:pPr indent="-2857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b="0" i="0" lang="en-US" sz="24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Patent Full Text Database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Shape 328"/>
          <p:cNvSpPr txBox="1"/>
          <p:nvPr>
            <p:ph idx="10" type="dt"/>
          </p:nvPr>
        </p:nvSpPr>
        <p:spPr>
          <a:xfrm>
            <a:off x="504825" y="7007225"/>
            <a:ext cx="23511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Shape 329"/>
          <p:cNvSpPr txBox="1"/>
          <p:nvPr>
            <p:ph idx="12" type="sldNum"/>
          </p:nvPr>
        </p:nvSpPr>
        <p:spPr>
          <a:xfrm>
            <a:off x="7224713" y="7007225"/>
            <a:ext cx="23526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 txBox="1"/>
          <p:nvPr>
            <p:ph type="title"/>
          </p:nvPr>
        </p:nvSpPr>
        <p:spPr>
          <a:xfrm>
            <a:off x="504825" y="303213"/>
            <a:ext cx="9072600" cy="125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Baze podataka - ostalo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Shape 336"/>
          <p:cNvSpPr txBox="1"/>
          <p:nvPr>
            <p:ph idx="1" type="body"/>
          </p:nvPr>
        </p:nvSpPr>
        <p:spPr>
          <a:xfrm>
            <a:off x="504825" y="1763713"/>
            <a:ext cx="9072600" cy="49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u="sng">
                <a:solidFill>
                  <a:schemeClr val="hlink"/>
                </a:solidFill>
                <a:hlinkClick r:id="rId3"/>
              </a:rPr>
              <a:t>Portal elektroničkih izvora za hrvatsku akademsku i znanstvenu zajednicu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Središnji katalog službenih dokumenata RH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Hrvatska znanstvena bibliografija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ERIC</a:t>
            </a: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Education Resources Information Center</a:t>
            </a:r>
            <a:endParaRPr/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PubMed</a:t>
            </a: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- 26 mil. zapisa s područja biomedicine</a:t>
            </a:r>
            <a:endParaRPr/>
          </a:p>
          <a:p>
            <a: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Shape 337"/>
          <p:cNvSpPr txBox="1"/>
          <p:nvPr>
            <p:ph idx="10" type="dt"/>
          </p:nvPr>
        </p:nvSpPr>
        <p:spPr>
          <a:xfrm>
            <a:off x="504825" y="7007225"/>
            <a:ext cx="23511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Shape 338"/>
          <p:cNvSpPr txBox="1"/>
          <p:nvPr>
            <p:ph idx="12" type="sldNum"/>
          </p:nvPr>
        </p:nvSpPr>
        <p:spPr>
          <a:xfrm>
            <a:off x="7224713" y="7007225"/>
            <a:ext cx="23526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RIC - Institute of Education Sciences" id="339" name="Shape 339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184328" y="5343982"/>
            <a:ext cx="2981325" cy="1133476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https://upload.wikimedia.org/wikipedia/commons/thumb/f/fb/US-NLM-PubMed-Logo.svg/2000px-US-NLM-PubMed-Logo.svg.png" id="340" name="Shape 3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40298" y="5343982"/>
            <a:ext cx="3321457" cy="1181002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 txBox="1"/>
          <p:nvPr>
            <p:ph type="title"/>
          </p:nvPr>
        </p:nvSpPr>
        <p:spPr>
          <a:xfrm>
            <a:off x="504825" y="303213"/>
            <a:ext cx="9072600" cy="125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Glazba i film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Shape 347"/>
          <p:cNvSpPr txBox="1"/>
          <p:nvPr>
            <p:ph idx="1" type="body"/>
          </p:nvPr>
        </p:nvSpPr>
        <p:spPr>
          <a:xfrm>
            <a:off x="504825" y="1763713"/>
            <a:ext cx="9072600" cy="14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Classical Connect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u="sng">
                <a:hlinkClick r:id="rId4"/>
              </a:rPr>
              <a:t>IMDb</a:t>
            </a:r>
            <a:r>
              <a:rPr lang="en-US"/>
              <a:t> – </a:t>
            </a:r>
            <a:r>
              <a:rPr lang="en-US" u="sng">
                <a:hlinkClick r:id="rId5"/>
              </a:rPr>
              <a:t>IMFDb</a:t>
            </a:r>
            <a:r>
              <a:rPr lang="en-US"/>
              <a:t> - </a:t>
            </a:r>
            <a:r>
              <a:rPr lang="en-US" u="sng">
                <a:hlinkClick r:id="rId6"/>
              </a:rPr>
              <a:t>IMcDB</a:t>
            </a:r>
            <a:endParaRPr/>
          </a:p>
          <a:p>
            <a: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Shape 348"/>
          <p:cNvSpPr txBox="1"/>
          <p:nvPr>
            <p:ph idx="10" type="dt"/>
          </p:nvPr>
        </p:nvSpPr>
        <p:spPr>
          <a:xfrm>
            <a:off x="504825" y="7007225"/>
            <a:ext cx="23511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Shape 349"/>
          <p:cNvSpPr txBox="1"/>
          <p:nvPr>
            <p:ph idx="12" type="sldNum"/>
          </p:nvPr>
        </p:nvSpPr>
        <p:spPr>
          <a:xfrm>
            <a:off x="7224713" y="7007225"/>
            <a:ext cx="23526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0" name="Shape 350"/>
          <p:cNvGrpSpPr/>
          <p:nvPr/>
        </p:nvGrpSpPr>
        <p:grpSpPr>
          <a:xfrm>
            <a:off x="638673" y="3131765"/>
            <a:ext cx="4319946" cy="3654664"/>
            <a:chOff x="638681" y="3131765"/>
            <a:chExt cx="4123267" cy="3654664"/>
          </a:xfrm>
        </p:grpSpPr>
        <p:pic>
          <p:nvPicPr>
            <p:cNvPr id="351" name="Shape 35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38681" y="3131765"/>
              <a:ext cx="4123267" cy="3654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2" name="Shape 352"/>
            <p:cNvSpPr/>
            <p:nvPr/>
          </p:nvSpPr>
          <p:spPr>
            <a:xfrm>
              <a:off x="4032200" y="3707829"/>
              <a:ext cx="729600" cy="3078600"/>
            </a:xfrm>
            <a:prstGeom prst="rect">
              <a:avLst/>
            </a:prstGeom>
            <a:blipFill rotWithShape="1">
              <a:blip r:embed="rId8">
                <a:alphaModFix amt="90000"/>
              </a:blip>
              <a:tile algn="tl" flip="none" tx="0" sx="100000" ty="0" sy="100000"/>
            </a:blip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53" name="Shape 35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256335" y="1736216"/>
            <a:ext cx="4320000" cy="3897392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 txBox="1"/>
          <p:nvPr/>
        </p:nvSpPr>
        <p:spPr>
          <a:xfrm>
            <a:off x="7223125" y="6884988"/>
            <a:ext cx="2352600" cy="5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fld id="{00000000-1234-1234-1234-123412341234}" type="slidenum"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Shape 361"/>
          <p:cNvSpPr txBox="1"/>
          <p:nvPr>
            <p:ph type="title"/>
          </p:nvPr>
        </p:nvSpPr>
        <p:spPr>
          <a:xfrm>
            <a:off x="504825" y="303213"/>
            <a:ext cx="9072600" cy="125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Zadatak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Shape 362"/>
          <p:cNvSpPr txBox="1"/>
          <p:nvPr>
            <p:ph idx="1" type="body"/>
          </p:nvPr>
        </p:nvSpPr>
        <p:spPr>
          <a:xfrm>
            <a:off x="1439900" y="1763721"/>
            <a:ext cx="8137500" cy="31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Istražite bazu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http://www.bioportal.hr/gis/</a:t>
            </a: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Shape 363"/>
          <p:cNvSpPr txBox="1"/>
          <p:nvPr>
            <p:ph idx="10" type="dt"/>
          </p:nvPr>
        </p:nvSpPr>
        <p:spPr>
          <a:xfrm>
            <a:off x="504825" y="7007225"/>
            <a:ext cx="23511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Shape 364"/>
          <p:cNvSpPr txBox="1"/>
          <p:nvPr>
            <p:ph idx="12" type="sldNum"/>
          </p:nvPr>
        </p:nvSpPr>
        <p:spPr>
          <a:xfrm>
            <a:off x="7224713" y="7007225"/>
            <a:ext cx="23526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s://upload.wikimedia.org/wikipedia/commons/thumb/3/38/Task.svg/2000px-Task.svg.png" id="365" name="Shape 3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6452" y="1475581"/>
            <a:ext cx="877692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Shape 3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32750" y="2555575"/>
            <a:ext cx="6762484" cy="4451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 txBox="1"/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Referentni izvori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Shape 373"/>
          <p:cNvSpPr txBox="1"/>
          <p:nvPr>
            <p:ph idx="1" type="body"/>
          </p:nvPr>
        </p:nvSpPr>
        <p:spPr>
          <a:xfrm>
            <a:off x="504825" y="1763713"/>
            <a:ext cx="9072563" cy="4989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bibliografije – opće i nacionalne, specijalne</a:t>
            </a:r>
            <a:endParaRPr/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enciklopedije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almanasi, godišnjaci</a:t>
            </a:r>
            <a:endParaRPr/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rječnici</a:t>
            </a:r>
            <a:endParaRPr/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biografski izvori</a:t>
            </a:r>
            <a:endParaRPr/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katalozi</a:t>
            </a:r>
            <a:endParaRPr/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geografski izvori – mape, atlasi, vodiči</a:t>
            </a:r>
            <a:endParaRPr/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službeni izvori – statistike, indeksi</a:t>
            </a:r>
            <a:endParaRPr/>
          </a:p>
        </p:txBody>
      </p:sp>
      <p:sp>
        <p:nvSpPr>
          <p:cNvPr id="374" name="Shape 374"/>
          <p:cNvSpPr txBox="1"/>
          <p:nvPr>
            <p:ph idx="10" type="dt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Shape 375"/>
          <p:cNvSpPr txBox="1"/>
          <p:nvPr>
            <p:ph idx="12" type="sldNum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 txBox="1"/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Bibliografije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Shape 382"/>
          <p:cNvSpPr txBox="1"/>
          <p:nvPr>
            <p:ph idx="10" type="dt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Shape 383"/>
          <p:cNvSpPr txBox="1"/>
          <p:nvPr>
            <p:ph idx="12" type="sldNum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Shape 384"/>
          <p:cNvSpPr txBox="1"/>
          <p:nvPr>
            <p:ph idx="1" type="body"/>
          </p:nvPr>
        </p:nvSpPr>
        <p:spPr>
          <a:xfrm>
            <a:off x="504825" y="1763713"/>
            <a:ext cx="9072563" cy="4989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nacionalne: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b="0" i="0" lang="en-US" sz="28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Icelandic National Bibliography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b="0" i="0" lang="en-US" sz="28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British National Bibliography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specijalne: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b="0" i="0" lang="en-US" sz="28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Special bibliography on American </a:t>
            </a:r>
            <a:br>
              <a:rPr b="0" i="0" lang="en-US" sz="28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</a:br>
            <a:r>
              <a:rPr b="0" i="0" lang="en-US" sz="28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Indian health</a:t>
            </a:r>
            <a:endParaRPr/>
          </a:p>
          <a:p>
            <a:pPr indent="-2857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u="sng">
                <a:solidFill>
                  <a:schemeClr val="hlink"/>
                </a:solidFill>
                <a:hlinkClick r:id="rId8"/>
              </a:rPr>
              <a:t>Pitajte knjižničare: Izvori za istraživanje </a:t>
            </a:r>
            <a:br>
              <a:rPr lang="en-US" u="sng">
                <a:solidFill>
                  <a:schemeClr val="hlink"/>
                </a:solidFill>
                <a:hlinkClick r:id="rId9"/>
              </a:rPr>
            </a:br>
            <a:r>
              <a:rPr lang="en-US" u="sng">
                <a:solidFill>
                  <a:schemeClr val="hlink"/>
                </a:solidFill>
                <a:hlinkClick r:id="rId10"/>
              </a:rPr>
              <a:t>rodoslovlja</a:t>
            </a:r>
            <a:endParaRPr/>
          </a:p>
          <a:p>
            <a:pPr indent="-1079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avatars1.githubusercontent.com/u/4457260?v=3&amp;s=200" id="385" name="Shape 38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336846" y="1619597"/>
            <a:ext cx="1905000" cy="190500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https://upload.wikimedia.org/wikipedia/en/thumb/f/f7/BritishLibrary.svg/483px-BritishLibrary.svg.png" id="386" name="Shape 38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051550" y="4118977"/>
            <a:ext cx="1190291" cy="2522988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Logo of healthservrep" id="387" name="Shape 38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338524" y="6292840"/>
            <a:ext cx="4762500" cy="71437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/>
          <p:nvPr>
            <p:ph type="title"/>
          </p:nvPr>
        </p:nvSpPr>
        <p:spPr>
          <a:xfrm>
            <a:off x="504825" y="303213"/>
            <a:ext cx="9072600" cy="125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Knjižnice u elektroničkom okruženju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Shape 111"/>
          <p:cNvSpPr txBox="1"/>
          <p:nvPr>
            <p:ph idx="1" type="body"/>
          </p:nvPr>
        </p:nvSpPr>
        <p:spPr>
          <a:xfrm>
            <a:off x="504825" y="1763713"/>
            <a:ext cx="9072600" cy="49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porast broja informacijskih izvora </a:t>
            </a:r>
            <a:endParaRPr/>
          </a:p>
          <a:p>
            <a:pPr indent="-342900" lvl="0" marL="342900" marR="0" rtl="0" algn="l">
              <a:lnSpc>
                <a:spcPct val="85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dostupnost informacija u stvarnom vremenu</a:t>
            </a:r>
            <a:endParaRPr/>
          </a:p>
          <a:p>
            <a:pPr indent="-342900" lvl="0" marL="342900" marR="0" rtl="0" algn="l">
              <a:lnSpc>
                <a:spcPct val="85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promjene u načinu rada i u razvoju knjižnica </a:t>
            </a:r>
            <a:endParaRPr b="0" i="0" sz="24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85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razvoj se usmjerava prema građi u elektroničkom obliku i sve brojnijim uslugama potpomognutim informacijskom tehnologijom: 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1" marL="857250" marR="0" rtl="0" algn="l">
              <a:lnSpc>
                <a:spcPct val="85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knjižnični katalozi na internetu</a:t>
            </a:r>
            <a:endParaRPr/>
          </a:p>
          <a:p>
            <a:pPr indent="-457200" lvl="1" marL="857250" marR="0" rtl="0" algn="l">
              <a:lnSpc>
                <a:spcPct val="85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kontakt s informacijskom službom knjižnice putem web stranica knjižnice</a:t>
            </a:r>
            <a:endParaRPr/>
          </a:p>
          <a:p>
            <a:pPr indent="-457200" lvl="1" marL="857250" marR="0" rtl="0" algn="l">
              <a:lnSpc>
                <a:spcPct val="85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hibridne i digitalne knjižnice</a:t>
            </a:r>
            <a:endParaRPr/>
          </a:p>
          <a:p>
            <a:pPr indent="-457200" lvl="1" marL="857250" marR="0" rtl="0" algn="l">
              <a:lnSpc>
                <a:spcPct val="85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interakcija korisnika s uslugama i građom</a:t>
            </a:r>
            <a:endParaRPr/>
          </a:p>
          <a:p>
            <a:pPr indent="-457200" lvl="1" marL="857250" marR="0" rtl="0" algn="l">
              <a:lnSpc>
                <a:spcPct val="85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individualizacija pristupa korisnicima</a:t>
            </a:r>
            <a:endParaRPr/>
          </a:p>
          <a:p>
            <a:pPr indent="-457200" lvl="1" marL="857250" marR="0" rtl="0" algn="l">
              <a:lnSpc>
                <a:spcPct val="85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usluge 24/7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Shape 112"/>
          <p:cNvSpPr txBox="1"/>
          <p:nvPr>
            <p:ph idx="10" type="dt"/>
          </p:nvPr>
        </p:nvSpPr>
        <p:spPr>
          <a:xfrm>
            <a:off x="504825" y="7007225"/>
            <a:ext cx="23511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 b="0" i="0" sz="12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Shape 113"/>
          <p:cNvSpPr txBox="1"/>
          <p:nvPr>
            <p:ph idx="12" type="sldNum"/>
          </p:nvPr>
        </p:nvSpPr>
        <p:spPr>
          <a:xfrm>
            <a:off x="7224713" y="7007225"/>
            <a:ext cx="23526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 txBox="1"/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Opće enciklopedije i leksikoni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Shape 394"/>
          <p:cNvSpPr txBox="1"/>
          <p:nvPr>
            <p:ph idx="12" type="sldNum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375" lIns="100775" spcFirstLastPara="1" rIns="100775" wrap="square" tIns="503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eti-svezak" id="395" name="Shape 395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19524" y="1619597"/>
            <a:ext cx="3732212" cy="18970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0852298323" id="396" name="Shape 3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75324" y="3862735"/>
            <a:ext cx="1744662" cy="21320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teu" id="397" name="Shape 39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359149" y="2095847"/>
            <a:ext cx="588962" cy="14493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ibl" id="398" name="Shape 39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16236" y="4577110"/>
            <a:ext cx="2887663" cy="14493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njige" id="399" name="Shape 39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39074" y="3703985"/>
            <a:ext cx="2311400" cy="2352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er" id="400" name="Shape 40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077199" y="2035522"/>
            <a:ext cx="1890712" cy="1449388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cxnSp>
        <p:nvCxnSpPr>
          <p:cNvPr id="401" name="Shape 401"/>
          <p:cNvCxnSpPr/>
          <p:nvPr/>
        </p:nvCxnSpPr>
        <p:spPr>
          <a:xfrm>
            <a:off x="647824" y="3624610"/>
            <a:ext cx="8731250" cy="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2" name="Shape 402"/>
          <p:cNvCxnSpPr/>
          <p:nvPr/>
        </p:nvCxnSpPr>
        <p:spPr>
          <a:xfrm>
            <a:off x="647824" y="6085235"/>
            <a:ext cx="8731250" cy="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3" name="Shape 403"/>
          <p:cNvCxnSpPr/>
          <p:nvPr/>
        </p:nvCxnSpPr>
        <p:spPr>
          <a:xfrm>
            <a:off x="647824" y="2989610"/>
            <a:ext cx="0" cy="4049712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4" name="Shape 404"/>
          <p:cNvCxnSpPr/>
          <p:nvPr/>
        </p:nvCxnSpPr>
        <p:spPr>
          <a:xfrm>
            <a:off x="9379074" y="2910235"/>
            <a:ext cx="0" cy="4048125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5" name="Shape 405"/>
          <p:cNvCxnSpPr/>
          <p:nvPr/>
        </p:nvCxnSpPr>
        <p:spPr>
          <a:xfrm>
            <a:off x="6680324" y="2910235"/>
            <a:ext cx="0" cy="4048125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descr="rhj" id="406" name="Shape 40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282824" y="4577110"/>
            <a:ext cx="725487" cy="14493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ole" id="407" name="Shape 40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47824" y="4577110"/>
            <a:ext cx="661987" cy="1449387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Shape 408"/>
          <p:cNvSpPr txBox="1"/>
          <p:nvPr>
            <p:ph idx="10" type="dt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 txBox="1"/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Opće enciklopedije i leksikoni</a:t>
            </a:r>
            <a:endParaRPr/>
          </a:p>
        </p:txBody>
      </p:sp>
      <p:sp>
        <p:nvSpPr>
          <p:cNvPr id="415" name="Shape 415"/>
          <p:cNvSpPr txBox="1"/>
          <p:nvPr>
            <p:ph idx="1" type="body"/>
          </p:nvPr>
        </p:nvSpPr>
        <p:spPr>
          <a:xfrm>
            <a:off x="504825" y="1763713"/>
            <a:ext cx="9072563" cy="4989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Encyclopaedia Britannica</a:t>
            </a: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od 1974. objedinjuje leksikon i enciklopediju, 15. izd., 32 sveska dostupna online/CD-ROM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Encyclopedie Larousse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Leksikografski zavod M. Krleža</a:t>
            </a: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Proleksis enciklopedija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Shape 416"/>
          <p:cNvSpPr txBox="1"/>
          <p:nvPr>
            <p:ph idx="10" type="dt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Shape 417"/>
          <p:cNvSpPr txBox="1"/>
          <p:nvPr>
            <p:ph idx="12" type="sldNum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8" name="Shape 4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976416" y="3449904"/>
            <a:ext cx="3586150" cy="335478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 txBox="1"/>
          <p:nvPr/>
        </p:nvSpPr>
        <p:spPr>
          <a:xfrm>
            <a:off x="1858963" y="6010275"/>
            <a:ext cx="5221287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http://en.wikipedia.org/wiki/Main_Page</a:t>
            </a:r>
            <a:endParaRPr/>
          </a:p>
        </p:txBody>
      </p:sp>
      <p:sp>
        <p:nvSpPr>
          <p:cNvPr id="425" name="Shape 425"/>
          <p:cNvSpPr txBox="1"/>
          <p:nvPr/>
        </p:nvSpPr>
        <p:spPr>
          <a:xfrm>
            <a:off x="2169319" y="6654055"/>
            <a:ext cx="5741987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http://hr.wikipedia.org/wiki/Glavna_stranica</a:t>
            </a:r>
            <a:endParaRPr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Shape 426"/>
          <p:cNvSpPr txBox="1"/>
          <p:nvPr>
            <p:ph idx="10" type="dt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Shape 427"/>
          <p:cNvSpPr txBox="1"/>
          <p:nvPr>
            <p:ph idx="12" type="sldNum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8" name="Shape 4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3768" y="1036319"/>
            <a:ext cx="9786594" cy="55201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29" name="Shape 429"/>
          <p:cNvSpPr txBox="1"/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Wikipedija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30" name="Shape 430"/>
          <p:cNvGrpSpPr/>
          <p:nvPr/>
        </p:nvGrpSpPr>
        <p:grpSpPr>
          <a:xfrm>
            <a:off x="503808" y="3707829"/>
            <a:ext cx="1809750" cy="1857375"/>
            <a:chOff x="359569" y="3707829"/>
            <a:chExt cx="1809750" cy="1857375"/>
          </a:xfrm>
        </p:grpSpPr>
        <p:pic>
          <p:nvPicPr>
            <p:cNvPr id="431" name="Shape 43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59569" y="3707829"/>
              <a:ext cx="1809750" cy="1857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2" name="Shape 432"/>
            <p:cNvSpPr/>
            <p:nvPr/>
          </p:nvSpPr>
          <p:spPr>
            <a:xfrm>
              <a:off x="503808" y="4636516"/>
              <a:ext cx="1152128" cy="367457"/>
            </a:xfrm>
            <a:prstGeom prst="ellipse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 txBox="1"/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Popisi online enciklopedija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Shape 439"/>
          <p:cNvSpPr txBox="1"/>
          <p:nvPr>
            <p:ph idx="1" type="body"/>
          </p:nvPr>
        </p:nvSpPr>
        <p:spPr>
          <a:xfrm>
            <a:off x="504825" y="1763713"/>
            <a:ext cx="9072563" cy="4989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Wikipedija</a:t>
            </a: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ALA / RUSA / ETS</a:t>
            </a: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Best Free Reference Web Sites Combined Index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Shape 440"/>
          <p:cNvSpPr txBox="1"/>
          <p:nvPr>
            <p:ph idx="10" type="dt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Shape 441"/>
          <p:cNvSpPr txBox="1"/>
          <p:nvPr>
            <p:ph idx="12" type="sldNum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2" name="Shape 4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84328" y="3347789"/>
            <a:ext cx="4031774" cy="352241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 txBox="1"/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 neka druga enciklopedijska izdanja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Shape 449"/>
          <p:cNvSpPr txBox="1"/>
          <p:nvPr>
            <p:ph idx="1" type="body"/>
          </p:nvPr>
        </p:nvSpPr>
        <p:spPr>
          <a:xfrm>
            <a:off x="504825" y="1763713"/>
            <a:ext cx="9072563" cy="4989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Baseball Almanac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The Old Farmers Almanac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CIA World Factbook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Shape 450"/>
          <p:cNvSpPr txBox="1"/>
          <p:nvPr>
            <p:ph idx="10" type="dt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Shape 451"/>
          <p:cNvSpPr txBox="1"/>
          <p:nvPr>
            <p:ph idx="12" type="sldNum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Shape 4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11928" y="3779837"/>
            <a:ext cx="3075885" cy="330028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453" name="Shape 45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120432" y="1691605"/>
            <a:ext cx="3059694" cy="329914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Old Farmer's Almanac" id="454" name="Shape 454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087813" y="-3565525"/>
            <a:ext cx="428625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Shape 45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925953" y="5429981"/>
            <a:ext cx="4286250" cy="114300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 txBox="1"/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Hrvatski jezik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Shape 462"/>
          <p:cNvSpPr txBox="1"/>
          <p:nvPr>
            <p:ph idx="1" type="body"/>
          </p:nvPr>
        </p:nvSpPr>
        <p:spPr>
          <a:xfrm>
            <a:off x="504825" y="1763713"/>
            <a:ext cx="9072563" cy="3096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Hrvatski jezični portal</a:t>
            </a: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Institut za hrvatski jezik i jezikoslovlje</a:t>
            </a:r>
            <a:endParaRPr/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u="sng">
                <a:solidFill>
                  <a:schemeClr val="hlink"/>
                </a:solidFill>
                <a:hlinkClick r:id="rId5"/>
              </a:rPr>
              <a:t>Zavod za lingvistiku</a:t>
            </a:r>
            <a:r>
              <a:rPr lang="en-US"/>
              <a:t> - računalni resursi za hrvatski jezik</a:t>
            </a:r>
            <a:endParaRPr/>
          </a:p>
        </p:txBody>
      </p:sp>
      <p:sp>
        <p:nvSpPr>
          <p:cNvPr id="463" name="Shape 463"/>
          <p:cNvSpPr txBox="1"/>
          <p:nvPr>
            <p:ph idx="10" type="dt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Shape 464"/>
          <p:cNvSpPr txBox="1"/>
          <p:nvPr>
            <p:ph idx="12" type="sldNum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5" name="Shape 46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061800" y="3626646"/>
            <a:ext cx="6226276" cy="338059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 txBox="1"/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Engleski i drugi jezici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Shape 472"/>
          <p:cNvSpPr txBox="1"/>
          <p:nvPr>
            <p:ph idx="1" type="body"/>
          </p:nvPr>
        </p:nvSpPr>
        <p:spPr>
          <a:xfrm>
            <a:off x="504825" y="1763713"/>
            <a:ext cx="9072563" cy="4989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Merriam-Webster Dictionary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Online rječnici hrvatskog i drugih jezika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Shape 473"/>
          <p:cNvSpPr txBox="1"/>
          <p:nvPr>
            <p:ph idx="10" type="dt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Shape 474"/>
          <p:cNvSpPr txBox="1"/>
          <p:nvPr>
            <p:ph idx="12" type="sldNum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5" name="Shape 47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60862" y="3429000"/>
            <a:ext cx="4738949" cy="370755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 txBox="1"/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Pojmovnici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Shape 482"/>
          <p:cNvSpPr txBox="1"/>
          <p:nvPr>
            <p:ph idx="1" type="body"/>
          </p:nvPr>
        </p:nvSpPr>
        <p:spPr>
          <a:xfrm>
            <a:off x="504825" y="1763713"/>
            <a:ext cx="9072563" cy="42483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Vrijeme i klima hrvatskog Jadrana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Rječnik filozofskih pojmova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EuroVoc, višejezični pojmovnik EU-a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Medijska pismenost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Webopedia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Shape 483"/>
          <p:cNvSpPr txBox="1"/>
          <p:nvPr>
            <p:ph idx="10" type="dt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Shape 484"/>
          <p:cNvSpPr txBox="1"/>
          <p:nvPr>
            <p:ph idx="12" type="sldNum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 txBox="1"/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Jezični alati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Shape 491"/>
          <p:cNvSpPr txBox="1"/>
          <p:nvPr>
            <p:ph idx="1" type="body"/>
          </p:nvPr>
        </p:nvSpPr>
        <p:spPr>
          <a:xfrm>
            <a:off x="504825" y="1763713"/>
            <a:ext cx="9072563" cy="4989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Google Prevoditelj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BabelFish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Accents of English from Around the World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Shape 492"/>
          <p:cNvSpPr txBox="1"/>
          <p:nvPr>
            <p:ph idx="10" type="dt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Shape 493"/>
          <p:cNvSpPr txBox="1"/>
          <p:nvPr>
            <p:ph idx="12" type="sldNum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4" name="Shape 49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304008" y="3851845"/>
            <a:ext cx="6336456" cy="3231398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Shape 5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32400" y="1979637"/>
            <a:ext cx="3479800" cy="1867926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01" name="Shape 501"/>
          <p:cNvSpPr txBox="1"/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Biografije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/>
          <p:nvPr>
            <p:ph idx="1" type="body"/>
          </p:nvPr>
        </p:nvSpPr>
        <p:spPr>
          <a:xfrm>
            <a:off x="504825" y="1763713"/>
            <a:ext cx="9072563" cy="2520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Tko je tko u hrvatskoj znanosti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Članovi HAZU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Infoplease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Shape 503"/>
          <p:cNvSpPr txBox="1"/>
          <p:nvPr>
            <p:ph idx="10" type="dt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Shape 504"/>
          <p:cNvSpPr txBox="1"/>
          <p:nvPr>
            <p:ph idx="12" type="sldNum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5" name="Shape 50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1841" y="3856987"/>
            <a:ext cx="3600400" cy="2828886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506" name="Shape 50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896495" y="4134905"/>
            <a:ext cx="3424361" cy="2550968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/>
          <p:nvPr>
            <p:ph type="title"/>
          </p:nvPr>
        </p:nvSpPr>
        <p:spPr>
          <a:xfrm>
            <a:off x="504825" y="303213"/>
            <a:ext cx="9072600" cy="125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Knjižničari u elektroničkom okruženju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Shape 120"/>
          <p:cNvSpPr txBox="1"/>
          <p:nvPr>
            <p:ph idx="1" type="body"/>
          </p:nvPr>
        </p:nvSpPr>
        <p:spPr>
          <a:xfrm>
            <a:off x="504825" y="1763713"/>
            <a:ext cx="9072600" cy="49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 obzirom na dostupnost informacija i kvalitetu znanja knjižničari</a:t>
            </a:r>
            <a:r>
              <a:rPr lang="en-US" sz="2800"/>
              <a:t> moraju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  <a:p>
            <a:pPr indent="-342900" lvl="0" marL="342900" marR="0" rtl="0" algn="l">
              <a:lnSpc>
                <a:spcPct val="95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-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znati kako se e-izvori stvaraju, kako su oblikovani, gdje i kako se pohranjuju, koji su kriteriji za vrednovanje </a:t>
            </a:r>
            <a:endParaRPr/>
          </a:p>
          <a:p>
            <a:pPr indent="-342900" lvl="0" marL="342900" marR="0" rtl="0" algn="l">
              <a:lnSpc>
                <a:spcPct val="95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-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razumjeti ulogu i uporabu novih tehnologija: upravljanje, obrada i korištenje velike kvantitete informacija, tehnički uvjeti, operativni postupci</a:t>
            </a:r>
            <a:endParaRPr/>
          </a:p>
          <a:p>
            <a:pPr indent="0" lvl="0" marL="0" marR="0" rtl="0" algn="l">
              <a:lnSpc>
                <a:spcPct val="95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Knjižničar je svojevrsni </a:t>
            </a:r>
            <a:r>
              <a:rPr b="0" i="1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middleware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softverski posrednik – jer posjeduje znanja i vještine kojima premošćuje put od korisničke informacijske potrebe do brojnih izvora informacija.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Shape 121"/>
          <p:cNvSpPr txBox="1"/>
          <p:nvPr>
            <p:ph idx="10" type="dt"/>
          </p:nvPr>
        </p:nvSpPr>
        <p:spPr>
          <a:xfrm>
            <a:off x="504825" y="7007225"/>
            <a:ext cx="23511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/>
          </a:p>
        </p:txBody>
      </p:sp>
      <p:sp>
        <p:nvSpPr>
          <p:cNvPr id="122" name="Shape 122"/>
          <p:cNvSpPr txBox="1"/>
          <p:nvPr>
            <p:ph idx="12" type="sldNum"/>
          </p:nvPr>
        </p:nvSpPr>
        <p:spPr>
          <a:xfrm>
            <a:off x="7224713" y="7007225"/>
            <a:ext cx="23526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hape 511"/>
          <p:cNvSpPr txBox="1"/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Osobe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Shape 512"/>
          <p:cNvSpPr txBox="1"/>
          <p:nvPr>
            <p:ph idx="1" type="body"/>
          </p:nvPr>
        </p:nvSpPr>
        <p:spPr>
          <a:xfrm>
            <a:off x="504825" y="1763713"/>
            <a:ext cx="9072563" cy="4989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stranice matičnih ureda</a:t>
            </a:r>
            <a:endParaRPr/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stranice osmrtnica ili groblja</a:t>
            </a:r>
            <a:endParaRPr/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popisi imigranata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telefonski imenici</a:t>
            </a:r>
            <a:endParaRPr/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white pages</a:t>
            </a:r>
            <a:endParaRPr/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Shape 513"/>
          <p:cNvSpPr txBox="1"/>
          <p:nvPr>
            <p:ph idx="10" type="dt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Shape 514"/>
          <p:cNvSpPr txBox="1"/>
          <p:nvPr>
            <p:ph idx="12" type="sldNum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 txBox="1"/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Martindale’s Reference Desk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Shape 521"/>
          <p:cNvSpPr txBox="1"/>
          <p:nvPr>
            <p:ph idx="1" type="body"/>
          </p:nvPr>
        </p:nvSpPr>
        <p:spPr>
          <a:xfrm>
            <a:off x="504825" y="1763713"/>
            <a:ext cx="9072563" cy="4989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b="0" i="0" lang="en-US" sz="40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http://www.martindalecenter.com/</a:t>
            </a: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93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b="0" i="0" lang="en-US" sz="40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Calculators</a:t>
            </a: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22.125 kalkulatora i proračunskih tablica</a:t>
            </a:r>
            <a:endParaRPr b="0" i="0" sz="4000" u="sng" cap="none" strike="noStrike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  <a:hlinkClick r:id="rId5"/>
            </a:endParaRPr>
          </a:p>
          <a:p>
            <a:pPr indent="0" lvl="0" mar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Shape 522"/>
          <p:cNvSpPr txBox="1"/>
          <p:nvPr>
            <p:ph idx="10" type="dt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Shape 523"/>
          <p:cNvSpPr txBox="1"/>
          <p:nvPr>
            <p:ph idx="12" type="sldNum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4" name="Shape 5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331133" y="3999834"/>
            <a:ext cx="4481733" cy="2808312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Shape 530"/>
          <p:cNvSpPr txBox="1"/>
          <p:nvPr>
            <p:ph type="title"/>
          </p:nvPr>
        </p:nvSpPr>
        <p:spPr>
          <a:xfrm>
            <a:off x="504031" y="323453"/>
            <a:ext cx="9072563" cy="1258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Martindale’s Reference Desk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Shape 531"/>
          <p:cNvSpPr txBox="1"/>
          <p:nvPr>
            <p:ph idx="1" type="body"/>
          </p:nvPr>
        </p:nvSpPr>
        <p:spPr>
          <a:xfrm>
            <a:off x="504031" y="1763613"/>
            <a:ext cx="6264473" cy="1665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AGRICULTURE, MATHEMATICS, SCIENCE  (Calculators, Applets, Spreadsheets, and where Applicable includes: Courses, Manuals, Handbooks, Simulations, Animations, Videos/Movies, etc.)</a:t>
            </a:r>
            <a:endParaRPr b="0" i="0" sz="2800" u="sng" cap="none" strike="noStrike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  <a:hlinkClick r:id="rId4"/>
            </a:endParaRPr>
          </a:p>
        </p:txBody>
      </p:sp>
      <p:sp>
        <p:nvSpPr>
          <p:cNvPr id="532" name="Shape 532"/>
          <p:cNvSpPr txBox="1"/>
          <p:nvPr>
            <p:ph idx="10" type="dt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Shape 533"/>
          <p:cNvSpPr txBox="1"/>
          <p:nvPr>
            <p:ph idx="12" type="sldNum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4" name="Shape 5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45116" y="1835621"/>
            <a:ext cx="2521792" cy="513416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35" name="Shape 535"/>
          <p:cNvSpPr txBox="1"/>
          <p:nvPr/>
        </p:nvSpPr>
        <p:spPr>
          <a:xfrm>
            <a:off x="503808" y="4787949"/>
            <a:ext cx="6264696" cy="1008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NAUTICAL ARCHAEOLOGY DATABASES, LECTURES, TEXTBOOKS, ETC.</a:t>
            </a:r>
            <a:endParaRPr/>
          </a:p>
        </p:txBody>
      </p:sp>
      <p:sp>
        <p:nvSpPr>
          <p:cNvPr id="536" name="Shape 536"/>
          <p:cNvSpPr txBox="1"/>
          <p:nvPr/>
        </p:nvSpPr>
        <p:spPr>
          <a:xfrm>
            <a:off x="503808" y="6044041"/>
            <a:ext cx="6264696" cy="11201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Neil Puckett - </a:t>
            </a:r>
            <a:r>
              <a:rPr lang="en-US" sz="2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Ancient Ships: Reconstructing a Greek Penteconter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Shape 537"/>
          <p:cNvSpPr/>
          <p:nvPr/>
        </p:nvSpPr>
        <p:spPr>
          <a:xfrm rot="5400000">
            <a:off x="3456136" y="4487313"/>
            <a:ext cx="432048" cy="313240"/>
          </a:xfrm>
          <a:prstGeom prst="chevron">
            <a:avLst>
              <a:gd fmla="val 50000" name="adj"/>
            </a:avLst>
          </a:prstGeom>
          <a:solidFill>
            <a:srgbClr val="00B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Shape 538"/>
          <p:cNvSpPr/>
          <p:nvPr/>
        </p:nvSpPr>
        <p:spPr>
          <a:xfrm rot="5400000">
            <a:off x="3456136" y="5783457"/>
            <a:ext cx="432048" cy="313240"/>
          </a:xfrm>
          <a:prstGeom prst="chevron">
            <a:avLst>
              <a:gd fmla="val 50000" name="adj"/>
            </a:avLst>
          </a:prstGeom>
          <a:solidFill>
            <a:srgbClr val="00B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Shape 544"/>
          <p:cNvSpPr txBox="1"/>
          <p:nvPr>
            <p:ph type="title"/>
          </p:nvPr>
        </p:nvSpPr>
        <p:spPr>
          <a:xfrm>
            <a:off x="503808" y="251445"/>
            <a:ext cx="9072563" cy="1258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Državni zavod za statistiku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5" name="Shape 545"/>
          <p:cNvSpPr txBox="1"/>
          <p:nvPr>
            <p:ph idx="1" type="body"/>
          </p:nvPr>
        </p:nvSpPr>
        <p:spPr>
          <a:xfrm>
            <a:off x="504825" y="6351065"/>
            <a:ext cx="9072563" cy="5971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http://www.dzs.hr/</a:t>
            </a: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Shape 546"/>
          <p:cNvSpPr txBox="1"/>
          <p:nvPr>
            <p:ph idx="10" type="dt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Shape 547"/>
          <p:cNvSpPr txBox="1"/>
          <p:nvPr>
            <p:ph idx="12" type="sldNum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8" name="Shape 5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64048" y="1474167"/>
            <a:ext cx="4752528" cy="464098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 txBox="1"/>
          <p:nvPr>
            <p:ph type="title"/>
          </p:nvPr>
        </p:nvSpPr>
        <p:spPr>
          <a:xfrm>
            <a:off x="503808" y="251445"/>
            <a:ext cx="9072563" cy="1258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Izvori statističkih podataka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Shape 555"/>
          <p:cNvSpPr txBox="1"/>
          <p:nvPr>
            <p:ph idx="1" type="body"/>
          </p:nvPr>
        </p:nvSpPr>
        <p:spPr>
          <a:xfrm>
            <a:off x="504825" y="1763713"/>
            <a:ext cx="9072563" cy="36723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Eurostat</a:t>
            </a: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Statistics Explained</a:t>
            </a:r>
            <a:endParaRPr/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World Bank Open Data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United Nations Statistics Division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World Health Organization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ostale vršne svjetske i regionalne organizacije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Shape 556"/>
          <p:cNvSpPr txBox="1"/>
          <p:nvPr>
            <p:ph idx="10" type="dt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Shape 557"/>
          <p:cNvSpPr txBox="1"/>
          <p:nvPr>
            <p:ph idx="12" type="sldNum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8" name="Shape 55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35856" y="5078881"/>
            <a:ext cx="2286000" cy="47625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Logo" id="559" name="Shape 55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437880" y="5555131"/>
            <a:ext cx="2409825" cy="92392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560" name="Shape 56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480472" y="6156101"/>
            <a:ext cx="2028825" cy="80962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 txBox="1"/>
          <p:nvPr>
            <p:ph type="title"/>
          </p:nvPr>
        </p:nvSpPr>
        <p:spPr>
          <a:xfrm>
            <a:off x="498475" y="323453"/>
            <a:ext cx="9072563" cy="1258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Kalendari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" name="Shape 567"/>
          <p:cNvSpPr txBox="1"/>
          <p:nvPr>
            <p:ph idx="1" type="body"/>
          </p:nvPr>
        </p:nvSpPr>
        <p:spPr>
          <a:xfrm>
            <a:off x="504825" y="1763713"/>
            <a:ext cx="9072563" cy="2376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Timeanddate.com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Free Printable Calendars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Moj kalendar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Shape 568"/>
          <p:cNvSpPr txBox="1"/>
          <p:nvPr>
            <p:ph idx="10" type="dt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Shape 569"/>
          <p:cNvSpPr txBox="1"/>
          <p:nvPr>
            <p:ph idx="12" type="sldNum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0" name="Shape 57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39898" y="3635821"/>
            <a:ext cx="6064203" cy="3361677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571" name="Shape 57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120432" y="1475581"/>
            <a:ext cx="3321009" cy="3012381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Shape 577"/>
          <p:cNvPicPr preferRelativeResize="0"/>
          <p:nvPr/>
        </p:nvPicPr>
        <p:blipFill rotWithShape="1">
          <a:blip r:embed="rId3">
            <a:alphaModFix/>
          </a:blip>
          <a:srcRect b="0" l="5991" r="1978" t="0"/>
          <a:stretch/>
        </p:blipFill>
        <p:spPr>
          <a:xfrm>
            <a:off x="0" y="13500"/>
            <a:ext cx="10080623" cy="7533101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Shape 578"/>
          <p:cNvSpPr txBox="1"/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Zemljopisne karte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Shape 579"/>
          <p:cNvSpPr txBox="1"/>
          <p:nvPr>
            <p:ph idx="1" type="body"/>
          </p:nvPr>
        </p:nvSpPr>
        <p:spPr>
          <a:xfrm>
            <a:off x="504825" y="1763712"/>
            <a:ext cx="9072563" cy="1324681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Google Maps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Državna geodetska uprava</a:t>
            </a: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katastar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Shape 580"/>
          <p:cNvSpPr txBox="1"/>
          <p:nvPr>
            <p:ph idx="10" type="dt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Shape 581"/>
          <p:cNvSpPr txBox="1"/>
          <p:nvPr>
            <p:ph idx="12" type="sldNum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/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Putovanja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Shape 588"/>
          <p:cNvSpPr txBox="1"/>
          <p:nvPr>
            <p:ph idx="1" type="body"/>
          </p:nvPr>
        </p:nvSpPr>
        <p:spPr>
          <a:xfrm>
            <a:off x="504825" y="1763713"/>
            <a:ext cx="9072563" cy="3096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ViaMichelin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HAK - planer putovanja</a:t>
            </a: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9" name="Shape 589"/>
          <p:cNvSpPr txBox="1"/>
          <p:nvPr>
            <p:ph idx="10" type="dt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Shape 590"/>
          <p:cNvSpPr txBox="1"/>
          <p:nvPr>
            <p:ph idx="12" type="sldNum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1" name="Shape 5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0454" y="3348149"/>
            <a:ext cx="4847850" cy="324000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592" name="Shape 592"/>
          <p:cNvPicPr preferRelativeResize="0"/>
          <p:nvPr/>
        </p:nvPicPr>
        <p:blipFill rotWithShape="1">
          <a:blip r:embed="rId6">
            <a:alphaModFix/>
          </a:blip>
          <a:srcRect b="0" l="742" r="0" t="0"/>
          <a:stretch/>
        </p:blipFill>
        <p:spPr>
          <a:xfrm>
            <a:off x="5184328" y="3348149"/>
            <a:ext cx="4810265" cy="324000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Shape 598"/>
          <p:cNvSpPr txBox="1"/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Sunčev sustav i dalje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9" name="Shape 599"/>
          <p:cNvSpPr txBox="1"/>
          <p:nvPr>
            <p:ph idx="1" type="body"/>
          </p:nvPr>
        </p:nvSpPr>
        <p:spPr>
          <a:xfrm>
            <a:off x="504825" y="1763713"/>
            <a:ext cx="9072563" cy="3096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NASA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ESA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0" name="Shape 600"/>
          <p:cNvSpPr txBox="1"/>
          <p:nvPr>
            <p:ph idx="10" type="dt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Shape 601"/>
          <p:cNvSpPr txBox="1"/>
          <p:nvPr>
            <p:ph idx="12" type="sldNum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2" name="Shape 60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26147" y="1907628"/>
            <a:ext cx="6391834" cy="4301481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603" name="Shape 60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5816" y="3707829"/>
            <a:ext cx="4248472" cy="3278037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Shape 609"/>
          <p:cNvSpPr txBox="1"/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Zdravlje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Shape 610"/>
          <p:cNvSpPr txBox="1"/>
          <p:nvPr>
            <p:ph idx="1" type="body"/>
          </p:nvPr>
        </p:nvSpPr>
        <p:spPr>
          <a:xfrm>
            <a:off x="504825" y="1763713"/>
            <a:ext cx="9072563" cy="4989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MedlinePlus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Javno zdravlje</a:t>
            </a:r>
            <a:endParaRPr/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u="sng">
                <a:solidFill>
                  <a:schemeClr val="hlink"/>
                </a:solidFill>
                <a:hlinkClick r:id="rId5"/>
              </a:rPr>
              <a:t>MSD priručnici</a:t>
            </a: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1" name="Shape 611"/>
          <p:cNvSpPr txBox="1"/>
          <p:nvPr>
            <p:ph idx="10" type="dt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Shape 612"/>
          <p:cNvSpPr txBox="1"/>
          <p:nvPr>
            <p:ph idx="12" type="sldNum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3" name="Shape 6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35856" y="3733724"/>
            <a:ext cx="3960440" cy="3217606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614" name="Shape 6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256336" y="1866149"/>
            <a:ext cx="4078586" cy="349078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Shape 1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04476" y="1547589"/>
            <a:ext cx="2743200" cy="166687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29" name="Shape 129"/>
          <p:cNvSpPr txBox="1"/>
          <p:nvPr>
            <p:ph type="title"/>
          </p:nvPr>
        </p:nvSpPr>
        <p:spPr>
          <a:xfrm>
            <a:off x="504825" y="303213"/>
            <a:ext cx="9072600" cy="125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Prednosti elektroničkih izvora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Shape 130"/>
          <p:cNvSpPr txBox="1"/>
          <p:nvPr>
            <p:ph idx="1" type="body"/>
          </p:nvPr>
        </p:nvSpPr>
        <p:spPr>
          <a:xfrm>
            <a:off x="504825" y="1763713"/>
            <a:ext cx="9072600" cy="49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proširenje knjižnične zbirke</a:t>
            </a:r>
            <a:endParaRPr/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štednja prostora u knjižnici </a:t>
            </a:r>
            <a:endParaRPr/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štednja novca za nabavu</a:t>
            </a:r>
            <a:endParaRPr/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štednja vremena (od nabave do dostupnosti građe)</a:t>
            </a:r>
            <a:endParaRPr/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mnogo korisnika koristi istodobno </a:t>
            </a:r>
            <a:endParaRPr/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dostupnost 0-24; 7 dana tjedno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dinamičnost / fleksibilnost medija – tekući podaci</a:t>
            </a:r>
            <a:endParaRPr/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lakša dostupnost podataka 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Shape 131"/>
          <p:cNvSpPr txBox="1"/>
          <p:nvPr>
            <p:ph idx="10" type="dt"/>
          </p:nvPr>
        </p:nvSpPr>
        <p:spPr>
          <a:xfrm>
            <a:off x="504825" y="7007225"/>
            <a:ext cx="23511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 b="0" i="0" sz="12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Shape 132"/>
          <p:cNvSpPr txBox="1"/>
          <p:nvPr>
            <p:ph idx="12" type="sldNum"/>
          </p:nvPr>
        </p:nvSpPr>
        <p:spPr>
          <a:xfrm>
            <a:off x="7224713" y="7007225"/>
            <a:ext cx="23526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Shape 620"/>
          <p:cNvSpPr txBox="1"/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Likovna umjetnost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Shape 621"/>
          <p:cNvSpPr txBox="1"/>
          <p:nvPr>
            <p:ph idx="1" type="body"/>
          </p:nvPr>
        </p:nvSpPr>
        <p:spPr>
          <a:xfrm>
            <a:off x="504825" y="1763713"/>
            <a:ext cx="9072563" cy="4989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Google Arts &amp; Culture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Art History Resources</a:t>
            </a: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Shape 622"/>
          <p:cNvSpPr txBox="1"/>
          <p:nvPr>
            <p:ph idx="10" type="dt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Shape 623"/>
          <p:cNvSpPr txBox="1"/>
          <p:nvPr>
            <p:ph idx="12" type="sldNum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4" name="Shape 6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28344" y="1835620"/>
            <a:ext cx="4143869" cy="418401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625" name="Shape 6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1799" y="3429000"/>
            <a:ext cx="4644245" cy="2992512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Shape 631"/>
          <p:cNvSpPr txBox="1"/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Znanost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2" name="Shape 632"/>
          <p:cNvSpPr txBox="1"/>
          <p:nvPr>
            <p:ph idx="1" type="body"/>
          </p:nvPr>
        </p:nvSpPr>
        <p:spPr>
          <a:xfrm>
            <a:off x="504825" y="1763713"/>
            <a:ext cx="9072563" cy="4989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Google Znalac</a:t>
            </a:r>
            <a:endParaRPr b="0" i="0" sz="3200" u="sng" cap="none" strike="noStrike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  <a:hlinkClick r:id="rId4"/>
            </a:endParaRP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Guide to Philosophy on the Internet</a:t>
            </a: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3" name="Shape 633"/>
          <p:cNvSpPr txBox="1"/>
          <p:nvPr>
            <p:ph idx="10" type="dt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Shape 634"/>
          <p:cNvSpPr txBox="1"/>
          <p:nvPr>
            <p:ph idx="12" type="sldNum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5" name="Shape 6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35856" y="3059757"/>
            <a:ext cx="5184576" cy="3951761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636" name="Shape 63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24488" y="4067869"/>
            <a:ext cx="2885943" cy="1521371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Shape 642"/>
          <p:cNvSpPr txBox="1"/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Portali i direktoriji online izvora</a:t>
            </a:r>
            <a:endParaRPr/>
          </a:p>
        </p:txBody>
      </p:sp>
      <p:sp>
        <p:nvSpPr>
          <p:cNvPr id="643" name="Shape 643"/>
          <p:cNvSpPr txBox="1"/>
          <p:nvPr>
            <p:ph idx="1" type="body"/>
          </p:nvPr>
        </p:nvSpPr>
        <p:spPr>
          <a:xfrm>
            <a:off x="504825" y="1763713"/>
            <a:ext cx="9072563" cy="4989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Baza linkova Pitajte knjižničare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4" name="Shape 644"/>
          <p:cNvSpPr txBox="1"/>
          <p:nvPr>
            <p:ph idx="10" type="dt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Shape 645"/>
          <p:cNvSpPr txBox="1"/>
          <p:nvPr>
            <p:ph idx="12" type="sldNum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6" name="Shape 6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16498" y="2699717"/>
            <a:ext cx="5804134" cy="4392488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Shape 652"/>
          <p:cNvSpPr txBox="1"/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Portali i direktoriji online izvora</a:t>
            </a:r>
            <a:endParaRPr/>
          </a:p>
        </p:txBody>
      </p:sp>
      <p:sp>
        <p:nvSpPr>
          <p:cNvPr id="653" name="Shape 653"/>
          <p:cNvSpPr txBox="1"/>
          <p:nvPr>
            <p:ph idx="1" type="body"/>
          </p:nvPr>
        </p:nvSpPr>
        <p:spPr>
          <a:xfrm>
            <a:off x="504825" y="1763713"/>
            <a:ext cx="9072563" cy="4989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MIT Libraries Virtual Reference Collection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4" name="Shape 654"/>
          <p:cNvSpPr txBox="1"/>
          <p:nvPr>
            <p:ph idx="10" type="dt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Shape 655"/>
          <p:cNvSpPr txBox="1"/>
          <p:nvPr>
            <p:ph idx="12" type="sldNum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6" name="Shape 6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76016" y="2627709"/>
            <a:ext cx="5328592" cy="4323798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Shape 662"/>
          <p:cNvSpPr txBox="1"/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Portali znanja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3" name="Shape 663"/>
          <p:cNvSpPr txBox="1"/>
          <p:nvPr>
            <p:ph idx="1" type="body"/>
          </p:nvPr>
        </p:nvSpPr>
        <p:spPr>
          <a:xfrm>
            <a:off x="504825" y="1763713"/>
            <a:ext cx="9072563" cy="4989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Srce i otvoreno obrazovanje</a:t>
            </a:r>
            <a:endParaRPr b="0" i="0" sz="3200" u="sng" cap="none" strike="noStrike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  <a:hlinkClick r:id="rId4"/>
            </a:endParaRP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How stuff works?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Khan Academy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Smart Tutor 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World Library of Science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MIT Open Courseware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0"/>
              </a:rPr>
              <a:t>TED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4" name="Shape 664"/>
          <p:cNvSpPr txBox="1"/>
          <p:nvPr>
            <p:ph idx="10" type="dt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Shape 665"/>
          <p:cNvSpPr txBox="1"/>
          <p:nvPr>
            <p:ph idx="12" type="sldNum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Shape 671"/>
          <p:cNvSpPr txBox="1"/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Knjižnični katalozi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2" name="Shape 672"/>
          <p:cNvSpPr txBox="1"/>
          <p:nvPr>
            <p:ph idx="1" type="body"/>
          </p:nvPr>
        </p:nvSpPr>
        <p:spPr>
          <a:xfrm>
            <a:off x="504825" y="1763713"/>
            <a:ext cx="9072563" cy="4989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Centar za znanstvene informacije </a:t>
            </a:r>
            <a:b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</a:b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Instituta Ruđer Bošković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WorldCat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3" name="Shape 673"/>
          <p:cNvSpPr txBox="1"/>
          <p:nvPr>
            <p:ph idx="10" type="dt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Shape 674"/>
          <p:cNvSpPr txBox="1"/>
          <p:nvPr>
            <p:ph idx="12" type="sldNum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5" name="Shape 67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72160" y="3089117"/>
            <a:ext cx="5544616" cy="393108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Shape 681"/>
          <p:cNvSpPr txBox="1"/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Zbirke digitalizirane građe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2" name="Shape 682"/>
          <p:cNvSpPr txBox="1"/>
          <p:nvPr>
            <p:ph idx="1" type="body"/>
          </p:nvPr>
        </p:nvSpPr>
        <p:spPr>
          <a:xfrm>
            <a:off x="504825" y="1763713"/>
            <a:ext cx="9072563" cy="4989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Digitalne zbirke Nacionalne i sveučilišne knjižnice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Digitalne zbirke hrvatskih narodnih knjižnica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Digitalizirana zagrebačka baština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e-Lektire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Europeana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World Digital Library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Digital Vatican Library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3" name="Shape 683"/>
          <p:cNvSpPr txBox="1"/>
          <p:nvPr>
            <p:ph idx="10" type="dt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Shape 684"/>
          <p:cNvSpPr txBox="1"/>
          <p:nvPr>
            <p:ph idx="12" type="sldNum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5" name="Shape 68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752280" y="3787220"/>
            <a:ext cx="4422767" cy="2872937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Shape 690"/>
          <p:cNvSpPr txBox="1"/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Google slike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1" name="Shape 691"/>
          <p:cNvSpPr txBox="1"/>
          <p:nvPr>
            <p:ph idx="1" type="body"/>
          </p:nvPr>
        </p:nvSpPr>
        <p:spPr>
          <a:xfrm>
            <a:off x="504825" y="1763713"/>
            <a:ext cx="9072563" cy="4989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pretraživanje po slikama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2" name="Shape 692"/>
          <p:cNvSpPr txBox="1"/>
          <p:nvPr>
            <p:ph idx="10" type="dt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Shape 693"/>
          <p:cNvSpPr txBox="1"/>
          <p:nvPr>
            <p:ph idx="12" type="sldNum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94" name="Shape 694"/>
          <p:cNvGrpSpPr/>
          <p:nvPr/>
        </p:nvGrpSpPr>
        <p:grpSpPr>
          <a:xfrm>
            <a:off x="2068513" y="2508250"/>
            <a:ext cx="5943600" cy="2543175"/>
            <a:chOff x="2068513" y="2508250"/>
            <a:chExt cx="5943600" cy="2543175"/>
          </a:xfrm>
        </p:grpSpPr>
        <p:pic>
          <p:nvPicPr>
            <p:cNvPr id="695" name="Shape 695">
              <a:hlinkClick r:id="rId3"/>
            </p:cNvPr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068513" y="2508250"/>
              <a:ext cx="5943600" cy="25431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6" name="Shape 696"/>
            <p:cNvSpPr/>
            <p:nvPr/>
          </p:nvSpPr>
          <p:spPr>
            <a:xfrm>
              <a:off x="5760392" y="4067869"/>
              <a:ext cx="792088" cy="576064"/>
            </a:xfrm>
            <a:prstGeom prst="ellipse">
              <a:avLst/>
            </a:prstGeom>
            <a:noFill/>
            <a:ln cap="flat" cmpd="sng" w="571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Shape 702"/>
          <p:cNvSpPr txBox="1"/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„Bivši” internet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3" name="Shape 703"/>
          <p:cNvSpPr txBox="1"/>
          <p:nvPr>
            <p:ph idx="1" type="body"/>
          </p:nvPr>
        </p:nvSpPr>
        <p:spPr>
          <a:xfrm>
            <a:off x="504825" y="1763713"/>
            <a:ext cx="9072563" cy="4989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Internet Archive: Wayback Machine</a:t>
            </a: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Hrvatski arhiv weba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4" name="Shape 704"/>
          <p:cNvSpPr txBox="1"/>
          <p:nvPr>
            <p:ph idx="10" type="dt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Shape 705"/>
          <p:cNvSpPr txBox="1"/>
          <p:nvPr>
            <p:ph idx="12" type="sldNum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6" name="Shape 70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7823" y="3294297"/>
            <a:ext cx="5688633" cy="365870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707" name="Shape 70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28344" y="2483693"/>
            <a:ext cx="4320480" cy="373396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Shape 713"/>
          <p:cNvSpPr txBox="1"/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„Duboki” internet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4" name="Shape 714"/>
          <p:cNvSpPr txBox="1"/>
          <p:nvPr>
            <p:ph idx="1" type="body"/>
          </p:nvPr>
        </p:nvSpPr>
        <p:spPr>
          <a:xfrm>
            <a:off x="504825" y="1763713"/>
            <a:ext cx="9072563" cy="4989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stranice nedostupne putem tražilica:</a:t>
            </a:r>
            <a:endParaRPr/>
          </a:p>
          <a:p>
            <a:pPr indent="-2857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pristup prema IP adresama korisnika</a:t>
            </a:r>
            <a:endParaRPr/>
          </a:p>
          <a:p>
            <a:pPr indent="-2857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rezultati pretraživanja – dinamički sadržaj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stranice sa zabranom indeksiranja </a:t>
            </a:r>
            <a:endParaRPr/>
          </a:p>
          <a:p>
            <a:pPr indent="-2857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specifični formati i multimedija</a:t>
            </a:r>
            <a:endParaRPr/>
          </a:p>
          <a:p>
            <a:pPr indent="-2857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stranice koje zahtjevaju prijavu korisničkim podacima (webmail, društvene mreže i sl.)</a:t>
            </a:r>
            <a:endParaRPr/>
          </a:p>
          <a:p>
            <a:pPr indent="-2857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stranice koje se može otvoriti samo pomoću softvera</a:t>
            </a:r>
            <a:endParaRPr/>
          </a:p>
          <a:p>
            <a:pPr indent="-2857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stranice na koje ne vodi nijedan link</a:t>
            </a:r>
            <a:endParaRPr/>
          </a:p>
          <a:p>
            <a:pPr indent="-2857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arhivi weba</a:t>
            </a:r>
            <a:endParaRPr/>
          </a:p>
        </p:txBody>
      </p:sp>
      <p:sp>
        <p:nvSpPr>
          <p:cNvPr id="715" name="Shape 715"/>
          <p:cNvSpPr txBox="1"/>
          <p:nvPr>
            <p:ph idx="10" type="dt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Shape 716"/>
          <p:cNvSpPr txBox="1"/>
          <p:nvPr>
            <p:ph idx="12" type="sldNum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7" name="Shape 7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56536" y="1322362"/>
            <a:ext cx="2759968" cy="2385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Shape 1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44452" y="4572000"/>
            <a:ext cx="2490011" cy="216016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39" name="Shape 139"/>
          <p:cNvSpPr txBox="1"/>
          <p:nvPr>
            <p:ph type="title"/>
          </p:nvPr>
        </p:nvSpPr>
        <p:spPr>
          <a:xfrm>
            <a:off x="504825" y="303213"/>
            <a:ext cx="9072600" cy="125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Nedostaci elektroničkih izvora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Shape 140"/>
          <p:cNvSpPr txBox="1"/>
          <p:nvPr>
            <p:ph idx="1" type="body"/>
          </p:nvPr>
        </p:nvSpPr>
        <p:spPr>
          <a:xfrm>
            <a:off x="504825" y="1763713"/>
            <a:ext cx="9072600" cy="49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dinamičnost / fleksibilnost medija </a:t>
            </a:r>
            <a:endParaRPr/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nepostojanost linkova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upitnost dostupnosti sadržaja – besplatno / pokusni period (free trial)</a:t>
            </a:r>
            <a:endParaRPr/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dugo učitavanje stranica (world wide wait)</a:t>
            </a:r>
            <a:endParaRPr/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nedostupnost sadržaja zbog tehničkih problema na poslužitelju</a:t>
            </a:r>
            <a:endParaRPr/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tehnički problemi s lokalnom mrežom</a:t>
            </a:r>
            <a:endParaRPr/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tehnički problemi s vlastitim računalom </a:t>
            </a:r>
            <a:endParaRPr/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instalacija dodatnih softvera</a:t>
            </a:r>
            <a:endParaRPr/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višestruko provjeravanje autorstva</a:t>
            </a:r>
            <a:endParaRPr/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Shape 141"/>
          <p:cNvSpPr txBox="1"/>
          <p:nvPr>
            <p:ph idx="10" type="dt"/>
          </p:nvPr>
        </p:nvSpPr>
        <p:spPr>
          <a:xfrm>
            <a:off x="504825" y="7007225"/>
            <a:ext cx="23511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 b="0" i="0" sz="12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Shape 142"/>
          <p:cNvSpPr txBox="1"/>
          <p:nvPr>
            <p:ph idx="12" type="sldNum"/>
          </p:nvPr>
        </p:nvSpPr>
        <p:spPr>
          <a:xfrm>
            <a:off x="7224713" y="7007225"/>
            <a:ext cx="23526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Shape 722"/>
          <p:cNvSpPr txBox="1"/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Okupljanje i dijeljenje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3" name="Shape 723"/>
          <p:cNvSpPr txBox="1"/>
          <p:nvPr>
            <p:ph idx="1" type="body"/>
          </p:nvPr>
        </p:nvSpPr>
        <p:spPr>
          <a:xfrm>
            <a:off x="504825" y="1763713"/>
            <a:ext cx="9072563" cy="4989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/>
              <a:t>bookmarks i favorites u browserima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AddThis, ShareThis – društveni bookmarking</a:t>
            </a:r>
            <a:endParaRPr/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Zotero, Mendeley, EndNote, RefWorks… – </a:t>
            </a:r>
            <a:r>
              <a:rPr b="0" i="0" lang="en-US" sz="3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programi za upravljanje referencama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Google Keep, Evernote, Microsoft OneNote – servisi za bilješke (online + desktop + app)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4" name="Shape 724"/>
          <p:cNvSpPr txBox="1"/>
          <p:nvPr>
            <p:ph idx="10" type="dt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Shape 725"/>
          <p:cNvSpPr txBox="1"/>
          <p:nvPr>
            <p:ph idx="12" type="sldNum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Shape 731"/>
          <p:cNvSpPr txBox="1"/>
          <p:nvPr>
            <p:ph type="title"/>
          </p:nvPr>
        </p:nvSpPr>
        <p:spPr>
          <a:xfrm>
            <a:off x="504825" y="303213"/>
            <a:ext cx="9072600" cy="125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Literatura:</a:t>
            </a:r>
            <a:endParaRPr/>
          </a:p>
        </p:txBody>
      </p:sp>
      <p:sp>
        <p:nvSpPr>
          <p:cNvPr id="732" name="Shape 732"/>
          <p:cNvSpPr txBox="1"/>
          <p:nvPr>
            <p:ph idx="1" type="body"/>
          </p:nvPr>
        </p:nvSpPr>
        <p:spPr>
          <a:xfrm>
            <a:off x="504825" y="1763713"/>
            <a:ext cx="9072600" cy="498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>
              <a:spcBef>
                <a:spcPts val="64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Ogrizek Biškupić, I. ; Banek Zorica, M. Web-tehnologije. Zaprešić : Visoka škola za poslovanje i upravljanje s pravom javnosti “Baltazar Adam Krčelić”, 2014.</a:t>
            </a:r>
            <a:endParaRPr sz="1800"/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Špiranec, S. ; Banek Zorica, M. Informacijska pismenost : teorijski okvir i polazišta. Zagreb : Zavod za informacijske studije Odsjeka za informacijske znanosti Filozofskog fakulteta Sveučilišta, 2008.</a:t>
            </a:r>
            <a:endParaRPr sz="1800"/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Sauers, M. P. Using the internet as a reference tool : a how-to-do-it manual for librarians. London : Library association publishing, 2001.</a:t>
            </a:r>
            <a:endParaRPr sz="1800"/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Herring, J. E. Internetske i informacijske vještine : priručnik za učitelje i školske knjižničare. Zagreb : Dominović, 2008.</a:t>
            </a:r>
            <a:endParaRPr sz="1800"/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Dolowitz, D. ; Buckler, S. ; Sweeney, F. Researching online. Houndmills : Palgrave Macmillan, 2008.</a:t>
            </a:r>
            <a:endParaRPr sz="1800"/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Stojanovski, J. Online baze podataka [Elektronička građa] : priručnik za pretraživanje : najvažnije svjetske baze podataka dostupne hrvatskoj akademskoj i istraživačkoj zajednici. Zagreb : Hrvatska akademska istraživačka mreža – CARNet, 2007. Dostupno na: </a:t>
            </a:r>
            <a:r>
              <a:rPr lang="en-US" sz="1800" u="sng">
                <a:solidFill>
                  <a:schemeClr val="hlink"/>
                </a:solidFill>
                <a:hlinkClick r:id="rId3"/>
              </a:rPr>
              <a:t>http://www.carnet.hr/crepozitorij/prirucnik_online-baze.pdf</a:t>
            </a:r>
            <a:r>
              <a:rPr lang="en-US" sz="1800"/>
              <a:t>. (07.03.2018.)</a:t>
            </a:r>
            <a:endParaRPr sz="1800"/>
          </a:p>
          <a:p>
            <a:pPr indent="0" lvl="0" marL="0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733" name="Shape 733"/>
          <p:cNvSpPr txBox="1"/>
          <p:nvPr>
            <p:ph idx="12" type="sldNum"/>
          </p:nvPr>
        </p:nvSpPr>
        <p:spPr>
          <a:xfrm>
            <a:off x="7224713" y="7007225"/>
            <a:ext cx="2352600" cy="401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Shape 739"/>
          <p:cNvSpPr txBox="1"/>
          <p:nvPr>
            <p:ph idx="1" type="body"/>
          </p:nvPr>
        </p:nvSpPr>
        <p:spPr>
          <a:xfrm>
            <a:off x="504825" y="1763721"/>
            <a:ext cx="9072600" cy="34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Ova prezentacija nastala je za potrebe tečaja pri Centru za stalno stručno usavršavanje knjižničara na temelju dugogodišnjeg iskustva predavačica i prikupljanja podataka o besplatno dostupnim kvalitetnim elektroničkim izvorima. Polaznici tečaja mogu sadržaj ove prezentacije koristiti u svakodnevne profesionalne i osobne nekomercijalne svrhe. Ovu prezentaciju ne smije se objavljivati, distribuirati ni modificirati bez pisanog dopuštenja autorice.</a:t>
            </a:r>
            <a:endParaRPr i="1"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Jagoda Ille, viša knjižničarka</a:t>
            </a:r>
            <a:endParaRPr i="1"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i="1" lang="en-US" sz="1800">
                <a:latin typeface="Arial"/>
                <a:ea typeface="Arial"/>
                <a:cs typeface="Arial"/>
                <a:sym typeface="Arial"/>
              </a:rPr>
              <a:t>2018.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Shape 740"/>
          <p:cNvSpPr txBox="1"/>
          <p:nvPr>
            <p:ph idx="12" type="sldNum"/>
          </p:nvPr>
        </p:nvSpPr>
        <p:spPr>
          <a:xfrm>
            <a:off x="7224713" y="7007225"/>
            <a:ext cx="2352600" cy="401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/>
          <p:nvPr>
            <p:ph type="title"/>
          </p:nvPr>
        </p:nvSpPr>
        <p:spPr>
          <a:xfrm>
            <a:off x="504825" y="303213"/>
            <a:ext cx="9072600" cy="125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Vrednovanje elektroničkih informacija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Shape 149"/>
          <p:cNvSpPr txBox="1"/>
          <p:nvPr>
            <p:ph idx="1" type="body"/>
          </p:nvPr>
        </p:nvSpPr>
        <p:spPr>
          <a:xfrm>
            <a:off x="504825" y="1763713"/>
            <a:ext cx="9072600" cy="49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vrednovanje podataka o izvoru: domena, autorstvo, poveznice, bibliografija, sponzori…</a:t>
            </a:r>
            <a:endParaRPr/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vrednovanje sadržaja: točnost, kompetentnost autora, objektivnost, ažurnost, predmet, korisnici, dostupnost</a:t>
            </a:r>
            <a:endParaRPr/>
          </a:p>
          <a:p>
            <a:pPr indent="0" lvl="0" mar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Shape 150"/>
          <p:cNvSpPr txBox="1"/>
          <p:nvPr>
            <p:ph idx="10" type="dt"/>
          </p:nvPr>
        </p:nvSpPr>
        <p:spPr>
          <a:xfrm>
            <a:off x="504825" y="7007225"/>
            <a:ext cx="23511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 b="0" i="0" sz="12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Shape 151"/>
          <p:cNvSpPr txBox="1"/>
          <p:nvPr>
            <p:ph idx="12" type="sldNum"/>
          </p:nvPr>
        </p:nvSpPr>
        <p:spPr>
          <a:xfrm>
            <a:off x="7224713" y="7007225"/>
            <a:ext cx="23526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://orig03.deviantart.net/f4f8/f/2007/154/4/4/cat_in_a_bag_by_hobbleskirt.jpg" id="152" name="Shape 1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04408" y="4662226"/>
            <a:ext cx="3263920" cy="2141947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/>
          <p:nvPr>
            <p:ph type="title"/>
          </p:nvPr>
        </p:nvSpPr>
        <p:spPr>
          <a:xfrm>
            <a:off x="504825" y="303213"/>
            <a:ext cx="9072600" cy="125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Vrednovanje podataka o izvoru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Shape 159"/>
          <p:cNvSpPr txBox="1"/>
          <p:nvPr>
            <p:ph idx="1" type="body"/>
          </p:nvPr>
        </p:nvSpPr>
        <p:spPr>
          <a:xfrm>
            <a:off x="503800" y="1547601"/>
            <a:ext cx="9072600" cy="52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domena</a:t>
            </a:r>
            <a:endParaRPr/>
          </a:p>
          <a:p>
            <a:pPr indent="-285750" lvl="1" marL="74295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pravni subjekti u manjim državama poput naše na domeni države (.hr), </a:t>
            </a:r>
            <a:b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ostali na .com</a:t>
            </a:r>
            <a:endParaRPr/>
          </a:p>
          <a:p>
            <a:pPr indent="-285750" lvl="1" marL="74295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vlade i državne agencije .gov</a:t>
            </a:r>
            <a:endParaRPr/>
          </a:p>
          <a:p>
            <a:pPr indent="-285750" lvl="1" marL="74295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obrazovne i znanstvene ustanove .edu</a:t>
            </a:r>
            <a:endParaRPr/>
          </a:p>
          <a:p>
            <a:pPr indent="-285750" lvl="1" marL="74295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neprofitne organizacije .org</a:t>
            </a:r>
            <a:endParaRPr/>
          </a:p>
          <a:p>
            <a:pPr indent="-285750" lvl="1" marL="74295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vojne organizacije .mil</a:t>
            </a:r>
            <a:endParaRPr/>
          </a:p>
          <a:p>
            <a:pPr indent="-285750" lvl="1" marL="74295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mrežna administracija .net</a:t>
            </a:r>
            <a:endParaRPr/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autorstvo – aspekt sadržaja i aspekt održavanja</a:t>
            </a:r>
            <a:endParaRPr/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poveznice – sadrži poveznice na kvalitetne sadržaje</a:t>
            </a:r>
            <a:endParaRPr/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bibliografija – citira pouzdane izvore</a:t>
            </a:r>
            <a:endParaRPr/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sponzori – </a:t>
            </a:r>
            <a:r>
              <a:rPr lang="en-US" sz="2800"/>
              <a:t>pregledati poveznice Sponsors, About us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Shape 160"/>
          <p:cNvSpPr txBox="1"/>
          <p:nvPr>
            <p:ph idx="10" type="dt"/>
          </p:nvPr>
        </p:nvSpPr>
        <p:spPr>
          <a:xfrm>
            <a:off x="504825" y="7007225"/>
            <a:ext cx="23511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 b="0" i="0" sz="12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Shape 161"/>
          <p:cNvSpPr txBox="1"/>
          <p:nvPr>
            <p:ph idx="12" type="sldNum"/>
          </p:nvPr>
        </p:nvSpPr>
        <p:spPr>
          <a:xfrm>
            <a:off x="7224713" y="7007225"/>
            <a:ext cx="23526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/>
          <p:nvPr>
            <p:ph type="title"/>
          </p:nvPr>
        </p:nvSpPr>
        <p:spPr>
          <a:xfrm>
            <a:off x="504825" y="303213"/>
            <a:ext cx="9072600" cy="125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Vrednovanje sadržaja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Shape 168"/>
          <p:cNvSpPr txBox="1"/>
          <p:nvPr>
            <p:ph idx="1" type="body"/>
          </p:nvPr>
        </p:nvSpPr>
        <p:spPr>
          <a:xfrm>
            <a:off x="504825" y="1763713"/>
            <a:ext cx="9216000" cy="49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točnost – postoji li urednik ili recenzent te kakav je jezik i stil</a:t>
            </a:r>
            <a:endParaRPr/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kompetentnost autora – kvalifikacije, ugled</a:t>
            </a:r>
            <a:endParaRPr/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objektivnost – (iako neobjektivna informacija ne mora biti loša) postavljamo pitanja: koji je cilj ili namjera izvora?, koliko su informacije detaljne?, izražava li se mišljenje autora?</a:t>
            </a:r>
            <a:endParaRPr/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ažurnost – datum objave i ažuriranja, ažurnost poveznica…</a:t>
            </a:r>
            <a:endParaRPr/>
          </a:p>
        </p:txBody>
      </p:sp>
      <p:sp>
        <p:nvSpPr>
          <p:cNvPr id="169" name="Shape 169"/>
          <p:cNvSpPr txBox="1"/>
          <p:nvPr>
            <p:ph idx="10" type="dt"/>
          </p:nvPr>
        </p:nvSpPr>
        <p:spPr>
          <a:xfrm>
            <a:off x="504825" y="7007225"/>
            <a:ext cx="23511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/>
              <a:t>8</a:t>
            </a:r>
            <a:endParaRPr b="0" i="0" sz="12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Shape 170"/>
          <p:cNvSpPr txBox="1"/>
          <p:nvPr>
            <p:ph idx="12" type="sldNum"/>
          </p:nvPr>
        </p:nvSpPr>
        <p:spPr>
          <a:xfrm>
            <a:off x="7224713" y="7007225"/>
            <a:ext cx="23526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_Prilagođeni dizajn">
  <a:themeElements>
    <a:clrScheme name="Prilagođeno 4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