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87" r:id="rId3"/>
    <p:sldId id="271" r:id="rId4"/>
    <p:sldId id="272" r:id="rId5"/>
    <p:sldId id="277" r:id="rId6"/>
    <p:sldId id="278" r:id="rId7"/>
    <p:sldId id="279" r:id="rId8"/>
    <p:sldId id="281" r:id="rId9"/>
    <p:sldId id="286" r:id="rId10"/>
    <p:sldId id="285" r:id="rId11"/>
    <p:sldId id="284" r:id="rId12"/>
    <p:sldId id="273" r:id="rId13"/>
    <p:sldId id="274" r:id="rId14"/>
    <p:sldId id="275" r:id="rId15"/>
    <p:sldId id="280" r:id="rId16"/>
    <p:sldId id="283" r:id="rId17"/>
    <p:sldId id="261" r:id="rId18"/>
    <p:sldId id="262" r:id="rId19"/>
    <p:sldId id="269" r:id="rId20"/>
    <p:sldId id="264" r:id="rId21"/>
    <p:sldId id="263" r:id="rId22"/>
    <p:sldId id="265" r:id="rId23"/>
    <p:sldId id="288" r:id="rId24"/>
    <p:sldId id="289" r:id="rId25"/>
    <p:sldId id="276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96085" autoAdjust="0"/>
  </p:normalViewPr>
  <p:slideViewPr>
    <p:cSldViewPr>
      <p:cViewPr>
        <p:scale>
          <a:sx n="100" d="100"/>
          <a:sy n="100" d="100"/>
        </p:scale>
        <p:origin x="-802" y="15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hr-HR" smtClean="0"/>
              <a:pPr/>
              <a:t>31.1.2018.</a:t>
            </a:fld>
            <a:endParaRPr lang="hr-HR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hr-HR" smtClean="0"/>
              <a:pPr/>
              <a:t>‹#›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102187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075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82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hr-HR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hr-HR" sz="4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tekst u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sr-Latn-RS"/>
              <a:pPr/>
              <a:t>31.1.2018.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/>
              <a:t>Kliknite da biste uredili stil naslova matrice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hr-HR" sz="1000">
                <a:latin typeface="+mn-lt"/>
              </a:defRPr>
            </a:lvl1pPr>
          </a:lstStyle>
          <a:p>
            <a:fld id="{5C14FD69-4A85-4715-A222-ABB225B63BC6}" type="datetimeFigureOut">
              <a:rPr lang="sr-Latn-RS"/>
              <a:pPr/>
              <a:t>31.1.2018.</a:t>
            </a:fld>
            <a:endParaRPr lang="hr-HR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hr-HR" sz="1000">
                <a:latin typeface="+mn-lt"/>
              </a:defRPr>
            </a:lvl1pPr>
          </a:lstStyle>
          <a:p>
            <a:pPr algn="ctr"/>
            <a:endParaRPr lang="hr-HR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hr-HR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‹#›</a:t>
            </a:fld>
            <a:endParaRPr lang="hr-HR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lang="hr-HR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hr-HR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hr-HR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hr-HR" sz="2800">
          <a:latin typeface="+mn-lt"/>
        </a:defRPr>
      </a:lvl1pPr>
      <a:lvl2pPr marL="742950" indent="-285750" eaLnBrk="1" hangingPunct="1">
        <a:buChar char="–"/>
        <a:defRPr lang="hr-HR" sz="2400">
          <a:latin typeface="+mn-lt"/>
        </a:defRPr>
      </a:lvl2pPr>
      <a:lvl3pPr marL="1143000" indent="-228600" eaLnBrk="1" hangingPunct="1">
        <a:buChar char="•"/>
        <a:defRPr lang="hr-HR" sz="2400">
          <a:latin typeface="+mn-lt"/>
        </a:defRPr>
      </a:lvl3pPr>
      <a:lvl4pPr marL="1600200" indent="-228600" eaLnBrk="1" hangingPunct="1">
        <a:buChar char="–"/>
        <a:defRPr lang="hr-HR" sz="2000">
          <a:latin typeface="+mn-lt"/>
        </a:defRPr>
      </a:lvl4pPr>
      <a:lvl5pPr marL="2057400" indent="-228600" eaLnBrk="1" hangingPunct="1">
        <a:buChar char="»"/>
        <a:defRPr lang="hr-HR" sz="2000">
          <a:latin typeface="+mn-lt"/>
        </a:defRPr>
      </a:lvl5pPr>
      <a:lvl6pPr marL="2514600" indent="-228600" eaLnBrk="1" hangingPunct="1">
        <a:buChar char="•"/>
        <a:defRPr lang="hr-HR" sz="2000"/>
      </a:lvl6pPr>
      <a:lvl7pPr marL="2971800" indent="-228600" eaLnBrk="1" hangingPunct="1">
        <a:buChar char="•"/>
        <a:defRPr lang="hr-HR" sz="2000"/>
      </a:lvl7pPr>
      <a:lvl8pPr marL="3429000" indent="-228600" eaLnBrk="1" hangingPunct="1">
        <a:buChar char="•"/>
        <a:defRPr lang="hr-HR" sz="2000"/>
      </a:lvl8pPr>
      <a:lvl9pPr marL="3886200" indent="-228600" eaLnBrk="1" hangingPunct="1">
        <a:buChar char="•"/>
        <a:defRPr lang="hr-HR" sz="2000"/>
      </a:lvl9pPr>
    </p:bodyStyle>
    <p:otherStyle>
      <a:defPPr>
        <a:defRPr lang="hr-HR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socrative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kahoot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kahoot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210290" cy="115212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Davorka Lovrić Vlašić, </a:t>
            </a:r>
          </a:p>
          <a:p>
            <a:r>
              <a:rPr lang="hr-HR" dirty="0" err="1" smtClean="0"/>
              <a:t>dipl.knjižničar</a:t>
            </a:r>
            <a:r>
              <a:rPr lang="hr-HR" dirty="0" smtClean="0"/>
              <a:t>, </a:t>
            </a:r>
            <a:r>
              <a:rPr lang="hr-HR" dirty="0" err="1" smtClean="0"/>
              <a:t>uč</a:t>
            </a:r>
            <a:r>
              <a:rPr lang="hr-HR" dirty="0" smtClean="0"/>
              <a:t>. mentor</a:t>
            </a:r>
          </a:p>
          <a:p>
            <a:endParaRPr lang="hr-HR" sz="1000" dirty="0"/>
          </a:p>
          <a:p>
            <a:pPr algn="l"/>
            <a:r>
              <a:rPr lang="hr-HR" sz="1800" dirty="0" err="1" smtClean="0"/>
              <a:t>Budaševo</a:t>
            </a:r>
            <a:r>
              <a:rPr lang="hr-HR" sz="1800" dirty="0" smtClean="0"/>
              <a:t>, 31. siječnja 2018.</a:t>
            </a:r>
            <a:endParaRPr lang="hr-HR" sz="1800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>
          <a:xfrm>
            <a:off x="971600" y="2708920"/>
            <a:ext cx="7577814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Primjena alata za izradu </a:t>
            </a:r>
            <a:r>
              <a:rPr lang="hr-HR" dirty="0" err="1" smtClean="0"/>
              <a:t>online</a:t>
            </a:r>
            <a:r>
              <a:rPr lang="hr-HR" dirty="0" smtClean="0"/>
              <a:t> kvizova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Kahoot</a:t>
            </a:r>
            <a:r>
              <a:rPr lang="hr-HR" dirty="0" smtClean="0"/>
              <a:t> i </a:t>
            </a:r>
            <a:r>
              <a:rPr lang="hr-HR" dirty="0" err="1" smtClean="0"/>
              <a:t>Socrative</a:t>
            </a:r>
            <a:r>
              <a:rPr lang="hr-HR" dirty="0" smtClean="0"/>
              <a:t>)</a:t>
            </a:r>
            <a:br>
              <a:rPr lang="hr-HR" dirty="0" smtClean="0"/>
            </a:br>
            <a:r>
              <a:rPr lang="hr-HR" dirty="0" smtClean="0"/>
              <a:t>- radionica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95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Question</a:t>
            </a:r>
            <a:r>
              <a:rPr lang="hr-HR" dirty="0" smtClean="0"/>
              <a:t> </a:t>
            </a:r>
            <a:r>
              <a:rPr lang="hr-HR" dirty="0" err="1" smtClean="0"/>
              <a:t>Specific</a:t>
            </a:r>
            <a:r>
              <a:rPr lang="hr-HR" dirty="0" smtClean="0"/>
              <a:t> – analiza po pitanjima</a:t>
            </a:r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99691"/>
            <a:ext cx="5333372" cy="457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8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 sudjelovanje </a:t>
            </a:r>
            <a:r>
              <a:rPr lang="hr-HR" b="1" dirty="0"/>
              <a:t>ne</a:t>
            </a:r>
            <a:r>
              <a:rPr lang="hr-HR" dirty="0"/>
              <a:t> kreiraju korisničke račune</a:t>
            </a:r>
          </a:p>
          <a:p>
            <a:r>
              <a:rPr lang="hr-HR" dirty="0" smtClean="0"/>
              <a:t>kviz </a:t>
            </a:r>
            <a:r>
              <a:rPr lang="hr-HR" dirty="0"/>
              <a:t>se rješava na adresi: </a:t>
            </a:r>
            <a:r>
              <a:rPr lang="hr-HR" dirty="0" smtClean="0">
                <a:hlinkClick r:id="rId3"/>
              </a:rPr>
              <a:t>www.socrative.com</a:t>
            </a:r>
            <a:r>
              <a:rPr lang="hr-HR" dirty="0" smtClean="0"/>
              <a:t>  (student </a:t>
            </a:r>
            <a:r>
              <a:rPr lang="hr-HR" dirty="0" err="1" smtClean="0"/>
              <a:t>login</a:t>
            </a:r>
            <a:r>
              <a:rPr lang="hr-HR" dirty="0" smtClean="0"/>
              <a:t>)  </a:t>
            </a:r>
            <a:r>
              <a:rPr lang="hr-HR" dirty="0"/>
              <a:t>gdje učenici unose </a:t>
            </a:r>
            <a:r>
              <a:rPr lang="hr-HR" dirty="0" smtClean="0"/>
              <a:t>zaporku za  virtualnu sobu koju im prosljeđuje učitelj</a:t>
            </a:r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Učenici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9756"/>
            <a:ext cx="1805271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20" y="3535652"/>
            <a:ext cx="1746614" cy="310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2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potrebna je registracija i odabir uloge </a:t>
            </a:r>
            <a:r>
              <a:rPr lang="hr-HR" dirty="0" smtClean="0"/>
              <a:t>„</a:t>
            </a:r>
            <a:r>
              <a:rPr lang="hr-HR" dirty="0" err="1" smtClean="0"/>
              <a:t>teacher</a:t>
            </a:r>
            <a:r>
              <a:rPr lang="hr-HR" dirty="0"/>
              <a:t>”</a:t>
            </a:r>
          </a:p>
          <a:p>
            <a:r>
              <a:rPr lang="hr-HR"/>
              <a:t>unos </a:t>
            </a:r>
            <a:r>
              <a:rPr lang="hr-HR" smtClean="0"/>
              <a:t>imena</a:t>
            </a:r>
            <a:r>
              <a:rPr lang="hr-HR" dirty="0"/>
              <a:t>, e-</a:t>
            </a:r>
            <a:r>
              <a:rPr lang="hr-HR" dirty="0" err="1"/>
              <a:t>maila</a:t>
            </a:r>
            <a:r>
              <a:rPr lang="hr-HR" dirty="0"/>
              <a:t> i lozinke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Učitelji…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3140968"/>
            <a:ext cx="4227881" cy="281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8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vi-VN" dirty="0"/>
              <a:t>unos naziva kviza</a:t>
            </a:r>
          </a:p>
          <a:p>
            <a:pPr>
              <a:buFontTx/>
              <a:buChar char="-"/>
            </a:pP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odabir vrste</a:t>
            </a:r>
            <a:r>
              <a:rPr lang="vi-VN" dirty="0" smtClean="0"/>
              <a:t> pitanja</a:t>
            </a:r>
            <a:endParaRPr lang="vi-VN" dirty="0"/>
          </a:p>
          <a:p>
            <a:pPr>
              <a:buFontTx/>
              <a:buChar char="-"/>
            </a:pP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kviza                 </a:t>
            </a:r>
            <a:r>
              <a:rPr lang="hr-HR" dirty="0" smtClean="0">
                <a:hlinkClick r:id="rId2"/>
              </a:rPr>
              <a:t>www.socrative.com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106"/>
            <a:ext cx="6480720" cy="3649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38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23528" y="2564904"/>
            <a:ext cx="8229600" cy="4104455"/>
          </a:xfrm>
        </p:spPr>
        <p:txBody>
          <a:bodyPr/>
          <a:lstStyle/>
          <a:p>
            <a:r>
              <a:rPr lang="hr-HR" dirty="0" smtClean="0"/>
              <a:t>unos pitanja kviza</a:t>
            </a:r>
          </a:p>
          <a:p>
            <a:r>
              <a:rPr lang="hr-HR" dirty="0" smtClean="0"/>
              <a:t>unos odgovora</a:t>
            </a:r>
            <a:endParaRPr lang="hr-HR" dirty="0"/>
          </a:p>
          <a:p>
            <a:r>
              <a:rPr lang="hr-HR" dirty="0"/>
              <a:t>točan odgovor se označava klikom na gumb   </a:t>
            </a:r>
          </a:p>
          <a:p>
            <a:pPr marL="0" indent="0">
              <a:buNone/>
            </a:pPr>
            <a:r>
              <a:rPr lang="hr-HR" dirty="0" smtClean="0"/>
              <a:t>     kvačice </a:t>
            </a:r>
            <a:r>
              <a:rPr lang="hr-HR" dirty="0"/>
              <a:t>koji nakon označavanja postaje zeleni,   </a:t>
            </a:r>
          </a:p>
          <a:p>
            <a:pPr marL="0" indent="0">
              <a:buNone/>
            </a:pPr>
            <a:r>
              <a:rPr lang="hr-HR" dirty="0" smtClean="0"/>
              <a:t>     odabirom </a:t>
            </a:r>
            <a:r>
              <a:rPr lang="hr-HR" dirty="0"/>
              <a:t>točno/netočno ili upisom kratkog </a:t>
            </a:r>
            <a:r>
              <a:rPr lang="hr-HR" dirty="0" smtClean="0"/>
              <a:t>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odgovora </a:t>
            </a:r>
            <a:endParaRPr lang="hr-HR" dirty="0"/>
          </a:p>
          <a:p>
            <a:r>
              <a:rPr lang="hr-HR" dirty="0"/>
              <a:t>za svaki odgovor moguće je dodati objašnjenje</a:t>
            </a:r>
          </a:p>
          <a:p>
            <a:r>
              <a:rPr lang="hr-HR" dirty="0"/>
              <a:t>moguće je dodavanje slike </a:t>
            </a:r>
          </a:p>
          <a:p>
            <a:r>
              <a:rPr lang="hr-HR" dirty="0"/>
              <a:t>potrebno je snimiti </a:t>
            </a:r>
            <a:r>
              <a:rPr lang="hr-HR" dirty="0" smtClean="0"/>
              <a:t>kviz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502617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6340"/>
            <a:ext cx="7992888" cy="55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11" y="3573016"/>
            <a:ext cx="3962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7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interaktivni web alat za izradu kvizova, diskusija i upitnika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85" y="260648"/>
            <a:ext cx="3312368" cy="105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68960"/>
            <a:ext cx="5160615" cy="289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hr-HR" dirty="0"/>
              <a:t>k</a:t>
            </a:r>
            <a:r>
              <a:rPr lang="hr-HR" dirty="0" smtClean="0"/>
              <a:t>oristi elemente učenja kroz igru</a:t>
            </a:r>
          </a:p>
          <a:p>
            <a:r>
              <a:rPr lang="hr-HR" dirty="0"/>
              <a:t>pitanja se prikazuju preko projektora za sve učenike</a:t>
            </a:r>
          </a:p>
          <a:p>
            <a:r>
              <a:rPr lang="hr-HR" dirty="0"/>
              <a:t>odgovori se prikazuju označeni bojama i oblicima</a:t>
            </a:r>
          </a:p>
          <a:p>
            <a:r>
              <a:rPr lang="hr-HR" dirty="0"/>
              <a:t>učenici na svojim uređajima odabiru boju i oblik odgovora kojeg smatraju točnim</a:t>
            </a:r>
          </a:p>
          <a:p>
            <a:r>
              <a:rPr lang="hr-HR" dirty="0" smtClean="0"/>
              <a:t>sustav bodovanja temelji se na bodovima za točan odgovor i vremenu unutar kojeg se točno odgovori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765279"/>
          </a:xfrm>
        </p:spPr>
        <p:txBody>
          <a:bodyPr/>
          <a:lstStyle/>
          <a:p>
            <a:r>
              <a:rPr lang="hr-HR" dirty="0" smtClean="0"/>
              <a:t>Način rada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578424"/>
            <a:ext cx="4493741" cy="2074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28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nakon svakog odgovora imaju povratnu informaciju jesu li točno odgovorili, koliko su bodova osvojili, na kojem su mjestu na rang listi te ukupan broj bodova</a:t>
            </a:r>
          </a:p>
          <a:p>
            <a:r>
              <a:rPr lang="hr-HR" dirty="0"/>
              <a:t>na ekranu kojeg prikazuje učitelj nakon svakog pitanja pokazuje se koliko je učenika odabralo koji odgovor  te učenici s najviše bodova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28331"/>
            <a:ext cx="3292475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59299"/>
            <a:ext cx="3328987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8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 sudjelovanje </a:t>
            </a:r>
            <a:r>
              <a:rPr lang="hr-HR" b="1" dirty="0" smtClean="0"/>
              <a:t>ne</a:t>
            </a:r>
            <a:r>
              <a:rPr lang="hr-HR" dirty="0" smtClean="0"/>
              <a:t> kreiraju korisničke račune</a:t>
            </a:r>
          </a:p>
          <a:p>
            <a:r>
              <a:rPr lang="hr-HR" dirty="0" smtClean="0"/>
              <a:t>Kviz se rješava na adresi: </a:t>
            </a:r>
            <a:r>
              <a:rPr lang="hr-HR" dirty="0" smtClean="0">
                <a:hlinkClick r:id="rId2"/>
              </a:rPr>
              <a:t>https://kahoot.it</a:t>
            </a:r>
            <a:r>
              <a:rPr lang="hr-HR" dirty="0" smtClean="0"/>
              <a:t>  gdje učenici unose pin koji se pokazuje kod pokretanja kviza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Učenici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555969"/>
            <a:ext cx="3096344" cy="232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66" y="3821162"/>
            <a:ext cx="3014017" cy="21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068960"/>
            <a:ext cx="1597025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0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nteraktivni web alat za izradu i provedbu kvizova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4" y="188640"/>
            <a:ext cx="3777133" cy="113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2564904"/>
            <a:ext cx="5153000" cy="349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0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otrebna je registracija i odabir uloge „I’m a </a:t>
            </a:r>
            <a:r>
              <a:rPr lang="hr-HR" dirty="0" err="1" smtClean="0"/>
              <a:t>teacher</a:t>
            </a:r>
            <a:r>
              <a:rPr lang="hr-HR" dirty="0" smtClean="0"/>
              <a:t>”</a:t>
            </a:r>
          </a:p>
          <a:p>
            <a:r>
              <a:rPr lang="hr-HR" dirty="0"/>
              <a:t>u</a:t>
            </a:r>
            <a:r>
              <a:rPr lang="hr-HR" dirty="0" smtClean="0"/>
              <a:t>nos svoje škole, korisničkog imena, e-</a:t>
            </a:r>
            <a:r>
              <a:rPr lang="hr-HR" dirty="0" err="1" smtClean="0"/>
              <a:t>maila</a:t>
            </a:r>
            <a:r>
              <a:rPr lang="hr-HR" dirty="0" smtClean="0"/>
              <a:t> i lozinke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837287"/>
          </a:xfrm>
        </p:spPr>
        <p:txBody>
          <a:bodyPr>
            <a:normAutofit/>
          </a:bodyPr>
          <a:lstStyle/>
          <a:p>
            <a:r>
              <a:rPr lang="hr-HR" dirty="0" smtClean="0"/>
              <a:t>Učitelji, profesori…….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39"/>
            <a:ext cx="4195829" cy="219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77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07288" cy="499715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</a:t>
            </a:r>
            <a:r>
              <a:rPr lang="hr-HR" dirty="0" smtClean="0"/>
              <a:t>nos naziva kviza</a:t>
            </a:r>
          </a:p>
          <a:p>
            <a:r>
              <a:rPr lang="hr-HR" dirty="0"/>
              <a:t>u</a:t>
            </a:r>
            <a:r>
              <a:rPr lang="hr-HR" dirty="0" smtClean="0"/>
              <a:t>nos pitanja kviza</a:t>
            </a:r>
          </a:p>
          <a:p>
            <a:r>
              <a:rPr lang="hr-HR" dirty="0"/>
              <a:t>u</a:t>
            </a:r>
            <a:r>
              <a:rPr lang="hr-HR" dirty="0" smtClean="0"/>
              <a:t>nos odgovora kviza – </a:t>
            </a:r>
            <a:r>
              <a:rPr lang="hr-HR" dirty="0" err="1" smtClean="0"/>
              <a:t>max</a:t>
            </a:r>
            <a:r>
              <a:rPr lang="hr-HR" dirty="0" smtClean="0"/>
              <a:t> broj odgovora je 4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 točan odgovor se označava klikom na gumb kvačice koji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nakon označavanja postaje zeleni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- za svaki odgovor moguće je odrediti boduje li se ili ne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te vrijeme unutar kojeg je potrebno odgovoriti (5-120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sekundi)</a:t>
            </a:r>
          </a:p>
          <a:p>
            <a:r>
              <a:rPr lang="hr-HR" dirty="0"/>
              <a:t>m</a:t>
            </a:r>
            <a:r>
              <a:rPr lang="hr-HR" dirty="0" smtClean="0"/>
              <a:t>oguće je dodavanje slike ili videa</a:t>
            </a:r>
          </a:p>
          <a:p>
            <a:r>
              <a:rPr lang="hr-HR" dirty="0"/>
              <a:t>p</a:t>
            </a:r>
            <a:r>
              <a:rPr lang="hr-HR" dirty="0" smtClean="0"/>
              <a:t>otrebno je pohraniti kviz, odabrati jezik, postaviti kviz kao javni ili privatni te se određuje ciljana skupina</a:t>
            </a:r>
          </a:p>
          <a:p>
            <a:r>
              <a:rPr lang="hr-HR" dirty="0"/>
              <a:t>m</a:t>
            </a:r>
            <a:r>
              <a:rPr lang="hr-HR" dirty="0" smtClean="0"/>
              <a:t>oguće je odrediti postavku slučajnog poretka pitanja ili odgovora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96144"/>
          </a:xfrm>
        </p:spPr>
        <p:txBody>
          <a:bodyPr>
            <a:normAutofit/>
          </a:bodyPr>
          <a:lstStyle/>
          <a:p>
            <a:r>
              <a:rPr lang="hr-HR" dirty="0"/>
              <a:t>Izrada </a:t>
            </a:r>
            <a:r>
              <a:rPr lang="hr-HR" dirty="0" smtClean="0"/>
              <a:t>kviza                 </a:t>
            </a:r>
            <a:r>
              <a:rPr lang="hr-HR" dirty="0" smtClean="0">
                <a:hlinkClick r:id="rId2"/>
              </a:rPr>
              <a:t>https://kahoot.com</a:t>
            </a:r>
            <a:r>
              <a:rPr lang="hr-HR" dirty="0" smtClean="0"/>
              <a:t> </a:t>
            </a:r>
            <a:br>
              <a:rPr lang="hr-HR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64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učitelj učenicima dodijeli pin kojim se u određenom vremenu učenici prijavljuju i igraju kviz – mogućnost korištenja za rješavanje DZ</a:t>
            </a:r>
          </a:p>
          <a:p>
            <a:r>
              <a:rPr lang="hr-HR" dirty="0"/>
              <a:t>u</a:t>
            </a:r>
            <a:r>
              <a:rPr lang="hr-HR" dirty="0" smtClean="0"/>
              <a:t>čenici imaju povratnu informaciju o </a:t>
            </a:r>
          </a:p>
          <a:p>
            <a:pPr marL="0" indent="0">
              <a:buNone/>
            </a:pPr>
            <a:r>
              <a:rPr lang="hr-HR" dirty="0" smtClean="0"/>
              <a:t>     točnosti riješenih zadataka</a:t>
            </a:r>
            <a:endParaRPr lang="vi-VN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Kahoot</a:t>
            </a:r>
            <a:r>
              <a:rPr lang="hr-HR" dirty="0" smtClean="0"/>
              <a:t> </a:t>
            </a:r>
            <a:r>
              <a:rPr lang="hr-HR" dirty="0" err="1" smtClean="0"/>
              <a:t>Challenge</a:t>
            </a:r>
            <a:r>
              <a:rPr lang="hr-HR" dirty="0" smtClean="0"/>
              <a:t> (izazov)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87013" cy="353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4227158" cy="218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41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rezultata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7" y="1522685"/>
            <a:ext cx="2311740" cy="173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37" y="3645024"/>
            <a:ext cx="2120752" cy="212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1" y="1507430"/>
            <a:ext cx="630909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235" y="4358456"/>
            <a:ext cx="3655824" cy="231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04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/>
              <a:t>jednostavan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/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za korištenje</a:t>
            </a:r>
          </a:p>
          <a:p>
            <a:r>
              <a:rPr lang="vi-VN" dirty="0" smtClean="0"/>
              <a:t>ne zahtjeva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vi-VN" dirty="0" smtClean="0"/>
              <a:t> </a:t>
            </a:r>
            <a:r>
              <a:rPr lang="vi-VN" dirty="0"/>
              <a:t>kreiranje korisničkog računa za prisustvovanje kvizu</a:t>
            </a:r>
          </a:p>
          <a:p>
            <a:r>
              <a:rPr lang="vi-VN" dirty="0" smtClean="0"/>
              <a:t>korist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dirty="0" smtClean="0"/>
              <a:t> </a:t>
            </a:r>
            <a:r>
              <a:rPr lang="vi-VN" dirty="0"/>
              <a:t>elemente igre za veću motivaciju učenika</a:t>
            </a:r>
          </a:p>
          <a:p>
            <a:r>
              <a:rPr lang="vi-VN" dirty="0" smtClean="0"/>
              <a:t>potič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dirty="0" smtClean="0"/>
              <a:t> </a:t>
            </a:r>
            <a:r>
              <a:rPr lang="vi-VN" dirty="0"/>
              <a:t>natjecateljski duh</a:t>
            </a:r>
          </a:p>
          <a:p>
            <a:r>
              <a:rPr lang="vi-VN" dirty="0" smtClean="0"/>
              <a:t>pruža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ju</a:t>
            </a:r>
            <a:r>
              <a:rPr lang="vi-VN" dirty="0" smtClean="0"/>
              <a:t> </a:t>
            </a:r>
            <a:r>
              <a:rPr lang="vi-VN" dirty="0"/>
              <a:t>povratne informacije u realnom vremenu</a:t>
            </a:r>
          </a:p>
          <a:p>
            <a:r>
              <a:rPr lang="vi-VN" dirty="0" smtClean="0"/>
              <a:t>podržan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/>
              <a:t>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vi-VN" dirty="0" smtClean="0"/>
              <a:t> </a:t>
            </a:r>
            <a:r>
              <a:rPr lang="vi-VN" dirty="0"/>
              <a:t>na različitim uređajima i platformama</a:t>
            </a:r>
          </a:p>
          <a:p>
            <a:r>
              <a:rPr lang="vi-VN" dirty="0" smtClean="0"/>
              <a:t>prilagođen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dirty="0" smtClean="0"/>
              <a:t> </a:t>
            </a:r>
            <a:r>
              <a:rPr lang="vi-VN" dirty="0"/>
              <a:t>svim generacijama učenika</a:t>
            </a:r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Kahoot</a:t>
            </a:r>
            <a:r>
              <a:rPr lang="hr-HR" dirty="0" smtClean="0"/>
              <a:t> i </a:t>
            </a:r>
            <a:r>
              <a:rPr lang="hr-HR" dirty="0" err="1" smtClean="0"/>
              <a:t>Socrative</a:t>
            </a:r>
            <a:r>
              <a:rPr lang="hr-HR" dirty="0"/>
              <a:t> </a:t>
            </a:r>
            <a:r>
              <a:rPr lang="hr-HR" dirty="0" smtClean="0"/>
              <a:t>su…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591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67544" y="1000298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endParaRPr lang="hr-HR" dirty="0" smtClean="0"/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 smtClean="0"/>
              <a:t>Hvala na suradnji!</a:t>
            </a:r>
          </a:p>
          <a:p>
            <a:endParaRPr lang="hr-HR" dirty="0"/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48" y="2924944"/>
            <a:ext cx="2917751" cy="291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21196" y="1437059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/>
              <a:t>običan kviz ili u obliku „Svemirske utrke” i izlazni upitnik</a:t>
            </a:r>
          </a:p>
          <a:p>
            <a:pPr>
              <a:buFontTx/>
              <a:buChar char="-"/>
            </a:pPr>
            <a:r>
              <a:rPr lang="hr-HR" dirty="0" smtClean="0"/>
              <a:t>pitanja se prikazuju zajedno s odgovorima</a:t>
            </a:r>
          </a:p>
          <a:p>
            <a:pPr>
              <a:buFontTx/>
              <a:buChar char="-"/>
            </a:pPr>
            <a:r>
              <a:rPr lang="hr-HR" dirty="0" smtClean="0"/>
              <a:t>brza pitanja – odgovori: višestruki izbor, točno/netočno, kratki odgovor</a:t>
            </a:r>
          </a:p>
          <a:p>
            <a:pPr>
              <a:buFontTx/>
              <a:buChar char="-"/>
            </a:pPr>
            <a:r>
              <a:rPr lang="hr-HR" dirty="0" smtClean="0"/>
              <a:t>3 načina odgovaranja i prikazivanja povratnih informacija </a:t>
            </a:r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Način rada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23" y="4584154"/>
            <a:ext cx="3096344" cy="193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66" y="4867685"/>
            <a:ext cx="237626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3178738" cy="276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Učenici redom rješavaju pitanja, nakon </a:t>
            </a:r>
            <a:r>
              <a:rPr lang="hr-HR" dirty="0"/>
              <a:t>svakog odgovora imaju povratnu informaciju jesu li točno odgovorili, </a:t>
            </a:r>
            <a:r>
              <a:rPr lang="hr-HR" dirty="0" smtClean="0"/>
              <a:t>učitelj prati napredovanje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Instant </a:t>
            </a:r>
            <a:r>
              <a:rPr lang="hr-HR" dirty="0" err="1" smtClean="0"/>
              <a:t>Feedback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56992"/>
            <a:ext cx="3318031" cy="289979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60256"/>
            <a:ext cx="4334256" cy="249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8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</a:t>
            </a:r>
            <a:r>
              <a:rPr lang="hr-HR" dirty="0" smtClean="0"/>
              <a:t>rješavaju </a:t>
            </a:r>
            <a:r>
              <a:rPr lang="hr-HR" dirty="0"/>
              <a:t>pitanja, </a:t>
            </a:r>
            <a:r>
              <a:rPr lang="hr-HR" dirty="0" smtClean="0"/>
              <a:t>mogu se vratiti na preskočeno pitanje, nakon završenog kviza imaju </a:t>
            </a:r>
            <a:r>
              <a:rPr lang="hr-HR" dirty="0"/>
              <a:t>povratnu informaciju </a:t>
            </a:r>
            <a:r>
              <a:rPr lang="hr-HR" dirty="0" smtClean="0"/>
              <a:t>točnih odgovora, </a:t>
            </a:r>
            <a:r>
              <a:rPr lang="hr-HR" dirty="0"/>
              <a:t>učitelj prati napredovanje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Open</a:t>
            </a:r>
            <a:r>
              <a:rPr lang="hr-HR" dirty="0" smtClean="0"/>
              <a:t> </a:t>
            </a:r>
            <a:r>
              <a:rPr lang="hr-HR" dirty="0" err="1" smtClean="0"/>
              <a:t>Navigation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64" y="3966674"/>
            <a:ext cx="3952027" cy="227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608512" cy="2485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09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Učenici redom rješavaju pitanja, nakon svakog odgovora imaju povratnu informaciju jesu li točno odgovorili, učitelj </a:t>
            </a:r>
            <a:r>
              <a:rPr lang="hr-HR" dirty="0" smtClean="0"/>
              <a:t>određuje brzinu rješavanja te ima uvid u konačne rezultate</a:t>
            </a:r>
            <a:endParaRPr lang="hr-HR" dirty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Teacher</a:t>
            </a:r>
            <a:r>
              <a:rPr lang="hr-HR" dirty="0" smtClean="0"/>
              <a:t>  </a:t>
            </a:r>
            <a:r>
              <a:rPr lang="hr-HR" dirty="0" err="1" smtClean="0"/>
              <a:t>Paced</a:t>
            </a:r>
            <a:endParaRPr lang="hr-H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824064"/>
            <a:ext cx="4199591" cy="241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77332"/>
            <a:ext cx="4356326" cy="250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Prikaz rezultata</a:t>
            </a:r>
            <a:endParaRPr lang="hr-H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59055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9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Whole</a:t>
            </a:r>
            <a:r>
              <a:rPr lang="hr-HR" dirty="0" smtClean="0"/>
              <a:t> </a:t>
            </a:r>
            <a:r>
              <a:rPr lang="hr-HR" dirty="0" err="1"/>
              <a:t>C</a:t>
            </a:r>
            <a:r>
              <a:rPr lang="hr-HR" dirty="0" err="1" smtClean="0"/>
              <a:t>lass</a:t>
            </a:r>
            <a:r>
              <a:rPr lang="hr-HR" dirty="0" smtClean="0"/>
              <a:t> Excel – razredni rezultati</a:t>
            </a:r>
            <a:endParaRPr lang="hr-H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67" y="1628800"/>
            <a:ext cx="73644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8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Individual</a:t>
            </a:r>
            <a:r>
              <a:rPr lang="hr-HR" dirty="0" smtClean="0"/>
              <a:t> Student – pojedinačno za svakog učenika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84226"/>
            <a:ext cx="6027107" cy="463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6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CFE6700-E4CE-4EDF-AAEF-201568F160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750</TotalTime>
  <Words>608</Words>
  <Application>Microsoft Office PowerPoint</Application>
  <PresentationFormat>Prikaz na zaslonu (4:3)</PresentationFormat>
  <Paragraphs>90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DesignTemplate</vt:lpstr>
      <vt:lpstr>Primjena alata za izradu online kvizova (Kahoot i Socrative) - radionica</vt:lpstr>
      <vt:lpstr>PowerPointova prezentacija</vt:lpstr>
      <vt:lpstr>Način rada</vt:lpstr>
      <vt:lpstr>Instant Feedback</vt:lpstr>
      <vt:lpstr>Open Navigation</vt:lpstr>
      <vt:lpstr>Teacher  Paced</vt:lpstr>
      <vt:lpstr>Prikaz rezultata</vt:lpstr>
      <vt:lpstr>Whole Class Excel – razredni rezultati</vt:lpstr>
      <vt:lpstr>Individual Student – pojedinačno za svakog učenika</vt:lpstr>
      <vt:lpstr>Question Specific – analiza po pitanjima</vt:lpstr>
      <vt:lpstr>Učenici</vt:lpstr>
      <vt:lpstr>Učitelji…</vt:lpstr>
      <vt:lpstr>Izrada kviza                 www.socrative.com </vt:lpstr>
      <vt:lpstr>PowerPointova prezentacija</vt:lpstr>
      <vt:lpstr>PowerPointova prezentacija</vt:lpstr>
      <vt:lpstr>PowerPointova prezentacija</vt:lpstr>
      <vt:lpstr>Način rada</vt:lpstr>
      <vt:lpstr>PowerPointova prezentacija</vt:lpstr>
      <vt:lpstr>Učenici</vt:lpstr>
      <vt:lpstr>Učitelji, profesori…….</vt:lpstr>
      <vt:lpstr>Izrada kviza                 https://kahoot.com  </vt:lpstr>
      <vt:lpstr>Kahoot Challenge (izazov)</vt:lpstr>
      <vt:lpstr>Prikaz rezultata</vt:lpstr>
      <vt:lpstr>Kahoot i Socrative su…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IKT u nastavi geografije</dc:title>
  <dc:creator>Korisnik</dc:creator>
  <cp:lastModifiedBy>Windows korisnik</cp:lastModifiedBy>
  <cp:revision>59</cp:revision>
  <dcterms:created xsi:type="dcterms:W3CDTF">2016-10-19T06:45:37Z</dcterms:created>
  <dcterms:modified xsi:type="dcterms:W3CDTF">2018-01-31T11:40:39Z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