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294" r:id="rId4"/>
    <p:sldId id="298" r:id="rId5"/>
    <p:sldId id="287" r:id="rId6"/>
    <p:sldId id="326" r:id="rId7"/>
    <p:sldId id="296" r:id="rId8"/>
    <p:sldId id="305" r:id="rId9"/>
    <p:sldId id="307" r:id="rId10"/>
    <p:sldId id="268" r:id="rId11"/>
    <p:sldId id="308" r:id="rId12"/>
    <p:sldId id="270" r:id="rId13"/>
    <p:sldId id="274" r:id="rId14"/>
    <p:sldId id="276" r:id="rId15"/>
    <p:sldId id="277" r:id="rId16"/>
    <p:sldId id="278" r:id="rId17"/>
    <p:sldId id="279" r:id="rId18"/>
    <p:sldId id="280" r:id="rId19"/>
    <p:sldId id="328" r:id="rId20"/>
    <p:sldId id="327" r:id="rId21"/>
    <p:sldId id="315" r:id="rId22"/>
    <p:sldId id="321" r:id="rId23"/>
    <p:sldId id="324" r:id="rId24"/>
    <p:sldId id="317" r:id="rId25"/>
    <p:sldId id="322" r:id="rId26"/>
    <p:sldId id="325" r:id="rId27"/>
    <p:sldId id="286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0CA"/>
    <a:srgbClr val="48C5A7"/>
    <a:srgbClr val="94CFB0"/>
    <a:srgbClr val="B292D4"/>
    <a:srgbClr val="CB5DA9"/>
    <a:srgbClr val="409ACD"/>
    <a:srgbClr val="9A58CD"/>
    <a:srgbClr val="4CD0B0"/>
    <a:srgbClr val="FFD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528" autoAdjust="0"/>
  </p:normalViewPr>
  <p:slideViewPr>
    <p:cSldViewPr snapToGrid="0" snapToObjects="1">
      <p:cViewPr varScale="1">
        <p:scale>
          <a:sx n="107" d="100"/>
          <a:sy n="107" d="100"/>
        </p:scale>
        <p:origin x="-84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A532-0DBB-5A47-8BCA-551FF7543FE0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E639E-E989-AA44-A7D8-CCD14B910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0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BA38C-6B07-464B-B469-E46A2F8C3D4E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F7FD2-FBBC-A641-BE3E-D1CDCD0EF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214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5DE56-3301-7041-AF66-6CF616E90A0F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00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F0B59-1F83-E245-9575-247999A43A9E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46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312-9259-3747-8994-4AF6B640D644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2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70010-F316-3449-AED0-098B5FE52C44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86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0BC1-DFC0-CD41-B81A-1F8CB278F2D4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5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8F290-3885-9A4A-AA4A-4B4059D674F5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1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5365-11C7-574F-8382-D474E5254A9F}" type="datetime1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6F35E-9FA6-E941-8797-7E8EAD0F94C2}" type="datetime1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0BD33-A585-9C43-8565-4756F0F42124}" type="datetime1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6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1B639-C80B-1A4E-BEE6-09105DAD5955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3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BE43D-B7D3-F64D-8C72-D1CEEB187D4A}" type="datetime1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9DCDD-7ABD-6340-B3B9-3358A4344F1A}" type="datetime1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EC20D-1295-4746-8BBE-9E20B61DE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9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narodne-novine.nn.hr/clanci/sluzbeni/2000_03_34_698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db.hkedcity.net/bookworks/en/index.php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equiz.cite.hku.hk/index.php/en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8525" y="4150291"/>
            <a:ext cx="7772400" cy="1470025"/>
          </a:xfrm>
        </p:spPr>
        <p:txBody>
          <a:bodyPr>
            <a:normAutofit/>
          </a:bodyPr>
          <a:lstStyle/>
          <a:p>
            <a:r>
              <a:rPr lang="hr-HR" sz="4800" b="1" dirty="0" smtClean="0">
                <a:solidFill>
                  <a:srgbClr val="000090"/>
                </a:solidFill>
              </a:rPr>
              <a:t>Školski Knjižničari u Akciji</a:t>
            </a:r>
            <a:endParaRPr lang="en-US" sz="4800" b="1" dirty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5501783"/>
            <a:ext cx="6400800" cy="784099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rgbClr val="000090"/>
                </a:solidFill>
              </a:rPr>
              <a:t>Dr. </a:t>
            </a:r>
            <a:r>
              <a:rPr lang="hr-HR" sz="2800" dirty="0">
                <a:solidFill>
                  <a:srgbClr val="000090"/>
                </a:solidFill>
              </a:rPr>
              <a:t>Zvjezdana Dukić</a:t>
            </a:r>
          </a:p>
        </p:txBody>
      </p:sp>
      <p:pic>
        <p:nvPicPr>
          <p:cNvPr id="6" name="Picture 5" descr="Screen Shot 2018-01-09 at 11.42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9467"/>
            <a:ext cx="5435600" cy="4038600"/>
          </a:xfrm>
          <a:prstGeom prst="rect">
            <a:avLst/>
          </a:prstGeom>
          <a:ln w="57150" cmpd="sng">
            <a:noFill/>
          </a:ln>
        </p:spPr>
      </p:pic>
    </p:spTree>
    <p:extLst>
      <p:ext uri="{BB962C8B-B14F-4D97-AF65-F5344CB8AC3E}">
        <p14:creationId xmlns:p14="http://schemas.microsoft.com/office/powerpoint/2010/main" val="30209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Komparativna studija programa školskih knjižnica u Hrvatskoj i Hong Kongu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365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hr-HR" sz="2600" dirty="0" smtClean="0"/>
              <a:t>Ciljevi istraživanja</a:t>
            </a:r>
          </a:p>
          <a:p>
            <a:pPr lvl="0"/>
            <a:r>
              <a:rPr lang="hr-HR" sz="2400" dirty="0" smtClean="0"/>
              <a:t>Koje programe izvode školske knjižnice u Hrvatskoj i Hong Kongu i da li ti programi podupiru učenje van zidova knjižnice?</a:t>
            </a:r>
          </a:p>
          <a:p>
            <a:pPr lvl="0"/>
            <a:r>
              <a:rPr lang="hr-HR" sz="2400" dirty="0" smtClean="0"/>
              <a:t>Da li postoje vidljive razlike u programima školskih knjižnica u Hrvatskoj i u Hong Kongu?</a:t>
            </a:r>
          </a:p>
          <a:p>
            <a:pPr marL="0" indent="0">
              <a:buNone/>
            </a:pPr>
            <a:endParaRPr lang="ta-IN" sz="2400" dirty="0" smtClean="0"/>
          </a:p>
          <a:p>
            <a:pPr marL="0" indent="0">
              <a:buNone/>
            </a:pPr>
            <a:r>
              <a:rPr lang="hr-HR" sz="2600" dirty="0" smtClean="0"/>
              <a:t>Metodologija</a:t>
            </a:r>
          </a:p>
          <a:p>
            <a:r>
              <a:rPr lang="hr-HR" sz="2400" dirty="0" smtClean="0"/>
              <a:t>Kvalitativna studija, podaci prikupljeni putem dubinskog intervjua</a:t>
            </a:r>
          </a:p>
          <a:p>
            <a:pPr marL="342900" lvl="1" indent="-342900">
              <a:buFont typeface="Arial"/>
              <a:buChar char="•"/>
            </a:pPr>
            <a:r>
              <a:rPr lang="hr-HR" sz="2400" dirty="0"/>
              <a:t>Podaci su obrađeni primjenom metode tematske </a:t>
            </a:r>
            <a:r>
              <a:rPr lang="hr-HR" sz="2400" dirty="0" smtClean="0"/>
              <a:t>analize</a:t>
            </a:r>
          </a:p>
          <a:p>
            <a:r>
              <a:rPr lang="hr-HR" sz="2400" dirty="0" smtClean="0"/>
              <a:t>Uzorak: 3 srednje i 2 osnovne škole na obe lokacija</a:t>
            </a:r>
          </a:p>
          <a:p>
            <a:pPr lvl="1"/>
            <a:r>
              <a:rPr lang="hr-HR" sz="2400" dirty="0" smtClean="0"/>
              <a:t>Škole u HK slijede IB kurikulum, UK kurikulum in HK kurikulum</a:t>
            </a:r>
          </a:p>
          <a:p>
            <a:pPr lvl="1"/>
            <a:r>
              <a:rPr lang="hr-HR" sz="2400" dirty="0" smtClean="0"/>
              <a:t>Škole u Hrvatskoj slijed lokalni kurikulum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000090"/>
                </a:solidFill>
              </a:rPr>
              <a:t>Rezultati istraživanja za osnovne škole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 smtClean="0"/>
              <a:t>Programi vezani uz čitanje  </a:t>
            </a:r>
          </a:p>
          <a:p>
            <a:r>
              <a:rPr lang="hr-HR" sz="2400" dirty="0"/>
              <a:t>R</a:t>
            </a:r>
            <a:r>
              <a:rPr lang="hr-HR" sz="2400" dirty="0" smtClean="0"/>
              <a:t>edovne aktivnosti</a:t>
            </a:r>
          </a:p>
          <a:p>
            <a:r>
              <a:rPr lang="hr-HR" sz="2400" dirty="0" smtClean="0"/>
              <a:t>Povremene aktivnosti, projekti, natjecanja</a:t>
            </a:r>
          </a:p>
          <a:p>
            <a:r>
              <a:rPr lang="hr-HR" sz="2400" dirty="0" smtClean="0"/>
              <a:t>Čitanje na web stranica knjižnice</a:t>
            </a:r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r>
              <a:rPr lang="hr-HR" sz="2400" dirty="0" smtClean="0"/>
              <a:t>Programi vezani uz podučavanje</a:t>
            </a:r>
          </a:p>
          <a:p>
            <a:r>
              <a:rPr lang="hr-HR" sz="2400" dirty="0" smtClean="0"/>
              <a:t>Aktivnosti vezane za podučavanje</a:t>
            </a:r>
          </a:p>
          <a:p>
            <a:r>
              <a:rPr lang="hr-HR" sz="2400" dirty="0" smtClean="0"/>
              <a:t>Podučavanje putem Moodle platforme</a:t>
            </a:r>
          </a:p>
          <a:p>
            <a:r>
              <a:rPr lang="hr-HR" sz="2400" dirty="0" smtClean="0"/>
              <a:t>Podučavanje u suradnji s nastavnicima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64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Čitanje </a:t>
            </a:r>
            <a:r>
              <a:rPr lang="hr-HR" sz="3200" b="1" dirty="0">
                <a:solidFill>
                  <a:srgbClr val="000090"/>
                </a:solidFill>
              </a:rPr>
              <a:t>- aktivnosti, projekti, natjecanja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35359823"/>
              </p:ext>
            </p:extLst>
          </p:nvPr>
        </p:nvGraphicFramePr>
        <p:xfrm>
          <a:off x="434911" y="1600199"/>
          <a:ext cx="8450209" cy="4800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3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96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37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Hrvatskoj</a:t>
                      </a:r>
                      <a:endParaRPr lang="hr-HR" sz="2000" b="1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03229">
                <a:tc>
                  <a:txBody>
                    <a:bodyPr/>
                    <a:lstStyle/>
                    <a:p>
                      <a:r>
                        <a:rPr lang="hr-HR" sz="2000" noProof="0" dirty="0" smtClean="0"/>
                        <a:t>Izložbe knjiga, posteri o knjigama i autorima,</a:t>
                      </a:r>
                      <a:r>
                        <a:rPr lang="hr-HR" sz="2000" baseline="0" noProof="0" dirty="0" smtClean="0"/>
                        <a:t> kvizovi o knjigama, čitanje na glas</a:t>
                      </a:r>
                    </a:p>
                    <a:p>
                      <a:endParaRPr lang="hr-HR" sz="2000" baseline="0" noProof="0" dirty="0" smtClean="0"/>
                    </a:p>
                    <a:p>
                      <a:r>
                        <a:rPr lang="hr-HR" sz="2000" baseline="0" noProof="0" dirty="0" smtClean="0"/>
                        <a:t>Čitanje zajedno: </a:t>
                      </a:r>
                    </a:p>
                    <a:p>
                      <a:r>
                        <a:rPr lang="hr-HR" sz="2000" baseline="0" noProof="0" dirty="0" smtClean="0"/>
                        <a:t>čitanje zaboravljenih knjiga, čitanje pod zvijezdama, čitanje najdraže knjige moje učiteljice, čitanje učenicima prvih razreda</a:t>
                      </a:r>
                      <a:endParaRPr lang="hr-HR" sz="20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2000" kern="1200" noProof="0" dirty="0" smtClean="0">
                          <a:effectLst/>
                        </a:rPr>
                        <a:t>Izložbe knjiga, liste za čitanje, razgovori o knjigama, čitanje na glas (knjižničari, učitelji, roditelji)</a:t>
                      </a:r>
                    </a:p>
                    <a:p>
                      <a:pPr lvl="0"/>
                      <a:endParaRPr lang="hr-HR" sz="2000" kern="1200" noProof="0" dirty="0" smtClean="0">
                        <a:effectLst/>
                      </a:endParaRPr>
                    </a:p>
                    <a:p>
                      <a:pPr lvl="0"/>
                      <a:r>
                        <a:rPr lang="hr-HR" sz="2000" kern="1200" noProof="0" dirty="0" smtClean="0">
                          <a:effectLst/>
                        </a:rPr>
                        <a:t>Upućivanje učenika u korištenje e-platformi za individualno čitanje i slušanje priča:</a:t>
                      </a:r>
                    </a:p>
                    <a:p>
                      <a:pPr lvl="0"/>
                      <a:r>
                        <a:rPr lang="hr-HR" sz="2000" i="1" kern="1200" noProof="0" dirty="0" smtClean="0">
                          <a:effectLst/>
                        </a:rPr>
                        <a:t>Tumble Books  </a:t>
                      </a:r>
                      <a:r>
                        <a:rPr lang="hr-HR" sz="2000" kern="1200" noProof="0" dirty="0" smtClean="0">
                          <a:effectLst/>
                        </a:rPr>
                        <a:t>- čitanje na glas, kvizovi</a:t>
                      </a:r>
                      <a:r>
                        <a:rPr lang="hr-HR" sz="2000" kern="1200" baseline="0" noProof="0" dirty="0" smtClean="0">
                          <a:effectLst/>
                        </a:rPr>
                        <a:t> i</a:t>
                      </a:r>
                      <a:r>
                        <a:rPr lang="hr-HR" sz="2000" kern="1200" noProof="0" dirty="0" smtClean="0">
                          <a:effectLst/>
                        </a:rPr>
                        <a:t> aktivnosti za učenika</a:t>
                      </a:r>
                    </a:p>
                    <a:p>
                      <a:pPr lvl="0"/>
                      <a:r>
                        <a:rPr lang="hr-HR" sz="2000" i="1" kern="1200" noProof="0" dirty="0" smtClean="0">
                          <a:effectLst/>
                        </a:rPr>
                        <a:t>Follett</a:t>
                      </a:r>
                      <a:r>
                        <a:rPr lang="hr-HR" sz="2000" kern="1200" noProof="0" dirty="0" smtClean="0">
                          <a:effectLst/>
                        </a:rPr>
                        <a:t> e-knjige</a:t>
                      </a:r>
                    </a:p>
                    <a:p>
                      <a:endParaRPr lang="hr-HR" sz="2000" kern="1200" noProof="0" dirty="0" smtClean="0">
                        <a:effectLst/>
                      </a:endParaRPr>
                    </a:p>
                    <a:p>
                      <a:r>
                        <a:rPr lang="hr-HR" sz="2000" kern="1200" noProof="0" dirty="0" smtClean="0">
                          <a:effectLst/>
                        </a:rPr>
                        <a:t>Klub knjige – stariji učenici organiziraju aktivnosti i igre za mlađe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029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Čitanje: aktivnosti, projekti, natjecanja</a:t>
            </a:r>
            <a:endParaRPr lang="hr-HR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103633"/>
              </p:ext>
            </p:extLst>
          </p:nvPr>
        </p:nvGraphicFramePr>
        <p:xfrm>
          <a:off x="457200" y="1351564"/>
          <a:ext cx="8229600" cy="5004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4707">
                <a:tc>
                  <a:txBody>
                    <a:bodyPr/>
                    <a:lstStyle/>
                    <a:p>
                      <a:r>
                        <a:rPr lang="hr-HR" sz="2000" b="1" baseline="0" noProof="0" dirty="0" smtClean="0"/>
                        <a:t>Školske knjižnice u Hrvatskoj</a:t>
                      </a:r>
                      <a:endParaRPr lang="hr-HR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0079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Studija knjige– čitanje u kostimima, gledanje filmova, radionice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Bookmark</a:t>
                      </a:r>
                      <a:r>
                        <a:rPr lang="hr-HR" sz="2000" kern="1200" baseline="0" noProof="0" dirty="0" smtClean="0">
                          <a:effectLst/>
                          <a:latin typeface="+mn-lt"/>
                        </a:rPr>
                        <a:t> p</a:t>
                      </a: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rojekt</a:t>
                      </a:r>
                      <a:r>
                        <a:rPr lang="hr-HR" sz="2000" kern="1200" baseline="0" noProof="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Pozvana predavanja: pisci, pjesnici, ilustratori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Radionice za roditelje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Posjete gradskoj knjižnici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000" kern="1200" noProof="0" dirty="0" smtClean="0">
                        <a:effectLst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noProof="0" dirty="0" smtClean="0">
                          <a:latin typeface="+mn-lt"/>
                        </a:rPr>
                        <a:t>Putujući ruksak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Tulum slova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Čitanjem do zvijezda  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hr-HR" sz="2000" b="0" noProof="0" dirty="0" smtClean="0">
                          <a:latin typeface="+mn-lt"/>
                        </a:rPr>
                        <a:t>Noć knjige</a:t>
                      </a:r>
                      <a:endParaRPr lang="ta-IN" sz="2000" b="0" noProof="0" dirty="0" smtClean="0">
                        <a:latin typeface="+mn-lt"/>
                      </a:endParaRP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hr-HR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Nacionalni kviz za poticanje čitanja</a:t>
                      </a:r>
                      <a:endParaRPr lang="hr-HR" noProof="0" dirty="0" smtClean="0"/>
                    </a:p>
                    <a:p>
                      <a:endParaRPr lang="hr-H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  <a:latin typeface="+mn-lt"/>
                        </a:rPr>
                        <a:t>Pozvana predavanja: pisci i pripovjedači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</a:rPr>
                        <a:t>Tjedan knjige</a:t>
                      </a:r>
                      <a:r>
                        <a:rPr lang="en-US" sz="2000" kern="1200" baseline="0" noProof="0" dirty="0" smtClean="0">
                          <a:effectLst/>
                        </a:rPr>
                        <a:t> </a:t>
                      </a:r>
                      <a:r>
                        <a:rPr lang="hr-HR" sz="2000" kern="1200" noProof="0" dirty="0" smtClean="0">
                          <a:effectLst/>
                        </a:rPr>
                        <a:t>– pozvana predavanja, razne aktivnosti vezane uz čitanje, odjevanje u likove </a:t>
                      </a:r>
                      <a:r>
                        <a:rPr lang="hr-HR" sz="2000" kern="1200" baseline="0" noProof="0" dirty="0" smtClean="0">
                          <a:effectLst/>
                        </a:rPr>
                        <a:t>iz literature</a:t>
                      </a:r>
                      <a:r>
                        <a:rPr lang="hr-HR" sz="2000" kern="1200" noProof="0" dirty="0" smtClean="0">
                          <a:effectLst/>
                        </a:rPr>
                        <a:t>, etc.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</a:rPr>
                        <a:t>Bookmark projekt</a:t>
                      </a:r>
                      <a:endParaRPr lang="hr-HR" sz="2000" noProof="0" dirty="0" smtClean="0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</a:rPr>
                        <a:t>HK Battle of the Book – međuškolsko</a:t>
                      </a:r>
                      <a:r>
                        <a:rPr lang="hr-HR" sz="2000" kern="1200" baseline="0" noProof="0" dirty="0" smtClean="0">
                          <a:effectLst/>
                        </a:rPr>
                        <a:t> natjecanje u </a:t>
                      </a:r>
                      <a:r>
                        <a:rPr lang="hr-HR" sz="2000" kern="1200" noProof="0" dirty="0" smtClean="0">
                          <a:effectLst/>
                        </a:rPr>
                        <a:t>č</a:t>
                      </a:r>
                      <a:r>
                        <a:rPr lang="hr-HR" sz="2000" kern="1200" baseline="0" noProof="0" dirty="0" smtClean="0">
                          <a:effectLst/>
                        </a:rPr>
                        <a:t>itanju</a:t>
                      </a:r>
                      <a:r>
                        <a:rPr lang="hr-HR" sz="2000" kern="1200" noProof="0" dirty="0" smtClean="0">
                          <a:effectLst/>
                        </a:rPr>
                        <a:t>– učenici čitaju 20 knjiga i natječu se u timovima od 5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</a:rPr>
                        <a:t>Book trailer contests - iMovie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000" kern="1200" noProof="0" dirty="0" smtClean="0">
                          <a:effectLst/>
                        </a:rPr>
                        <a:t>Rekorder čitanja– najčešće posuđuju knjige iz knjižnice</a:t>
                      </a:r>
                      <a:endParaRPr lang="hr-HR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Čitanje na web stranic</a:t>
            </a:r>
            <a:r>
              <a:rPr lang="hr-HR" sz="3200" b="1" dirty="0">
                <a:solidFill>
                  <a:srgbClr val="000090"/>
                </a:solidFill>
              </a:rPr>
              <a:t>i</a:t>
            </a:r>
            <a:r>
              <a:rPr lang="hr-HR" sz="3200" b="1" dirty="0" smtClean="0">
                <a:solidFill>
                  <a:srgbClr val="000090"/>
                </a:solidFill>
              </a:rPr>
              <a:t> knjižnice</a:t>
            </a:r>
            <a:endParaRPr lang="hr-HR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598518"/>
              </p:ext>
            </p:extLst>
          </p:nvPr>
        </p:nvGraphicFramePr>
        <p:xfrm>
          <a:off x="260947" y="1286934"/>
          <a:ext cx="8611234" cy="5327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06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605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1866">
                <a:tc>
                  <a:txBody>
                    <a:bodyPr/>
                    <a:lstStyle/>
                    <a:p>
                      <a:r>
                        <a:rPr lang="hr-HR" sz="2000" b="1" baseline="0" noProof="0" smtClean="0">
                          <a:latin typeface="+mn-lt"/>
                        </a:rPr>
                        <a:t>Školske knjižnice u Hrvatskoj</a:t>
                      </a:r>
                      <a:endParaRPr lang="hr-HR" sz="2000" b="1" noProof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>
                          <a:latin typeface="+mn-lt"/>
                        </a:rPr>
                        <a:t>Školske knjižnice u </a:t>
                      </a:r>
                      <a:r>
                        <a:rPr lang="hr-HR" sz="2000" b="1" noProof="0" dirty="0" smtClean="0">
                          <a:latin typeface="+mn-lt"/>
                        </a:rPr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21205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Slikovnice na hrvatskom i engleskom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E-knjige –</a:t>
                      </a:r>
                      <a:r>
                        <a:rPr lang="hr-HR" sz="2200" kern="1200" baseline="0" noProof="0" dirty="0" smtClean="0">
                          <a:effectLst/>
                          <a:latin typeface="+mn-lt"/>
                        </a:rPr>
                        <a:t> lektira i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 izborna literatura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International Children’s Digital Library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E-knjige </a:t>
                      </a:r>
                      <a:r>
                        <a:rPr lang="ta-IN" sz="2200" kern="1200" noProof="0" dirty="0" smtClean="0">
                          <a:effectLst/>
                          <a:latin typeface="+mn-lt"/>
                        </a:rPr>
                        <a:t>i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 platform</a:t>
                      </a:r>
                      <a:r>
                        <a:rPr lang="ta-IN" sz="2200" kern="1200" noProof="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 za pričanje priča: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Tumblebooks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Follet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 e-knjige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E-knjige (gradska knjižnica), besplatne e-knjige sa Internet</a:t>
                      </a:r>
                      <a:r>
                        <a:rPr lang="hr-HR" sz="2200" kern="1200" baseline="0" noProof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(engleske i kineske)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2200" kern="1200" noProof="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-magazini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Audible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 platforma za  virtualne knjige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Book Adventure 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program čitanja</a:t>
                      </a:r>
                      <a:r>
                        <a:rPr lang="hr-HR" sz="2200" kern="1200" baseline="0" noProof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(kvizevi i  praćenje napredovanja u čitanju)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Web stranice koje potiću čitanje: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Bookhive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Kidsreads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Boys Blokes Books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Kids Book Review</a:t>
                      </a:r>
                      <a:r>
                        <a:rPr lang="hr-HR" sz="2200" kern="1200" noProof="0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  <a:latin typeface="+mn-lt"/>
                        </a:rPr>
                        <a:t>RIF Kids Reading Planet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41362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Podučavanje</a:t>
            </a:r>
            <a:endParaRPr lang="hr-HR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522321"/>
              </p:ext>
            </p:extLst>
          </p:nvPr>
        </p:nvGraphicFramePr>
        <p:xfrm>
          <a:off x="278343" y="1120684"/>
          <a:ext cx="8576441" cy="54663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3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029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148">
                <a:tc>
                  <a:txBody>
                    <a:bodyPr/>
                    <a:lstStyle/>
                    <a:p>
                      <a:r>
                        <a:rPr lang="hr-HR" sz="2000" b="1" baseline="0" noProof="0" dirty="0" smtClean="0"/>
                        <a:t>Školske knjižnice u Hrvatskoj</a:t>
                      </a:r>
                      <a:endParaRPr lang="hr-HR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79235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Uvod u </a:t>
                      </a:r>
                      <a:r>
                        <a:rPr lang="hr-HR" sz="2200" kern="1200" dirty="0" smtClean="0">
                          <a:effectLst/>
                        </a:rPr>
                        <a:t>korištenje knjižnice </a:t>
                      </a:r>
                      <a:r>
                        <a:rPr lang="hr-HR" sz="2200" kern="1200" noProof="0" dirty="0" smtClean="0">
                          <a:effectLst/>
                        </a:rPr>
                        <a:t>(</a:t>
                      </a:r>
                      <a:r>
                        <a:rPr lang="hr-HR" sz="2200" kern="1200" dirty="0" smtClean="0">
                          <a:effectLst/>
                        </a:rPr>
                        <a:t>učenici</a:t>
                      </a:r>
                      <a:r>
                        <a:rPr lang="hr-HR" sz="2200" kern="1200" noProof="0" dirty="0" smtClean="0">
                          <a:effectLst/>
                        </a:rPr>
                        <a:t> i nastavnici)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Pretraživanje kataloga i pronalaženje materijala u knjžnici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Kako nastaju knjige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Koristenje enciklopedija, rjecnika, periodickih publikacija i Interneta 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baseline="0" noProof="0" dirty="0" smtClean="0"/>
                        <a:t>Š</a:t>
                      </a:r>
                      <a:r>
                        <a:rPr lang="hr-HR" sz="2200" kern="1200" noProof="0" dirty="0" smtClean="0">
                          <a:effectLst/>
                        </a:rPr>
                        <a:t>to su autorska prava?</a:t>
                      </a:r>
                    </a:p>
                    <a:p>
                      <a:endParaRPr lang="hr-HR" noProof="0" dirty="0" smtClean="0"/>
                    </a:p>
                    <a:p>
                      <a:endParaRPr lang="hr-H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dirty="0" smtClean="0">
                          <a:effectLst/>
                        </a:rPr>
                        <a:t>Uvod u korištenje knjižnice (učenici i nastavnici)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Pretraživanje kataloga i pronalaženje materijala u knjžnici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Pretraživanje</a:t>
                      </a:r>
                      <a:r>
                        <a:rPr lang="hr-HR" sz="2200" kern="1200" dirty="0" smtClean="0">
                          <a:effectLst/>
                        </a:rPr>
                        <a:t> elektronskih izvora 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dirty="0" smtClean="0">
                          <a:effectLst/>
                        </a:rPr>
                        <a:t>Big6 model istraživačkog učenja: 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Definiranje zadatka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Strategije tra</a:t>
                      </a:r>
                      <a:r>
                        <a:rPr lang="hr-HR" sz="2200" dirty="0" smtClean="0">
                          <a:solidFill>
                            <a:schemeClr val="tx1"/>
                          </a:solidFill>
                          <a:cs typeface="Arial Black"/>
                        </a:rPr>
                        <a:t>ž</a:t>
                      </a: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enja informacija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Pronalaženje informacija i pristup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Korištenje informacija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Sinteza</a:t>
                      </a:r>
                    </a:p>
                    <a:p>
                      <a:pPr marL="742950" lvl="1" indent="-285750">
                        <a:buFont typeface="Arial"/>
                        <a:buChar char="•"/>
                      </a:pPr>
                      <a:r>
                        <a:rPr lang="hr-HR" sz="2200" dirty="0" smtClean="0">
                          <a:solidFill>
                            <a:schemeClr val="tx1"/>
                          </a:solidFill>
                        </a:rPr>
                        <a:t>Evaluacija</a:t>
                      </a:r>
                      <a:endParaRPr lang="hr-HR" sz="2200" kern="1200" dirty="0" smtClean="0">
                        <a:effectLst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hr-HR" sz="2200" kern="1200" dirty="0" smtClean="0">
                          <a:effectLst/>
                        </a:rPr>
                        <a:t>Citiranje</a:t>
                      </a:r>
                      <a:r>
                        <a:rPr lang="hr-HR" sz="2200" kern="1200" baseline="0" dirty="0" smtClean="0">
                          <a:effectLst/>
                        </a:rPr>
                        <a:t> i izrada popisa literature</a:t>
                      </a:r>
                      <a:endParaRPr lang="hr-HR" sz="2200" kern="1200" dirty="0" smtClean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5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>
                <a:solidFill>
                  <a:srgbClr val="000090"/>
                </a:solidFill>
              </a:rPr>
              <a:t>Podučavanje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46400"/>
              </p:ext>
            </p:extLst>
          </p:nvPr>
        </p:nvGraphicFramePr>
        <p:xfrm>
          <a:off x="457200" y="1600200"/>
          <a:ext cx="8229600" cy="42248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8128">
                <a:tc>
                  <a:txBody>
                    <a:bodyPr/>
                    <a:lstStyle/>
                    <a:p>
                      <a:r>
                        <a:rPr lang="hr-HR" sz="2000" b="1" baseline="0" noProof="0" dirty="0" smtClean="0"/>
                        <a:t>Školske knjižnice u Hrvatskoj</a:t>
                      </a:r>
                      <a:endParaRPr lang="hr-HR" sz="20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  <a:endParaRPr lang="hr-HR" sz="2000" b="1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67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0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Radionica o korištenju digitalnih alata : </a:t>
                      </a:r>
                      <a:r>
                        <a:rPr lang="hr-HR" sz="2200" i="1" kern="1200" noProof="0" dirty="0" smtClean="0">
                          <a:effectLst/>
                        </a:rPr>
                        <a:t>Photostory</a:t>
                      </a:r>
                      <a:r>
                        <a:rPr lang="hr-HR" sz="2200" kern="1200" noProof="0" dirty="0" smtClean="0">
                          <a:effectLst/>
                        </a:rPr>
                        <a:t>, </a:t>
                      </a:r>
                      <a:r>
                        <a:rPr lang="hr-HR" sz="2200" i="1" kern="1200" noProof="0" dirty="0" smtClean="0">
                          <a:effectLst/>
                        </a:rPr>
                        <a:t>Storybird</a:t>
                      </a:r>
                      <a:endParaRPr lang="hr-HR" sz="22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Poduzetništvo i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f</a:t>
                      </a:r>
                      <a:r>
                        <a:rPr lang="hr-HR" sz="2200" kern="1200" noProof="0" dirty="0" smtClean="0">
                          <a:effectLst/>
                        </a:rPr>
                        <a:t>inancijska pismenost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Gra</a:t>
                      </a:r>
                      <a:r>
                        <a:rPr lang="ta-IN" sz="2200" kern="1200" noProof="0" dirty="0" smtClean="0">
                          <a:effectLst/>
                        </a:rPr>
                        <a:t>đ</a:t>
                      </a:r>
                      <a:r>
                        <a:rPr lang="hr-HR" sz="2200" kern="1200" noProof="0" dirty="0" smtClean="0">
                          <a:effectLst/>
                        </a:rPr>
                        <a:t>anski odgoj – doborovljni i timski rad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- p</a:t>
                      </a:r>
                      <a:r>
                        <a:rPr lang="hr-HR" sz="2200" kern="1200" noProof="0" dirty="0" smtClean="0">
                          <a:effectLst/>
                        </a:rPr>
                        <a:t>osjet domovima za starije osobe i dječjim bolnicama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(zajedni</a:t>
                      </a:r>
                      <a:r>
                        <a:rPr lang="hr-HR" sz="2200" kern="1200" noProof="0" dirty="0" smtClean="0">
                          <a:effectLst/>
                        </a:rPr>
                        <a:t>č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ko </a:t>
                      </a:r>
                      <a:r>
                        <a:rPr lang="hr-HR" sz="2200" kern="1200" noProof="0" dirty="0" smtClean="0">
                          <a:effectLst/>
                        </a:rPr>
                        <a:t>č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itanje)</a:t>
                      </a:r>
                      <a:endParaRPr lang="hr-HR" sz="22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hr-HR" sz="20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Literarne vrste,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</a:t>
                      </a:r>
                      <a:r>
                        <a:rPr lang="hr-HR" sz="2200" kern="1200" noProof="0" dirty="0" smtClean="0">
                          <a:effectLst/>
                        </a:rPr>
                        <a:t> autori dječjih knjiga (radionice u suradnji s razrednim nastavnicima)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Radionica za roditelje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Obučavanje učenika pomagača u knjižnici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Podučavanje: Moodle</a:t>
            </a:r>
            <a:endParaRPr lang="hr-HR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19615"/>
              </p:ext>
            </p:extLst>
          </p:nvPr>
        </p:nvGraphicFramePr>
        <p:xfrm>
          <a:off x="457199" y="1600200"/>
          <a:ext cx="8398933" cy="3871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92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068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434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a-IN" sz="2000" b="1" baseline="0" noProof="0" dirty="0" smtClean="0"/>
                        <a:t>Š</a:t>
                      </a:r>
                      <a:r>
                        <a:rPr lang="hr-HR" sz="2000" b="1" baseline="0" noProof="0" dirty="0" smtClean="0"/>
                        <a:t>kolske knji</a:t>
                      </a:r>
                      <a:r>
                        <a:rPr lang="ta-IN" sz="2000" b="1" baseline="0" noProof="0" dirty="0" smtClean="0"/>
                        <a:t>ž</a:t>
                      </a:r>
                      <a:r>
                        <a:rPr lang="hr-HR" sz="2000" b="1" baseline="0" noProof="0" dirty="0" smtClean="0"/>
                        <a:t>nice u Hrvatskoj</a:t>
                      </a:r>
                      <a:endParaRPr lang="hr-HR" sz="2000" b="1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289">
                <a:tc>
                  <a:txBody>
                    <a:bodyPr/>
                    <a:lstStyle/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Vrste knjižnica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Kako pronaći informacije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Lekcije iz knjižnice na engleskom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Alati za izradu bibliografije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Upute o korištenju alata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za pretraživanje</a:t>
                      </a:r>
                      <a:endParaRPr lang="hr-HR" sz="22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Materijali za roditelje: kako koristiti katalog knjižnice, bilješke diskusija na radionicama za roditelje,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kako poticati čitanje </a:t>
                      </a:r>
                      <a:endParaRPr lang="hr-HR" sz="2200" kern="1200" noProof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1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Podučavanje: suradnja s nastavnicima </a:t>
            </a:r>
            <a:endParaRPr lang="hr-HR" sz="3200" b="1" dirty="0">
              <a:solidFill>
                <a:srgbClr val="00009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902092"/>
              </p:ext>
            </p:extLst>
          </p:nvPr>
        </p:nvGraphicFramePr>
        <p:xfrm>
          <a:off x="203200" y="1738807"/>
          <a:ext cx="8737600" cy="45970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68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271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smtClean="0"/>
                        <a:t>Školske knjižnice u Hrvatskoj</a:t>
                      </a:r>
                      <a:endParaRPr lang="hr-HR" sz="2000" b="1" noProof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baseline="0" noProof="0" dirty="0" smtClean="0"/>
                        <a:t>Školske knjižnice u </a:t>
                      </a:r>
                      <a:r>
                        <a:rPr lang="hr-HR" sz="2000" b="1" noProof="0" dirty="0" smtClean="0"/>
                        <a:t>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4958">
                <a:tc>
                  <a:txBody>
                    <a:bodyPr/>
                    <a:lstStyle/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Zajedno sa nastavnicima planira uključivanje školske knjižnice u kurikulum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Sudjeluje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u nastavi i upućuje učenike u korištenje knjižnice</a:t>
                      </a:r>
                      <a:endParaRPr lang="hr-HR" sz="22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Priprema popis stučne literature za profesionalno usavršavanje nastavnika 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endParaRPr lang="hr-HR" sz="22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Velika podrška direktora i dobra suradnja s nastavnicima</a:t>
                      </a:r>
                    </a:p>
                    <a:p>
                      <a:endParaRPr lang="hr-HR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Planira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i podučava  zajedno s nastavnicima (ne sa svima)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baseline="0" noProof="0" dirty="0" smtClean="0">
                          <a:effectLst/>
                        </a:rPr>
                        <a:t>Sugerira nastavnicima materijale iz knjižničke zbirke za podučavanje</a:t>
                      </a:r>
                      <a:r>
                        <a:rPr lang="hr-HR" sz="2200" kern="1200" noProof="0" dirty="0" smtClean="0">
                          <a:effectLst/>
                        </a:rPr>
                        <a:t> 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endParaRPr lang="hr-HR" sz="2200" kern="1200" noProof="0" dirty="0" smtClean="0">
                        <a:effectLst/>
                      </a:endParaRP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Surađuje samo sa nekim nastavnicima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hr-HR" sz="2200" kern="1200" noProof="0" dirty="0" smtClean="0">
                          <a:effectLst/>
                        </a:rPr>
                        <a:t>Neki direktori ne prihvaćaju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da je </a:t>
                      </a:r>
                      <a:r>
                        <a:rPr lang="hr-HR" sz="2200" dirty="0" smtClean="0"/>
                        <a:t> </a:t>
                      </a:r>
                      <a:r>
                        <a:rPr lang="hr-HR" sz="2200" baseline="0" noProof="0" dirty="0" smtClean="0"/>
                        <a:t>školske </a:t>
                      </a:r>
                      <a:r>
                        <a:rPr lang="hr-HR" sz="2200" dirty="0" smtClean="0"/>
                        <a:t>knjižničar</a:t>
                      </a:r>
                      <a:r>
                        <a:rPr lang="hr-HR" sz="2200" kern="1200" baseline="0" noProof="0" dirty="0" smtClean="0">
                          <a:effectLst/>
                        </a:rPr>
                        <a:t>  ujedno i nastavnik</a:t>
                      </a:r>
                      <a:endParaRPr lang="hr-HR" sz="2200" kern="1200" noProof="0" dirty="0" smtClean="0">
                        <a:effectLst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endParaRPr lang="hr-HR" sz="2000" noProof="0" dirty="0" smtClean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1-09 at 09.0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1" y="175930"/>
            <a:ext cx="4303560" cy="3227670"/>
          </a:xfrm>
          <a:prstGeom prst="rect">
            <a:avLst/>
          </a:prstGeom>
        </p:spPr>
      </p:pic>
      <p:pic>
        <p:nvPicPr>
          <p:cNvPr id="4" name="Picture 3" descr="Screen Shot 2018-01-09 at 09.01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53" y="175930"/>
            <a:ext cx="4203197" cy="3227670"/>
          </a:xfrm>
          <a:prstGeom prst="rect">
            <a:avLst/>
          </a:prstGeom>
        </p:spPr>
      </p:pic>
      <p:pic>
        <p:nvPicPr>
          <p:cNvPr id="5" name="Picture 4" descr="Screen Shot 2018-01-09 at 09.02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7" y="3528853"/>
            <a:ext cx="4403664" cy="3234330"/>
          </a:xfrm>
          <a:prstGeom prst="rect">
            <a:avLst/>
          </a:prstGeom>
        </p:spPr>
      </p:pic>
      <p:pic>
        <p:nvPicPr>
          <p:cNvPr id="6" name="Picture 5" descr="Screen Shot 2018-01-09 at 09.03.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53" y="3528854"/>
            <a:ext cx="4251952" cy="317674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2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72824"/>
          </a:xfrm>
        </p:spPr>
        <p:txBody>
          <a:bodyPr>
            <a:normAutofit fontScale="90000"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3600" b="1" dirty="0" smtClean="0">
                <a:solidFill>
                  <a:srgbClr val="000090"/>
                </a:solidFill>
                <a:latin typeface="+mj-lt"/>
              </a:rPr>
              <a:t>MZO-RH - Standard </a:t>
            </a:r>
            <a:r>
              <a:rPr lang="hr-HR" sz="3600" b="1" dirty="0" smtClean="0">
                <a:solidFill>
                  <a:srgbClr val="000090"/>
                </a:solidFill>
                <a:latin typeface="+mj-lt"/>
              </a:rPr>
              <a:t>za školske knjižnice </a:t>
            </a:r>
            <a:r>
              <a:rPr lang="ta-IN" sz="3600" dirty="0" smtClean="0">
                <a:solidFill>
                  <a:srgbClr val="1600CA"/>
                </a:solidFill>
              </a:rPr>
              <a:t/>
            </a:r>
            <a:br>
              <a:rPr lang="ta-IN" sz="3600" dirty="0" smtClean="0">
                <a:solidFill>
                  <a:srgbClr val="1600CA"/>
                </a:solidFill>
              </a:rPr>
            </a:br>
            <a:endParaRPr lang="en-US" sz="3600" dirty="0">
              <a:solidFill>
                <a:srgbClr val="1600CA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4209"/>
            <a:ext cx="8478331" cy="512807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sz="3000" dirty="0"/>
              <a:t>Djelatnost školske </a:t>
            </a:r>
            <a:r>
              <a:rPr lang="hr-HR" sz="3000" dirty="0" smtClean="0"/>
              <a:t>knjižnice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400" dirty="0" smtClean="0"/>
          </a:p>
          <a:p>
            <a:pPr>
              <a:lnSpc>
                <a:spcPct val="110000"/>
              </a:lnSpc>
            </a:pPr>
            <a:r>
              <a:rPr lang="hr-HR" sz="2800" dirty="0" smtClean="0"/>
              <a:t>Neposredna </a:t>
            </a:r>
            <a:r>
              <a:rPr lang="hr-HR" sz="2800" dirty="0"/>
              <a:t>odgojno-obrazovna djelatnost</a:t>
            </a:r>
            <a:endParaRPr lang="en-US" sz="2800" dirty="0"/>
          </a:p>
          <a:p>
            <a:pPr lvl="1">
              <a:lnSpc>
                <a:spcPct val="110000"/>
              </a:lnSpc>
            </a:pPr>
            <a:r>
              <a:rPr lang="hr-HR" sz="2600" dirty="0"/>
              <a:t>upućivanje učenika u rad knjižnice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hr-HR" sz="2600" dirty="0"/>
              <a:t>promicanje čitanja, ispitivanje čitalackih </a:t>
            </a:r>
            <a:r>
              <a:rPr lang="hr-HR" sz="2600" dirty="0" smtClean="0"/>
              <a:t>interesa </a:t>
            </a:r>
            <a:r>
              <a:rPr lang="hr-HR" sz="2600" dirty="0"/>
              <a:t>i potreba učenika</a:t>
            </a:r>
            <a:r>
              <a:rPr lang="en-US" sz="2600" dirty="0" smtClean="0"/>
              <a:t>, </a:t>
            </a:r>
            <a:r>
              <a:rPr lang="hr-HR" sz="2600" dirty="0" smtClean="0"/>
              <a:t>pomoć </a:t>
            </a:r>
            <a:r>
              <a:rPr lang="hr-HR" sz="2600" dirty="0"/>
              <a:t>pri izboru materijala za čitanje 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hr-HR" sz="2600" dirty="0"/>
              <a:t>upućivanje u rad na istraživačkim </a:t>
            </a:r>
            <a:r>
              <a:rPr lang="hr-HR" sz="2600" dirty="0" smtClean="0"/>
              <a:t>zadacima </a:t>
            </a:r>
            <a:r>
              <a:rPr lang="hr-HR" sz="2600" dirty="0"/>
              <a:t>– informacijska pismenost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hr-HR" sz="2600" dirty="0" smtClean="0"/>
              <a:t>druge aktivnosti (</a:t>
            </a:r>
            <a:r>
              <a:rPr lang="hr-HR" sz="2600" dirty="0"/>
              <a:t>cjelodnevni boravak, slobodno vrijeme itd.)</a:t>
            </a:r>
            <a:endParaRPr lang="en-US" sz="2600" dirty="0"/>
          </a:p>
          <a:p>
            <a:pPr lvl="1">
              <a:lnSpc>
                <a:spcPct val="110000"/>
              </a:lnSpc>
            </a:pPr>
            <a:r>
              <a:rPr lang="hr-HR" sz="2600" dirty="0"/>
              <a:t>suradnja s nastavnicima i timski </a:t>
            </a:r>
            <a:r>
              <a:rPr lang="hr-HR" sz="2600" dirty="0" smtClean="0"/>
              <a:t>rad</a:t>
            </a:r>
            <a:endParaRPr lang="ta-IN" sz="2600" dirty="0" smtClean="0"/>
          </a:p>
          <a:p>
            <a:pPr marL="228600" indent="-171450">
              <a:lnSpc>
                <a:spcPct val="110000"/>
              </a:lnSpc>
            </a:pPr>
            <a:endParaRPr lang="en-US" sz="1100" dirty="0"/>
          </a:p>
          <a:p>
            <a:pPr marL="514350" indent="-457200">
              <a:lnSpc>
                <a:spcPct val="110000"/>
              </a:lnSpc>
            </a:pPr>
            <a:r>
              <a:rPr lang="hr-HR" sz="2800" dirty="0" smtClean="0"/>
              <a:t>Stručna </a:t>
            </a:r>
            <a:r>
              <a:rPr lang="hr-HR" sz="2800" dirty="0"/>
              <a:t>knjižnična </a:t>
            </a:r>
            <a:r>
              <a:rPr lang="hr-HR" sz="2800" dirty="0" smtClean="0"/>
              <a:t>djelatnost</a:t>
            </a:r>
          </a:p>
          <a:p>
            <a:pPr marL="514350" indent="-457200">
              <a:lnSpc>
                <a:spcPct val="110000"/>
              </a:lnSpc>
            </a:pPr>
            <a:endParaRPr lang="ta-IN" sz="1200" dirty="0" smtClean="0"/>
          </a:p>
          <a:p>
            <a:pPr marL="514350" indent="-457200">
              <a:lnSpc>
                <a:spcPct val="110000"/>
              </a:lnSpc>
            </a:pPr>
            <a:r>
              <a:rPr lang="hr-HR" sz="2800" dirty="0" smtClean="0"/>
              <a:t>Kulturna </a:t>
            </a:r>
            <a:r>
              <a:rPr lang="hr-HR" sz="2800" dirty="0"/>
              <a:t>i javna </a:t>
            </a:r>
            <a:r>
              <a:rPr lang="hr-HR" sz="2800" dirty="0" smtClean="0"/>
              <a:t>djelatnost</a:t>
            </a:r>
            <a:endParaRPr lang="en-US" sz="2800" dirty="0"/>
          </a:p>
          <a:p>
            <a:pPr marL="57150" lvl="0" indent="0">
              <a:buNone/>
            </a:pPr>
            <a:endParaRPr lang="hr-HR" dirty="0"/>
          </a:p>
          <a:p>
            <a:pPr marL="457200" lvl="1" indent="0">
              <a:buNone/>
            </a:pP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2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731" y="156104"/>
            <a:ext cx="8229600" cy="656695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0090"/>
                </a:solidFill>
              </a:rPr>
              <a:t>Zaključci istraživanja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947211"/>
              </p:ext>
            </p:extLst>
          </p:nvPr>
        </p:nvGraphicFramePr>
        <p:xfrm>
          <a:off x="230885" y="877185"/>
          <a:ext cx="8715901" cy="4246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11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747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758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dirty="0" smtClean="0"/>
                        <a:t>Školske knjižnice u Hrvatskoj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000" b="1" dirty="0" smtClean="0"/>
                        <a:t>Školske knjižnice u Hong Kongu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7359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hr-HR" sz="2000" dirty="0" smtClean="0"/>
                        <a:t>Fokusiranost na poticanje čitanja literarnih djela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hr-HR" sz="10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hr-HR" sz="2000" dirty="0" smtClean="0"/>
                        <a:t>Širok raspon aktivnosti vezanih uz čitanje, često u suradnji s drugim knjižnicama i drugim kulturnim institucijama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hr-HR" sz="10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hr-HR" sz="2000" dirty="0" smtClean="0"/>
                        <a:t>Poučavanje informacijske i drugih pismenosti često se provodi u suradnji s nastavnicima i koristi se tehnologija u nastavi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D</a:t>
                      </a:r>
                      <a:r>
                        <a:rPr lang="hr-HR" sz="2000" dirty="0" smtClean="0"/>
                        <a:t>obra suranja s nastavnicima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hr-HR" sz="2000" dirty="0" smtClean="0"/>
                        <a:t>Poticanje čitanja i podučavanje informacijske pismenosti </a:t>
                      </a:r>
                      <a:r>
                        <a:rPr lang="mr-IN" sz="2000" dirty="0" smtClean="0"/>
                        <a:t>–</a:t>
                      </a:r>
                      <a:r>
                        <a:rPr lang="hr-HR" sz="2000" dirty="0" smtClean="0"/>
                        <a:t> podjednako važno </a:t>
                      </a:r>
                      <a:r>
                        <a:rPr lang="mr-IN" sz="2000" dirty="0" smtClean="0"/>
                        <a:t>–</a:t>
                      </a:r>
                      <a:r>
                        <a:rPr lang="hr-HR" sz="2000" dirty="0" smtClean="0"/>
                        <a:t> naglasak na čitanju u svrhu učenja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hr-HR" sz="10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hr-HR" sz="2000" dirty="0" smtClean="0"/>
                        <a:t>Široka primjena tehnologije za potrebe čitanja, podučavanja informacijske pismenosti i  istraživačkog učenja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hr-HR" sz="1000" dirty="0" smtClean="0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D</a:t>
                      </a:r>
                      <a:r>
                        <a:rPr lang="hr-HR" sz="2000" dirty="0" smtClean="0"/>
                        <a:t>obra suradnja s nekim nastavnicima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0730" y="5361571"/>
            <a:ext cx="8206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Sli</a:t>
            </a:r>
            <a:r>
              <a:rPr lang="hr-HR" sz="2200" dirty="0"/>
              <a:t>č</a:t>
            </a:r>
            <a:r>
              <a:rPr lang="hr-HR" sz="2200" dirty="0" smtClean="0"/>
              <a:t>nosti</a:t>
            </a:r>
            <a:r>
              <a:rPr lang="hr-HR" sz="2000" dirty="0" smtClean="0"/>
              <a:t> - vidljiv entuzijazam i incijativa školskih </a:t>
            </a:r>
            <a:r>
              <a:rPr lang="hr-HR" sz="2000" dirty="0"/>
              <a:t>knjižničara</a:t>
            </a:r>
            <a:endParaRPr lang="hr-HR" sz="2000" dirty="0" smtClean="0"/>
          </a:p>
          <a:p>
            <a:r>
              <a:rPr lang="hr-HR" sz="2200" dirty="0" smtClean="0"/>
              <a:t>Razlike</a:t>
            </a:r>
            <a:r>
              <a:rPr lang="hr-HR" sz="2000" dirty="0" smtClean="0"/>
              <a:t> - uvjetovane različitim faktorima - potrebe </a:t>
            </a:r>
            <a:r>
              <a:rPr lang="hr-HR" sz="2000" dirty="0"/>
              <a:t>š</a:t>
            </a:r>
            <a:r>
              <a:rPr lang="hr-HR" sz="2000" dirty="0" smtClean="0"/>
              <a:t>kolskog kurikuluma,</a:t>
            </a:r>
          </a:p>
          <a:p>
            <a:r>
              <a:rPr lang="hr-HR" sz="2000" dirty="0" smtClean="0"/>
              <a:t> materijalna potpora, socijalne i kulturolo</a:t>
            </a:r>
            <a:r>
              <a:rPr lang="hr-HR" sz="2000" dirty="0"/>
              <a:t>š</a:t>
            </a:r>
            <a:r>
              <a:rPr lang="hr-HR" sz="2000" dirty="0" smtClean="0"/>
              <a:t>ke razlike</a:t>
            </a:r>
            <a:endParaRPr lang="hr-HR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hr-HR" sz="3600" b="1" dirty="0" smtClean="0">
                <a:solidFill>
                  <a:srgbClr val="000090"/>
                </a:solidFill>
                <a:latin typeface="+mj-lt"/>
              </a:rPr>
              <a:t>Promocija školskih knjižnica:</a:t>
            </a:r>
            <a:r>
              <a:rPr lang="hr-HR" sz="4600" dirty="0" smtClean="0"/>
              <a:t/>
            </a:r>
            <a:br>
              <a:rPr lang="hr-HR" sz="4600" dirty="0" smtClean="0"/>
            </a:br>
            <a:r>
              <a:rPr lang="hr-HR" sz="3200" b="1" dirty="0">
                <a:solidFill>
                  <a:srgbClr val="000090"/>
                </a:solidFill>
              </a:rPr>
              <a:t>s</a:t>
            </a:r>
            <a:r>
              <a:rPr lang="hr-HR" sz="3200" b="1" dirty="0" smtClean="0">
                <a:solidFill>
                  <a:srgbClr val="000090"/>
                </a:solidFill>
              </a:rPr>
              <a:t>ugestije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93384" cy="484646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hr-HR" sz="6000" dirty="0" smtClean="0"/>
              <a:t>Šire </a:t>
            </a:r>
            <a:r>
              <a:rPr lang="hr-HR" sz="6000" dirty="0"/>
              <a:t>korištenje </a:t>
            </a:r>
            <a:r>
              <a:rPr lang="hr-HR" sz="6000" dirty="0" smtClean="0"/>
              <a:t>tehnologije </a:t>
            </a:r>
            <a:r>
              <a:rPr lang="hr-HR" sz="6000" dirty="0"/>
              <a:t>u svrhu obogaćenja knjižničnih </a:t>
            </a:r>
            <a:r>
              <a:rPr lang="hr-HR" sz="6000" dirty="0" smtClean="0"/>
              <a:t>zbirki i </a:t>
            </a:r>
            <a:r>
              <a:rPr lang="hr-HR" sz="6000" dirty="0"/>
              <a:t>poticanja </a:t>
            </a:r>
            <a:r>
              <a:rPr lang="hr-HR" sz="6000" dirty="0" smtClean="0"/>
              <a:t>čitanja u svim </a:t>
            </a:r>
            <a:r>
              <a:rPr lang="hr-HR" sz="6000" dirty="0"/>
              <a:t>kurikularnim područjima</a:t>
            </a:r>
            <a:endParaRPr lang="hr-HR" sz="6000" dirty="0" smtClean="0"/>
          </a:p>
          <a:p>
            <a:pPr lvl="1">
              <a:lnSpc>
                <a:spcPct val="120000"/>
              </a:lnSpc>
            </a:pPr>
            <a:r>
              <a:rPr lang="en-US" sz="5500" dirty="0" smtClean="0"/>
              <a:t>u</a:t>
            </a:r>
            <a:r>
              <a:rPr lang="hr-HR" sz="5500" dirty="0" smtClean="0"/>
              <a:t>klju</a:t>
            </a:r>
            <a:r>
              <a:rPr lang="hr-HR" sz="5500" dirty="0"/>
              <a:t>č</a:t>
            </a:r>
            <a:r>
              <a:rPr lang="hr-HR" sz="5500" dirty="0" smtClean="0"/>
              <a:t>iti književna djela i stru</a:t>
            </a:r>
            <a:r>
              <a:rPr lang="hr-HR" sz="5500" dirty="0"/>
              <a:t>č</a:t>
            </a:r>
            <a:r>
              <a:rPr lang="hr-HR" sz="5500" dirty="0" smtClean="0"/>
              <a:t>nu literaturu </a:t>
            </a:r>
            <a:r>
              <a:rPr lang="mr-IN" sz="5500" dirty="0" smtClean="0"/>
              <a:t>–</a:t>
            </a:r>
            <a:r>
              <a:rPr lang="en-US" sz="5500" dirty="0" smtClean="0"/>
              <a:t> </a:t>
            </a:r>
            <a:r>
              <a:rPr lang="hr-HR" sz="5500" dirty="0" smtClean="0"/>
              <a:t>atraktivna prezentacija i lak pristup izvorima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r-HR" sz="2100" dirty="0" smtClean="0"/>
          </a:p>
          <a:p>
            <a:pPr>
              <a:lnSpc>
                <a:spcPct val="120000"/>
              </a:lnSpc>
            </a:pPr>
            <a:r>
              <a:rPr lang="en-US" sz="6000" dirty="0" smtClean="0"/>
              <a:t>I</a:t>
            </a:r>
            <a:r>
              <a:rPr lang="hr-HR" sz="6000" dirty="0" smtClean="0"/>
              <a:t>ntenziviranje podučavanja </a:t>
            </a:r>
            <a:r>
              <a:rPr lang="hr-HR" sz="6000" dirty="0"/>
              <a:t>informacijske </a:t>
            </a:r>
            <a:r>
              <a:rPr lang="hr-HR" sz="6000" dirty="0" smtClean="0"/>
              <a:t>pismenosti u virtualnom prostoru </a:t>
            </a:r>
            <a:r>
              <a:rPr lang="en-US" sz="6000" dirty="0" smtClean="0"/>
              <a:t> </a:t>
            </a:r>
          </a:p>
          <a:p>
            <a:pPr lvl="1">
              <a:lnSpc>
                <a:spcPct val="120000"/>
              </a:lnSpc>
            </a:pPr>
            <a:r>
              <a:rPr lang="hr-HR" sz="5500" dirty="0" smtClean="0"/>
              <a:t>izrada digitalnih obrazovnih materijala (tutorijali</a:t>
            </a:r>
            <a:r>
              <a:rPr lang="hr-HR" sz="5500" dirty="0"/>
              <a:t>, </a:t>
            </a:r>
            <a:r>
              <a:rPr lang="hr-HR" sz="5500" dirty="0" smtClean="0"/>
              <a:t>vježbe, kvizovi)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hr-HR" sz="2100" dirty="0" smtClean="0"/>
          </a:p>
          <a:p>
            <a:pPr>
              <a:lnSpc>
                <a:spcPct val="120000"/>
              </a:lnSpc>
            </a:pPr>
            <a:r>
              <a:rPr lang="en-US" sz="6000" dirty="0" smtClean="0"/>
              <a:t>A</a:t>
            </a:r>
            <a:r>
              <a:rPr lang="hr-HR" sz="6000" dirty="0" smtClean="0"/>
              <a:t>ktiviranje istraživačke djelatnosti </a:t>
            </a:r>
            <a:r>
              <a:rPr lang="en-US" sz="6000" dirty="0" smtClean="0"/>
              <a:t>u </a:t>
            </a:r>
            <a:r>
              <a:rPr lang="hr-HR" sz="6000" dirty="0" smtClean="0"/>
              <a:t>svrhu</a:t>
            </a:r>
          </a:p>
          <a:p>
            <a:pPr lvl="1">
              <a:lnSpc>
                <a:spcPct val="120000"/>
              </a:lnSpc>
            </a:pPr>
            <a:r>
              <a:rPr lang="hr-HR" sz="5500" dirty="0" smtClean="0"/>
              <a:t>poboljšanja knjižničnih usluga (evidence-based practice)</a:t>
            </a:r>
          </a:p>
          <a:p>
            <a:pPr lvl="1">
              <a:lnSpc>
                <a:spcPct val="120000"/>
              </a:lnSpc>
            </a:pPr>
            <a:r>
              <a:rPr lang="en-US" sz="5500" dirty="0" smtClean="0"/>
              <a:t>I</a:t>
            </a:r>
            <a:r>
              <a:rPr lang="hr-HR" sz="5500" dirty="0" smtClean="0"/>
              <a:t>nformiranja kolega i javnosti o radu u školskim knjižnicama</a:t>
            </a:r>
            <a:endParaRPr lang="hr-HR" sz="55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8-01-08 at 12.0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18" y="3914981"/>
            <a:ext cx="3594254" cy="2815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3289" y="118643"/>
            <a:ext cx="838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0090"/>
                </a:solidFill>
              </a:rPr>
              <a:t>K</a:t>
            </a:r>
            <a:r>
              <a:rPr lang="hr-HR" sz="2400" b="1" dirty="0" smtClean="0">
                <a:solidFill>
                  <a:srgbClr val="000090"/>
                </a:solidFill>
              </a:rPr>
              <a:t>orištenje tehnologije u svrhu obogaćenja knjižničnih zbirki i poticanja čitanja </a:t>
            </a:r>
            <a:r>
              <a:rPr lang="mr-IN" sz="2400" dirty="0" smtClean="0">
                <a:solidFill>
                  <a:srgbClr val="000090"/>
                </a:solidFill>
              </a:rPr>
              <a:t>–</a:t>
            </a:r>
            <a:r>
              <a:rPr lang="hr-HR" sz="2200" dirty="0" smtClean="0">
                <a:solidFill>
                  <a:srgbClr val="000090"/>
                </a:solidFill>
              </a:rPr>
              <a:t>dizajn i pristup </a:t>
            </a:r>
            <a:endParaRPr lang="en-US" sz="2200" dirty="0">
              <a:solidFill>
                <a:srgbClr val="000090"/>
              </a:solidFill>
            </a:endParaRPr>
          </a:p>
        </p:txBody>
      </p:sp>
      <p:pic>
        <p:nvPicPr>
          <p:cNvPr id="6" name="Picture 5" descr="Screen Shot 2018-01-05 at 15.03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39" y="4118181"/>
            <a:ext cx="2645561" cy="194673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19082" y="1039256"/>
            <a:ext cx="3410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/>
              <a:t>Web stranica školske knji</a:t>
            </a:r>
            <a:r>
              <a:rPr lang="hr-HR" sz="2000" dirty="0"/>
              <a:t>ž</a:t>
            </a:r>
            <a:r>
              <a:rPr lang="hr-HR" sz="2000" dirty="0" smtClean="0"/>
              <a:t>nice</a:t>
            </a:r>
            <a:endParaRPr lang="hr-HR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54232" y="3968175"/>
            <a:ext cx="1960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Knjige u serijama</a:t>
            </a:r>
            <a:endParaRPr lang="hr-HR" sz="20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57850" y="3714926"/>
            <a:ext cx="1313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E-magazini</a:t>
            </a:r>
            <a:endParaRPr lang="hr-HR" sz="20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10748" y="3514871"/>
            <a:ext cx="1008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dirty="0" smtClean="0">
                <a:solidFill>
                  <a:srgbClr val="000000"/>
                </a:solidFill>
              </a:rPr>
              <a:t>E-knjige</a:t>
            </a:r>
            <a:endParaRPr lang="hr-HR" sz="2000" dirty="0">
              <a:solidFill>
                <a:srgbClr val="000000"/>
              </a:solidFill>
            </a:endParaRPr>
          </a:p>
        </p:txBody>
      </p:sp>
      <p:pic>
        <p:nvPicPr>
          <p:cNvPr id="20" name="Picture 19" descr="Screen Shot 2018-01-07 at 11.30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572" y="4368285"/>
            <a:ext cx="2704107" cy="2270081"/>
          </a:xfrm>
          <a:prstGeom prst="rect">
            <a:avLst/>
          </a:prstGeom>
        </p:spPr>
      </p:pic>
      <p:pic>
        <p:nvPicPr>
          <p:cNvPr id="8" name="Picture 7" descr="Screen Shot 2018-01-08 at 12.02.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96" y="1439365"/>
            <a:ext cx="7123775" cy="201999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7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44" y="5899793"/>
            <a:ext cx="6992358" cy="878621"/>
          </a:xfrm>
          <a:prstGeom prst="rect">
            <a:avLst/>
          </a:prstGeom>
        </p:spPr>
      </p:pic>
      <p:pic>
        <p:nvPicPr>
          <p:cNvPr id="3" name="Picture 2" descr="Screen Shot 2018-01-07 at 10.31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04" y="3289235"/>
            <a:ext cx="6115880" cy="1032814"/>
          </a:xfrm>
          <a:prstGeom prst="rect">
            <a:avLst/>
          </a:prstGeom>
        </p:spPr>
      </p:pic>
      <p:pic>
        <p:nvPicPr>
          <p:cNvPr id="4" name="Picture 3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5" y="4214953"/>
            <a:ext cx="7512577" cy="1840688"/>
          </a:xfrm>
          <a:prstGeom prst="rect">
            <a:avLst/>
          </a:prstGeom>
        </p:spPr>
      </p:pic>
      <p:pic>
        <p:nvPicPr>
          <p:cNvPr id="6" name="Picture 5" descr="Screen Shot 2018-01-07 at 10.34.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7" y="882292"/>
            <a:ext cx="8416219" cy="25416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386" y="95374"/>
            <a:ext cx="8196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r-HR" sz="2400" b="1" dirty="0">
                <a:solidFill>
                  <a:srgbClr val="000090"/>
                </a:solidFill>
                <a:latin typeface="+mj-lt"/>
              </a:rPr>
              <a:t>Podučavanja </a:t>
            </a:r>
            <a:r>
              <a:rPr lang="hr-HR" sz="2400" b="1" dirty="0" smtClean="0">
                <a:solidFill>
                  <a:srgbClr val="000090"/>
                </a:solidFill>
                <a:latin typeface="+mj-lt"/>
              </a:rPr>
              <a:t>informacijske pismenosti u </a:t>
            </a:r>
            <a:r>
              <a:rPr lang="hr-HR" sz="2400" b="1" dirty="0">
                <a:solidFill>
                  <a:srgbClr val="000090"/>
                </a:solidFill>
                <a:latin typeface="+mj-lt"/>
              </a:rPr>
              <a:t>virtualnom prostoru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8" y="1789404"/>
            <a:ext cx="8722460" cy="402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Aktivnosti na web stranici školske knjižnice u tokom 2007 godine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0965" y="6025492"/>
            <a:ext cx="186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Izvor: Statcounter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16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91" y="4456324"/>
            <a:ext cx="2886145" cy="2164609"/>
          </a:xfrm>
          <a:prstGeom prst="rect">
            <a:avLst/>
          </a:prstGeom>
        </p:spPr>
      </p:pic>
      <p:pic>
        <p:nvPicPr>
          <p:cNvPr id="2" name="Picture 1" descr="Screen Shot 2018-01-07 at 09.36.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23424" cy="68580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 descr="Screen Shot 2018-01-07 at 09.3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965200"/>
            <a:ext cx="2805826" cy="3269027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STORY_MAP1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34" y="746757"/>
            <a:ext cx="2681251" cy="241652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Sera, Semin,Jeh &amp; Jjin Young copy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736" y="3446836"/>
            <a:ext cx="2926264" cy="3411164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523396" y="160047"/>
            <a:ext cx="5388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000090"/>
                </a:solidFill>
              </a:rPr>
              <a:t>Izrada </a:t>
            </a:r>
            <a:r>
              <a:rPr lang="hr-HR" sz="2200" b="1" dirty="0">
                <a:solidFill>
                  <a:srgbClr val="000090"/>
                </a:solidFill>
              </a:rPr>
              <a:t>digitalnih </a:t>
            </a:r>
            <a:r>
              <a:rPr lang="hr-HR" sz="2200" b="1" dirty="0" smtClean="0">
                <a:solidFill>
                  <a:srgbClr val="000090"/>
                </a:solidFill>
              </a:rPr>
              <a:t>obrazovnih </a:t>
            </a:r>
            <a:r>
              <a:rPr lang="hr-HR" sz="2200" b="1" dirty="0">
                <a:solidFill>
                  <a:srgbClr val="000090"/>
                </a:solidFill>
              </a:rPr>
              <a:t>materijala </a:t>
            </a:r>
            <a:endParaRPr lang="en-US" sz="2200" b="1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468" y="272978"/>
            <a:ext cx="717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 dirty="0" smtClean="0">
                <a:solidFill>
                  <a:srgbClr val="000090"/>
                </a:solidFill>
                <a:latin typeface="+mj-lt"/>
              </a:rPr>
              <a:t>Istraživačke djelatnosti povezana sa projektom </a:t>
            </a:r>
            <a:endParaRPr lang="en-US" sz="28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403193"/>
            <a:ext cx="492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P</a:t>
            </a:r>
            <a:r>
              <a:rPr lang="hr-HR" sz="2200" dirty="0" smtClean="0"/>
              <a:t>rojek je proveden sa u</a:t>
            </a:r>
            <a:r>
              <a:rPr lang="hr-HR" sz="2400" dirty="0"/>
              <a:t>č</a:t>
            </a:r>
            <a:r>
              <a:rPr lang="hr-HR" sz="2200" dirty="0" smtClean="0"/>
              <a:t>enicima 3. razreda u dobi od 7 godina</a:t>
            </a:r>
          </a:p>
          <a:p>
            <a:pPr marL="342900" indent="-342900">
              <a:buFont typeface="Arial"/>
              <a:buChar char="•"/>
            </a:pPr>
            <a:r>
              <a:rPr lang="hr-HR" sz="2200" dirty="0" smtClean="0"/>
              <a:t>Nakon svake faze rada na projektu </a:t>
            </a:r>
            <a:r>
              <a:rPr lang="hr-HR" sz="2200" dirty="0"/>
              <a:t>učenici </a:t>
            </a:r>
            <a:r>
              <a:rPr lang="hr-HR" sz="2200" dirty="0" smtClean="0"/>
              <a:t>su ispunili kratki kviz</a:t>
            </a:r>
          </a:p>
        </p:txBody>
      </p:sp>
      <p:pic>
        <p:nvPicPr>
          <p:cNvPr id="7" name="Picture 6" descr="Screen Shot 2018-01-07 at 11.15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68" y="3085185"/>
            <a:ext cx="6036504" cy="3772815"/>
          </a:xfrm>
          <a:prstGeom prst="rect">
            <a:avLst/>
          </a:prstGeom>
        </p:spPr>
      </p:pic>
      <p:pic>
        <p:nvPicPr>
          <p:cNvPr id="8" name="Picture 7" descr="Screen Shot 2018-01-07 at 11.15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72" y="4790440"/>
            <a:ext cx="1597103" cy="1197827"/>
          </a:xfrm>
          <a:prstGeom prst="rect">
            <a:avLst/>
          </a:prstGeom>
        </p:spPr>
      </p:pic>
      <p:pic>
        <p:nvPicPr>
          <p:cNvPr id="10" name="Picture 9" descr="Screen Shot 2018-01-07 at 11.19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392" y="1546607"/>
            <a:ext cx="3253408" cy="1303136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26"/>
            <a:ext cx="8229600" cy="67171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Reference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5440983"/>
          </a:xfrm>
        </p:spPr>
        <p:txBody>
          <a:bodyPr>
            <a:normAutofit fontScale="92500" lnSpcReduction="10000"/>
          </a:bodyPr>
          <a:lstStyle/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sz="2000" dirty="0" smtClean="0"/>
              <a:t>Dukic, Z. (2007). Teaching Information Literacy Using Children’s Literature. </a:t>
            </a:r>
            <a:r>
              <a:rPr lang="hr-HR" sz="2000" i="1" dirty="0" smtClean="0"/>
              <a:t>Access</a:t>
            </a:r>
            <a:r>
              <a:rPr lang="hr-HR" sz="2000" dirty="0" smtClean="0"/>
              <a:t>, 21(2), 21-26.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endParaRPr lang="hr-HR" sz="2000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sz="2000" dirty="0" smtClean="0"/>
              <a:t>EDB HKSAR (n.d.). Booklet 7 Quality Learning and Teaching Resources and School Library Development. In Basic Education Curriculum Guide. Dostupno:  https://cd.edb.gov.hk/becg/english/chapter7.html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endParaRPr lang="hr-HR" sz="2000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sz="2000" dirty="0" smtClean="0"/>
              <a:t>IFLA (2015). IFLA School Library Guidance (Schultz-Jones, B. and Oberg, D. eds.) 2nd revised edition, Den Haag Netherlands: International Federation of Library Associations and Institutions.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endParaRPr lang="hr-HR" sz="2000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sz="2000" dirty="0" smtClean="0"/>
              <a:t>Ministarstvo Prosvjete i Športa (2000) Standard za školske knjižnice, </a:t>
            </a:r>
            <a:r>
              <a:rPr lang="hr-HR" sz="2000" i="1" dirty="0" smtClean="0"/>
              <a:t>Narodne Novine </a:t>
            </a:r>
            <a:r>
              <a:rPr lang="hr-HR" sz="2000" dirty="0" smtClean="0"/>
              <a:t>34. Dostupno: </a:t>
            </a:r>
            <a:r>
              <a:rPr lang="hr-HR" sz="2000" dirty="0" smtClean="0">
                <a:hlinkClick r:id="rId2"/>
              </a:rPr>
              <a:t>http://narodne-novine.nn.hr/clanci/sluzbeni/2000_03_34_698.html</a:t>
            </a:r>
            <a:endParaRPr lang="hr-HR" sz="2000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endParaRPr lang="hr-HR" sz="2000" dirty="0" smtClean="0"/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sz="2000" dirty="0" smtClean="0">
                <a:cs typeface="Calibri"/>
              </a:rPr>
              <a:t>Tam, A., Choi, S. Tkalcevic, A., Dukic, Z. &amp; Zheng, J.X. (2017). School Librarians in Action: A Comparative Study of School Library Programs in Croatia and Hong Kong.  L. Farmer (ed.) </a:t>
            </a:r>
            <a:r>
              <a:rPr lang="hr-HR" sz="2000" i="1" dirty="0" smtClean="0">
                <a:cs typeface="Calibri"/>
              </a:rPr>
              <a:t>IASL conference 2017 Proceedings</a:t>
            </a:r>
            <a:r>
              <a:rPr lang="hr-HR" sz="2000" dirty="0" smtClean="0">
                <a:cs typeface="Calibri"/>
              </a:rPr>
              <a:t>, Long Beach, CA, USA.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endParaRPr lang="hr-HR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295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EDB Hong Kong - uloge školskih knjižničara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02268"/>
            <a:ext cx="8398933" cy="5317066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r-HR" sz="2800" dirty="0" smtClean="0"/>
              <a:t>Uloga školskog knjižničara je evoluirala od “čuvara knjiga” do “informacijskog stručnjaka”</a:t>
            </a:r>
          </a:p>
          <a:p>
            <a:pPr marL="0" indent="0">
              <a:lnSpc>
                <a:spcPct val="120000"/>
              </a:lnSpc>
              <a:buNone/>
            </a:pPr>
            <a:endParaRPr lang="hr-HR" sz="130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r-HR" sz="2800" dirty="0" smtClean="0"/>
              <a:t>Školski knjižničar, pored planiranja i upravljanja dnevnim poslovanjem školske knjižnice, ima ključnu ulogu u slijedećim operacijama:</a:t>
            </a:r>
          </a:p>
          <a:p>
            <a:pPr>
              <a:lnSpc>
                <a:spcPct val="120000"/>
              </a:lnSpc>
            </a:pPr>
            <a:r>
              <a:rPr lang="hr-HR" sz="2600" dirty="0" smtClean="0"/>
              <a:t>Koordinator čitanja – razvija knjiznične zbirke,  potiče čitanje i učenje putem čitanja</a:t>
            </a:r>
          </a:p>
          <a:p>
            <a:pPr>
              <a:lnSpc>
                <a:spcPct val="120000"/>
              </a:lnSpc>
            </a:pPr>
            <a:r>
              <a:rPr lang="hr-HR" sz="2600" dirty="0" smtClean="0"/>
              <a:t>Informacijski i medijski stručnjak – razvija informacijsku pismenost učenika, potiče korištenje izvora informacija u različitim formatima </a:t>
            </a:r>
          </a:p>
          <a:p>
            <a:pPr>
              <a:lnSpc>
                <a:spcPct val="120000"/>
              </a:lnSpc>
            </a:pPr>
            <a:r>
              <a:rPr lang="hr-HR" sz="2600" dirty="0" smtClean="0"/>
              <a:t>Partner u nastavi</a:t>
            </a:r>
          </a:p>
          <a:p>
            <a:pPr>
              <a:lnSpc>
                <a:spcPct val="120000"/>
              </a:lnSpc>
            </a:pPr>
            <a:r>
              <a:rPr lang="hr-HR" sz="2600" dirty="0" smtClean="0"/>
              <a:t>Partner u razvijanju kurikuluma –predlaže odgovarajuću literaturu za potrebe kurikuluma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Školski sistemi u Hong Kongu 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4650"/>
            <a:ext cx="8229600" cy="4989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600" dirty="0" smtClean="0"/>
              <a:t>Vrste škola</a:t>
            </a:r>
          </a:p>
          <a:p>
            <a:r>
              <a:rPr lang="hr-HR" sz="2400" dirty="0" smtClean="0"/>
              <a:t>Državne </a:t>
            </a:r>
            <a:r>
              <a:rPr lang="hr-HR" sz="2400" dirty="0"/>
              <a:t>škole</a:t>
            </a:r>
            <a:r>
              <a:rPr lang="hr-HR" sz="2400" dirty="0" smtClean="0"/>
              <a:t> - slijede kurikulum ministarstva obrazovanja (EDB) u Hong Kongu </a:t>
            </a:r>
          </a:p>
          <a:p>
            <a:r>
              <a:rPr lang="hr-HR" sz="2400" dirty="0" smtClean="0"/>
              <a:t>Međunarodne škole - slijede kurikulume vlastite zemlje (VB, SAD, Kanada, Australija, Njemačka, Francuska, Norveška, Japan, Južna Koreja)</a:t>
            </a:r>
          </a:p>
          <a:p>
            <a:r>
              <a:rPr lang="hr-HR" sz="2400" dirty="0" smtClean="0"/>
              <a:t>IB škole - slijede IB kurikulum (PYP, MYP, IB)</a:t>
            </a:r>
          </a:p>
          <a:p>
            <a:endParaRPr lang="hr-HR" sz="2400" dirty="0" smtClean="0"/>
          </a:p>
          <a:p>
            <a:pPr marL="0" indent="0">
              <a:buNone/>
            </a:pPr>
            <a:r>
              <a:rPr lang="hr-HR" sz="2600" dirty="0"/>
              <a:t>Pozicija </a:t>
            </a:r>
            <a:r>
              <a:rPr lang="hr-HR" sz="2600" dirty="0" smtClean="0"/>
              <a:t>školskog knjižničara i uloga </a:t>
            </a:r>
            <a:r>
              <a:rPr lang="hr-HR" sz="2600" dirty="0"/>
              <a:t>knjižnice </a:t>
            </a:r>
            <a:r>
              <a:rPr lang="mr-IN" sz="2600" dirty="0" smtClean="0"/>
              <a:t>–</a:t>
            </a:r>
            <a:r>
              <a:rPr lang="hr-HR" sz="2600" dirty="0" smtClean="0"/>
              <a:t> ovisi o vrsti škole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hr-HR" sz="3200" b="1" dirty="0" smtClean="0">
                <a:solidFill>
                  <a:srgbClr val="000090"/>
                </a:solidFill>
              </a:rPr>
              <a:t>EDB Hong Kong:  čitanje u svrhu učenja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5467"/>
            <a:ext cx="8229600" cy="51307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600" dirty="0" smtClean="0"/>
              <a:t>Motivacija čitanja – rekreacija, interes, učenje i stjecanje znanja</a:t>
            </a:r>
          </a:p>
          <a:p>
            <a:pPr marL="0" indent="0">
              <a:buNone/>
            </a:pPr>
            <a:endParaRPr lang="hr-HR" sz="1300" dirty="0" smtClean="0"/>
          </a:p>
          <a:p>
            <a:pPr marL="0" indent="0">
              <a:buNone/>
            </a:pPr>
            <a:r>
              <a:rPr lang="hr-HR" sz="2600" dirty="0" smtClean="0"/>
              <a:t>Školska knjižnica</a:t>
            </a:r>
          </a:p>
          <a:p>
            <a:r>
              <a:rPr lang="hr-HR" sz="2400" dirty="0" smtClean="0"/>
              <a:t>nudi širok izbor materijala za čitanje, različite vrste tekstova u različitim formatima</a:t>
            </a:r>
          </a:p>
          <a:p>
            <a:r>
              <a:rPr lang="hr-HR" sz="2400" dirty="0" smtClean="0"/>
              <a:t>potiče učenike da sami biraju materijale za čitanje ali ih </a:t>
            </a:r>
            <a:r>
              <a:rPr lang="hr-HR" sz="2400" dirty="0"/>
              <a:t>istovremeno </a:t>
            </a:r>
            <a:r>
              <a:rPr lang="hr-HR" sz="2400" dirty="0" smtClean="0"/>
              <a:t>potiče na čitanje različite literature</a:t>
            </a:r>
          </a:p>
          <a:p>
            <a:r>
              <a:rPr lang="hr-HR" sz="2400" dirty="0" smtClean="0"/>
              <a:t>potiče čitanje materijala na mrežnim stranicama</a:t>
            </a:r>
          </a:p>
          <a:p>
            <a:r>
              <a:rPr lang="en-US" sz="2400" dirty="0"/>
              <a:t>p</a:t>
            </a:r>
            <a:r>
              <a:rPr lang="hr-HR" sz="2400" dirty="0" smtClean="0"/>
              <a:t>otiče čitanje u sklopu različitih kurikularnih područja</a:t>
            </a:r>
          </a:p>
          <a:p>
            <a:pPr lvl="1"/>
            <a:r>
              <a:rPr lang="hr-HR" sz="2200" dirty="0" smtClean="0"/>
              <a:t>razvijanje aktivnosti koje potpomažu čitanje i učenje u raznim područjima školskog kurikuluma</a:t>
            </a:r>
          </a:p>
          <a:p>
            <a:pPr lvl="1"/>
            <a:r>
              <a:rPr lang="hr-HR" sz="2200" dirty="0" smtClean="0"/>
              <a:t>ukazivanje na razli</a:t>
            </a:r>
            <a:r>
              <a:rPr lang="hr-HR" sz="2000" dirty="0"/>
              <a:t>č</a:t>
            </a:r>
            <a:r>
              <a:rPr lang="hr-HR" sz="2200" dirty="0" smtClean="0"/>
              <a:t>ite strategija </a:t>
            </a:r>
            <a:r>
              <a:rPr lang="hr-HR" sz="2000" dirty="0"/>
              <a:t>č</a:t>
            </a:r>
            <a:r>
              <a:rPr lang="hr-HR" sz="2200" dirty="0" smtClean="0"/>
              <a:t>itanja literarnih djela i stru</a:t>
            </a:r>
            <a:r>
              <a:rPr lang="hr-HR" sz="2000" dirty="0"/>
              <a:t>č</a:t>
            </a:r>
            <a:r>
              <a:rPr lang="hr-HR" sz="2200" dirty="0" smtClean="0"/>
              <a:t>ne literature</a:t>
            </a:r>
            <a:endParaRPr lang="hr-HR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8-01-08 at 11.23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403" y="993554"/>
            <a:ext cx="5734796" cy="2592922"/>
          </a:xfrm>
          <a:prstGeom prst="rect">
            <a:avLst/>
          </a:prstGeom>
        </p:spPr>
      </p:pic>
      <p:pic>
        <p:nvPicPr>
          <p:cNvPr id="3" name="Picture 2" descr="Screen Shot 2018-01-08 at 10.09.44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23" y="1862556"/>
            <a:ext cx="3181968" cy="220473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 descr="Screen Shot 2017-12-05 at 16.22.4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" y="4241743"/>
            <a:ext cx="3711991" cy="203383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9" name="Picture 8" descr="Screen Shot 2018-01-08 at 11.17.19.png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800" y="2980434"/>
            <a:ext cx="5238199" cy="3768564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8259"/>
            <a:ext cx="8229600" cy="890808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000090"/>
                </a:solidFill>
              </a:rPr>
              <a:t>EDB Hong Kong:  čitanje u svrhu </a:t>
            </a:r>
            <a:r>
              <a:rPr lang="hr-HR" sz="3200" b="1" dirty="0" smtClean="0">
                <a:solidFill>
                  <a:srgbClr val="000090"/>
                </a:solidFill>
              </a:rPr>
              <a:t>učenja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9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IFLA </a:t>
            </a:r>
            <a:r>
              <a:rPr lang="mr-IN" sz="3200" b="1" dirty="0" smtClean="0">
                <a:solidFill>
                  <a:srgbClr val="000090"/>
                </a:solidFill>
              </a:rPr>
              <a:t>–</a:t>
            </a:r>
            <a:r>
              <a:rPr lang="en-US" sz="3200" b="1" dirty="0" smtClean="0">
                <a:solidFill>
                  <a:srgbClr val="000090"/>
                </a:solidFill>
              </a:rPr>
              <a:t> </a:t>
            </a:r>
            <a:r>
              <a:rPr lang="hr-HR" sz="3200" b="1" dirty="0" smtClean="0">
                <a:solidFill>
                  <a:srgbClr val="000090"/>
                </a:solidFill>
              </a:rPr>
              <a:t>Smjernice za školske knjižnice (2015)</a:t>
            </a:r>
            <a:endParaRPr lang="hr-HR" sz="3200" b="1" dirty="0">
              <a:solidFill>
                <a:srgbClr val="00009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 smtClean="0"/>
              <a:t>Uloge profesionalnog školskog knjižničara:</a:t>
            </a:r>
          </a:p>
          <a:p>
            <a:r>
              <a:rPr lang="hr-HR" sz="2600" dirty="0" smtClean="0"/>
              <a:t>poučavanje (obrazovna uloga)</a:t>
            </a:r>
          </a:p>
          <a:p>
            <a:r>
              <a:rPr lang="hr-HR" sz="2600" dirty="0" smtClean="0"/>
              <a:t>upravljanje knjižnicom </a:t>
            </a:r>
          </a:p>
          <a:p>
            <a:r>
              <a:rPr lang="hr-HR" sz="2600" dirty="0" smtClean="0"/>
              <a:t>vodstvo i suradnja </a:t>
            </a:r>
          </a:p>
          <a:p>
            <a:r>
              <a:rPr lang="hr-HR" sz="2600" dirty="0" smtClean="0"/>
              <a:t>aktivnosti u lokalnoj zajednici </a:t>
            </a:r>
          </a:p>
          <a:p>
            <a:r>
              <a:rPr lang="hr-HR" sz="2600" dirty="0"/>
              <a:t>p</a:t>
            </a:r>
            <a:r>
              <a:rPr lang="hr-HR" sz="2600" dirty="0" smtClean="0"/>
              <a:t>romicanje uloge knjižnice u školi, upoznavanje korisnika sa knjižničnim programima i uslugama</a:t>
            </a:r>
          </a:p>
          <a:p>
            <a:pPr marL="0" indent="0">
              <a:buNone/>
            </a:pPr>
            <a:endParaRPr lang="hr-HR" sz="2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IFLA </a:t>
            </a:r>
            <a:r>
              <a:rPr lang="mr-IN" sz="3200" b="1" dirty="0">
                <a:solidFill>
                  <a:srgbClr val="000090"/>
                </a:solidFill>
              </a:rPr>
              <a:t>–</a:t>
            </a:r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hr-HR" sz="3200" b="1" dirty="0">
                <a:solidFill>
                  <a:srgbClr val="000090"/>
                </a:solidFill>
              </a:rPr>
              <a:t>Smjernice za školske </a:t>
            </a:r>
            <a:r>
              <a:rPr lang="hr-HR" sz="3200" b="1" dirty="0" smtClean="0">
                <a:solidFill>
                  <a:srgbClr val="000090"/>
                </a:solidFill>
              </a:rPr>
              <a:t>knjižnice (2015)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r-HR" dirty="0" smtClean="0"/>
              <a:t>Obrazovna uloga školskog knjižničara:</a:t>
            </a:r>
          </a:p>
          <a:p>
            <a:pPr>
              <a:lnSpc>
                <a:spcPct val="110000"/>
              </a:lnSpc>
            </a:pPr>
            <a:r>
              <a:rPr lang="hr-HR" sz="2600" dirty="0" smtClean="0"/>
              <a:t>Promicanje pismenosti i čitanja - naglašeno je pravo učenika na vlastiti izbor materijala za čitanje</a:t>
            </a:r>
          </a:p>
          <a:p>
            <a:pPr>
              <a:lnSpc>
                <a:spcPct val="110000"/>
              </a:lnSpc>
            </a:pPr>
            <a:r>
              <a:rPr lang="hr-HR" sz="2600" dirty="0" smtClean="0"/>
              <a:t>Poučavanje medijske i informacijske pismenosti</a:t>
            </a:r>
          </a:p>
          <a:p>
            <a:pPr>
              <a:lnSpc>
                <a:spcPct val="110000"/>
              </a:lnSpc>
            </a:pPr>
            <a:r>
              <a:rPr lang="hr-HR" sz="2600" dirty="0" smtClean="0"/>
              <a:t>Podrska i pomoć u istraživačkom učenju</a:t>
            </a:r>
          </a:p>
          <a:p>
            <a:pPr>
              <a:lnSpc>
                <a:spcPct val="110000"/>
              </a:lnSpc>
            </a:pPr>
            <a:r>
              <a:rPr lang="hr-HR" sz="2600" dirty="0" smtClean="0"/>
              <a:t>Primjena tehnologije – podučavanje i dostupnost  građe</a:t>
            </a:r>
          </a:p>
          <a:p>
            <a:pPr>
              <a:lnSpc>
                <a:spcPct val="110000"/>
              </a:lnSpc>
            </a:pPr>
            <a:r>
              <a:rPr lang="hr-HR" sz="2600" dirty="0" smtClean="0"/>
              <a:t>Aktivno sudjelovanje u stručnom  usavršavanju nastavnika</a:t>
            </a:r>
            <a:endParaRPr lang="hr-HR" dirty="0" smtClean="0"/>
          </a:p>
          <a:p>
            <a:pPr marL="0" indent="0">
              <a:lnSpc>
                <a:spcPct val="110000"/>
              </a:lnSpc>
              <a:buNone/>
            </a:pPr>
            <a:endParaRPr lang="hr-HR" sz="1300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hr-HR" sz="2600" dirty="0" smtClean="0"/>
              <a:t>Aktivnosti su organizirane u skladu s programom i prioritetima skole </a:t>
            </a:r>
            <a:endParaRPr lang="hr-HR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</a:rPr>
              <a:t>IFLA </a:t>
            </a:r>
            <a:r>
              <a:rPr lang="mr-IN" sz="3200" b="1" dirty="0">
                <a:solidFill>
                  <a:srgbClr val="000090"/>
                </a:solidFill>
              </a:rPr>
              <a:t>–</a:t>
            </a:r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hr-HR" sz="3200" b="1" dirty="0">
                <a:solidFill>
                  <a:srgbClr val="000090"/>
                </a:solidFill>
              </a:rPr>
              <a:t>Smjernice za školske </a:t>
            </a:r>
            <a:r>
              <a:rPr lang="hr-HR" sz="3200" b="1" dirty="0" smtClean="0">
                <a:solidFill>
                  <a:srgbClr val="000090"/>
                </a:solidFill>
              </a:rPr>
              <a:t>knjižnice (2015)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100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sz="3000" dirty="0" smtClean="0"/>
              <a:t>Primjena dokazane praksa</a:t>
            </a:r>
            <a:r>
              <a:rPr lang="ta-IN" sz="3000" dirty="0" smtClean="0"/>
              <a:t> </a:t>
            </a:r>
            <a:r>
              <a:rPr lang="en-US" sz="3000" dirty="0" smtClean="0"/>
              <a:t>(evidence-based practice)</a:t>
            </a:r>
          </a:p>
          <a:p>
            <a:pPr marL="0" indent="0">
              <a:buNone/>
            </a:pPr>
            <a:endParaRPr lang="hr-HR" sz="2600" dirty="0" smtClean="0"/>
          </a:p>
          <a:p>
            <a:pPr marL="0" indent="0">
              <a:buNone/>
            </a:pPr>
            <a:r>
              <a:rPr lang="hr-HR" sz="2600" dirty="0" smtClean="0"/>
              <a:t>Tri tipa dokazane prakse mogu se koristiti u svrhu planiranja rada knjižnice i donošenja odluka </a:t>
            </a:r>
          </a:p>
          <a:p>
            <a:pPr marL="0" indent="0">
              <a:buNone/>
            </a:pPr>
            <a:r>
              <a:rPr lang="hr-HR" sz="2600" dirty="0" smtClean="0"/>
              <a:t>Dokazana praksa u školskim knjižnicama podrazumijeva tri vrste podataka:</a:t>
            </a:r>
          </a:p>
          <a:p>
            <a:r>
              <a:rPr lang="hr-HR" sz="2600" dirty="0" smtClean="0"/>
              <a:t>Publicirani rezulati istraživanja</a:t>
            </a:r>
          </a:p>
          <a:p>
            <a:r>
              <a:rPr lang="hr-HR" sz="2600" dirty="0" smtClean="0"/>
              <a:t>Podaci prikupljeni tokom rada knjižnice (posudba, raspored knjižničnih aktivnosti i sl.)</a:t>
            </a:r>
          </a:p>
          <a:p>
            <a:r>
              <a:rPr lang="hr-HR" sz="2600" dirty="0" smtClean="0"/>
              <a:t>Podaci dobiveni od korisnika knjižnice kao povratna informacija (komentari, upitnici)</a:t>
            </a:r>
            <a:endParaRPr lang="hr-HR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EC20D-1295-4746-8BBE-9E20B61DE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7140</TotalTime>
  <Words>1702</Words>
  <Application>Microsoft Office PowerPoint</Application>
  <PresentationFormat>Prikaz na zaslonu (4:3)</PresentationFormat>
  <Paragraphs>259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27</vt:i4>
      </vt:variant>
    </vt:vector>
  </HeadingPairs>
  <TitlesOfParts>
    <vt:vector size="28" baseType="lpstr">
      <vt:lpstr>Office Theme</vt:lpstr>
      <vt:lpstr>Školski Knjižničari u Akciji</vt:lpstr>
      <vt:lpstr> MZO-RH - Standard za školske knjižnice  </vt:lpstr>
      <vt:lpstr>EDB Hong Kong - uloge školskih knjižničara</vt:lpstr>
      <vt:lpstr>Školski sistemi u Hong Kongu </vt:lpstr>
      <vt:lpstr>EDB Hong Kong:  čitanje u svrhu učenja</vt:lpstr>
      <vt:lpstr>EDB Hong Kong:  čitanje u svrhu učenja</vt:lpstr>
      <vt:lpstr>IFLA – Smjernice za školske knjižnice (2015)</vt:lpstr>
      <vt:lpstr>IFLA – Smjernice za školske knjižnice (2015)</vt:lpstr>
      <vt:lpstr>IFLA – Smjernice za školske knjižnice (2015)</vt:lpstr>
      <vt:lpstr>Komparativna studija programa školskih knjižnica u Hrvatskoj i Hong Kongu</vt:lpstr>
      <vt:lpstr>Rezultati istraživanja za osnovne škole </vt:lpstr>
      <vt:lpstr>Čitanje - aktivnosti, projekti, natjecanja</vt:lpstr>
      <vt:lpstr>Čitanje: aktivnosti, projekti, natjecanja</vt:lpstr>
      <vt:lpstr>Čitanje na web stranici knjižnice</vt:lpstr>
      <vt:lpstr>Podučavanje</vt:lpstr>
      <vt:lpstr>Podučavanje</vt:lpstr>
      <vt:lpstr>Podučavanje: Moodle</vt:lpstr>
      <vt:lpstr>Podučavanje: suradnja s nastavnicima </vt:lpstr>
      <vt:lpstr>PowerPointova prezentacija</vt:lpstr>
      <vt:lpstr>Zaključci istraživanja</vt:lpstr>
      <vt:lpstr>Promocija školskih knjižnica: sugestije</vt:lpstr>
      <vt:lpstr>PowerPointova prezentacija</vt:lpstr>
      <vt:lpstr>PowerPointova prezentacija</vt:lpstr>
      <vt:lpstr>Aktivnosti na web stranici školske knjižnice u tokom 2007 godine</vt:lpstr>
      <vt:lpstr>PowerPointova prezentacija</vt:lpstr>
      <vt:lpstr>PowerPointova prezentacija</vt:lpstr>
      <vt:lpstr>Reference</vt:lpstr>
    </vt:vector>
  </TitlesOfParts>
  <Company>Lingnan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Knjiznica</cp:lastModifiedBy>
  <cp:revision>596</cp:revision>
  <dcterms:created xsi:type="dcterms:W3CDTF">2017-12-10T10:00:13Z</dcterms:created>
  <dcterms:modified xsi:type="dcterms:W3CDTF">2018-01-16T16:00:54Z</dcterms:modified>
</cp:coreProperties>
</file>