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9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76" r:id="rId9"/>
    <p:sldId id="262" r:id="rId10"/>
    <p:sldId id="274" r:id="rId11"/>
    <p:sldId id="263" r:id="rId12"/>
    <p:sldId id="277" r:id="rId13"/>
    <p:sldId id="278" r:id="rId14"/>
    <p:sldId id="264" r:id="rId15"/>
    <p:sldId id="271" r:id="rId16"/>
    <p:sldId id="268" r:id="rId17"/>
    <p:sldId id="269" r:id="rId18"/>
    <p:sldId id="265" r:id="rId19"/>
    <p:sldId id="266" r:id="rId20"/>
    <p:sldId id="273" r:id="rId21"/>
    <p:sldId id="272" r:id="rId22"/>
    <p:sldId id="26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6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5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9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26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18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34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058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351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45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3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39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9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8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74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7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09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8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.hr/" TargetMode="External"/><Relationship Id="rId2" Type="http://schemas.openxmlformats.org/officeDocument/2006/relationships/hyperlink" Target="https://strukturnifondovi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if-wf.mrrfeu.hr/Content/helpDocuments/SF%20MIS%202014-2020%20Upute%20za%20popunjavanje%20prijavnog%20obrasca%20A.%20dio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IZVJESCE_O_PROVEDBI_PROJEKTA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02%20-%20obrazac%20prijave_zeleni%20pojas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omeniussporture.blogspot.h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1513942628_2018-ka101-application-template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bilnost.h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adostzivota.uniqa.hr/radost-zivota/7" TargetMode="External"/><Relationship Id="rId2" Type="http://schemas.openxmlformats.org/officeDocument/2006/relationships/hyperlink" Target="http://www.hep.hr/drustvena-odgovornost/sponzorstva-i-donacije/natjecaj-za-donacije-2017/316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a.hr/zelenipojas/" TargetMode="External"/><Relationship Id="rId4" Type="http://schemas.openxmlformats.org/officeDocument/2006/relationships/hyperlink" Target="https://www.generacijanext.h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druge.gov.hr/istaknute-teme/financiranje-programa-i-projekata-udruga-iz-javnih-izvora/natjecaji-129/poduzeca/132" TargetMode="External"/><Relationship Id="rId2" Type="http://schemas.openxmlformats.org/officeDocument/2006/relationships/hyperlink" Target="https://udruge.gov.hr/natjecaji-129/129?page=1&amp;tag=-1&amp;tip=&amp;tip2=&amp;Datumod=&amp;Datumdo=&amp;poja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educationgateway.eu/en/pub/opportunities.htm" TargetMode="External"/><Relationship Id="rId2" Type="http://schemas.openxmlformats.org/officeDocument/2006/relationships/hyperlink" Target="http://www.mobilnost.hr/hr/sadrzaj/sudjelovanje/obrazovanje-i-osposobljavanje/erasmus-opce-obrazovanje/dogadanja-2018-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434457289_faq-final-new-opce-dok.pdf" TargetMode="External"/><Relationship Id="rId5" Type="http://schemas.openxmlformats.org/officeDocument/2006/relationships/hyperlink" Target="https://www.etwinning.net/hr/pub/index.htm" TargetMode="External"/><Relationship Id="rId4" Type="http://schemas.openxmlformats.org/officeDocument/2006/relationships/hyperlink" Target="http://www.etwinning.h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Pisanje i prijava projekata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Osnovne informacije i nekoliko savjeta</a:t>
            </a:r>
          </a:p>
          <a:p>
            <a:r>
              <a:rPr lang="hr-HR" dirty="0" smtClean="0"/>
              <a:t>Prezentacija na Aktivu knjižničara Grada Zagreba – 10.1.2018.</a:t>
            </a:r>
          </a:p>
          <a:p>
            <a:r>
              <a:rPr lang="hr-HR" sz="1400" dirty="0" smtClean="0"/>
              <a:t>AUTOR: Ines Krušelj-</a:t>
            </a:r>
            <a:r>
              <a:rPr lang="hr-HR" sz="1400" dirty="0" err="1" smtClean="0"/>
              <a:t>Vidas</a:t>
            </a:r>
            <a:r>
              <a:rPr lang="hr-HR" sz="1400" dirty="0" smtClean="0"/>
              <a:t>, knjižničarka u OŠ Matije Gupca Gornja Stubica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0966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784386" cy="3814354"/>
          </a:xfrm>
          <a:prstGeom prst="rect">
            <a:avLst/>
          </a:prstGeom>
        </p:spPr>
      </p:pic>
      <p:pic>
        <p:nvPicPr>
          <p:cNvPr id="10" name="Rezervirano mjesto sadržaja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52027" y="2965270"/>
            <a:ext cx="6482341" cy="36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Kako </a:t>
            </a:r>
            <a:r>
              <a:rPr lang="hr-HR" dirty="0" smtClean="0"/>
              <a:t>pronaći natječaje Europskog socijalnog fonda?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hr-HR" dirty="0" smtClean="0"/>
              <a:t>Može se dobiti najviše sredstava, ali je prijava zahtjevna</a:t>
            </a:r>
          </a:p>
          <a:p>
            <a:pPr>
              <a:buFontTx/>
              <a:buChar char="-"/>
            </a:pPr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://strukturnifondovi.hr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>
                <a:hlinkClick r:id="rId3"/>
              </a:rPr>
              <a:t>http://www.esf.hr</a:t>
            </a:r>
            <a:r>
              <a:rPr lang="hr-HR" dirty="0" smtClean="0">
                <a:hlinkClick r:id="rId3"/>
              </a:rPr>
              <a:t>/</a:t>
            </a:r>
            <a:r>
              <a:rPr lang="hr-HR" dirty="0" smtClean="0"/>
              <a:t> </a:t>
            </a:r>
          </a:p>
          <a:p>
            <a:pPr>
              <a:buFontTx/>
              <a:buChar char="-"/>
            </a:pPr>
            <a:r>
              <a:rPr lang="hr-HR" dirty="0">
                <a:hlinkClick r:id="rId4"/>
              </a:rPr>
              <a:t>https://esif-wf.mrrfeu.hr/Content/helpDocuments/SF%20MIS%202014-2020%20Upute%20za%20popunjavanje%20prijavnog%20obrasca%20A.%</a:t>
            </a:r>
            <a:r>
              <a:rPr lang="hr-HR" dirty="0" smtClean="0">
                <a:hlinkClick r:id="rId4"/>
              </a:rPr>
              <a:t>20dio.pdf</a:t>
            </a:r>
            <a:r>
              <a:rPr lang="hr-HR" dirty="0" smtClean="0"/>
              <a:t> – obrazac koji se ispunjava, proučiti dobro vodič!</a:t>
            </a:r>
          </a:p>
        </p:txBody>
      </p:sp>
    </p:spTree>
    <p:extLst>
      <p:ext uri="{BB962C8B-B14F-4D97-AF65-F5344CB8AC3E}">
        <p14:creationId xmlns:p14="http://schemas.microsoft.com/office/powerpoint/2010/main" val="27516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04502"/>
            <a:ext cx="6302265" cy="3543293"/>
          </a:xfrm>
          <a:prstGeom prst="rect">
            <a:avLst/>
          </a:prstGeom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57427" y="2715895"/>
            <a:ext cx="7442836" cy="418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42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263" y="222589"/>
            <a:ext cx="11443063" cy="643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Primjeri iz moje prakse…</a:t>
            </a:r>
            <a:br>
              <a:rPr lang="hr-HR" dirty="0" smtClean="0"/>
            </a:br>
            <a:r>
              <a:rPr lang="hr-HR" dirty="0" smtClean="0"/>
              <a:t>HEP donacije: Svjetlo na zajedničkom putu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On line prijava-</a:t>
            </a:r>
            <a:r>
              <a:rPr lang="hr-HR" b="1" dirty="0"/>
              <a:t>Svi činite kao ja – čitanje i vježba zabavlja</a:t>
            </a:r>
            <a:r>
              <a:rPr lang="hr-HR" dirty="0"/>
              <a:t>, projekt poticanja i razvoja čitanja učenika osnovnoškolske dobi uz opremanje školske knjižnice literaturom, namještajem i opremom u navedenu svrhu </a:t>
            </a:r>
            <a:endParaRPr lang="hr-HR" dirty="0" smtClean="0"/>
          </a:p>
          <a:p>
            <a:r>
              <a:rPr lang="hr-HR" dirty="0" smtClean="0"/>
              <a:t>Izvještaj -opisno</a:t>
            </a:r>
          </a:p>
          <a:p>
            <a:r>
              <a:rPr lang="hr-HR" dirty="0" smtClean="0"/>
              <a:t>Financijski izvještaj – s dokazima o utrošenim sredstvima – račune čuvati!</a:t>
            </a:r>
          </a:p>
          <a:p>
            <a:r>
              <a:rPr lang="hr-HR" dirty="0">
                <a:hlinkClick r:id="rId2" action="ppaction://hlinkfile"/>
              </a:rPr>
              <a:t>Izvješće o provedbi projekta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4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Primjeri iz moje prakse</a:t>
            </a:r>
            <a:r>
              <a:rPr lang="hr-HR" dirty="0" smtClean="0"/>
              <a:t>…</a:t>
            </a:r>
            <a:br>
              <a:rPr lang="hr-HR" dirty="0" smtClean="0"/>
            </a:br>
            <a:r>
              <a:rPr lang="hr-HR" dirty="0" smtClean="0"/>
              <a:t>Zeleni pojas 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Projekt bio u užem odabiru – na internetskom glasanju izgubio za nekoliko glasova</a:t>
            </a:r>
          </a:p>
          <a:p>
            <a:r>
              <a:rPr lang="hr-HR" dirty="0" smtClean="0">
                <a:hlinkClick r:id="rId2" action="ppaction://hlinkfile"/>
              </a:rPr>
              <a:t>Obnova školskog bunara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4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Primjeri iz moje prakse…</a:t>
            </a:r>
            <a:br>
              <a:rPr lang="hr-HR" dirty="0"/>
            </a:br>
            <a:r>
              <a:rPr lang="hr-HR" dirty="0" smtClean="0"/>
              <a:t>COMENIUS – SPORTURE </a:t>
            </a:r>
            <a:r>
              <a:rPr lang="hr-HR" dirty="0" err="1" smtClean="0"/>
              <a:t>project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http://comeniussporture.blogspot.hr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r>
              <a:rPr lang="hr-HR" dirty="0" smtClean="0"/>
              <a:t>Partnerstvo preko e-</a:t>
            </a:r>
            <a:r>
              <a:rPr lang="hr-HR" dirty="0" err="1" smtClean="0"/>
              <a:t>Twinning</a:t>
            </a:r>
            <a:r>
              <a:rPr lang="hr-HR" dirty="0" smtClean="0"/>
              <a:t> portala rezultiralo projektnom prijavom</a:t>
            </a:r>
          </a:p>
          <a:p>
            <a:r>
              <a:rPr lang="hr-HR" dirty="0" smtClean="0"/>
              <a:t>Imati uvijek spremnih nekoliko općenitih rečenica o svojoj školi  - na engleskom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96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Primjeri iz moje prakse</a:t>
            </a:r>
            <a:r>
              <a:rPr lang="hr-HR" dirty="0" smtClean="0"/>
              <a:t>…</a:t>
            </a:r>
            <a:br>
              <a:rPr lang="hr-HR" dirty="0" smtClean="0"/>
            </a:br>
            <a:r>
              <a:rPr lang="hr-HR" dirty="0" smtClean="0"/>
              <a:t>ESF – Unaprjeđenje pismenosti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Prijava </a:t>
            </a:r>
            <a:r>
              <a:rPr lang="hr-HR" dirty="0" err="1" smtClean="0"/>
              <a:t>validirana</a:t>
            </a:r>
            <a:r>
              <a:rPr lang="hr-HR" dirty="0" smtClean="0"/>
              <a:t>, tj. zadovoljavala sve formalne uvjete ali nije imala dovoljan broj bodova – 83,5 </a:t>
            </a:r>
          </a:p>
          <a:p>
            <a:r>
              <a:rPr lang="hr-HR" dirty="0" smtClean="0"/>
              <a:t>Projekt unaprjeđenja medijske pismenosti pod nazivom Gospodari znanja u suradnji s 2 srednje škole, 2 prepuna registratora materijala, prijavni obrazac na 2 medija – sve uzalud…</a:t>
            </a:r>
          </a:p>
          <a:p>
            <a:r>
              <a:rPr lang="hr-HR" dirty="0" smtClean="0"/>
              <a:t>Treba biti </a:t>
            </a:r>
            <a:r>
              <a:rPr lang="hr-HR" dirty="0"/>
              <a:t>spreman</a:t>
            </a:r>
            <a:r>
              <a:rPr lang="hr-HR" dirty="0" smtClean="0"/>
              <a:t> i na takav scenarij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27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 ne bi bilo: „Nismo znali…”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Ako se prijaviš, ne znači da će natječaj biti odabran</a:t>
            </a:r>
          </a:p>
          <a:p>
            <a:r>
              <a:rPr lang="hr-HR" dirty="0" smtClean="0"/>
              <a:t>Sve što planiraš u projektu, mora se i ostvariti (da ne bi sredstva vraćali)</a:t>
            </a:r>
          </a:p>
          <a:p>
            <a:r>
              <a:rPr lang="hr-HR" dirty="0" smtClean="0"/>
              <a:t>Planiranje utrošenih sati – uvijek je tu </a:t>
            </a:r>
            <a:r>
              <a:rPr lang="hr-HR" dirty="0" err="1" smtClean="0"/>
              <a:t>puuuno</a:t>
            </a:r>
            <a:r>
              <a:rPr lang="hr-HR" dirty="0" smtClean="0"/>
              <a:t> vašeg slobodnog vremena</a:t>
            </a:r>
          </a:p>
          <a:p>
            <a:r>
              <a:rPr lang="hr-HR" dirty="0" smtClean="0"/>
              <a:t>Najčešće je nemoguće novcima isplatiti rad na projektu – nagrade mogu biti:</a:t>
            </a:r>
          </a:p>
          <a:p>
            <a:pPr lvl="1"/>
            <a:r>
              <a:rPr lang="hr-HR" dirty="0" smtClean="0"/>
              <a:t>Stručno usavršavanje samo po sebi</a:t>
            </a:r>
          </a:p>
          <a:p>
            <a:pPr lvl="1"/>
            <a:r>
              <a:rPr lang="hr-HR" dirty="0" smtClean="0"/>
              <a:t>Putovanje u druge zemlje</a:t>
            </a:r>
          </a:p>
          <a:p>
            <a:pPr lvl="1"/>
            <a:r>
              <a:rPr lang="hr-HR" dirty="0" smtClean="0"/>
              <a:t>Izbivanje iz škole na drugim poslovima – odmak od rutine (ali naš posao nitko ne odradi…)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40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Bez čega se ne može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Podrška ravnatelja/</a:t>
            </a:r>
            <a:r>
              <a:rPr lang="hr-HR" dirty="0" err="1" smtClean="0"/>
              <a:t>ice</a:t>
            </a:r>
            <a:endParaRPr lang="hr-HR" dirty="0" smtClean="0"/>
          </a:p>
          <a:p>
            <a:r>
              <a:rPr lang="hr-HR" dirty="0" smtClean="0"/>
              <a:t>Dobrog tima/ekipe – s njima čak udruženo možete i na ravnatelja utjecati</a:t>
            </a:r>
          </a:p>
          <a:p>
            <a:r>
              <a:rPr lang="hr-HR" dirty="0" smtClean="0"/>
              <a:t>Učitelji stranih jezika su izuzetno korisni članovi ekipe, čak ima primjera da voditelji ne znaju strani jezik, ali zbog uspješne suradnje s jezičarima odrađuju partnerstva – ali sve mora biti na dobrovoljnoj bazi</a:t>
            </a:r>
          </a:p>
          <a:p>
            <a:r>
              <a:rPr lang="hr-HR" dirty="0" smtClean="0"/>
              <a:t>Spremnosti da se stalno uči, usavršava</a:t>
            </a:r>
          </a:p>
          <a:p>
            <a:r>
              <a:rPr lang="hr-HR" dirty="0" smtClean="0"/>
              <a:t>Za rad na projektu treba biti (samo)motiviran 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98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dirty="0" smtClean="0"/>
              <a:t>Za početak  - vi…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hlinkClick r:id="rId2"/>
              </a:rPr>
              <a:t>www.menti.com</a:t>
            </a:r>
            <a:endParaRPr lang="hr-HR" sz="3600" dirty="0" smtClean="0"/>
          </a:p>
          <a:p>
            <a:r>
              <a:rPr lang="hr-HR" sz="3600" dirty="0" smtClean="0"/>
              <a:t>Kod: 31 83 25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40148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Uskoro rok za </a:t>
            </a:r>
            <a:r>
              <a:rPr lang="hr-HR" dirty="0" err="1" smtClean="0"/>
              <a:t>Erasmus</a:t>
            </a:r>
            <a:r>
              <a:rPr lang="hr-HR" dirty="0" smtClean="0"/>
              <a:t> +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file"/>
              </a:rPr>
              <a:t>Predložak prijavnog obrasca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39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Kratka evaluacija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Ponovno idite na menti.com</a:t>
            </a:r>
          </a:p>
          <a:p>
            <a:r>
              <a:rPr lang="hr-HR" dirty="0" smtClean="0"/>
              <a:t>Upišite kod: 31 83 25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5511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Puno uspjeha u prijavljivanju projekata!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74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zapravo će biti riječi o…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dirty="0" smtClean="0"/>
              <a:t>Natječajima za donacije koje raspisuju pojedine tvrtke i institucije - </a:t>
            </a:r>
            <a:r>
              <a:rPr lang="hr-HR" u="sng" dirty="0" smtClean="0"/>
              <a:t>NZD</a:t>
            </a:r>
          </a:p>
          <a:p>
            <a:pPr marL="457200" indent="-457200">
              <a:buFont typeface="+mj-lt"/>
              <a:buAutoNum type="arabicPeriod"/>
            </a:pPr>
            <a:r>
              <a:rPr lang="hr-HR" u="sng" dirty="0" err="1" smtClean="0"/>
              <a:t>Erasmus</a:t>
            </a:r>
            <a:r>
              <a:rPr lang="hr-HR" u="sng" dirty="0" smtClean="0"/>
              <a:t> +</a:t>
            </a:r>
            <a:r>
              <a:rPr lang="hr-HR" dirty="0" smtClean="0"/>
              <a:t> programu EU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Natječajima u okviru Europskog socijalnog fonda koje raspisuje Ministarstvo znanosti i obrazovanja - </a:t>
            </a:r>
            <a:r>
              <a:rPr lang="hr-HR" u="sng" dirty="0" smtClean="0"/>
              <a:t>ESF</a:t>
            </a:r>
            <a:endParaRPr lang="hr-HR" u="sng" dirty="0"/>
          </a:p>
        </p:txBody>
      </p:sp>
    </p:spTree>
    <p:extLst>
      <p:ext uri="{BB962C8B-B14F-4D97-AF65-F5344CB8AC3E}">
        <p14:creationId xmlns:p14="http://schemas.microsoft.com/office/powerpoint/2010/main" val="17344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55674"/>
          </a:xfrm>
        </p:spPr>
        <p:txBody>
          <a:bodyPr/>
          <a:lstStyle/>
          <a:p>
            <a:r>
              <a:rPr lang="hr-HR" dirty="0" smtClean="0"/>
              <a:t>U čemu je razlika?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43159" cy="3318936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dirty="0" smtClean="0"/>
              <a:t>NZD su dobri za početke, za uvježbavanje pisanja, za ovladavanje jezikom, terminologijom, za prikupljanje svih podataka o školi koje morate imati; </a:t>
            </a:r>
          </a:p>
          <a:p>
            <a:pPr lvl="1"/>
            <a:r>
              <a:rPr lang="hr-HR" dirty="0" smtClean="0">
                <a:solidFill>
                  <a:srgbClr val="FF0000"/>
                </a:solidFill>
              </a:rPr>
              <a:t>savjet: pronaći besplatne savjetnike u Lokalnim akcijskim grupama (LAG-ovima) ili drugim institucijama koji mogu pregledati vašu prijavu i pomoći vam u počecima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err="1" smtClean="0"/>
              <a:t>Erasmus</a:t>
            </a:r>
            <a:r>
              <a:rPr lang="hr-HR" dirty="0" smtClean="0"/>
              <a:t>+: sve dobro objašnjeno na </a:t>
            </a:r>
            <a:r>
              <a:rPr lang="hr-HR" dirty="0" smtClean="0">
                <a:hlinkClick r:id="rId2"/>
              </a:rPr>
              <a:t>www.mobilnost.hr</a:t>
            </a:r>
            <a:r>
              <a:rPr lang="hr-HR" dirty="0" smtClean="0"/>
              <a:t> ; iako se prijava može predati na hrvatskom jeziku, za aktivnosti stručnog usavršavanja KA1 ili partnerstva KA2 </a:t>
            </a:r>
            <a:r>
              <a:rPr lang="hr-HR" dirty="0" smtClean="0">
                <a:solidFill>
                  <a:srgbClr val="FF0000"/>
                </a:solidFill>
              </a:rPr>
              <a:t>nužno znanje stranog jezika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ESF – najkompliciraniji, tražite pomoć, pohađajte edukaciju, </a:t>
            </a:r>
            <a:r>
              <a:rPr lang="hr-HR" dirty="0" smtClean="0">
                <a:solidFill>
                  <a:srgbClr val="FF0000"/>
                </a:solidFill>
              </a:rPr>
              <a:t>udružite se s iskusnima</a:t>
            </a:r>
          </a:p>
          <a:p>
            <a:pPr marL="457200" indent="-457200">
              <a:buFont typeface="+mj-lt"/>
              <a:buAutoNum type="arabicPeriod"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222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pronaći natječaje za donacije?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7828" y="2556931"/>
            <a:ext cx="11142617" cy="36479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dirty="0" smtClean="0"/>
              <a:t>neki primjeri:</a:t>
            </a:r>
          </a:p>
          <a:p>
            <a:r>
              <a:rPr lang="hr-HR" u="sng" dirty="0">
                <a:hlinkClick r:id="rId2"/>
              </a:rPr>
              <a:t>http://www.hep.hr/drustvena-odgovornost/sponzorstva-i-donacije/natjecaj-za-donacije-2017/3160</a:t>
            </a:r>
            <a:r>
              <a:rPr lang="hr-HR" dirty="0"/>
              <a:t> </a:t>
            </a:r>
          </a:p>
          <a:p>
            <a:r>
              <a:rPr lang="hr-HR" u="sng" dirty="0" smtClean="0">
                <a:hlinkClick r:id="rId3"/>
              </a:rPr>
              <a:t>https</a:t>
            </a:r>
            <a:r>
              <a:rPr lang="hr-HR" u="sng" dirty="0">
                <a:hlinkClick r:id="rId3"/>
              </a:rPr>
              <a:t>://radostzivota.uniqa.hr/radost-zivota/7</a:t>
            </a:r>
            <a:endParaRPr lang="hr-HR" dirty="0"/>
          </a:p>
          <a:p>
            <a:r>
              <a:rPr lang="hr-HR" u="sng" dirty="0">
                <a:hlinkClick r:id="rId4"/>
              </a:rPr>
              <a:t>https://www.generacijanext.hr/</a:t>
            </a:r>
            <a:r>
              <a:rPr lang="hr-HR" dirty="0"/>
              <a:t> </a:t>
            </a:r>
            <a:r>
              <a:rPr lang="hr-HR" dirty="0" smtClean="0"/>
              <a:t> - Zajedno smo jači HT</a:t>
            </a:r>
            <a:endParaRPr lang="hr-HR" dirty="0"/>
          </a:p>
          <a:p>
            <a:r>
              <a:rPr lang="hr-HR" u="sng" dirty="0">
                <a:hlinkClick r:id="rId5"/>
              </a:rPr>
              <a:t>https://www.ina.hr/zelenipojas</a:t>
            </a:r>
            <a:r>
              <a:rPr lang="hr-HR" u="sng" dirty="0" smtClean="0">
                <a:hlinkClick r:id="rId5"/>
              </a:rPr>
              <a:t>/</a:t>
            </a:r>
            <a:endParaRPr lang="hr-HR" u="sng" dirty="0" smtClean="0"/>
          </a:p>
          <a:p>
            <a:r>
              <a:rPr lang="hr-HR" dirty="0" smtClean="0"/>
              <a:t>Zeleno svjetlo za bolje društvo – OTP banka …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66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64" y="3174275"/>
            <a:ext cx="6296467" cy="3540033"/>
          </a:xfrm>
          <a:prstGeom prst="rect">
            <a:avLst/>
          </a:prstGeom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3975" y="0"/>
            <a:ext cx="6069923" cy="34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7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pronaći natječaje za donacije?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Ured za udruge  - središnji državni portal:</a:t>
            </a:r>
            <a:endParaRPr lang="hr-HR" dirty="0" smtClean="0">
              <a:hlinkClick r:id="rId2"/>
            </a:endParaRPr>
          </a:p>
          <a:p>
            <a:r>
              <a:rPr lang="hr-HR" u="sng" dirty="0" smtClean="0">
                <a:hlinkClick r:id="rId2"/>
              </a:rPr>
              <a:t>https</a:t>
            </a:r>
            <a:r>
              <a:rPr lang="hr-HR" u="sng" dirty="0">
                <a:hlinkClick r:id="rId2"/>
              </a:rPr>
              <a:t>://udruge.gov.hr/natjecaji-129/129?page=1&amp;tag=-1&amp;tip=&amp;tip2=&amp;Datumod=&amp;Datumdo=&amp;pojam</a:t>
            </a:r>
            <a:r>
              <a:rPr lang="hr-HR" dirty="0" smtClean="0"/>
              <a:t>=</a:t>
            </a:r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udruge.gov.hr/istaknute-teme/financiranje-programa-i-projekata-udruga-iz-javnih-izvora/natjecaji-129/poduzeca/132</a:t>
            </a:r>
            <a:r>
              <a:rPr lang="hr-HR" dirty="0" smtClean="0"/>
              <a:t> 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82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325" y="170073"/>
            <a:ext cx="11471999" cy="64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pronaći </a:t>
            </a:r>
            <a:r>
              <a:rPr lang="hr-HR" dirty="0" err="1" smtClean="0"/>
              <a:t>Erasmus</a:t>
            </a:r>
            <a:r>
              <a:rPr lang="hr-HR" dirty="0" smtClean="0"/>
              <a:t> + natječaje?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0263" y="2556932"/>
            <a:ext cx="11194868" cy="331893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hr-HR" dirty="0" smtClean="0"/>
              <a:t>sve objašnjeno – fokus na </a:t>
            </a:r>
            <a:r>
              <a:rPr lang="hr-HR" dirty="0" err="1" smtClean="0"/>
              <a:t>Erasmus</a:t>
            </a:r>
            <a:r>
              <a:rPr lang="hr-HR" dirty="0" smtClean="0"/>
              <a:t>+ opće obrazovanje: </a:t>
            </a:r>
            <a:r>
              <a:rPr lang="hr-HR" dirty="0" err="1" smtClean="0"/>
              <a:t>webinari</a:t>
            </a:r>
            <a:r>
              <a:rPr lang="hr-HR"/>
              <a:t> na </a:t>
            </a:r>
            <a:r>
              <a:rPr lang="hr-HR">
                <a:hlinkClick r:id="rId2"/>
              </a:rPr>
              <a:t>http://www.mobilnost.hr/hr/sadrzaj/sudjelovanje/obrazovanje-i-osposobljavanje/erasmus-opce-obrazovanje/dogadanja-2018-</a:t>
            </a:r>
            <a:r>
              <a:rPr lang="hr-HR" smtClean="0">
                <a:hlinkClick r:id="rId2"/>
              </a:rPr>
              <a:t>/</a:t>
            </a:r>
            <a:r>
              <a:rPr lang="hr-HR" smtClean="0"/>
              <a:t> 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Stručne edukacije </a:t>
            </a:r>
            <a:r>
              <a:rPr lang="hr-HR" dirty="0"/>
              <a:t>na: </a:t>
            </a: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www.schooleducationgateway.eu/en/pub/opportunities.htm</a:t>
            </a:r>
            <a:r>
              <a:rPr lang="hr-HR" dirty="0"/>
              <a:t> i </a:t>
            </a:r>
            <a:r>
              <a:rPr lang="hr-HR" dirty="0">
                <a:hlinkClick r:id="rId4"/>
              </a:rPr>
              <a:t>http://www.etwinning.hr</a:t>
            </a:r>
            <a:r>
              <a:rPr lang="hr-HR" dirty="0" smtClean="0">
                <a:hlinkClick r:id="rId4"/>
              </a:rPr>
              <a:t>/</a:t>
            </a:r>
            <a:r>
              <a:rPr lang="hr-HR" dirty="0" smtClean="0"/>
              <a:t> </a:t>
            </a:r>
          </a:p>
          <a:p>
            <a:pPr>
              <a:buFontTx/>
              <a:buChar char="-"/>
            </a:pPr>
            <a:r>
              <a:rPr lang="hr-HR" dirty="0" smtClean="0"/>
              <a:t>Partnerstva</a:t>
            </a:r>
            <a:r>
              <a:rPr lang="hr-HR" dirty="0"/>
              <a:t>: </a:t>
            </a:r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www.etwinning.net/hr/pub/index.htm</a:t>
            </a:r>
            <a:r>
              <a:rPr lang="hr-HR" dirty="0" smtClean="0"/>
              <a:t> 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FF0000"/>
                </a:solidFill>
              </a:rPr>
              <a:t>Prije svega </a:t>
            </a:r>
            <a:r>
              <a:rPr lang="hr-HR" dirty="0" smtClean="0"/>
              <a:t>obavezna prijava institucije na Participant portalu Europske komisije kako bi imali </a:t>
            </a:r>
            <a:r>
              <a:rPr lang="hr-HR" dirty="0" smtClean="0">
                <a:solidFill>
                  <a:srgbClr val="FF0000"/>
                </a:solidFill>
              </a:rPr>
              <a:t>PIC </a:t>
            </a:r>
            <a:r>
              <a:rPr lang="hr-HR" dirty="0">
                <a:solidFill>
                  <a:srgbClr val="FF0000"/>
                </a:solidFill>
              </a:rPr>
              <a:t>broj</a:t>
            </a:r>
            <a:r>
              <a:rPr lang="hr-HR" dirty="0"/>
              <a:t>!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hlinkClick r:id="rId6" action="ppaction://hlinkfile"/>
              </a:rPr>
              <a:t>1434457289_faq-final-new-opce-dok.pdf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969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338</TotalTime>
  <Words>691</Words>
  <Application>Microsoft Office PowerPoint</Application>
  <PresentationFormat>Prilagođeno</PresentationFormat>
  <Paragraphs>75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Organski</vt:lpstr>
      <vt:lpstr>Pisanje i prijava projekata</vt:lpstr>
      <vt:lpstr>Za početak  - vi…</vt:lpstr>
      <vt:lpstr>A zapravo će biti riječi o…</vt:lpstr>
      <vt:lpstr>U čemu je razlika?</vt:lpstr>
      <vt:lpstr>Kako pronaći natječaje za donacije?</vt:lpstr>
      <vt:lpstr>PowerPointova prezentacija</vt:lpstr>
      <vt:lpstr>Kako pronaći natječaje za donacije?</vt:lpstr>
      <vt:lpstr>PowerPointova prezentacija</vt:lpstr>
      <vt:lpstr>Kako pronaći Erasmus + natječaje?</vt:lpstr>
      <vt:lpstr>PowerPointova prezentacija</vt:lpstr>
      <vt:lpstr>Kako pronaći natječaje Europskog socijalnog fonda?</vt:lpstr>
      <vt:lpstr>PowerPointova prezentacija</vt:lpstr>
      <vt:lpstr>PowerPointova prezentacija</vt:lpstr>
      <vt:lpstr>Primjeri iz moje prakse… HEP donacije: Svjetlo na zajedničkom putu</vt:lpstr>
      <vt:lpstr>Primjeri iz moje prakse… Zeleni pojas INA</vt:lpstr>
      <vt:lpstr>Primjeri iz moje prakse… COMENIUS – SPORTURE project</vt:lpstr>
      <vt:lpstr>Primjeri iz moje prakse… ESF – Unaprjeđenje pismenosti</vt:lpstr>
      <vt:lpstr>Da ne bi bilo: „Nismo znali…”</vt:lpstr>
      <vt:lpstr>Bez čega se ne može</vt:lpstr>
      <vt:lpstr>Uskoro rok za Erasmus +</vt:lpstr>
      <vt:lpstr>Kratka evaluacija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Pisanje i prijava projekata</dc:title>
  <dc:creator>ikvidas</dc:creator>
  <cp:lastModifiedBy>Knjiznica</cp:lastModifiedBy>
  <cp:revision>25</cp:revision>
  <dcterms:created xsi:type="dcterms:W3CDTF">2017-12-28T08:38:10Z</dcterms:created>
  <dcterms:modified xsi:type="dcterms:W3CDTF">2018-01-16T14:51:11Z</dcterms:modified>
</cp:coreProperties>
</file>