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C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6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2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4171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95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4876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79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26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2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1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2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3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8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4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9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3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94AA8-51A8-45D4-A62A-1D5F9A712C0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72C039-2C6C-47B4-B5E9-32EC9E78C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6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iva.sisak2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Debata</a:t>
            </a:r>
            <a:r>
              <a:rPr lang="en-US" dirty="0" smtClean="0">
                <a:solidFill>
                  <a:srgbClr val="FF0000"/>
                </a:solidFill>
              </a:rPr>
              <a:t> u </a:t>
            </a:r>
            <a:r>
              <a:rPr lang="en-US" dirty="0" err="1" smtClean="0">
                <a:solidFill>
                  <a:srgbClr val="FF0000"/>
                </a:solidFill>
              </a:rPr>
              <a:t>školi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97876"/>
          </a:xfrm>
        </p:spPr>
        <p:txBody>
          <a:bodyPr>
            <a:normAutofit/>
          </a:bodyPr>
          <a:lstStyle/>
          <a:p>
            <a:r>
              <a:rPr lang="en-US" dirty="0" smtClean="0"/>
              <a:t>Iva </a:t>
            </a:r>
            <a:r>
              <a:rPr lang="en-US" dirty="0" err="1" smtClean="0"/>
              <a:t>Šišak</a:t>
            </a:r>
            <a:r>
              <a:rPr lang="en-US" dirty="0" smtClean="0"/>
              <a:t>, </a:t>
            </a:r>
            <a:r>
              <a:rPr lang="en-US" dirty="0" err="1" smtClean="0"/>
              <a:t>prof.filozofije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religijskih</a:t>
            </a:r>
            <a:r>
              <a:rPr lang="en-US" dirty="0" smtClean="0"/>
              <a:t> </a:t>
            </a:r>
            <a:r>
              <a:rPr lang="en-US" dirty="0" err="1" smtClean="0"/>
              <a:t>znanosti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dipl. </a:t>
            </a:r>
            <a:r>
              <a:rPr lang="en-US" dirty="0" err="1" smtClean="0"/>
              <a:t>bibliotekar</a:t>
            </a:r>
            <a:endParaRPr lang="en-US" dirty="0" smtClean="0"/>
          </a:p>
          <a:p>
            <a:r>
              <a:rPr lang="en-US" dirty="0" err="1" smtClean="0"/>
              <a:t>Županijsko</a:t>
            </a:r>
            <a:r>
              <a:rPr lang="en-US" dirty="0" smtClean="0"/>
              <a:t> </a:t>
            </a:r>
            <a:r>
              <a:rPr lang="en-US" dirty="0" err="1" smtClean="0"/>
              <a:t>stručno</a:t>
            </a:r>
            <a:r>
              <a:rPr lang="en-US" dirty="0" smtClean="0"/>
              <a:t> </a:t>
            </a:r>
            <a:r>
              <a:rPr lang="en-US" dirty="0" err="1" smtClean="0"/>
              <a:t>vijeće</a:t>
            </a:r>
            <a:endParaRPr lang="en-US" dirty="0"/>
          </a:p>
          <a:p>
            <a:r>
              <a:rPr lang="en-US" dirty="0" smtClean="0"/>
              <a:t> OŠ </a:t>
            </a:r>
            <a:r>
              <a:rPr lang="en-US" dirty="0" err="1" smtClean="0"/>
              <a:t>Josipa</a:t>
            </a:r>
            <a:r>
              <a:rPr lang="en-US" dirty="0" smtClean="0"/>
              <a:t> </a:t>
            </a:r>
            <a:r>
              <a:rPr lang="en-US" dirty="0" err="1" smtClean="0"/>
              <a:t>Račića</a:t>
            </a:r>
            <a:r>
              <a:rPr lang="en-US" dirty="0" smtClean="0"/>
              <a:t>, </a:t>
            </a:r>
            <a:r>
              <a:rPr lang="en-US" dirty="0"/>
              <a:t>Z</a:t>
            </a:r>
            <a:r>
              <a:rPr lang="en-US" dirty="0" smtClean="0"/>
              <a:t>agreb</a:t>
            </a:r>
          </a:p>
          <a:p>
            <a:r>
              <a:rPr lang="en-US" dirty="0" smtClean="0"/>
              <a:t>11.1.2018.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Sat </a:t>
            </a:r>
            <a:r>
              <a:rPr lang="en-US" dirty="0" err="1" smtClean="0">
                <a:solidFill>
                  <a:srgbClr val="0070C0"/>
                </a:solidFill>
              </a:rPr>
              <a:t>lektire</a:t>
            </a:r>
            <a:r>
              <a:rPr lang="en-US" dirty="0" smtClean="0">
                <a:solidFill>
                  <a:srgbClr val="0070C0"/>
                </a:solidFill>
              </a:rPr>
              <a:t> u 8.razredu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1825625"/>
            <a:ext cx="5256542" cy="3013794"/>
          </a:xfrm>
        </p:spPr>
        <p:txBody>
          <a:bodyPr>
            <a:normAutofit/>
          </a:bodyPr>
          <a:lstStyle/>
          <a:p>
            <a:r>
              <a:rPr lang="en-US" dirty="0" err="1" smtClean="0"/>
              <a:t>Dinko</a:t>
            </a:r>
            <a:r>
              <a:rPr lang="en-US" dirty="0" smtClean="0"/>
              <a:t> </a:t>
            </a:r>
            <a:r>
              <a:rPr lang="en-US" dirty="0" err="1" smtClean="0"/>
              <a:t>Šimunović</a:t>
            </a:r>
            <a:r>
              <a:rPr lang="en-US" dirty="0" smtClean="0"/>
              <a:t> : </a:t>
            </a:r>
            <a:r>
              <a:rPr lang="en-US" i="1" dirty="0" err="1" smtClean="0"/>
              <a:t>Alkar</a:t>
            </a:r>
            <a:endParaRPr lang="en-US" i="1" dirty="0" smtClean="0"/>
          </a:p>
          <a:p>
            <a:r>
              <a:rPr lang="en-US" dirty="0" smtClean="0"/>
              <a:t>TEZA: </a:t>
            </a:r>
            <a:r>
              <a:rPr lang="en-US" i="1" dirty="0" err="1" smtClean="0">
                <a:solidFill>
                  <a:srgbClr val="0070C0"/>
                </a:solidFill>
              </a:rPr>
              <a:t>Rašica</a:t>
            </a:r>
            <a:r>
              <a:rPr lang="en-US" i="1" dirty="0" smtClean="0">
                <a:solidFill>
                  <a:srgbClr val="0070C0"/>
                </a:solidFill>
              </a:rPr>
              <a:t> je </a:t>
            </a:r>
            <a:r>
              <a:rPr lang="en-US" i="1" dirty="0" err="1" smtClean="0">
                <a:solidFill>
                  <a:srgbClr val="0070C0"/>
                </a:solidFill>
              </a:rPr>
              <a:t>dobar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otac</a:t>
            </a:r>
            <a:r>
              <a:rPr lang="en-US" i="1" dirty="0" smtClean="0"/>
              <a:t>.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ndividualna</a:t>
            </a:r>
            <a:r>
              <a:rPr lang="en-US" dirty="0" smtClean="0"/>
              <a:t> </a:t>
            </a:r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tijekom</a:t>
            </a:r>
            <a:r>
              <a:rPr lang="en-US" dirty="0" smtClean="0"/>
              <a:t> </a:t>
            </a:r>
            <a:r>
              <a:rPr lang="en-US" dirty="0" err="1" smtClean="0"/>
              <a:t>čitanja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kipe</a:t>
            </a:r>
            <a:r>
              <a:rPr lang="en-US" dirty="0" smtClean="0"/>
              <a:t> od 5 </a:t>
            </a:r>
            <a:r>
              <a:rPr lang="en-US" dirty="0" err="1" smtClean="0"/>
              <a:t>govornika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56896" y="3475572"/>
            <a:ext cx="2206924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govor</a:t>
            </a:r>
            <a:r>
              <a:rPr lang="en-US" dirty="0" smtClean="0"/>
              <a:t> </a:t>
            </a:r>
            <a:r>
              <a:rPr lang="en-US" dirty="0" err="1" smtClean="0"/>
              <a:t>aff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itanja</a:t>
            </a:r>
            <a:r>
              <a:rPr lang="en-US" dirty="0" smtClean="0"/>
              <a:t> </a:t>
            </a:r>
            <a:r>
              <a:rPr lang="en-US" dirty="0" err="1" smtClean="0"/>
              <a:t>neg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 smtClean="0"/>
              <a:t>govor</a:t>
            </a:r>
            <a:r>
              <a:rPr lang="en-US" dirty="0" smtClean="0"/>
              <a:t>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itanja</a:t>
            </a:r>
            <a:r>
              <a:rPr lang="en-US" dirty="0" smtClean="0"/>
              <a:t> </a:t>
            </a:r>
            <a:r>
              <a:rPr lang="en-US" dirty="0" err="1" smtClean="0"/>
              <a:t>aff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govor</a:t>
            </a:r>
            <a:r>
              <a:rPr lang="en-US" dirty="0"/>
              <a:t> </a:t>
            </a:r>
            <a:r>
              <a:rPr lang="en-US" dirty="0" err="1" smtClean="0"/>
              <a:t>aff</a:t>
            </a:r>
            <a:endParaRPr lang="en-US" dirty="0"/>
          </a:p>
          <a:p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govor</a:t>
            </a:r>
            <a:r>
              <a:rPr lang="en-US" dirty="0"/>
              <a:t>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govor</a:t>
            </a:r>
            <a:r>
              <a:rPr lang="en-US" dirty="0" smtClean="0"/>
              <a:t> </a:t>
            </a:r>
            <a:r>
              <a:rPr lang="en-US" dirty="0" err="1" smtClean="0"/>
              <a:t>aff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govor</a:t>
            </a:r>
            <a:r>
              <a:rPr lang="en-US" dirty="0"/>
              <a:t> </a:t>
            </a:r>
            <a:r>
              <a:rPr lang="en-US" dirty="0" err="1" smtClean="0"/>
              <a:t>neg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502" y="1009291"/>
            <a:ext cx="4226943" cy="395089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HVALA NA PAŽNJI!</a:t>
            </a:r>
          </a:p>
          <a:p>
            <a:pPr marL="0" indent="0">
              <a:buNone/>
            </a:pPr>
            <a:endParaRPr lang="en-US" sz="4000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1800" dirty="0" smtClean="0">
                <a:hlinkClick r:id="rId2"/>
              </a:rPr>
              <a:t>iva.sisak2@gmail.com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dirty="0"/>
              <a:t>h</a:t>
            </a:r>
            <a:r>
              <a:rPr lang="en-US" sz="1800" dirty="0" smtClean="0"/>
              <a:t>dd.hr</a:t>
            </a:r>
            <a:endParaRPr lang="en-US" sz="1800" dirty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324" y="3982233"/>
            <a:ext cx="1553297" cy="53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66" y="34215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VJEŽBA U PARU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AFIRMACIJA</a:t>
            </a:r>
            <a:r>
              <a:rPr lang="en-US" dirty="0" smtClean="0"/>
              <a:t>  -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NEGACIJA</a:t>
            </a:r>
          </a:p>
          <a:p>
            <a:r>
              <a:rPr lang="en-US" u="sng" dirty="0" smtClean="0"/>
              <a:t>TEZA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0070C0"/>
                </a:solidFill>
              </a:rPr>
              <a:t>Advent u </a:t>
            </a:r>
            <a:r>
              <a:rPr lang="en-US" i="1" dirty="0" err="1">
                <a:solidFill>
                  <a:srgbClr val="0070C0"/>
                </a:solidFill>
              </a:rPr>
              <a:t>Z</a:t>
            </a:r>
            <a:r>
              <a:rPr lang="en-US" i="1" dirty="0" err="1" smtClean="0">
                <a:solidFill>
                  <a:srgbClr val="0070C0"/>
                </a:solidFill>
              </a:rPr>
              <a:t>agrebu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ima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više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štete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nego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koristi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Afirmacija</a:t>
            </a:r>
            <a:r>
              <a:rPr lang="en-US" dirty="0" smtClean="0"/>
              <a:t>: 2 min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Negacija</a:t>
            </a:r>
            <a:r>
              <a:rPr lang="en-US" dirty="0" smtClean="0"/>
              <a:t> : 2 min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Afirmacija</a:t>
            </a:r>
            <a:r>
              <a:rPr lang="en-US" dirty="0" smtClean="0"/>
              <a:t>: 30 s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Negacija</a:t>
            </a:r>
            <a:r>
              <a:rPr lang="en-US" dirty="0" smtClean="0"/>
              <a:t>: 30 s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Afirmacija</a:t>
            </a:r>
            <a:r>
              <a:rPr lang="en-US" dirty="0" smtClean="0"/>
              <a:t>:  1 </a:t>
            </a:r>
            <a:r>
              <a:rPr lang="en-US" dirty="0" err="1" smtClean="0"/>
              <a:t>rečenica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Negacija</a:t>
            </a:r>
            <a:r>
              <a:rPr lang="en-US" dirty="0" smtClean="0"/>
              <a:t>: 1 </a:t>
            </a:r>
            <a:r>
              <a:rPr lang="en-US" dirty="0" err="1" smtClean="0"/>
              <a:t>rečenica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Afirmacija</a:t>
            </a:r>
            <a:r>
              <a:rPr lang="en-US" dirty="0" smtClean="0"/>
              <a:t>: 1 </a:t>
            </a:r>
            <a:r>
              <a:rPr lang="en-US" dirty="0" err="1" smtClean="0"/>
              <a:t>riječ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Negacija</a:t>
            </a:r>
            <a:r>
              <a:rPr lang="en-US" dirty="0" smtClean="0"/>
              <a:t> : 1 </a:t>
            </a:r>
            <a:r>
              <a:rPr lang="en-US" dirty="0" err="1" smtClean="0"/>
              <a:t>riječ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329" y="2510287"/>
            <a:ext cx="2573351" cy="28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7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Jedna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riječ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dovoljna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nanje</a:t>
            </a:r>
            <a:endParaRPr lang="en-US" dirty="0"/>
          </a:p>
          <a:p>
            <a:r>
              <a:rPr lang="en-US" dirty="0" err="1"/>
              <a:t>f</a:t>
            </a:r>
            <a:r>
              <a:rPr lang="en-US" dirty="0" err="1" smtClean="0"/>
              <a:t>leksibilnost</a:t>
            </a:r>
            <a:r>
              <a:rPr lang="en-US" dirty="0" smtClean="0"/>
              <a:t> u </a:t>
            </a:r>
            <a:r>
              <a:rPr lang="en-US" dirty="0" err="1" smtClean="0"/>
              <a:t>mišljenju</a:t>
            </a:r>
            <a:endParaRPr lang="en-US" dirty="0" smtClean="0"/>
          </a:p>
          <a:p>
            <a:r>
              <a:rPr lang="en-US" dirty="0" err="1"/>
              <a:t>o</a:t>
            </a:r>
            <a:r>
              <a:rPr lang="en-US" dirty="0" err="1" smtClean="0"/>
              <a:t>blikovanje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/</a:t>
            </a:r>
            <a:r>
              <a:rPr lang="en-US" dirty="0" err="1" smtClean="0"/>
              <a:t>protiv</a:t>
            </a:r>
            <a:r>
              <a:rPr lang="en-US" dirty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. AGRUMENATA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poštivanje</a:t>
            </a:r>
            <a:r>
              <a:rPr lang="en-US" dirty="0" smtClean="0"/>
              <a:t> </a:t>
            </a:r>
            <a:r>
              <a:rPr lang="en-US" dirty="0" err="1" smtClean="0"/>
              <a:t>logičkog</a:t>
            </a:r>
            <a:r>
              <a:rPr lang="en-US" dirty="0" smtClean="0"/>
              <a:t> </a:t>
            </a:r>
            <a:r>
              <a:rPr lang="en-US" dirty="0" err="1" smtClean="0"/>
              <a:t>slijeda</a:t>
            </a:r>
            <a:r>
              <a:rPr lang="en-US" dirty="0" smtClean="0"/>
              <a:t> u </a:t>
            </a:r>
            <a:r>
              <a:rPr lang="en-US" dirty="0" err="1" smtClean="0"/>
              <a:t>njihovom</a:t>
            </a:r>
            <a:r>
              <a:rPr lang="en-US" dirty="0" smtClean="0"/>
              <a:t> </a:t>
            </a:r>
            <a:r>
              <a:rPr lang="en-US" dirty="0" err="1" smtClean="0"/>
              <a:t>izlaganju</a:t>
            </a:r>
            <a:endParaRPr lang="en-US" dirty="0" smtClean="0"/>
          </a:p>
          <a:p>
            <a:r>
              <a:rPr lang="en-US" dirty="0" err="1" smtClean="0"/>
              <a:t>uočavanje</a:t>
            </a:r>
            <a:r>
              <a:rPr lang="en-US" dirty="0" smtClean="0"/>
              <a:t> </a:t>
            </a:r>
            <a:r>
              <a:rPr lang="en-US" dirty="0" err="1" smtClean="0"/>
              <a:t>poante</a:t>
            </a:r>
            <a:r>
              <a:rPr lang="en-US" dirty="0" smtClean="0"/>
              <a:t>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ažimanje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fikasno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orištenje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524"/>
            <a:ext cx="9306464" cy="100126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Format Karl Popper (KP-format)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3963" y="2001329"/>
            <a:ext cx="3023878" cy="109737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59125" y="2001329"/>
            <a:ext cx="3010619" cy="10869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gular Pentagon 5"/>
          <p:cNvSpPr/>
          <p:nvPr/>
        </p:nvSpPr>
        <p:spPr>
          <a:xfrm>
            <a:off x="1052423" y="1276709"/>
            <a:ext cx="672860" cy="595223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749" y="1299192"/>
            <a:ext cx="656478" cy="5682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977" y="1309118"/>
            <a:ext cx="664309" cy="575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9830" y="1299191"/>
            <a:ext cx="656476" cy="5682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2294627"/>
            <a:ext cx="2620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mbria" panose="02040503050406030204" pitchFamily="18" charset="0"/>
              </a:rPr>
              <a:t>AFIRMACIJA</a:t>
            </a:r>
            <a:endParaRPr lang="en-US" sz="2800" dirty="0">
              <a:latin typeface="Cambria" panose="020405030504060302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3788" y="1276709"/>
            <a:ext cx="723283" cy="626127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8981" y="1299191"/>
            <a:ext cx="687245" cy="59493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432502" y="2303254"/>
            <a:ext cx="212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NEGACIJA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70275" y="4644522"/>
            <a:ext cx="2225615" cy="15613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64635" y="5132824"/>
            <a:ext cx="1197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TEZA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Curved Right Arrow 17"/>
          <p:cNvSpPr/>
          <p:nvPr/>
        </p:nvSpPr>
        <p:spPr>
          <a:xfrm rot="17677572">
            <a:off x="3128864" y="4295149"/>
            <a:ext cx="437462" cy="1645755"/>
          </a:xfrm>
          <a:prstGeom prst="curvedRightArrow">
            <a:avLst>
              <a:gd name="adj1" fmla="val 25000"/>
              <a:gd name="adj2" fmla="val 50000"/>
              <a:gd name="adj3" fmla="val 237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 rot="4329646">
            <a:off x="7076426" y="4301601"/>
            <a:ext cx="425543" cy="1632852"/>
          </a:xfrm>
          <a:prstGeom prst="curved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1349" y="3429801"/>
            <a:ext cx="1768415" cy="194876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069936" y="3510951"/>
            <a:ext cx="1910826" cy="186761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101764" y="1969538"/>
            <a:ext cx="2635465" cy="3337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/>
          <p:cNvSpPr/>
          <p:nvPr/>
        </p:nvSpPr>
        <p:spPr>
          <a:xfrm>
            <a:off x="4084121" y="2631769"/>
            <a:ext cx="2635465" cy="345807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89585" y="2294627"/>
            <a:ext cx="56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637" y="3429801"/>
            <a:ext cx="1034684" cy="10346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4095153"/>
            <a:ext cx="16398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  <a:cs typeface="Arial" panose="020B0604020202020204" pitchFamily="34" charset="0"/>
              </a:rPr>
              <a:t>KRITERIJ</a:t>
            </a:r>
          </a:p>
          <a:p>
            <a:pPr algn="ctr"/>
            <a:r>
              <a:rPr lang="en-US" sz="1400" dirty="0" smtClean="0">
                <a:latin typeface="Cambria" panose="02040503050406030204" pitchFamily="18" charset="0"/>
                <a:cs typeface="Arial" panose="020B0604020202020204" pitchFamily="34" charset="0"/>
              </a:rPr>
              <a:t>1-3 ARGUMENTA</a:t>
            </a:r>
          </a:p>
          <a:p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89632" y="4034852"/>
            <a:ext cx="16398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KRITERIJ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1-3 ARGUMENTA</a:t>
            </a:r>
          </a:p>
          <a:p>
            <a:endParaRPr lang="en-US" sz="14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2785377" y="4758252"/>
            <a:ext cx="959302" cy="1028509"/>
          </a:xfrm>
          <a:prstGeom prst="mathMultiply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2204" y="1431985"/>
            <a:ext cx="32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48696" y="1450903"/>
            <a:ext cx="41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157268" y="1450903"/>
            <a:ext cx="36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32502" y="1450903"/>
            <a:ext cx="365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410634" y="1472741"/>
            <a:ext cx="365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18418" y="1431985"/>
            <a:ext cx="41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981" y="2248959"/>
            <a:ext cx="685995" cy="46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375"/>
            <a:ext cx="10515600" cy="508158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znanje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istraživanje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formulacija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razloga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za</a:t>
            </a:r>
            <a:r>
              <a:rPr lang="en-US" dirty="0">
                <a:solidFill>
                  <a:srgbClr val="00B050"/>
                </a:solidFill>
              </a:rPr>
              <a:t>/</a:t>
            </a:r>
            <a:r>
              <a:rPr lang="en-US" dirty="0" err="1">
                <a:solidFill>
                  <a:srgbClr val="00B050"/>
                </a:solidFill>
              </a:rPr>
              <a:t>protiv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tj</a:t>
            </a:r>
            <a:r>
              <a:rPr lang="en-US" dirty="0">
                <a:solidFill>
                  <a:srgbClr val="00B050"/>
                </a:solidFill>
              </a:rPr>
              <a:t>. AGRUMENATA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logički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slijed</a:t>
            </a:r>
            <a:r>
              <a:rPr lang="en-US" dirty="0">
                <a:solidFill>
                  <a:srgbClr val="00B050"/>
                </a:solidFill>
              </a:rPr>
              <a:t> u </a:t>
            </a:r>
            <a:r>
              <a:rPr lang="en-US" dirty="0" err="1">
                <a:solidFill>
                  <a:srgbClr val="00B050"/>
                </a:solidFill>
              </a:rPr>
              <a:t>izlaganju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fleksibilnost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u </a:t>
            </a:r>
            <a:r>
              <a:rPr lang="en-US" dirty="0" err="1" smtClean="0">
                <a:solidFill>
                  <a:srgbClr val="00B050"/>
                </a:solidFill>
              </a:rPr>
              <a:t>mišljenju</a:t>
            </a:r>
            <a:r>
              <a:rPr lang="en-US" dirty="0" smtClean="0">
                <a:solidFill>
                  <a:srgbClr val="00B050"/>
                </a:solidFill>
              </a:rPr>
              <a:t> -  </a:t>
            </a:r>
            <a:r>
              <a:rPr lang="en-US" dirty="0" err="1">
                <a:solidFill>
                  <a:schemeClr val="tx1"/>
                </a:solidFill>
              </a:rPr>
              <a:t>tolerancija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uočavanje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poante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sažimanje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efikasno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korištenje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vremena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uradnja</a:t>
            </a:r>
            <a:r>
              <a:rPr lang="en-US" dirty="0" smtClean="0"/>
              <a:t>, </a:t>
            </a:r>
            <a:r>
              <a:rPr lang="en-US" dirty="0" err="1" smtClean="0"/>
              <a:t>komunikacija</a:t>
            </a:r>
            <a:endParaRPr lang="en-US" dirty="0" smtClean="0"/>
          </a:p>
          <a:p>
            <a:r>
              <a:rPr lang="en-US" dirty="0" err="1" smtClean="0"/>
              <a:t>aktivno</a:t>
            </a:r>
            <a:r>
              <a:rPr lang="en-US" dirty="0" smtClean="0"/>
              <a:t> </a:t>
            </a:r>
            <a:r>
              <a:rPr lang="en-US" dirty="0" err="1" smtClean="0"/>
              <a:t>slušanje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ođenje</a:t>
            </a:r>
            <a:r>
              <a:rPr lang="en-US" dirty="0" smtClean="0"/>
              <a:t> </a:t>
            </a:r>
            <a:r>
              <a:rPr lang="en-US" dirty="0" err="1" smtClean="0"/>
              <a:t>bilješki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ritičko</a:t>
            </a:r>
            <a:r>
              <a:rPr lang="en-US" dirty="0" smtClean="0"/>
              <a:t> </a:t>
            </a:r>
            <a:r>
              <a:rPr lang="en-US" dirty="0" err="1" smtClean="0"/>
              <a:t>mišljenje</a:t>
            </a:r>
            <a:r>
              <a:rPr lang="en-US" dirty="0" smtClean="0"/>
              <a:t> (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kreativnost</a:t>
            </a:r>
            <a:r>
              <a:rPr lang="en-US" dirty="0" smtClean="0"/>
              <a:t>)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ormulacija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trategije</a:t>
            </a:r>
            <a:r>
              <a:rPr lang="en-US" dirty="0" smtClean="0"/>
              <a:t> </a:t>
            </a:r>
            <a:r>
              <a:rPr lang="en-US" dirty="0" err="1" smtClean="0"/>
              <a:t>napada</a:t>
            </a:r>
            <a:r>
              <a:rPr lang="en-US" dirty="0" smtClean="0"/>
              <a:t>, </a:t>
            </a:r>
            <a:r>
              <a:rPr lang="en-US" dirty="0" err="1" smtClean="0"/>
              <a:t>uočavanje</a:t>
            </a:r>
            <a:r>
              <a:rPr lang="en-US" dirty="0" smtClean="0"/>
              <a:t> </a:t>
            </a:r>
            <a:r>
              <a:rPr lang="en-US" dirty="0" err="1" smtClean="0"/>
              <a:t>uzročno-posljedičnih</a:t>
            </a:r>
            <a:r>
              <a:rPr lang="en-US" dirty="0" smtClean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logičkih</a:t>
            </a:r>
            <a:r>
              <a:rPr lang="en-US" dirty="0" smtClean="0"/>
              <a:t> </a:t>
            </a:r>
            <a:r>
              <a:rPr lang="en-US" dirty="0" err="1" smtClean="0"/>
              <a:t>pogrešaka</a:t>
            </a:r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avni</a:t>
            </a:r>
            <a:r>
              <a:rPr lang="en-US" dirty="0" smtClean="0"/>
              <a:t> </a:t>
            </a:r>
            <a:r>
              <a:rPr lang="en-US" dirty="0" err="1" smtClean="0"/>
              <a:t>nastup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govorničkog</a:t>
            </a:r>
            <a:r>
              <a:rPr lang="en-US" dirty="0" smtClean="0"/>
              <a:t> </a:t>
            </a:r>
            <a:r>
              <a:rPr lang="en-US" dirty="0" err="1" smtClean="0"/>
              <a:t>stila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3" t="29324" r="11312" b="11064"/>
          <a:stretch/>
        </p:blipFill>
        <p:spPr>
          <a:xfrm>
            <a:off x="5679580" y="2656935"/>
            <a:ext cx="3800852" cy="163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NEKE DOSADAŠNJE TEZE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Maloljetnicima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zabraniti</a:t>
            </a:r>
            <a:r>
              <a:rPr lang="en-US" dirty="0" smtClean="0"/>
              <a:t> </a:t>
            </a:r>
            <a:r>
              <a:rPr lang="en-US" dirty="0" err="1" smtClean="0"/>
              <a:t>profesionalno</a:t>
            </a:r>
            <a:r>
              <a:rPr lang="en-US" dirty="0" smtClean="0"/>
              <a:t> </a:t>
            </a:r>
            <a:r>
              <a:rPr lang="en-US" dirty="0" err="1" smtClean="0"/>
              <a:t>bavljenje</a:t>
            </a:r>
            <a:r>
              <a:rPr lang="en-US" dirty="0" smtClean="0"/>
              <a:t> </a:t>
            </a:r>
            <a:r>
              <a:rPr lang="en-US" dirty="0" err="1" smtClean="0"/>
              <a:t>sportom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uvesti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kvote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žene</a:t>
            </a:r>
            <a:r>
              <a:rPr lang="en-US" dirty="0" smtClean="0"/>
              <a:t> u </a:t>
            </a:r>
            <a:r>
              <a:rPr lang="en-US" dirty="0" err="1" smtClean="0"/>
              <a:t>Hrvatskom</a:t>
            </a:r>
            <a:r>
              <a:rPr lang="en-US" dirty="0" smtClean="0"/>
              <a:t> </a:t>
            </a:r>
            <a:r>
              <a:rPr lang="en-US" dirty="0" err="1" smtClean="0"/>
              <a:t>saboru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uvesti</a:t>
            </a:r>
            <a:r>
              <a:rPr lang="en-US" dirty="0" smtClean="0"/>
              <a:t> </a:t>
            </a:r>
            <a:r>
              <a:rPr lang="en-US" dirty="0" err="1" smtClean="0"/>
              <a:t>standardizirane</a:t>
            </a:r>
            <a:r>
              <a:rPr lang="en-US" dirty="0" smtClean="0"/>
              <a:t> </a:t>
            </a:r>
            <a:r>
              <a:rPr lang="en-US" dirty="0" err="1" smtClean="0"/>
              <a:t>testove</a:t>
            </a:r>
            <a:r>
              <a:rPr lang="en-US" dirty="0" smtClean="0"/>
              <a:t> u </a:t>
            </a:r>
            <a:r>
              <a:rPr lang="en-US" dirty="0" err="1" smtClean="0"/>
              <a:t>obrazovanje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zabraniti</a:t>
            </a:r>
            <a:r>
              <a:rPr lang="en-US" dirty="0" smtClean="0"/>
              <a:t> </a:t>
            </a:r>
            <a:r>
              <a:rPr lang="en-US" dirty="0" err="1" smtClean="0"/>
              <a:t>fotošopiranje</a:t>
            </a:r>
            <a:r>
              <a:rPr lang="en-US" dirty="0" smtClean="0"/>
              <a:t> u </a:t>
            </a:r>
            <a:r>
              <a:rPr lang="en-US" dirty="0" err="1" smtClean="0"/>
              <a:t>medijima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Građanski</a:t>
            </a:r>
            <a:r>
              <a:rPr lang="en-US" dirty="0" smtClean="0"/>
              <a:t> </a:t>
            </a:r>
            <a:r>
              <a:rPr lang="en-US" dirty="0" err="1" smtClean="0"/>
              <a:t>neposluh</a:t>
            </a:r>
            <a:r>
              <a:rPr lang="en-US" dirty="0" smtClean="0"/>
              <a:t> je </a:t>
            </a:r>
            <a:r>
              <a:rPr lang="en-US" dirty="0" err="1" smtClean="0"/>
              <a:t>opravdan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Kim Kardashian je </a:t>
            </a:r>
            <a:r>
              <a:rPr lang="en-US" dirty="0" err="1" smtClean="0"/>
              <a:t>dobar</a:t>
            </a:r>
            <a:r>
              <a:rPr lang="en-US" dirty="0" smtClean="0"/>
              <a:t> </a:t>
            </a:r>
            <a:r>
              <a:rPr lang="en-US" dirty="0" err="1" smtClean="0"/>
              <a:t>uzor</a:t>
            </a:r>
            <a:r>
              <a:rPr lang="en-US" dirty="0" smtClean="0"/>
              <a:t> </a:t>
            </a:r>
            <a:r>
              <a:rPr lang="en-US" dirty="0" err="1" smtClean="0"/>
              <a:t>mladima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Zoološke</a:t>
            </a:r>
            <a:r>
              <a:rPr lang="en-US" dirty="0" smtClean="0"/>
              <a:t> </a:t>
            </a:r>
            <a:r>
              <a:rPr lang="en-US" dirty="0" err="1" smtClean="0"/>
              <a:t>vrtove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zabraniti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Bajke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štetne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Izbore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miss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ukinuti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MOTIVIRAJUĆI FAKTORI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asna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, </a:t>
            </a:r>
            <a:r>
              <a:rPr lang="en-US" dirty="0" err="1" smtClean="0"/>
              <a:t>struktura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atjecanje</a:t>
            </a:r>
            <a:r>
              <a:rPr lang="en-US" dirty="0" smtClean="0"/>
              <a:t>, </a:t>
            </a:r>
            <a:r>
              <a:rPr lang="en-US" dirty="0" err="1" smtClean="0"/>
              <a:t>bodovanje</a:t>
            </a:r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avni</a:t>
            </a:r>
            <a:r>
              <a:rPr lang="en-US" dirty="0" smtClean="0"/>
              <a:t> </a:t>
            </a:r>
            <a:r>
              <a:rPr lang="en-US" dirty="0" err="1" smtClean="0"/>
              <a:t>nastup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ruženje</a:t>
            </a:r>
            <a:r>
              <a:rPr lang="en-US" dirty="0" smtClean="0"/>
              <a:t>, </a:t>
            </a:r>
            <a:r>
              <a:rPr lang="en-US" dirty="0" err="1" smtClean="0"/>
              <a:t>turniri</a:t>
            </a:r>
            <a:r>
              <a:rPr lang="en-US" dirty="0" smtClean="0"/>
              <a:t>, </a:t>
            </a:r>
            <a:r>
              <a:rPr lang="en-US" dirty="0" err="1" smtClean="0"/>
              <a:t>ljetni</a:t>
            </a:r>
            <a:r>
              <a:rPr lang="en-US" dirty="0" smtClean="0"/>
              <a:t> </a:t>
            </a:r>
            <a:r>
              <a:rPr lang="en-US" dirty="0" err="1" smtClean="0"/>
              <a:t>kamp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IZAZOVI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opća</a:t>
            </a:r>
            <a:r>
              <a:rPr lang="en-US" dirty="0"/>
              <a:t> </a:t>
            </a:r>
            <a:r>
              <a:rPr lang="en-US" dirty="0" err="1"/>
              <a:t>informiranost</a:t>
            </a:r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ndividualno</a:t>
            </a:r>
            <a:r>
              <a:rPr lang="en-US" dirty="0" smtClean="0"/>
              <a:t> </a:t>
            </a:r>
            <a:r>
              <a:rPr lang="en-US" dirty="0" err="1" smtClean="0"/>
              <a:t>istraživanje</a:t>
            </a:r>
            <a:r>
              <a:rPr lang="en-US" dirty="0" smtClean="0"/>
              <a:t>, rad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izvorima</a:t>
            </a:r>
            <a:endParaRPr lang="en-US" dirty="0" smtClean="0"/>
          </a:p>
          <a:p>
            <a:r>
              <a:rPr lang="en-US" dirty="0" err="1" smtClean="0"/>
              <a:t>dubinsko</a:t>
            </a:r>
            <a:r>
              <a:rPr lang="en-US" dirty="0" smtClean="0"/>
              <a:t> </a:t>
            </a:r>
            <a:r>
              <a:rPr lang="en-US" dirty="0" err="1" smtClean="0"/>
              <a:t>čitanje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razumijevanje</a:t>
            </a:r>
            <a:r>
              <a:rPr lang="en-US" dirty="0" smtClean="0"/>
              <a:t>, </a:t>
            </a:r>
            <a:r>
              <a:rPr lang="en-US" dirty="0" err="1"/>
              <a:t>p</a:t>
            </a:r>
            <a:r>
              <a:rPr lang="en-US" dirty="0" err="1" smtClean="0"/>
              <a:t>ovezivanje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korištenje</a:t>
            </a:r>
            <a:r>
              <a:rPr lang="en-US" dirty="0" smtClean="0"/>
              <a:t> </a:t>
            </a:r>
            <a:r>
              <a:rPr lang="en-US" dirty="0" err="1" smtClean="0"/>
              <a:t>znanja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ažimanje</a:t>
            </a:r>
            <a:endParaRPr lang="en-US" dirty="0" smtClean="0"/>
          </a:p>
          <a:p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Primjer</a:t>
            </a:r>
            <a:r>
              <a:rPr lang="en-US" dirty="0" smtClean="0">
                <a:solidFill>
                  <a:srgbClr val="0070C0"/>
                </a:solidFill>
              </a:rPr>
              <a:t> debate </a:t>
            </a:r>
            <a:r>
              <a:rPr lang="en-US" dirty="0" err="1" smtClean="0">
                <a:solidFill>
                  <a:srgbClr val="0070C0"/>
                </a:solidFill>
              </a:rPr>
              <a:t>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razrednika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04700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TEZA: </a:t>
            </a:r>
            <a:r>
              <a:rPr lang="en-US" i="1" dirty="0" err="1" smtClean="0">
                <a:solidFill>
                  <a:srgbClr val="0070C0"/>
                </a:solidFill>
              </a:rPr>
              <a:t>Treba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prijaviti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varanje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testu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err="1"/>
              <a:t>u</a:t>
            </a:r>
            <a:r>
              <a:rPr lang="en-US" dirty="0" err="1" smtClean="0"/>
              <a:t>vod</a:t>
            </a:r>
            <a:r>
              <a:rPr lang="en-US" dirty="0" smtClean="0"/>
              <a:t> : </a:t>
            </a:r>
            <a:r>
              <a:rPr lang="en-US" dirty="0" err="1" smtClean="0"/>
              <a:t>rasprava</a:t>
            </a:r>
            <a:r>
              <a:rPr lang="en-US" dirty="0" smtClean="0"/>
              <a:t>/</a:t>
            </a:r>
            <a:r>
              <a:rPr lang="en-US" dirty="0" err="1" smtClean="0"/>
              <a:t>debata</a:t>
            </a:r>
            <a:r>
              <a:rPr lang="en-US" dirty="0" smtClean="0"/>
              <a:t> – </a:t>
            </a:r>
            <a:r>
              <a:rPr lang="en-US" dirty="0" err="1" smtClean="0"/>
              <a:t>svađa</a:t>
            </a:r>
            <a:r>
              <a:rPr lang="en-US" dirty="0" smtClean="0"/>
              <a:t>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vatko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zapiše</a:t>
            </a:r>
            <a:r>
              <a:rPr lang="en-US" dirty="0" smtClean="0"/>
              <a:t> je li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razloge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skupine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azmjena</a:t>
            </a:r>
            <a:r>
              <a:rPr lang="en-US" dirty="0" smtClean="0"/>
              <a:t> </a:t>
            </a:r>
            <a:r>
              <a:rPr lang="en-US" dirty="0" err="1" smtClean="0"/>
              <a:t>ideja</a:t>
            </a:r>
            <a:r>
              <a:rPr lang="en-US" dirty="0" smtClean="0"/>
              <a:t>, </a:t>
            </a:r>
            <a:r>
              <a:rPr lang="en-US" dirty="0" err="1" smtClean="0"/>
              <a:t>odabir</a:t>
            </a:r>
            <a:r>
              <a:rPr lang="en-US" dirty="0" smtClean="0"/>
              <a:t> 2-3- </a:t>
            </a:r>
            <a:r>
              <a:rPr lang="en-US" dirty="0" err="1" smtClean="0"/>
              <a:t>najbolje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011282" y="4442603"/>
            <a:ext cx="3997607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AFF: </a:t>
            </a:r>
            <a:r>
              <a:rPr lang="en-US" dirty="0" err="1"/>
              <a:t>iznošenje</a:t>
            </a:r>
            <a:r>
              <a:rPr lang="en-US" dirty="0"/>
              <a:t> </a:t>
            </a:r>
            <a:r>
              <a:rPr lang="en-US" dirty="0" err="1"/>
              <a:t>argumenata</a:t>
            </a:r>
            <a:endParaRPr lang="en-US" dirty="0"/>
          </a:p>
          <a:p>
            <a:r>
              <a:rPr lang="en-US" dirty="0" smtClean="0"/>
              <a:t>NEG: </a:t>
            </a:r>
            <a:r>
              <a:rPr lang="en-US" dirty="0" err="1"/>
              <a:t>pitanja</a:t>
            </a:r>
            <a:endParaRPr lang="en-US" dirty="0"/>
          </a:p>
          <a:p>
            <a:r>
              <a:rPr lang="en-US" dirty="0" smtClean="0"/>
              <a:t>NEG: </a:t>
            </a:r>
            <a:r>
              <a:rPr lang="en-US" dirty="0" err="1"/>
              <a:t>iznošenje</a:t>
            </a:r>
            <a:r>
              <a:rPr lang="en-US" dirty="0"/>
              <a:t> </a:t>
            </a:r>
            <a:r>
              <a:rPr lang="en-US" dirty="0" err="1"/>
              <a:t>argumenata</a:t>
            </a:r>
            <a:endParaRPr lang="en-US" dirty="0"/>
          </a:p>
          <a:p>
            <a:r>
              <a:rPr lang="en-US" dirty="0" smtClean="0"/>
              <a:t>AFF: </a:t>
            </a:r>
            <a:r>
              <a:rPr lang="en-US" dirty="0" err="1"/>
              <a:t>pitanja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</TotalTime>
  <Words>400</Words>
  <Application>Microsoft Office PowerPoint</Application>
  <PresentationFormat>Prilagođeno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Facet</vt:lpstr>
      <vt:lpstr>Debata u školi</vt:lpstr>
      <vt:lpstr>VJEŽBA U PARU</vt:lpstr>
      <vt:lpstr>Jedna riječ je dovoljna</vt:lpstr>
      <vt:lpstr>Format Karl Popper (KP-format) </vt:lpstr>
      <vt:lpstr>PowerPointova prezentacija</vt:lpstr>
      <vt:lpstr>NEKE DOSADAŠNJE TEZE</vt:lpstr>
      <vt:lpstr>MOTIVIRAJUĆI FAKTORI</vt:lpstr>
      <vt:lpstr>IZAZOVI</vt:lpstr>
      <vt:lpstr>Primjer debate na Satu razrednika</vt:lpstr>
      <vt:lpstr>Sat lektire u 8.razredu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Debata u školi</dc:title>
  <dc:creator>Iva Shiva</dc:creator>
  <cp:lastModifiedBy>Knjiznica</cp:lastModifiedBy>
  <cp:revision>27</cp:revision>
  <dcterms:created xsi:type="dcterms:W3CDTF">2018-01-02T11:58:54Z</dcterms:created>
  <dcterms:modified xsi:type="dcterms:W3CDTF">2018-01-24T08:31:26Z</dcterms:modified>
</cp:coreProperties>
</file>