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Amatic SC" charset="-79"/>
      <p:bold r:id="rId21"/>
    </p:embeddedFont>
    <p:embeddedFont>
      <p:font typeface="Source Code Pro" charset="-18"/>
      <p:regular r:id="rId22"/>
      <p:bold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C0FF9836-9D48-4933-B409-CAFFC303C6B0}">
  <a:tblStyle styleId="{C0FF9836-9D48-4933-B409-CAFFC303C6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wDUhonTzufoSF9GX3l1R3h6dWs/vie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265500" y="273200"/>
            <a:ext cx="4045200" cy="839700"/>
          </a:xfrm>
          <a:prstGeom prst="rect">
            <a:avLst/>
          </a:prstGeom>
          <a:solidFill>
            <a:srgbClr val="CFE2F3"/>
          </a:solidFill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Erasmus + ka1 </a:t>
            </a:r>
            <a:endParaRPr sz="4800"/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265500" y="1378552"/>
            <a:ext cx="4045200" cy="2812200"/>
          </a:xfrm>
          <a:prstGeom prst="rect">
            <a:avLst/>
          </a:prstGeom>
          <a:solidFill>
            <a:srgbClr val="D9EAD3"/>
          </a:solidFill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SUVREMENA ŠKOLA</a:t>
            </a:r>
            <a:endParaRPr sz="3000"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     </a:t>
            </a:r>
            <a:r>
              <a:rPr lang="en" sz="2100" b="1">
                <a:solidFill>
                  <a:schemeClr val="accent1"/>
                </a:solidFill>
              </a:rPr>
              <a:t>1.9.2017.-31.8.2018.</a:t>
            </a:r>
            <a:endParaRPr sz="3000"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58" name="Shape 58" descr="Nazor-640x330.jpg"/>
          <p:cNvPicPr preferRelativeResize="0"/>
          <p:nvPr/>
        </p:nvPicPr>
        <p:blipFill rotWithShape="1">
          <a:blip r:embed="rId3">
            <a:alphaModFix/>
          </a:blip>
          <a:srcRect l="27083" r="27083"/>
          <a:stretch/>
        </p:blipFill>
        <p:spPr>
          <a:xfrm>
            <a:off x="4571996" y="0"/>
            <a:ext cx="457199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00" y="3967025"/>
            <a:ext cx="4045200" cy="113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Shape 113">
            <a:hlinkClick r:id="rId3"/>
          </p:cNvPr>
          <p:cNvSpPr/>
          <p:nvPr/>
        </p:nvSpPr>
        <p:spPr>
          <a:xfrm>
            <a:off x="2802750" y="1244205"/>
            <a:ext cx="3538500" cy="265389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AKTIVNOSTI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938350" y="260700"/>
            <a:ext cx="6637800" cy="4792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9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24" name="Shape 124"/>
          <p:cNvGraphicFramePr/>
          <p:nvPr/>
        </p:nvGraphicFramePr>
        <p:xfrm>
          <a:off x="938350" y="260700"/>
          <a:ext cx="6637800" cy="4801920"/>
        </p:xfrm>
        <a:graphic>
          <a:graphicData uri="http://schemas.openxmlformats.org/drawingml/2006/table">
            <a:tbl>
              <a:tblPr>
                <a:noFill/>
                <a:tableStyleId>{C0FF9836-9D48-4933-B409-CAFFC303C6B0}</a:tableStyleId>
              </a:tblPr>
              <a:tblGrid>
                <a:gridCol w="4175450"/>
                <a:gridCol w="2462350"/>
              </a:tblGrid>
              <a:tr h="688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radionica za učitelje (blog,društvene mreže)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eTwinning projekt “One day in a school”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Tara Medaković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</a:tr>
              <a:tr h="8206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eTwinning projekt “Narodni običaji”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PlP Europska dimenzija u školi</a:t>
                      </a:r>
                      <a:endParaRPr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kulturni sadržaji uvršetni u nastavu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Ivana Begović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</a:tr>
              <a:tr h="8222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Skype debate na temu učeničkih prava i EU</a:t>
                      </a:r>
                      <a:endParaRPr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Tematske izložbe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Gordana Novak 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5A6BD"/>
                    </a:solidFill>
                  </a:tcPr>
                </a:tc>
              </a:tr>
              <a:tr h="8206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INA Mali programeri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eTwinning “Razmjena digitalnih materijala”</a:t>
                      </a:r>
                      <a:endParaRPr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Tečaj za učitelje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Velibor Gojić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</a:tr>
              <a:tr h="6087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Uvođenje europske i kulturne dimenzije u kurikulum/ poticanje korištenja tableta u nastavi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Igor Brkić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E6B8AF"/>
                    </a:solidFill>
                  </a:tcPr>
                </a:tc>
              </a:tr>
              <a:tr h="9787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INA Filmska grupa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eTwinning “Food we eat”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Međunarodna izložba fotografija</a:t>
                      </a:r>
                      <a:endParaRPr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Kvizovi o EU 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Andrea Katanović Babić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29850" y="375775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Uloga knjižnice u projektu</a:t>
            </a: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0200" y="729826"/>
            <a:ext cx="3545950" cy="352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877475" y="296900"/>
            <a:ext cx="3981900" cy="629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KNJIŽNICA JE</a:t>
            </a:r>
            <a:endParaRPr sz="3600"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877475" y="1181825"/>
            <a:ext cx="3981900" cy="1413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MJESTO SUSRETA I STVARANJA IDEJA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održavaju se sastanci sudionika, radionice za učitelje i učenike, knjižničar koordinator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877475" y="2642550"/>
            <a:ext cx="3981900" cy="1227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“PROZOR U SVIJET”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većina međunarodnih aktivnosti provodi se u knjižnici (Skype susreti, debate, kvizovi, izložbe)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877475" y="3870454"/>
            <a:ext cx="3981900" cy="1033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IZVOR INFORMACIJA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istraživačke aktivnosti provode se u knjižnici uz vođenje knjižničara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Shape 139" descr="sastanak 32.jpg"/>
          <p:cNvPicPr preferRelativeResize="0"/>
          <p:nvPr/>
        </p:nvPicPr>
        <p:blipFill rotWithShape="1">
          <a:blip r:embed="rId3">
            <a:alphaModFix/>
          </a:blip>
          <a:srcRect l="16623" r="16616"/>
          <a:stretch/>
        </p:blipFill>
        <p:spPr>
          <a:xfrm>
            <a:off x="0" y="0"/>
            <a:ext cx="45783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625" y="82875"/>
            <a:ext cx="6512525" cy="48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t="8018" b="8018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3985500"/>
            <a:ext cx="4522800" cy="700800"/>
          </a:xfrm>
          <a:prstGeom prst="rect">
            <a:avLst/>
          </a:prstGeom>
          <a:solidFill>
            <a:schemeClr val="lt2"/>
          </a:solidFill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eTwinning projekt “FOOD WE EAT”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265500" y="455850"/>
            <a:ext cx="4045200" cy="783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Što je eTwinning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subTitle" idx="1"/>
          </p:nvPr>
        </p:nvSpPr>
        <p:spPr>
          <a:xfrm>
            <a:off x="265500" y="1448052"/>
            <a:ext cx="4045200" cy="274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Portal koji služi nastavnicima i njihovim učenicima za usavršavanje i međunarodnu suradnju.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Jedna od aktivnosti Erasmus + programa.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7550" y="806200"/>
            <a:ext cx="3920900" cy="36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265500" y="322800"/>
            <a:ext cx="4045200" cy="401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O PROJEKTU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ubTitle" idx="1"/>
          </p:nvPr>
        </p:nvSpPr>
        <p:spPr>
          <a:xfrm>
            <a:off x="265500" y="880425"/>
            <a:ext cx="4045200" cy="3611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Tijekom projekta učenici će prikupiti informacije o prehrambenim navikama i tradicionalnoj kuhinji svoje zemlje i razmijeniti ih s učenicima iz partnerskih škola (Italija, Turska, Rumunjska).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AKTIVNOSTI: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-prezentacija rezultata istraživanja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skupljanje i razmjena recepata, izrada digitalne knjige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video “Lonci i poklopci"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0475" y="808475"/>
            <a:ext cx="4254225" cy="28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ERASMUS+ KA 1</a:t>
            </a: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  <a:latin typeface="Arial"/>
                <a:ea typeface="Arial"/>
                <a:cs typeface="Arial"/>
                <a:sym typeface="Arial"/>
              </a:rPr>
              <a:t>Ključna aktivnost 1: mobilnost u svrhu učenja za pojedince</a:t>
            </a:r>
            <a:endParaRPr>
              <a:solidFill>
                <a:srgbClr val="274E1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namijenjena školama, vrtićima, učeničkim domovima (nastavnom osoblju i stručnim suradnicima)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CILJEVI PROJEKATA MOBILNOSTI: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poboljšanje jezičnih kompetencija,osobni razvoj, povećanje svijesti o važnosti cjeloživotnog učenja, uvođenje međunarodne dimenzije u obrazovni sustav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PROJEKTU “SUVREMENA ŠKOLA”</a:t>
            </a: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CILJEVI: unaprijediti digitalne kompetencije, internacionalizacija škole  s naglaskom na uvođenju europske dimenzije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SUDIONICI: Ivana Begović (eng. i tal.), Igor Brkić (ravnatelj), Velibor Gojić (info.), Andrea Katanović Babić (knjižničar koordinator), Tara Medaković (eng. i pedag.), Gordana Novak (eng.)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GLAVNE AKTIVNOSTI: mobilnosti, implementacija stečenog znanja u proces podučavanja, diseminacija znanja i iskustva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8" name="Shape 78" descr="erasmus sastanak 1.jpg"/>
          <p:cNvPicPr preferRelativeResize="0"/>
          <p:nvPr/>
        </p:nvPicPr>
        <p:blipFill rotWithShape="1">
          <a:blip r:embed="rId3">
            <a:alphaModFix/>
          </a:blip>
          <a:srcRect t="12502" b="12495"/>
          <a:stretch/>
        </p:blipFill>
        <p:spPr>
          <a:xfrm>
            <a:off x="0" y="0"/>
            <a:ext cx="921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MOBILNOSTI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077350" y="260700"/>
            <a:ext cx="6498900" cy="4622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9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89" name="Shape 89"/>
          <p:cNvGraphicFramePr/>
          <p:nvPr/>
        </p:nvGraphicFramePr>
        <p:xfrm>
          <a:off x="1077350" y="292375"/>
          <a:ext cx="6498900" cy="4638425"/>
        </p:xfrm>
        <a:graphic>
          <a:graphicData uri="http://schemas.openxmlformats.org/drawingml/2006/table">
            <a:tbl>
              <a:tblPr>
                <a:noFill/>
                <a:tableStyleId>{C0FF9836-9D48-4933-B409-CAFFC303C6B0}</a:tableStyleId>
              </a:tblPr>
              <a:tblGrid>
                <a:gridCol w="1292750"/>
                <a:gridCol w="2625225"/>
                <a:gridCol w="2580925"/>
              </a:tblGrid>
              <a:tr h="7048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rujan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Video and photo production, </a:t>
                      </a: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Barcelona</a:t>
                      </a:r>
                      <a:endParaRPr b="1"/>
                    </a:p>
                  </a:txBody>
                  <a:tcPr marL="91425" marR="91425" marT="91425" marB="91425">
                    <a:lnR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Andrea Katanović Babić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</a:tr>
              <a:tr h="7333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rujan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best social media and web solutions,</a:t>
                      </a: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Dublin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Tara Medaković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</a:tr>
              <a:tr h="6434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rujan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Digital dynamic cultural dialogue, </a:t>
                      </a:r>
                      <a:r>
                        <a:rPr lang="en" b="1"/>
                        <a:t>London</a:t>
                      </a:r>
                      <a:endParaRPr b="1"/>
                    </a:p>
                  </a:txBody>
                  <a:tcPr marL="91425" marR="91425" marT="91425" marB="91425">
                    <a:lnR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Ivana Begović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</a:tr>
              <a:tr h="8130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rujan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Developing European dimension in your school, </a:t>
                      </a:r>
                      <a:r>
                        <a:rPr lang="en" b="1"/>
                        <a:t>Bath</a:t>
                      </a:r>
                      <a:endParaRPr b="1"/>
                    </a:p>
                  </a:txBody>
                  <a:tcPr marL="91425" marR="91425" marT="91425" marB="91425">
                    <a:lnR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Gordana Novak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</a:tr>
              <a:tr h="6434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studeni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Coding in all educational contexts, </a:t>
                      </a:r>
                      <a:r>
                        <a:rPr lang="en" b="1"/>
                        <a:t>Portugal</a:t>
                      </a:r>
                      <a:endParaRPr b="1"/>
                    </a:p>
                  </a:txBody>
                  <a:tcPr marL="91425" marR="91425" marT="91425" marB="91425">
                    <a:lnR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Velibor Gojić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</a:tr>
              <a:tr h="4809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ožujak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Tablets in education, </a:t>
                      </a:r>
                      <a:r>
                        <a:rPr lang="en" b="1"/>
                        <a:t>Helsinki</a:t>
                      </a:r>
                      <a:endParaRPr b="1"/>
                    </a:p>
                  </a:txBody>
                  <a:tcPr marL="91425" marR="91425" marT="91425" marB="91425">
                    <a:lnR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Igor Brkić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</a:tr>
              <a:tr h="6031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travanj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Quality EU project managment, </a:t>
                      </a:r>
                      <a:r>
                        <a:rPr lang="en" b="1"/>
                        <a:t>Portugal</a:t>
                      </a:r>
                      <a:endParaRPr b="1"/>
                    </a:p>
                  </a:txBody>
                  <a:tcPr marL="91425" marR="91425" marT="91425" marB="91425">
                    <a:lnR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Andrea Katanović Babić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877475" y="296900"/>
            <a:ext cx="3981900" cy="629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Barcelona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Photo &amp; video editing</a:t>
            </a:r>
            <a:endParaRPr sz="3600">
              <a:solidFill>
                <a:srgbClr val="9E9E9E"/>
              </a:solidFill>
            </a:endParaRP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l="26620" r="26620"/>
          <a:stretch/>
        </p:blipFill>
        <p:spPr>
          <a:xfrm>
            <a:off x="0" y="0"/>
            <a:ext cx="4572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4749625" y="2015700"/>
            <a:ext cx="3981900" cy="239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Ciljevi: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naučiti kreativno se služiti kamerom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Snimiti zajedno kratkometražni film (Moviemaker program)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upoznati se s Trello i Animoto aplikacijama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Trajanje: 5 dana, 6 sati dnevno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0350" y="233500"/>
            <a:ext cx="6222350" cy="46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325" y="266450"/>
            <a:ext cx="6271073" cy="470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Prikaz na zaslonu (16:9)</PresentationFormat>
  <Paragraphs>85</Paragraphs>
  <Slides>18</Slides>
  <Notes>18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Arial</vt:lpstr>
      <vt:lpstr>Amatic SC</vt:lpstr>
      <vt:lpstr>Source Code Pro</vt:lpstr>
      <vt:lpstr>Calibri</vt:lpstr>
      <vt:lpstr>Beach Day</vt:lpstr>
      <vt:lpstr>Erasmus + ka1 </vt:lpstr>
      <vt:lpstr>ERASMUS+ KA 1</vt:lpstr>
      <vt:lpstr>O PROJEKTU “SUVREMENA ŠKOLA”</vt:lpstr>
      <vt:lpstr>Slajd 4</vt:lpstr>
      <vt:lpstr>MOBILNOSTI</vt:lpstr>
      <vt:lpstr> </vt:lpstr>
      <vt:lpstr>Barcelona Photo &amp; video editing</vt:lpstr>
      <vt:lpstr>Slajd 8</vt:lpstr>
      <vt:lpstr>Slajd 9</vt:lpstr>
      <vt:lpstr>Slajd 10</vt:lpstr>
      <vt:lpstr>AKTIVNOSTI</vt:lpstr>
      <vt:lpstr> </vt:lpstr>
      <vt:lpstr>Uloga knjižnice u projektu</vt:lpstr>
      <vt:lpstr>KNJIŽNICA JE</vt:lpstr>
      <vt:lpstr>Slajd 15</vt:lpstr>
      <vt:lpstr>Slajd 16</vt:lpstr>
      <vt:lpstr>Što je eTwinning</vt:lpstr>
      <vt:lpstr>O PROJEKTU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 ka1 </dc:title>
  <dc:creator>KNJIZNICA</dc:creator>
  <cp:lastModifiedBy>KNJIZNICA</cp:lastModifiedBy>
  <cp:revision>1</cp:revision>
  <dcterms:modified xsi:type="dcterms:W3CDTF">2018-01-12T10:14:55Z</dcterms:modified>
</cp:coreProperties>
</file>